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A6D29D3-0BAD-4941-AB7E-FBEBC7D17E0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7" name="PlaceHolder 1"/>
          <p:cNvSpPr>
            <a:spLocks noGrp="1"/>
          </p:cNvSpPr>
          <p:nvPr>
            <p:ph type="sldImg"/>
          </p:nvPr>
        </p:nvSpPr>
        <p:spPr>
          <a:xfrm>
            <a:off x="685800" y="1143000"/>
            <a:ext cx="5486040" cy="3085920"/>
          </a:xfrm>
          <a:prstGeom prst="rect">
            <a:avLst/>
          </a:prstGeom>
          <a:ln w="0">
            <a:noFill/>
          </a:ln>
        </p:spPr>
      </p:sp>
      <p:sp>
        <p:nvSpPr>
          <p:cNvPr id="7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0" name="PlaceHolder 1"/>
          <p:cNvSpPr>
            <a:spLocks noGrp="1"/>
          </p:cNvSpPr>
          <p:nvPr>
            <p:ph type="sldImg"/>
          </p:nvPr>
        </p:nvSpPr>
        <p:spPr>
          <a:xfrm>
            <a:off x="685800" y="1143000"/>
            <a:ext cx="5486040" cy="3085920"/>
          </a:xfrm>
          <a:prstGeom prst="rect">
            <a:avLst/>
          </a:prstGeom>
          <a:ln w="0">
            <a:noFill/>
          </a:ln>
        </p:spPr>
      </p:sp>
      <p:sp>
        <p:nvSpPr>
          <p:cNvPr id="7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3" name="PlaceHolder 1"/>
          <p:cNvSpPr>
            <a:spLocks noGrp="1"/>
          </p:cNvSpPr>
          <p:nvPr>
            <p:ph type="sldImg"/>
          </p:nvPr>
        </p:nvSpPr>
        <p:spPr>
          <a:xfrm>
            <a:off x="685800" y="1143000"/>
            <a:ext cx="5486040" cy="3085920"/>
          </a:xfrm>
          <a:prstGeom prst="rect">
            <a:avLst/>
          </a:prstGeom>
          <a:ln w="0">
            <a:noFill/>
          </a:ln>
        </p:spPr>
      </p:sp>
      <p:sp>
        <p:nvSpPr>
          <p:cNvPr id="7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6" name="PlaceHolder 1"/>
          <p:cNvSpPr>
            <a:spLocks noGrp="1"/>
          </p:cNvSpPr>
          <p:nvPr>
            <p:ph type="sldImg"/>
          </p:nvPr>
        </p:nvSpPr>
        <p:spPr>
          <a:xfrm>
            <a:off x="685800" y="1143000"/>
            <a:ext cx="5486040" cy="3085920"/>
          </a:xfrm>
          <a:prstGeom prst="rect">
            <a:avLst/>
          </a:prstGeom>
          <a:ln w="0">
            <a:noFill/>
          </a:ln>
        </p:spPr>
      </p:sp>
      <p:sp>
        <p:nvSpPr>
          <p:cNvPr id="7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9" name="PlaceHolder 1"/>
          <p:cNvSpPr>
            <a:spLocks noGrp="1"/>
          </p:cNvSpPr>
          <p:nvPr>
            <p:ph type="sldImg"/>
          </p:nvPr>
        </p:nvSpPr>
        <p:spPr>
          <a:xfrm>
            <a:off x="685800" y="1143000"/>
            <a:ext cx="5486040" cy="3085920"/>
          </a:xfrm>
          <a:prstGeom prst="rect">
            <a:avLst/>
          </a:prstGeom>
          <a:ln w="0">
            <a:noFill/>
          </a:ln>
        </p:spPr>
      </p:sp>
      <p:sp>
        <p:nvSpPr>
          <p:cNvPr id="7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2" name="PlaceHolder 1"/>
          <p:cNvSpPr>
            <a:spLocks noGrp="1"/>
          </p:cNvSpPr>
          <p:nvPr>
            <p:ph type="sldImg"/>
          </p:nvPr>
        </p:nvSpPr>
        <p:spPr>
          <a:xfrm>
            <a:off x="685800" y="1143000"/>
            <a:ext cx="5486040" cy="3085920"/>
          </a:xfrm>
          <a:prstGeom prst="rect">
            <a:avLst/>
          </a:prstGeom>
          <a:ln w="0">
            <a:noFill/>
          </a:ln>
        </p:spPr>
      </p:sp>
      <p:sp>
        <p:nvSpPr>
          <p:cNvPr id="7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62F059-59F5-4BCF-B364-3925E737B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A8B3F4-7D9E-4096-BEF0-25711DAD7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7B9A29-64DB-41BC-A448-025DDE8CC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D7BC29-87BD-4757-B056-ED33CEB41F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D112CB-24DB-4251-9993-4060D5BDC8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1C1DD9-8039-4FF8-885E-5560CA3A51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4FCA4E-0C65-4230-BA7D-CE351DC038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389B84-07D3-4027-BA7F-1D592C7D8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931B41-0126-4A3A-8117-C0C9501330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B13E46-2231-47FD-BFB0-5811BAEC6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427A4C-9848-4723-9F44-ABD5C807B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EC28EAE-B39D-4988-A07B-835EBEC2E5E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F8B5836-878A-47E9-BEC0-0FAB8CCA14D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1703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节能在建设项目中的市场前景与投资回报</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节能在建设项目中的市场前景与投资回报</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节能建筑的设计原则与技术应用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节能建筑的案例分析与实践经验分享</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节能建筑的政策支持与市场推动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节能建筑的未来发展趋势与展望</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节能在建设项目中的市场前景与投资回报</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节能建筑的定义</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节能建筑是指在建筑设计、构造、运行和拆除等各个阶段，采用节能技术和措施，以降低建筑能耗，减少对环境的影响，提高建筑内部环境质量的一种建筑形式。</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节能建筑的市场规模</a:t>
            </a:r>
            <a:endParaRPr lang="en-US" sz="3600" b="0" strike="noStrike" spc="-1">
              <a:solidFill>
                <a:schemeClr val="dk1"/>
              </a:solidFill>
              <a:latin typeface="Arial"/>
            </a:endParaRPr>
          </a:p>
        </p:txBody>
      </p:sp>
      <p:sp>
        <p:nvSpPr>
          <p:cNvPr id="9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逐年增长</a:t>
            </a:r>
            <a:endParaRPr lang="en-US" sz="1600" b="0" strike="noStrike" spc="-1">
              <a:solidFill>
                <a:srgbClr val="000000"/>
              </a:solidFill>
              <a:latin typeface="Arial"/>
            </a:endParaRPr>
          </a:p>
        </p:txBody>
      </p:sp>
      <p:sp>
        <p:nvSpPr>
          <p:cNvPr id="9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全球市场规模</a:t>
            </a:r>
            <a:endParaRPr lang="en-US" sz="2000" b="0" strike="noStrike" spc="-1">
              <a:solidFill>
                <a:srgbClr val="000000"/>
              </a:solidFill>
              <a:latin typeface="Arial"/>
            </a:endParaRPr>
          </a:p>
        </p:txBody>
      </p:sp>
      <p:sp>
        <p:nvSpPr>
          <p:cNvPr id="9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保持增长</a:t>
            </a:r>
            <a:endParaRPr lang="en-US" sz="1600" b="0" strike="noStrike" spc="-1">
              <a:solidFill>
                <a:srgbClr val="000000"/>
              </a:solidFill>
              <a:latin typeface="Arial"/>
            </a:endParaRPr>
          </a:p>
        </p:txBody>
      </p:sp>
      <p:sp>
        <p:nvSpPr>
          <p:cNvPr id="9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未来趋势</a:t>
            </a:r>
            <a:endParaRPr lang="en-US" sz="2000" b="0" strike="noStrike" spc="-1">
              <a:solidFill>
                <a:srgbClr val="000000"/>
              </a:solidFill>
              <a:latin typeface="Arial"/>
            </a:endParaRPr>
          </a:p>
        </p:txBody>
      </p:sp>
      <p:sp>
        <p:nvSpPr>
          <p:cNvPr id="9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广阔</a:t>
            </a:r>
            <a:endParaRPr lang="en-US" sz="1600" b="0" strike="noStrike" spc="-1">
              <a:solidFill>
                <a:srgbClr val="000000"/>
              </a:solidFill>
              <a:latin typeface="Arial"/>
            </a:endParaRPr>
          </a:p>
        </p:txBody>
      </p:sp>
      <p:sp>
        <p:nvSpPr>
          <p:cNvPr id="9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市场前景</a:t>
            </a:r>
            <a:endParaRPr lang="en-US" sz="2000" b="0" strike="noStrike" spc="-1">
              <a:solidFill>
                <a:srgbClr val="000000"/>
              </a:solidFill>
              <a:latin typeface="Arial"/>
            </a:endParaRPr>
          </a:p>
        </p:txBody>
      </p:sp>
      <p:sp>
        <p:nvSpPr>
          <p:cNvPr id="9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0" name="组合 4"/>
          <p:cNvGrpSpPr/>
          <p:nvPr/>
        </p:nvGrpSpPr>
        <p:grpSpPr>
          <a:xfrm>
            <a:off x="577800" y="381240"/>
            <a:ext cx="3060720" cy="2445480"/>
            <a:chOff x="577800" y="381240"/>
            <a:chExt cx="3060720" cy="2445480"/>
          </a:xfrm>
        </p:grpSpPr>
        <p:grpSp>
          <p:nvGrpSpPr>
            <p:cNvPr id="101" name="组合 19"/>
            <p:cNvGrpSpPr/>
            <p:nvPr/>
          </p:nvGrpSpPr>
          <p:grpSpPr>
            <a:xfrm>
              <a:off x="577800" y="381240"/>
              <a:ext cx="3060720" cy="2040480"/>
              <a:chOff x="577800" y="381240"/>
              <a:chExt cx="3060720" cy="2040480"/>
            </a:xfrm>
          </p:grpSpPr>
          <p:graphicFrame>
            <p:nvGraphicFramePr>
              <p:cNvPr id="10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3" name="组合 25"/>
              <p:cNvGrpSpPr/>
              <p:nvPr/>
            </p:nvGrpSpPr>
            <p:grpSpPr>
              <a:xfrm>
                <a:off x="1387800" y="696600"/>
                <a:ext cx="1394640" cy="1394640"/>
                <a:chOff x="1387800" y="696600"/>
                <a:chExt cx="1394640" cy="1394640"/>
              </a:xfrm>
            </p:grpSpPr>
            <p:sp>
              <p:nvSpPr>
                <p:cNvPr id="10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7" name="组合 7"/>
          <p:cNvGrpSpPr/>
          <p:nvPr/>
        </p:nvGrpSpPr>
        <p:grpSpPr>
          <a:xfrm>
            <a:off x="3127320" y="385200"/>
            <a:ext cx="3060720" cy="2445480"/>
            <a:chOff x="3127320" y="385200"/>
            <a:chExt cx="3060720" cy="2445480"/>
          </a:xfrm>
        </p:grpSpPr>
        <p:sp>
          <p:nvSpPr>
            <p:cNvPr id="10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9" name="组合 9"/>
            <p:cNvGrpSpPr/>
            <p:nvPr/>
          </p:nvGrpSpPr>
          <p:grpSpPr>
            <a:xfrm>
              <a:off x="3127320" y="385200"/>
              <a:ext cx="3060720" cy="2445480"/>
              <a:chOff x="3127320" y="385200"/>
              <a:chExt cx="3060720" cy="2445480"/>
            </a:xfrm>
          </p:grpSpPr>
          <p:grpSp>
            <p:nvGrpSpPr>
              <p:cNvPr id="110" name="组合 13"/>
              <p:cNvGrpSpPr/>
              <p:nvPr/>
            </p:nvGrpSpPr>
            <p:grpSpPr>
              <a:xfrm>
                <a:off x="3127320" y="385200"/>
                <a:ext cx="3060720" cy="2040480"/>
                <a:chOff x="3127320" y="385200"/>
                <a:chExt cx="3060720" cy="2040480"/>
              </a:xfrm>
            </p:grpSpPr>
            <p:graphicFrame>
              <p:nvGraphicFramePr>
                <p:cNvPr id="11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4" name="组合 10"/>
          <p:cNvGrpSpPr/>
          <p:nvPr/>
        </p:nvGrpSpPr>
        <p:grpSpPr>
          <a:xfrm>
            <a:off x="5771880" y="380880"/>
            <a:ext cx="3060720" cy="2445480"/>
            <a:chOff x="5771880" y="380880"/>
            <a:chExt cx="3060720" cy="2445480"/>
          </a:xfrm>
        </p:grpSpPr>
        <p:grpSp>
          <p:nvGrpSpPr>
            <p:cNvPr id="115" name="组合 11"/>
            <p:cNvGrpSpPr/>
            <p:nvPr/>
          </p:nvGrpSpPr>
          <p:grpSpPr>
            <a:xfrm>
              <a:off x="5771880" y="380880"/>
              <a:ext cx="3060720" cy="2445480"/>
              <a:chOff x="5771880" y="380880"/>
              <a:chExt cx="3060720" cy="2445480"/>
            </a:xfrm>
          </p:grpSpPr>
          <p:grpSp>
            <p:nvGrpSpPr>
              <p:cNvPr id="116" name="组合 14"/>
              <p:cNvGrpSpPr/>
              <p:nvPr/>
            </p:nvGrpSpPr>
            <p:grpSpPr>
              <a:xfrm>
                <a:off x="5771880" y="380880"/>
                <a:ext cx="3060720" cy="2040480"/>
                <a:chOff x="5771880" y="380880"/>
                <a:chExt cx="3060720" cy="2040480"/>
              </a:xfrm>
            </p:grpSpPr>
            <p:graphicFrame>
              <p:nvGraphicFramePr>
                <p:cNvPr id="11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0" name="Group 65"/>
            <p:cNvGrpSpPr/>
            <p:nvPr/>
          </p:nvGrpSpPr>
          <p:grpSpPr>
            <a:xfrm>
              <a:off x="7055640" y="1229040"/>
              <a:ext cx="479880" cy="476640"/>
              <a:chOff x="7055640" y="1229040"/>
              <a:chExt cx="479880" cy="476640"/>
            </a:xfrm>
          </p:grpSpPr>
          <p:sp>
            <p:nvSpPr>
              <p:cNvPr id="12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4" name="组合 12"/>
          <p:cNvGrpSpPr/>
          <p:nvPr/>
        </p:nvGrpSpPr>
        <p:grpSpPr>
          <a:xfrm>
            <a:off x="8371800" y="384480"/>
            <a:ext cx="3060720" cy="2445480"/>
            <a:chOff x="8371800" y="384480"/>
            <a:chExt cx="3060720" cy="2445480"/>
          </a:xfrm>
        </p:grpSpPr>
        <p:sp>
          <p:nvSpPr>
            <p:cNvPr id="12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6" name="组合 13"/>
            <p:cNvGrpSpPr/>
            <p:nvPr/>
          </p:nvGrpSpPr>
          <p:grpSpPr>
            <a:xfrm>
              <a:off x="8371800" y="384480"/>
              <a:ext cx="3060720" cy="2445480"/>
              <a:chOff x="8371800" y="384480"/>
              <a:chExt cx="3060720" cy="2445480"/>
            </a:xfrm>
          </p:grpSpPr>
          <p:grpSp>
            <p:nvGrpSpPr>
              <p:cNvPr id="127" name="组合 14"/>
              <p:cNvGrpSpPr/>
              <p:nvPr/>
            </p:nvGrpSpPr>
            <p:grpSpPr>
              <a:xfrm>
                <a:off x="8371800" y="384480"/>
                <a:ext cx="3060720" cy="2040480"/>
                <a:chOff x="8371800" y="384480"/>
                <a:chExt cx="3060720" cy="2040480"/>
              </a:xfrm>
            </p:grpSpPr>
            <p:graphicFrame>
              <p:nvGraphicFramePr>
                <p:cNvPr id="12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repl">
                                        <p:cTn id="7" dur="500" fill="hold"/>
                                        <p:tgtEl>
                                          <p:spTgt spid="99"/>
                                        </p:tgtEl>
                                        <p:attrNameLst>
                                          <p:attrName>ppt_x</p:attrName>
                                        </p:attrNameLst>
                                      </p:cBhvr>
                                      <p:tavLst>
                                        <p:tav tm="0">
                                          <p:val>
                                            <p:strVal val="#ppt_x"/>
                                          </p:val>
                                        </p:tav>
                                        <p:tav tm="100000">
                                          <p:val>
                                            <p:strVal val="#ppt_x"/>
                                          </p:val>
                                        </p:tav>
                                      </p:tavLst>
                                    </p:anim>
                                    <p:anim calcmode="lin" valueType="num">
                                      <p:cBhvr additive="repl">
                                        <p:cTn id="8" dur="500" fill="hold"/>
                                        <p:tgtEl>
                                          <p:spTgt spid="9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0"/>
                                        </p:tgtEl>
                                        <p:attrNameLst>
                                          <p:attrName>style.visibility</p:attrName>
                                        </p:attrNameLst>
                                      </p:cBhvr>
                                      <p:to>
                                        <p:strVal val="visible"/>
                                      </p:to>
                                    </p:set>
                                    <p:anim calcmode="lin" valueType="num">
                                      <p:cBhvr additive="repl">
                                        <p:cTn id="11" dur="500" fill="hold"/>
                                        <p:tgtEl>
                                          <p:spTgt spid="100"/>
                                        </p:tgtEl>
                                        <p:attrNameLst>
                                          <p:attrName>ppt_w</p:attrName>
                                        </p:attrNameLst>
                                      </p:cBhvr>
                                      <p:tavLst>
                                        <p:tav tm="0">
                                          <p:val>
                                            <p:fltVal val="0"/>
                                          </p:val>
                                        </p:tav>
                                        <p:tav tm="100000">
                                          <p:val>
                                            <p:strVal val="#ppt_w"/>
                                          </p:val>
                                        </p:tav>
                                      </p:tavLst>
                                    </p:anim>
                                    <p:anim calcmode="lin" valueType="num">
                                      <p:cBhvr additive="repl">
                                        <p:cTn id="12" dur="500" fill="hold"/>
                                        <p:tgtEl>
                                          <p:spTgt spid="100"/>
                                        </p:tgtEl>
                                        <p:attrNameLst>
                                          <p:attrName>ppt_h</p:attrName>
                                        </p:attrNameLst>
                                      </p:cBhvr>
                                      <p:tavLst>
                                        <p:tav tm="0">
                                          <p:val>
                                            <p:fltVal val="0"/>
                                          </p:val>
                                        </p:tav>
                                        <p:tav tm="100000">
                                          <p:val>
                                            <p:strVal val="#ppt_h"/>
                                          </p:val>
                                        </p:tav>
                                      </p:tavLst>
                                    </p:anim>
                                    <p:animEffect transition="in" filter="fade">
                                      <p:cBhvr additive="repl">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7"/>
                                        </p:tgtEl>
                                        <p:attrNameLst>
                                          <p:attrName>style.visibility</p:attrName>
                                        </p:attrNameLst>
                                      </p:cBhvr>
                                      <p:to>
                                        <p:strVal val="visible"/>
                                      </p:to>
                                    </p:set>
                                    <p:anim calcmode="lin" valueType="num">
                                      <p:cBhvr additive="repl">
                                        <p:cTn id="18" dur="500" fill="hold"/>
                                        <p:tgtEl>
                                          <p:spTgt spid="107"/>
                                        </p:tgtEl>
                                        <p:attrNameLst>
                                          <p:attrName>ppt_w</p:attrName>
                                        </p:attrNameLst>
                                      </p:cBhvr>
                                      <p:tavLst>
                                        <p:tav tm="0">
                                          <p:val>
                                            <p:fltVal val="0"/>
                                          </p:val>
                                        </p:tav>
                                        <p:tav tm="100000">
                                          <p:val>
                                            <p:strVal val="#ppt_w"/>
                                          </p:val>
                                        </p:tav>
                                      </p:tavLst>
                                    </p:anim>
                                    <p:anim calcmode="lin" valueType="num">
                                      <p:cBhvr additive="repl">
                                        <p:cTn id="19" dur="500" fill="hold"/>
                                        <p:tgtEl>
                                          <p:spTgt spid="107"/>
                                        </p:tgtEl>
                                        <p:attrNameLst>
                                          <p:attrName>ppt_h</p:attrName>
                                        </p:attrNameLst>
                                      </p:cBhvr>
                                      <p:tavLst>
                                        <p:tav tm="0">
                                          <p:val>
                                            <p:fltVal val="0"/>
                                          </p:val>
                                        </p:tav>
                                        <p:tav tm="100000">
                                          <p:val>
                                            <p:strVal val="#ppt_h"/>
                                          </p:val>
                                        </p:tav>
                                      </p:tavLst>
                                    </p:anim>
                                    <p:animEffect transition="in" filter="fade">
                                      <p:cBhvr additive="repl">
                                        <p:cTn id="20" dur="500"/>
                                        <p:tgtEl>
                                          <p:spTgt spid="10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4"/>
                                        </p:tgtEl>
                                        <p:attrNameLst>
                                          <p:attrName>style.visibility</p:attrName>
                                        </p:attrNameLst>
                                      </p:cBhvr>
                                      <p:to>
                                        <p:strVal val="visible"/>
                                      </p:to>
                                    </p:set>
                                    <p:anim calcmode="lin" valueType="num">
                                      <p:cBhvr additive="repl">
                                        <p:cTn id="23" dur="500" fill="hold"/>
                                        <p:tgtEl>
                                          <p:spTgt spid="114"/>
                                        </p:tgtEl>
                                        <p:attrNameLst>
                                          <p:attrName>ppt_w</p:attrName>
                                        </p:attrNameLst>
                                      </p:cBhvr>
                                      <p:tavLst>
                                        <p:tav tm="0">
                                          <p:val>
                                            <p:fltVal val="0"/>
                                          </p:val>
                                        </p:tav>
                                        <p:tav tm="100000">
                                          <p:val>
                                            <p:strVal val="#ppt_w"/>
                                          </p:val>
                                        </p:tav>
                                      </p:tavLst>
                                    </p:anim>
                                    <p:anim calcmode="lin" valueType="num">
                                      <p:cBhvr additive="repl">
                                        <p:cTn id="24" dur="500" fill="hold"/>
                                        <p:tgtEl>
                                          <p:spTgt spid="114"/>
                                        </p:tgtEl>
                                        <p:attrNameLst>
                                          <p:attrName>ppt_h</p:attrName>
                                        </p:attrNameLst>
                                      </p:cBhvr>
                                      <p:tavLst>
                                        <p:tav tm="0">
                                          <p:val>
                                            <p:fltVal val="0"/>
                                          </p:val>
                                        </p:tav>
                                        <p:tav tm="100000">
                                          <p:val>
                                            <p:strVal val="#ppt_h"/>
                                          </p:val>
                                        </p:tav>
                                      </p:tavLst>
                                    </p:anim>
                                    <p:animEffect transition="in" filter="fade">
                                      <p:cBhvr additive="repl">
                                        <p:cTn id="25" dur="500"/>
                                        <p:tgtEl>
                                          <p:spTgt spid="11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4"/>
                                        </p:tgtEl>
                                        <p:attrNameLst>
                                          <p:attrName>style.visibility</p:attrName>
                                        </p:attrNameLst>
                                      </p:cBhvr>
                                      <p:to>
                                        <p:strVal val="visible"/>
                                      </p:to>
                                    </p:set>
                                    <p:anim calcmode="lin" valueType="num">
                                      <p:cBhvr additive="repl">
                                        <p:cTn id="28" dur="500" fill="hold"/>
                                        <p:tgtEl>
                                          <p:spTgt spid="124"/>
                                        </p:tgtEl>
                                        <p:attrNameLst>
                                          <p:attrName>ppt_w</p:attrName>
                                        </p:attrNameLst>
                                      </p:cBhvr>
                                      <p:tavLst>
                                        <p:tav tm="0">
                                          <p:val>
                                            <p:fltVal val="0"/>
                                          </p:val>
                                        </p:tav>
                                        <p:tav tm="100000">
                                          <p:val>
                                            <p:strVal val="#ppt_w"/>
                                          </p:val>
                                        </p:tav>
                                      </p:tavLst>
                                    </p:anim>
                                    <p:anim calcmode="lin" valueType="num">
                                      <p:cBhvr additive="repl">
                                        <p:cTn id="29" dur="500" fill="hold"/>
                                        <p:tgtEl>
                                          <p:spTgt spid="124"/>
                                        </p:tgtEl>
                                        <p:attrNameLst>
                                          <p:attrName>ppt_h</p:attrName>
                                        </p:attrNameLst>
                                      </p:cBhvr>
                                      <p:tavLst>
                                        <p:tav tm="0">
                                          <p:val>
                                            <p:fltVal val="0"/>
                                          </p:val>
                                        </p:tav>
                                        <p:tav tm="100000">
                                          <p:val>
                                            <p:strVal val="#ppt_h"/>
                                          </p:val>
                                        </p:tav>
                                      </p:tavLst>
                                    </p:anim>
                                    <p:animEffect transition="in" filter="fade">
                                      <p:cBhvr additive="repl">
                                        <p:cTn id="30"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节能建筑的投资回报</a:t>
            </a:r>
            <a:endParaRPr lang="en-US" sz="3600" b="0" strike="noStrike" spc="-1">
              <a:solidFill>
                <a:schemeClr val="dk1"/>
              </a:solidFill>
              <a:latin typeface="Arial"/>
            </a:endParaRPr>
          </a:p>
        </p:txBody>
      </p:sp>
      <p:sp>
        <p:nvSpPr>
          <p:cNvPr id="13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提高建筑价值</a:t>
            </a:r>
            <a:endParaRPr lang="en-US" sz="1600" b="0" strike="noStrike" spc="-1">
              <a:solidFill>
                <a:srgbClr val="000000"/>
              </a:solidFill>
              <a:latin typeface="Arial"/>
            </a:endParaRPr>
          </a:p>
        </p:txBody>
      </p:sp>
      <p:sp>
        <p:nvSpPr>
          <p:cNvPr id="13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降低能耗成本</a:t>
            </a:r>
            <a:endParaRPr lang="en-US" sz="2000" b="0" strike="noStrike" spc="-1">
              <a:solidFill>
                <a:srgbClr val="000000"/>
              </a:solidFill>
              <a:latin typeface="Arial"/>
            </a:endParaRPr>
          </a:p>
        </p:txBody>
      </p:sp>
      <p:sp>
        <p:nvSpPr>
          <p:cNvPr id="13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3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3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投资回报丰厚</a:t>
            </a:r>
            <a:endParaRPr lang="en-US" sz="1600" b="0" strike="noStrike" spc="-1">
              <a:solidFill>
                <a:srgbClr val="000000"/>
              </a:solidFill>
              <a:latin typeface="Arial"/>
            </a:endParaRPr>
          </a:p>
        </p:txBody>
      </p:sp>
      <p:sp>
        <p:nvSpPr>
          <p:cNvPr id="14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增加租金收益</a:t>
            </a:r>
            <a:endParaRPr lang="en-US" sz="2000" b="0" strike="noStrike" spc="-1">
              <a:solidFill>
                <a:srgbClr val="000000"/>
              </a:solidFill>
              <a:latin typeface="Arial"/>
            </a:endParaRPr>
          </a:p>
        </p:txBody>
      </p:sp>
      <p:sp>
        <p:nvSpPr>
          <p:cNvPr id="141"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42"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41"/>
                                        </p:tgtEl>
                                        <p:attrNameLst>
                                          <p:attrName>style.visibility</p:attrName>
                                        </p:attrNameLst>
                                      </p:cBhvr>
                                      <p:to>
                                        <p:strVal val="visible"/>
                                      </p:to>
                                    </p:set>
                                    <p:animEffect transition="in" filter="fade">
                                      <p:cBhvr additive="repl">
                                        <p:cTn id="7" dur="500"/>
                                        <p:tgtEl>
                                          <p:spTgt spid="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44"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5"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保护自然资源</a:t>
            </a:r>
            <a:endParaRPr lang="en-US" sz="1800" b="0" strike="noStrike" spc="-1">
              <a:solidFill>
                <a:srgbClr val="000000"/>
              </a:solidFill>
              <a:latin typeface="Arial"/>
            </a:endParaRPr>
          </a:p>
        </p:txBody>
      </p:sp>
      <p:sp>
        <p:nvSpPr>
          <p:cNvPr id="146"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提高生活品质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符合绿色发展理念</a:t>
            </a:r>
            <a:endParaRPr lang="en-US" sz="1400" b="0" strike="noStrike" spc="-1">
              <a:solidFill>
                <a:srgbClr val="000000"/>
              </a:solidFill>
              <a:latin typeface="Arial"/>
            </a:endParaRPr>
          </a:p>
        </p:txBody>
      </p:sp>
      <p:sp>
        <p:nvSpPr>
          <p:cNvPr id="147"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8"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减少能源浪费</a:t>
            </a:r>
            <a:endParaRPr lang="en-US" sz="1800" b="0" strike="noStrike" spc="-1">
              <a:solidFill>
                <a:srgbClr val="000000"/>
              </a:solidFill>
              <a:latin typeface="Arial"/>
            </a:endParaRPr>
          </a:p>
        </p:txBody>
      </p:sp>
      <p:sp>
        <p:nvSpPr>
          <p:cNvPr id="149"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促进能源的合理利用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降低能源依赖度</a:t>
            </a:r>
            <a:endParaRPr lang="en-US" sz="1400" b="0" strike="noStrike" spc="-1">
              <a:solidFill>
                <a:srgbClr val="000000"/>
              </a:solidFill>
              <a:latin typeface="Arial"/>
            </a:endParaRPr>
          </a:p>
        </p:txBody>
      </p:sp>
      <p:sp>
        <p:nvSpPr>
          <p:cNvPr id="150"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1"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改善空气质量</a:t>
            </a:r>
            <a:endParaRPr lang="en-US" sz="1800" b="0" strike="noStrike" spc="-1">
              <a:solidFill>
                <a:srgbClr val="000000"/>
              </a:solidFill>
              <a:latin typeface="Arial"/>
            </a:endParaRPr>
          </a:p>
        </p:txBody>
      </p:sp>
      <p:sp>
        <p:nvSpPr>
          <p:cNvPr id="152"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减少雾霾天气</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提高城市环境质量</a:t>
            </a:r>
            <a:endParaRPr lang="en-US" sz="1400" b="0" strike="noStrike" spc="-1">
              <a:solidFill>
                <a:srgbClr val="000000"/>
              </a:solidFill>
              <a:latin typeface="Arial"/>
            </a:endParaRPr>
          </a:p>
        </p:txBody>
      </p:sp>
      <p:sp>
        <p:nvSpPr>
          <p:cNvPr id="15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节能建筑的环境意义</a:t>
            </a:r>
            <a:endParaRPr lang="en-US" sz="3600" b="0" strike="noStrike" spc="-1">
              <a:solidFill>
                <a:schemeClr val="dk1"/>
              </a:solidFill>
              <a:latin typeface="Arial"/>
            </a:endParaRPr>
          </a:p>
        </p:txBody>
      </p:sp>
      <p:sp>
        <p:nvSpPr>
          <p:cNvPr id="154"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5"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减少二氧化碳排放</a:t>
            </a:r>
            <a:endParaRPr lang="en-US" sz="1800" b="0" strike="noStrike" spc="-1">
              <a:solidFill>
                <a:srgbClr val="000000"/>
              </a:solidFill>
              <a:latin typeface="Arial"/>
            </a:endParaRPr>
          </a:p>
        </p:txBody>
      </p:sp>
      <p:sp>
        <p:nvSpPr>
          <p:cNvPr id="156"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降低对环境的损害</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有助于可持续发展</a:t>
            </a:r>
            <a:endParaRPr lang="en-US" sz="1400" b="0" strike="noStrike" spc="-1">
              <a:solidFill>
                <a:srgbClr val="000000"/>
              </a:solidFill>
              <a:latin typeface="Arial"/>
            </a:endParaRPr>
          </a:p>
        </p:txBody>
      </p:sp>
      <p:grpSp>
        <p:nvGrpSpPr>
          <p:cNvPr id="157" name="组合 4"/>
          <p:cNvGrpSpPr/>
          <p:nvPr/>
        </p:nvGrpSpPr>
        <p:grpSpPr>
          <a:xfrm>
            <a:off x="0" y="497520"/>
            <a:ext cx="3060720" cy="2445480"/>
            <a:chOff x="0" y="497520"/>
            <a:chExt cx="3060720" cy="2445480"/>
          </a:xfrm>
        </p:grpSpPr>
        <p:grpSp>
          <p:nvGrpSpPr>
            <p:cNvPr id="158" name="组合 19"/>
            <p:cNvGrpSpPr/>
            <p:nvPr/>
          </p:nvGrpSpPr>
          <p:grpSpPr>
            <a:xfrm>
              <a:off x="0" y="497520"/>
              <a:ext cx="3060720" cy="2040480"/>
              <a:chOff x="0" y="497520"/>
              <a:chExt cx="3060720" cy="2040480"/>
            </a:xfrm>
          </p:grpSpPr>
          <p:graphicFrame>
            <p:nvGraphicFramePr>
              <p:cNvPr id="159"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60" name="组合 25"/>
              <p:cNvGrpSpPr/>
              <p:nvPr/>
            </p:nvGrpSpPr>
            <p:grpSpPr>
              <a:xfrm>
                <a:off x="810000" y="812520"/>
                <a:ext cx="1394640" cy="1394640"/>
                <a:chOff x="810000" y="812520"/>
                <a:chExt cx="1394640" cy="1394640"/>
              </a:xfrm>
            </p:grpSpPr>
            <p:sp>
              <p:nvSpPr>
                <p:cNvPr id="161"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62"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63"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4" name="组合 8"/>
          <p:cNvGrpSpPr/>
          <p:nvPr/>
        </p:nvGrpSpPr>
        <p:grpSpPr>
          <a:xfrm>
            <a:off x="2778120" y="497520"/>
            <a:ext cx="3060720" cy="2445480"/>
            <a:chOff x="2778120" y="497520"/>
            <a:chExt cx="3060720" cy="2445480"/>
          </a:xfrm>
        </p:grpSpPr>
        <p:sp>
          <p:nvSpPr>
            <p:cNvPr id="165"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6" name="组合 6"/>
            <p:cNvGrpSpPr/>
            <p:nvPr/>
          </p:nvGrpSpPr>
          <p:grpSpPr>
            <a:xfrm>
              <a:off x="2778120" y="497520"/>
              <a:ext cx="3060720" cy="2445480"/>
              <a:chOff x="2778120" y="497520"/>
              <a:chExt cx="3060720" cy="2445480"/>
            </a:xfrm>
          </p:grpSpPr>
          <p:grpSp>
            <p:nvGrpSpPr>
              <p:cNvPr id="167" name="组合 13"/>
              <p:cNvGrpSpPr/>
              <p:nvPr/>
            </p:nvGrpSpPr>
            <p:grpSpPr>
              <a:xfrm>
                <a:off x="2778120" y="497520"/>
                <a:ext cx="3060720" cy="2040480"/>
                <a:chOff x="2778120" y="497520"/>
                <a:chExt cx="3060720" cy="2040480"/>
              </a:xfrm>
            </p:grpSpPr>
            <p:graphicFrame>
              <p:nvGraphicFramePr>
                <p:cNvPr id="168"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69"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0"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71" name="组合 10"/>
          <p:cNvGrpSpPr/>
          <p:nvPr/>
        </p:nvGrpSpPr>
        <p:grpSpPr>
          <a:xfrm>
            <a:off x="5469480" y="508320"/>
            <a:ext cx="3060720" cy="2445480"/>
            <a:chOff x="5469480" y="508320"/>
            <a:chExt cx="3060720" cy="2445480"/>
          </a:xfrm>
        </p:grpSpPr>
        <p:grpSp>
          <p:nvGrpSpPr>
            <p:cNvPr id="172" name="组合 11"/>
            <p:cNvGrpSpPr/>
            <p:nvPr/>
          </p:nvGrpSpPr>
          <p:grpSpPr>
            <a:xfrm>
              <a:off x="5469480" y="508320"/>
              <a:ext cx="3060720" cy="2445480"/>
              <a:chOff x="5469480" y="508320"/>
              <a:chExt cx="3060720" cy="2445480"/>
            </a:xfrm>
          </p:grpSpPr>
          <p:grpSp>
            <p:nvGrpSpPr>
              <p:cNvPr id="173" name="组合 14"/>
              <p:cNvGrpSpPr/>
              <p:nvPr/>
            </p:nvGrpSpPr>
            <p:grpSpPr>
              <a:xfrm>
                <a:off x="5469480" y="508320"/>
                <a:ext cx="3060720" cy="2040480"/>
                <a:chOff x="5469480" y="508320"/>
                <a:chExt cx="3060720" cy="2040480"/>
              </a:xfrm>
            </p:grpSpPr>
            <p:graphicFrame>
              <p:nvGraphicFramePr>
                <p:cNvPr id="174"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75"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6"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77" name="Group 65"/>
            <p:cNvGrpSpPr/>
            <p:nvPr/>
          </p:nvGrpSpPr>
          <p:grpSpPr>
            <a:xfrm>
              <a:off x="6753240" y="1356480"/>
              <a:ext cx="479880" cy="476640"/>
              <a:chOff x="6753240" y="1356480"/>
              <a:chExt cx="479880" cy="476640"/>
            </a:xfrm>
          </p:grpSpPr>
          <p:sp>
            <p:nvSpPr>
              <p:cNvPr id="178"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9"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80"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81" name="组合 15"/>
          <p:cNvGrpSpPr/>
          <p:nvPr/>
        </p:nvGrpSpPr>
        <p:grpSpPr>
          <a:xfrm>
            <a:off x="8161920" y="389520"/>
            <a:ext cx="3060720" cy="2445840"/>
            <a:chOff x="8161920" y="389520"/>
            <a:chExt cx="3060720" cy="2445840"/>
          </a:xfrm>
        </p:grpSpPr>
        <p:sp>
          <p:nvSpPr>
            <p:cNvPr id="182"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83" name="组合 16"/>
            <p:cNvGrpSpPr/>
            <p:nvPr/>
          </p:nvGrpSpPr>
          <p:grpSpPr>
            <a:xfrm>
              <a:off x="8161920" y="389520"/>
              <a:ext cx="3060720" cy="2445840"/>
              <a:chOff x="8161920" y="389520"/>
              <a:chExt cx="3060720" cy="2445840"/>
            </a:xfrm>
          </p:grpSpPr>
          <p:grpSp>
            <p:nvGrpSpPr>
              <p:cNvPr id="184" name="组合 14"/>
              <p:cNvGrpSpPr/>
              <p:nvPr/>
            </p:nvGrpSpPr>
            <p:grpSpPr>
              <a:xfrm>
                <a:off x="8161920" y="389520"/>
                <a:ext cx="3060720" cy="2040480"/>
                <a:chOff x="8161920" y="389520"/>
                <a:chExt cx="3060720" cy="2040480"/>
              </a:xfrm>
            </p:grpSpPr>
            <p:graphicFrame>
              <p:nvGraphicFramePr>
                <p:cNvPr id="185"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86"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87"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43"/>
                                        </p:tgtEl>
                                        <p:attrNameLst>
                                          <p:attrName>style.visibility</p:attrName>
                                        </p:attrNameLst>
                                      </p:cBhvr>
                                      <p:to>
                                        <p:strVal val="visible"/>
                                      </p:to>
                                    </p:set>
                                    <p:anim calcmode="lin" valueType="num">
                                      <p:cBhvr additive="repl">
                                        <p:cTn id="7" dur="500" fill="hold"/>
                                        <p:tgtEl>
                                          <p:spTgt spid="143"/>
                                        </p:tgtEl>
                                        <p:attrNameLst>
                                          <p:attrName>ppt_x</p:attrName>
                                        </p:attrNameLst>
                                      </p:cBhvr>
                                      <p:tavLst>
                                        <p:tav tm="0">
                                          <p:val>
                                            <p:strVal val="#ppt_x"/>
                                          </p:val>
                                        </p:tav>
                                        <p:tav tm="100000">
                                          <p:val>
                                            <p:strVal val="#ppt_x"/>
                                          </p:val>
                                        </p:tav>
                                      </p:tavLst>
                                    </p:anim>
                                    <p:anim calcmode="lin" valueType="num">
                                      <p:cBhvr additive="repl">
                                        <p:cTn id="8" dur="500" fill="hold"/>
                                        <p:tgtEl>
                                          <p:spTgt spid="14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57"/>
                                        </p:tgtEl>
                                        <p:attrNameLst>
                                          <p:attrName>style.visibility</p:attrName>
                                        </p:attrNameLst>
                                      </p:cBhvr>
                                      <p:to>
                                        <p:strVal val="visible"/>
                                      </p:to>
                                    </p:set>
                                    <p:anim calcmode="lin" valueType="num">
                                      <p:cBhvr additive="repl">
                                        <p:cTn id="11" dur="500" fill="hold"/>
                                        <p:tgtEl>
                                          <p:spTgt spid="157"/>
                                        </p:tgtEl>
                                        <p:attrNameLst>
                                          <p:attrName>ppt_w</p:attrName>
                                        </p:attrNameLst>
                                      </p:cBhvr>
                                      <p:tavLst>
                                        <p:tav tm="0">
                                          <p:val>
                                            <p:fltVal val="0"/>
                                          </p:val>
                                        </p:tav>
                                        <p:tav tm="100000">
                                          <p:val>
                                            <p:strVal val="#ppt_w"/>
                                          </p:val>
                                        </p:tav>
                                      </p:tavLst>
                                    </p:anim>
                                    <p:anim calcmode="lin" valueType="num">
                                      <p:cBhvr additive="repl">
                                        <p:cTn id="12" dur="500" fill="hold"/>
                                        <p:tgtEl>
                                          <p:spTgt spid="157"/>
                                        </p:tgtEl>
                                        <p:attrNameLst>
                                          <p:attrName>ppt_h</p:attrName>
                                        </p:attrNameLst>
                                      </p:cBhvr>
                                      <p:tavLst>
                                        <p:tav tm="0">
                                          <p:val>
                                            <p:fltVal val="0"/>
                                          </p:val>
                                        </p:tav>
                                        <p:tav tm="100000">
                                          <p:val>
                                            <p:strVal val="#ppt_h"/>
                                          </p:val>
                                        </p:tav>
                                      </p:tavLst>
                                    </p:anim>
                                    <p:animEffect transition="in" filter="fade">
                                      <p:cBhvr additive="repl">
                                        <p:cTn id="13" dur="500"/>
                                        <p:tgtEl>
                                          <p:spTgt spid="15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64"/>
                                        </p:tgtEl>
                                        <p:attrNameLst>
                                          <p:attrName>style.visibility</p:attrName>
                                        </p:attrNameLst>
                                      </p:cBhvr>
                                      <p:to>
                                        <p:strVal val="visible"/>
                                      </p:to>
                                    </p:set>
                                    <p:anim calcmode="lin" valueType="num">
                                      <p:cBhvr additive="repl">
                                        <p:cTn id="18" dur="500" fill="hold"/>
                                        <p:tgtEl>
                                          <p:spTgt spid="164"/>
                                        </p:tgtEl>
                                        <p:attrNameLst>
                                          <p:attrName>ppt_w</p:attrName>
                                        </p:attrNameLst>
                                      </p:cBhvr>
                                      <p:tavLst>
                                        <p:tav tm="0">
                                          <p:val>
                                            <p:fltVal val="0"/>
                                          </p:val>
                                        </p:tav>
                                        <p:tav tm="100000">
                                          <p:val>
                                            <p:strVal val="#ppt_w"/>
                                          </p:val>
                                        </p:tav>
                                      </p:tavLst>
                                    </p:anim>
                                    <p:anim calcmode="lin" valueType="num">
                                      <p:cBhvr additive="repl">
                                        <p:cTn id="19" dur="500" fill="hold"/>
                                        <p:tgtEl>
                                          <p:spTgt spid="164"/>
                                        </p:tgtEl>
                                        <p:attrNameLst>
                                          <p:attrName>ppt_h</p:attrName>
                                        </p:attrNameLst>
                                      </p:cBhvr>
                                      <p:tavLst>
                                        <p:tav tm="0">
                                          <p:val>
                                            <p:fltVal val="0"/>
                                          </p:val>
                                        </p:tav>
                                        <p:tav tm="100000">
                                          <p:val>
                                            <p:strVal val="#ppt_h"/>
                                          </p:val>
                                        </p:tav>
                                      </p:tavLst>
                                    </p:anim>
                                    <p:animEffect transition="in" filter="fade">
                                      <p:cBhvr additive="repl">
                                        <p:cTn id="20" dur="500"/>
                                        <p:tgtEl>
                                          <p:spTgt spid="16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71"/>
                                        </p:tgtEl>
                                        <p:attrNameLst>
                                          <p:attrName>style.visibility</p:attrName>
                                        </p:attrNameLst>
                                      </p:cBhvr>
                                      <p:to>
                                        <p:strVal val="visible"/>
                                      </p:to>
                                    </p:set>
                                    <p:anim calcmode="lin" valueType="num">
                                      <p:cBhvr additive="repl">
                                        <p:cTn id="23" dur="500" fill="hold"/>
                                        <p:tgtEl>
                                          <p:spTgt spid="171"/>
                                        </p:tgtEl>
                                        <p:attrNameLst>
                                          <p:attrName>ppt_w</p:attrName>
                                        </p:attrNameLst>
                                      </p:cBhvr>
                                      <p:tavLst>
                                        <p:tav tm="0">
                                          <p:val>
                                            <p:fltVal val="0"/>
                                          </p:val>
                                        </p:tav>
                                        <p:tav tm="100000">
                                          <p:val>
                                            <p:strVal val="#ppt_w"/>
                                          </p:val>
                                        </p:tav>
                                      </p:tavLst>
                                    </p:anim>
                                    <p:anim calcmode="lin" valueType="num">
                                      <p:cBhvr additive="repl">
                                        <p:cTn id="24" dur="500" fill="hold"/>
                                        <p:tgtEl>
                                          <p:spTgt spid="171"/>
                                        </p:tgtEl>
                                        <p:attrNameLst>
                                          <p:attrName>ppt_h</p:attrName>
                                        </p:attrNameLst>
                                      </p:cBhvr>
                                      <p:tavLst>
                                        <p:tav tm="0">
                                          <p:val>
                                            <p:fltVal val="0"/>
                                          </p:val>
                                        </p:tav>
                                        <p:tav tm="100000">
                                          <p:val>
                                            <p:strVal val="#ppt_h"/>
                                          </p:val>
                                        </p:tav>
                                      </p:tavLst>
                                    </p:anim>
                                    <p:animEffect transition="in" filter="fade">
                                      <p:cBhvr additive="repl">
                                        <p:cTn id="25" dur="500"/>
                                        <p:tgtEl>
                                          <p:spTgt spid="17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81"/>
                                        </p:tgtEl>
                                        <p:attrNameLst>
                                          <p:attrName>style.visibility</p:attrName>
                                        </p:attrNameLst>
                                      </p:cBhvr>
                                      <p:to>
                                        <p:strVal val="visible"/>
                                      </p:to>
                                    </p:set>
                                    <p:anim calcmode="lin" valueType="num">
                                      <p:cBhvr additive="repl">
                                        <p:cTn id="28" dur="500" fill="hold"/>
                                        <p:tgtEl>
                                          <p:spTgt spid="181"/>
                                        </p:tgtEl>
                                        <p:attrNameLst>
                                          <p:attrName>ppt_w</p:attrName>
                                        </p:attrNameLst>
                                      </p:cBhvr>
                                      <p:tavLst>
                                        <p:tav tm="0">
                                          <p:val>
                                            <p:fltVal val="0"/>
                                          </p:val>
                                        </p:tav>
                                        <p:tav tm="100000">
                                          <p:val>
                                            <p:strVal val="#ppt_w"/>
                                          </p:val>
                                        </p:tav>
                                      </p:tavLst>
                                    </p:anim>
                                    <p:anim calcmode="lin" valueType="num">
                                      <p:cBhvr additive="repl">
                                        <p:cTn id="29" dur="500" fill="hold"/>
                                        <p:tgtEl>
                                          <p:spTgt spid="181"/>
                                        </p:tgtEl>
                                        <p:attrNameLst>
                                          <p:attrName>ppt_h</p:attrName>
                                        </p:attrNameLst>
                                      </p:cBhvr>
                                      <p:tavLst>
                                        <p:tav tm="0">
                                          <p:val>
                                            <p:fltVal val="0"/>
                                          </p:val>
                                        </p:tav>
                                        <p:tav tm="100000">
                                          <p:val>
                                            <p:strVal val="#ppt_h"/>
                                          </p:val>
                                        </p:tav>
                                      </p:tavLst>
                                    </p:anim>
                                    <p:animEffect transition="in" filter="fade">
                                      <p:cBhvr additive="repl">
                                        <p:cTn id="30" dur="50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89"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通过节能建筑的建设和推广，不仅可以降低能源消耗，节约运营成本，还可以提高建筑的可持续性，对环境友好，对于投资者来说，节能建筑也是一个具有吸引力的投资领域，未来市场前景非常可观。</a:t>
            </a:r>
            <a:endParaRPr lang="en-US" sz="2000" b="0" strike="noStrike" spc="-1">
              <a:solidFill>
                <a:srgbClr val="000000"/>
              </a:solidFill>
              <a:latin typeface="Arial"/>
            </a:endParaRPr>
          </a:p>
        </p:txBody>
      </p:sp>
      <p:pic>
        <p:nvPicPr>
          <p:cNvPr id="190"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90"/>
                                        </p:tgtEl>
                                        <p:attrNameLst>
                                          <p:attrName>style.visibility</p:attrName>
                                        </p:attrNameLst>
                                      </p:cBhvr>
                                      <p:to>
                                        <p:strVal val="visible"/>
                                      </p:to>
                                    </p:set>
                                    <p:anim calcmode="lin" valueType="num">
                                      <p:cBhvr additive="repl">
                                        <p:cTn id="7" dur="500" fill="hold"/>
                                        <p:tgtEl>
                                          <p:spTgt spid="190"/>
                                        </p:tgtEl>
                                        <p:attrNameLst>
                                          <p:attrName>ppt_w</p:attrName>
                                        </p:attrNameLst>
                                      </p:cBhvr>
                                      <p:tavLst>
                                        <p:tav tm="0">
                                          <p:val>
                                            <p:fltVal val="0"/>
                                          </p:val>
                                        </p:tav>
                                        <p:tav tm="100000">
                                          <p:val>
                                            <p:strVal val="#ppt_w"/>
                                          </p:val>
                                        </p:tav>
                                      </p:tavLst>
                                    </p:anim>
                                    <p:anim calcmode="lin" valueType="num">
                                      <p:cBhvr additive="repl">
                                        <p:cTn id="8" dur="500" fill="hold"/>
                                        <p:tgtEl>
                                          <p:spTgt spid="190"/>
                                        </p:tgtEl>
                                        <p:attrNameLst>
                                          <p:attrName>ppt_h</p:attrName>
                                        </p:attrNameLst>
                                      </p:cBhvr>
                                      <p:tavLst>
                                        <p:tav tm="0">
                                          <p:val>
                                            <p:fltVal val="0"/>
                                          </p:val>
                                        </p:tav>
                                        <p:tav tm="100000">
                                          <p:val>
                                            <p:strVal val="#ppt_h"/>
                                          </p:val>
                                        </p:tav>
                                      </p:tavLst>
                                    </p:anim>
                                    <p:animEffect transition="in" filter="fade">
                                      <p:cBhvr additive="repl">
                                        <p:cTn id="9" dur="500"/>
                                        <p:tgtEl>
                                          <p:spTgt spid="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1" name="图片 7"/>
          <p:cNvPicPr/>
          <p:nvPr/>
        </p:nvPicPr>
        <p:blipFill>
          <a:blip r:embed="rId3"/>
          <a:srcRect l="22204" r="2142"/>
          <a:stretch>
            <a:fillRect/>
          </a:stretch>
        </p:blipFill>
        <p:spPr>
          <a:xfrm>
            <a:off x="0" y="0"/>
            <a:ext cx="12191760" cy="6857640"/>
          </a:xfrm>
          <a:prstGeom prst="rect">
            <a:avLst/>
          </a:prstGeom>
          <a:ln w="0">
            <a:noFill/>
          </a:ln>
        </p:spPr>
      </p:pic>
      <p:sp>
        <p:nvSpPr>
          <p:cNvPr id="19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9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节能建筑的设计原则与技术应用</a:t>
            </a:r>
            <a:endParaRPr lang="en-US" sz="3600" b="0" strike="noStrike" spc="-1">
              <a:solidFill>
                <a:schemeClr val="dk1"/>
              </a:solidFill>
              <a:latin typeface="Arial"/>
            </a:endParaRPr>
          </a:p>
        </p:txBody>
      </p:sp>
      <p:sp>
        <p:nvSpPr>
          <p:cNvPr id="1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节能建筑的 </a:t>
            </a:r>
            <a:r>
              <a:rPr lang="en-US" sz="2800" b="1" strike="noStrike" spc="299">
                <a:solidFill>
                  <a:schemeClr val="dk1"/>
                </a:solidFill>
                <a:latin typeface="Arial"/>
                <a:ea typeface="微软雅黑"/>
              </a:rPr>
              <a:t>passivhaus </a:t>
            </a:r>
            <a:r>
              <a:rPr lang="zh-CN" sz="2800" b="1" strike="noStrike" spc="299">
                <a:solidFill>
                  <a:schemeClr val="dk1"/>
                </a:solidFill>
                <a:latin typeface="Arial"/>
                <a:ea typeface="微软雅黑"/>
              </a:rPr>
              <a:t>设计原则</a:t>
            </a:r>
            <a:endParaRPr lang="en-US" sz="2800" b="0" strike="noStrike" spc="-1">
              <a:solidFill>
                <a:srgbClr val="000000"/>
              </a:solidFill>
              <a:latin typeface="Arial"/>
            </a:endParaRPr>
          </a:p>
        </p:txBody>
      </p:sp>
      <p:sp>
        <p:nvSpPr>
          <p:cNvPr id="1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800" b="0" strike="noStrike" spc="148">
                <a:solidFill>
                  <a:schemeClr val="dk1"/>
                </a:solidFill>
                <a:latin typeface="Arial"/>
                <a:ea typeface="微软雅黑"/>
              </a:rPr>
              <a:t>Passivhaus</a:t>
            </a:r>
            <a:r>
              <a:rPr lang="zh-CN" sz="1800" b="0" strike="noStrike" spc="148">
                <a:solidFill>
                  <a:schemeClr val="dk1"/>
                </a:solidFill>
                <a:latin typeface="Arial"/>
                <a:ea typeface="微软雅黑"/>
              </a:rPr>
              <a:t>是一种节能建筑的设计理念，主要包括空气密封、高效保温、热桥减少、热损失最小化、热量回收等原则。通过这些设计原则，可以有效降低建筑能耗，实现节能环保的目标。</a:t>
            </a:r>
            <a:endParaRPr lang="en-US" sz="18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00"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fade">
                                      <p:cBhvr additive="repl">
                                        <p:cTn id="7" dur="500"/>
                                        <p:tgtEl>
                                          <p:spTgt spid="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可再生能源在节能建筑中的应用</a:t>
            </a:r>
            <a:endParaRPr lang="en-US" sz="3600" b="0" strike="noStrike" spc="-1">
              <a:solidFill>
                <a:schemeClr val="dk1"/>
              </a:solidFill>
              <a:latin typeface="Arial"/>
            </a:endParaRPr>
          </a:p>
        </p:txBody>
      </p:sp>
      <p:sp>
        <p:nvSpPr>
          <p:cNvPr id="202"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利用太阳能发电、供热</a:t>
            </a:r>
            <a:endParaRPr lang="en-US" sz="1600" b="0" strike="noStrike" spc="-1">
              <a:solidFill>
                <a:srgbClr val="000000"/>
              </a:solidFill>
              <a:latin typeface="Arial"/>
            </a:endParaRPr>
          </a:p>
        </p:txBody>
      </p:sp>
      <p:sp>
        <p:nvSpPr>
          <p:cNvPr id="203"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太阳能</a:t>
            </a:r>
            <a:endParaRPr lang="en-US" sz="2000" b="0" strike="noStrike" spc="-1">
              <a:solidFill>
                <a:srgbClr val="000000"/>
              </a:solidFill>
              <a:latin typeface="Arial"/>
            </a:endParaRPr>
          </a:p>
        </p:txBody>
      </p:sp>
      <p:sp>
        <p:nvSpPr>
          <p:cNvPr id="204"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利用风力发电</a:t>
            </a:r>
            <a:endParaRPr lang="en-US" sz="1600" b="0" strike="noStrike" spc="-1">
              <a:solidFill>
                <a:srgbClr val="000000"/>
              </a:solidFill>
              <a:latin typeface="Arial"/>
            </a:endParaRPr>
          </a:p>
        </p:txBody>
      </p:sp>
      <p:sp>
        <p:nvSpPr>
          <p:cNvPr id="205"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风能</a:t>
            </a:r>
            <a:endParaRPr lang="en-US" sz="2000" b="0" strike="noStrike" spc="-1">
              <a:solidFill>
                <a:srgbClr val="000000"/>
              </a:solidFill>
              <a:latin typeface="Arial"/>
            </a:endParaRPr>
          </a:p>
        </p:txBody>
      </p:sp>
      <p:sp>
        <p:nvSpPr>
          <p:cNvPr id="206"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利用地热资源供暖、制冷</a:t>
            </a:r>
            <a:endParaRPr lang="en-US" sz="1600" b="0" strike="noStrike" spc="-1">
              <a:solidFill>
                <a:srgbClr val="000000"/>
              </a:solidFill>
              <a:latin typeface="Arial"/>
            </a:endParaRPr>
          </a:p>
        </p:txBody>
      </p:sp>
      <p:sp>
        <p:nvSpPr>
          <p:cNvPr id="207"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地热能</a:t>
            </a:r>
            <a:endParaRPr lang="en-US" sz="2000" b="0" strike="noStrike" spc="-1">
              <a:solidFill>
                <a:srgbClr val="000000"/>
              </a:solidFill>
              <a:latin typeface="Arial"/>
            </a:endParaRPr>
          </a:p>
        </p:txBody>
      </p:sp>
      <p:sp>
        <p:nvSpPr>
          <p:cNvPr id="208"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9"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10"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11" name="组合 4"/>
          <p:cNvGrpSpPr/>
          <p:nvPr/>
        </p:nvGrpSpPr>
        <p:grpSpPr>
          <a:xfrm>
            <a:off x="577800" y="381240"/>
            <a:ext cx="3060720" cy="2445480"/>
            <a:chOff x="577800" y="381240"/>
            <a:chExt cx="3060720" cy="2445480"/>
          </a:xfrm>
        </p:grpSpPr>
        <p:grpSp>
          <p:nvGrpSpPr>
            <p:cNvPr id="212" name="组合 19"/>
            <p:cNvGrpSpPr/>
            <p:nvPr/>
          </p:nvGrpSpPr>
          <p:grpSpPr>
            <a:xfrm>
              <a:off x="577800" y="381240"/>
              <a:ext cx="3060720" cy="2040480"/>
              <a:chOff x="577800" y="381240"/>
              <a:chExt cx="3060720" cy="2040480"/>
            </a:xfrm>
          </p:grpSpPr>
          <p:graphicFrame>
            <p:nvGraphicFramePr>
              <p:cNvPr id="213"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14" name="组合 25"/>
              <p:cNvGrpSpPr/>
              <p:nvPr/>
            </p:nvGrpSpPr>
            <p:grpSpPr>
              <a:xfrm>
                <a:off x="1387800" y="696600"/>
                <a:ext cx="1394640" cy="1394640"/>
                <a:chOff x="1387800" y="696600"/>
                <a:chExt cx="1394640" cy="1394640"/>
              </a:xfrm>
            </p:grpSpPr>
            <p:sp>
              <p:nvSpPr>
                <p:cNvPr id="215"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16"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17"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18" name="组合 7"/>
          <p:cNvGrpSpPr/>
          <p:nvPr/>
        </p:nvGrpSpPr>
        <p:grpSpPr>
          <a:xfrm>
            <a:off x="3127320" y="385200"/>
            <a:ext cx="3060720" cy="2445480"/>
            <a:chOff x="3127320" y="385200"/>
            <a:chExt cx="3060720" cy="2445480"/>
          </a:xfrm>
        </p:grpSpPr>
        <p:sp>
          <p:nvSpPr>
            <p:cNvPr id="219"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20" name="组合 9"/>
            <p:cNvGrpSpPr/>
            <p:nvPr/>
          </p:nvGrpSpPr>
          <p:grpSpPr>
            <a:xfrm>
              <a:off x="3127320" y="385200"/>
              <a:ext cx="3060720" cy="2445480"/>
              <a:chOff x="3127320" y="385200"/>
              <a:chExt cx="3060720" cy="2445480"/>
            </a:xfrm>
          </p:grpSpPr>
          <p:grpSp>
            <p:nvGrpSpPr>
              <p:cNvPr id="221" name="组合 13"/>
              <p:cNvGrpSpPr/>
              <p:nvPr/>
            </p:nvGrpSpPr>
            <p:grpSpPr>
              <a:xfrm>
                <a:off x="3127320" y="385200"/>
                <a:ext cx="3060720" cy="2040480"/>
                <a:chOff x="3127320" y="385200"/>
                <a:chExt cx="3060720" cy="2040480"/>
              </a:xfrm>
            </p:grpSpPr>
            <p:graphicFrame>
              <p:nvGraphicFramePr>
                <p:cNvPr id="222"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23"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4"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25" name="组合 10"/>
          <p:cNvGrpSpPr/>
          <p:nvPr/>
        </p:nvGrpSpPr>
        <p:grpSpPr>
          <a:xfrm>
            <a:off x="5771880" y="380880"/>
            <a:ext cx="3060720" cy="2445480"/>
            <a:chOff x="5771880" y="380880"/>
            <a:chExt cx="3060720" cy="2445480"/>
          </a:xfrm>
        </p:grpSpPr>
        <p:grpSp>
          <p:nvGrpSpPr>
            <p:cNvPr id="226" name="组合 11"/>
            <p:cNvGrpSpPr/>
            <p:nvPr/>
          </p:nvGrpSpPr>
          <p:grpSpPr>
            <a:xfrm>
              <a:off x="5771880" y="380880"/>
              <a:ext cx="3060720" cy="2445480"/>
              <a:chOff x="5771880" y="380880"/>
              <a:chExt cx="3060720" cy="2445480"/>
            </a:xfrm>
          </p:grpSpPr>
          <p:grpSp>
            <p:nvGrpSpPr>
              <p:cNvPr id="227" name="组合 14"/>
              <p:cNvGrpSpPr/>
              <p:nvPr/>
            </p:nvGrpSpPr>
            <p:grpSpPr>
              <a:xfrm>
                <a:off x="5771880" y="380880"/>
                <a:ext cx="3060720" cy="2040480"/>
                <a:chOff x="5771880" y="380880"/>
                <a:chExt cx="3060720" cy="2040480"/>
              </a:xfrm>
            </p:grpSpPr>
            <p:graphicFrame>
              <p:nvGraphicFramePr>
                <p:cNvPr id="228"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29"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30"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31" name="Group 65"/>
            <p:cNvGrpSpPr/>
            <p:nvPr/>
          </p:nvGrpSpPr>
          <p:grpSpPr>
            <a:xfrm>
              <a:off x="7055640" y="1229040"/>
              <a:ext cx="479880" cy="476640"/>
              <a:chOff x="7055640" y="1229040"/>
              <a:chExt cx="479880" cy="476640"/>
            </a:xfrm>
          </p:grpSpPr>
          <p:sp>
            <p:nvSpPr>
              <p:cNvPr id="232"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3"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4"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35" name="组合 12"/>
          <p:cNvGrpSpPr/>
          <p:nvPr/>
        </p:nvGrpSpPr>
        <p:grpSpPr>
          <a:xfrm>
            <a:off x="8371800" y="384480"/>
            <a:ext cx="3060720" cy="2445480"/>
            <a:chOff x="8371800" y="384480"/>
            <a:chExt cx="3060720" cy="2445480"/>
          </a:xfrm>
        </p:grpSpPr>
        <p:sp>
          <p:nvSpPr>
            <p:cNvPr id="236"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37" name="组合 13"/>
            <p:cNvGrpSpPr/>
            <p:nvPr/>
          </p:nvGrpSpPr>
          <p:grpSpPr>
            <a:xfrm>
              <a:off x="8371800" y="384480"/>
              <a:ext cx="3060720" cy="2445480"/>
              <a:chOff x="8371800" y="384480"/>
              <a:chExt cx="3060720" cy="2445480"/>
            </a:xfrm>
          </p:grpSpPr>
          <p:grpSp>
            <p:nvGrpSpPr>
              <p:cNvPr id="238" name="组合 14"/>
              <p:cNvGrpSpPr/>
              <p:nvPr/>
            </p:nvGrpSpPr>
            <p:grpSpPr>
              <a:xfrm>
                <a:off x="8371800" y="384480"/>
                <a:ext cx="3060720" cy="2040480"/>
                <a:chOff x="8371800" y="384480"/>
                <a:chExt cx="3060720" cy="2040480"/>
              </a:xfrm>
            </p:grpSpPr>
            <p:graphicFrame>
              <p:nvGraphicFramePr>
                <p:cNvPr id="239"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40"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41"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10"/>
                                        </p:tgtEl>
                                        <p:attrNameLst>
                                          <p:attrName>style.visibility</p:attrName>
                                        </p:attrNameLst>
                                      </p:cBhvr>
                                      <p:to>
                                        <p:strVal val="visible"/>
                                      </p:to>
                                    </p:set>
                                    <p:anim calcmode="lin" valueType="num">
                                      <p:cBhvr additive="repl">
                                        <p:cTn id="7" dur="500" fill="hold"/>
                                        <p:tgtEl>
                                          <p:spTgt spid="210"/>
                                        </p:tgtEl>
                                        <p:attrNameLst>
                                          <p:attrName>ppt_x</p:attrName>
                                        </p:attrNameLst>
                                      </p:cBhvr>
                                      <p:tavLst>
                                        <p:tav tm="0">
                                          <p:val>
                                            <p:strVal val="#ppt_x"/>
                                          </p:val>
                                        </p:tav>
                                        <p:tav tm="100000">
                                          <p:val>
                                            <p:strVal val="#ppt_x"/>
                                          </p:val>
                                        </p:tav>
                                      </p:tavLst>
                                    </p:anim>
                                    <p:anim calcmode="lin" valueType="num">
                                      <p:cBhvr additive="repl">
                                        <p:cTn id="8" dur="500" fill="hold"/>
                                        <p:tgtEl>
                                          <p:spTgt spid="210"/>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11"/>
                                        </p:tgtEl>
                                        <p:attrNameLst>
                                          <p:attrName>style.visibility</p:attrName>
                                        </p:attrNameLst>
                                      </p:cBhvr>
                                      <p:to>
                                        <p:strVal val="visible"/>
                                      </p:to>
                                    </p:set>
                                    <p:anim calcmode="lin" valueType="num">
                                      <p:cBhvr additive="repl">
                                        <p:cTn id="11" dur="500" fill="hold"/>
                                        <p:tgtEl>
                                          <p:spTgt spid="211"/>
                                        </p:tgtEl>
                                        <p:attrNameLst>
                                          <p:attrName>ppt_w</p:attrName>
                                        </p:attrNameLst>
                                      </p:cBhvr>
                                      <p:tavLst>
                                        <p:tav tm="0">
                                          <p:val>
                                            <p:fltVal val="0"/>
                                          </p:val>
                                        </p:tav>
                                        <p:tav tm="100000">
                                          <p:val>
                                            <p:strVal val="#ppt_w"/>
                                          </p:val>
                                        </p:tav>
                                      </p:tavLst>
                                    </p:anim>
                                    <p:anim calcmode="lin" valueType="num">
                                      <p:cBhvr additive="repl">
                                        <p:cTn id="12" dur="500" fill="hold"/>
                                        <p:tgtEl>
                                          <p:spTgt spid="211"/>
                                        </p:tgtEl>
                                        <p:attrNameLst>
                                          <p:attrName>ppt_h</p:attrName>
                                        </p:attrNameLst>
                                      </p:cBhvr>
                                      <p:tavLst>
                                        <p:tav tm="0">
                                          <p:val>
                                            <p:fltVal val="0"/>
                                          </p:val>
                                        </p:tav>
                                        <p:tav tm="100000">
                                          <p:val>
                                            <p:strVal val="#ppt_h"/>
                                          </p:val>
                                        </p:tav>
                                      </p:tavLst>
                                    </p:anim>
                                    <p:animEffect transition="in" filter="fade">
                                      <p:cBhvr additive="repl">
                                        <p:cTn id="13" dur="500"/>
                                        <p:tgtEl>
                                          <p:spTgt spid="21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18"/>
                                        </p:tgtEl>
                                        <p:attrNameLst>
                                          <p:attrName>style.visibility</p:attrName>
                                        </p:attrNameLst>
                                      </p:cBhvr>
                                      <p:to>
                                        <p:strVal val="visible"/>
                                      </p:to>
                                    </p:set>
                                    <p:anim calcmode="lin" valueType="num">
                                      <p:cBhvr additive="repl">
                                        <p:cTn id="18" dur="500" fill="hold"/>
                                        <p:tgtEl>
                                          <p:spTgt spid="218"/>
                                        </p:tgtEl>
                                        <p:attrNameLst>
                                          <p:attrName>ppt_w</p:attrName>
                                        </p:attrNameLst>
                                      </p:cBhvr>
                                      <p:tavLst>
                                        <p:tav tm="0">
                                          <p:val>
                                            <p:fltVal val="0"/>
                                          </p:val>
                                        </p:tav>
                                        <p:tav tm="100000">
                                          <p:val>
                                            <p:strVal val="#ppt_w"/>
                                          </p:val>
                                        </p:tav>
                                      </p:tavLst>
                                    </p:anim>
                                    <p:anim calcmode="lin" valueType="num">
                                      <p:cBhvr additive="repl">
                                        <p:cTn id="19" dur="500" fill="hold"/>
                                        <p:tgtEl>
                                          <p:spTgt spid="218"/>
                                        </p:tgtEl>
                                        <p:attrNameLst>
                                          <p:attrName>ppt_h</p:attrName>
                                        </p:attrNameLst>
                                      </p:cBhvr>
                                      <p:tavLst>
                                        <p:tav tm="0">
                                          <p:val>
                                            <p:fltVal val="0"/>
                                          </p:val>
                                        </p:tav>
                                        <p:tav tm="100000">
                                          <p:val>
                                            <p:strVal val="#ppt_h"/>
                                          </p:val>
                                        </p:tav>
                                      </p:tavLst>
                                    </p:anim>
                                    <p:animEffect transition="in" filter="fade">
                                      <p:cBhvr additive="repl">
                                        <p:cTn id="20" dur="500"/>
                                        <p:tgtEl>
                                          <p:spTgt spid="21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25"/>
                                        </p:tgtEl>
                                        <p:attrNameLst>
                                          <p:attrName>style.visibility</p:attrName>
                                        </p:attrNameLst>
                                      </p:cBhvr>
                                      <p:to>
                                        <p:strVal val="visible"/>
                                      </p:to>
                                    </p:set>
                                    <p:anim calcmode="lin" valueType="num">
                                      <p:cBhvr additive="repl">
                                        <p:cTn id="23" dur="500" fill="hold"/>
                                        <p:tgtEl>
                                          <p:spTgt spid="225"/>
                                        </p:tgtEl>
                                        <p:attrNameLst>
                                          <p:attrName>ppt_w</p:attrName>
                                        </p:attrNameLst>
                                      </p:cBhvr>
                                      <p:tavLst>
                                        <p:tav tm="0">
                                          <p:val>
                                            <p:fltVal val="0"/>
                                          </p:val>
                                        </p:tav>
                                        <p:tav tm="100000">
                                          <p:val>
                                            <p:strVal val="#ppt_w"/>
                                          </p:val>
                                        </p:tav>
                                      </p:tavLst>
                                    </p:anim>
                                    <p:anim calcmode="lin" valueType="num">
                                      <p:cBhvr additive="repl">
                                        <p:cTn id="24" dur="500" fill="hold"/>
                                        <p:tgtEl>
                                          <p:spTgt spid="225"/>
                                        </p:tgtEl>
                                        <p:attrNameLst>
                                          <p:attrName>ppt_h</p:attrName>
                                        </p:attrNameLst>
                                      </p:cBhvr>
                                      <p:tavLst>
                                        <p:tav tm="0">
                                          <p:val>
                                            <p:fltVal val="0"/>
                                          </p:val>
                                        </p:tav>
                                        <p:tav tm="100000">
                                          <p:val>
                                            <p:strVal val="#ppt_h"/>
                                          </p:val>
                                        </p:tav>
                                      </p:tavLst>
                                    </p:anim>
                                    <p:animEffect transition="in" filter="fade">
                                      <p:cBhvr additive="repl">
                                        <p:cTn id="25" dur="500"/>
                                        <p:tgtEl>
                                          <p:spTgt spid="22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35"/>
                                        </p:tgtEl>
                                        <p:attrNameLst>
                                          <p:attrName>style.visibility</p:attrName>
                                        </p:attrNameLst>
                                      </p:cBhvr>
                                      <p:to>
                                        <p:strVal val="visible"/>
                                      </p:to>
                                    </p:set>
                                    <p:anim calcmode="lin" valueType="num">
                                      <p:cBhvr additive="repl">
                                        <p:cTn id="28" dur="500" fill="hold"/>
                                        <p:tgtEl>
                                          <p:spTgt spid="235"/>
                                        </p:tgtEl>
                                        <p:attrNameLst>
                                          <p:attrName>ppt_w</p:attrName>
                                        </p:attrNameLst>
                                      </p:cBhvr>
                                      <p:tavLst>
                                        <p:tav tm="0">
                                          <p:val>
                                            <p:fltVal val="0"/>
                                          </p:val>
                                        </p:tav>
                                        <p:tav tm="100000">
                                          <p:val>
                                            <p:strVal val="#ppt_w"/>
                                          </p:val>
                                        </p:tav>
                                      </p:tavLst>
                                    </p:anim>
                                    <p:anim calcmode="lin" valueType="num">
                                      <p:cBhvr additive="repl">
                                        <p:cTn id="29" dur="500" fill="hold"/>
                                        <p:tgtEl>
                                          <p:spTgt spid="235"/>
                                        </p:tgtEl>
                                        <p:attrNameLst>
                                          <p:attrName>ppt_h</p:attrName>
                                        </p:attrNameLst>
                                      </p:cBhvr>
                                      <p:tavLst>
                                        <p:tav tm="0">
                                          <p:val>
                                            <p:fltVal val="0"/>
                                          </p:val>
                                        </p:tav>
                                        <p:tav tm="100000">
                                          <p:val>
                                            <p:strVal val="#ppt_h"/>
                                          </p:val>
                                        </p:tav>
                                      </p:tavLst>
                                    </p:anim>
                                    <p:animEffect transition="in" filter="fade">
                                      <p:cBhvr additive="repl">
                                        <p:cTn id="30" dur="500"/>
                                        <p:tgtEl>
                                          <p:spTgt spid="2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智能控制系统在节能建筑中的应用</a:t>
            </a:r>
            <a:endParaRPr lang="en-US" sz="3600" b="0" strike="noStrike" spc="-1">
              <a:solidFill>
                <a:schemeClr val="dk1"/>
              </a:solidFill>
              <a:latin typeface="Arial"/>
            </a:endParaRPr>
          </a:p>
        </p:txBody>
      </p:sp>
      <p:sp>
        <p:nvSpPr>
          <p:cNvPr id="24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根据光照情况自动调节亮度</a:t>
            </a:r>
            <a:endParaRPr lang="en-US" sz="1600" b="0" strike="noStrike" spc="-1">
              <a:solidFill>
                <a:srgbClr val="000000"/>
              </a:solidFill>
              <a:latin typeface="Arial"/>
            </a:endParaRPr>
          </a:p>
        </p:txBody>
      </p:sp>
      <p:sp>
        <p:nvSpPr>
          <p:cNvPr id="24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智能照明</a:t>
            </a:r>
            <a:endParaRPr lang="en-US" sz="2000" b="0" strike="noStrike" spc="-1">
              <a:solidFill>
                <a:srgbClr val="000000"/>
              </a:solidFill>
              <a:latin typeface="Arial"/>
            </a:endParaRPr>
          </a:p>
        </p:txBody>
      </p:sp>
      <p:sp>
        <p:nvSpPr>
          <p:cNvPr id="24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4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4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根据光照情况自动开合</a:t>
            </a:r>
            <a:endParaRPr lang="en-US" sz="1600" b="0" strike="noStrike" spc="-1">
              <a:solidFill>
                <a:srgbClr val="000000"/>
              </a:solidFill>
              <a:latin typeface="Arial"/>
            </a:endParaRPr>
          </a:p>
        </p:txBody>
      </p:sp>
      <p:sp>
        <p:nvSpPr>
          <p:cNvPr id="24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智能窗帘</a:t>
            </a:r>
            <a:endParaRPr lang="en-US" sz="2000" b="0" strike="noStrike" spc="-1">
              <a:solidFill>
                <a:srgbClr val="000000"/>
              </a:solidFill>
              <a:latin typeface="Arial"/>
            </a:endParaRPr>
          </a:p>
        </p:txBody>
      </p:sp>
      <p:sp>
        <p:nvSpPr>
          <p:cNvPr id="2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5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根据室内温度自动调节制冷或制热</a:t>
            </a:r>
            <a:endParaRPr lang="en-US" sz="1600" b="0" strike="noStrike" spc="-1">
              <a:solidFill>
                <a:srgbClr val="000000"/>
              </a:solidFill>
              <a:latin typeface="Arial"/>
            </a:endParaRPr>
          </a:p>
        </p:txBody>
      </p:sp>
      <p:sp>
        <p:nvSpPr>
          <p:cNvPr id="25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智能空调</a:t>
            </a:r>
            <a:endParaRPr lang="en-US" sz="2000" b="0" strike="noStrike" spc="-1">
              <a:solidFill>
                <a:srgbClr val="000000"/>
              </a:solidFill>
              <a:latin typeface="Arial"/>
            </a:endParaRPr>
          </a:p>
        </p:txBody>
      </p:sp>
      <p:sp>
        <p:nvSpPr>
          <p:cNvPr id="252"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53"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52"/>
                                        </p:tgtEl>
                                        <p:attrNameLst>
                                          <p:attrName>style.visibility</p:attrName>
                                        </p:attrNameLst>
                                      </p:cBhvr>
                                      <p:to>
                                        <p:strVal val="visible"/>
                                      </p:to>
                                    </p:set>
                                    <p:animEffect transition="in" filter="fade">
                                      <p:cBhvr additive="repl">
                                        <p:cTn id="7" dur="500"/>
                                        <p:tgtEl>
                                          <p:spTgt spid="2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4"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55"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6"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节能建材</a:t>
            </a:r>
            <a:endParaRPr lang="en-US" sz="1800" b="0" strike="noStrike" spc="-1">
              <a:solidFill>
                <a:srgbClr val="000000"/>
              </a:solidFill>
              <a:latin typeface="Arial"/>
            </a:endParaRPr>
          </a:p>
        </p:txBody>
      </p:sp>
      <p:sp>
        <p:nvSpPr>
          <p:cNvPr id="257"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具有优良的保温、隔热性能</a:t>
            </a:r>
            <a:endParaRPr lang="en-US" sz="1400" b="0" strike="noStrike" spc="-1">
              <a:solidFill>
                <a:srgbClr val="000000"/>
              </a:solidFill>
              <a:latin typeface="Arial"/>
            </a:endParaRPr>
          </a:p>
        </p:txBody>
      </p:sp>
      <p:sp>
        <p:nvSpPr>
          <p:cNvPr id="258"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9"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可再生建材</a:t>
            </a:r>
            <a:endParaRPr lang="en-US" sz="1800" b="0" strike="noStrike" spc="-1">
              <a:solidFill>
                <a:srgbClr val="000000"/>
              </a:solidFill>
              <a:latin typeface="Arial"/>
            </a:endParaRPr>
          </a:p>
        </p:txBody>
      </p:sp>
      <p:sp>
        <p:nvSpPr>
          <p:cNvPr id="260"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来源于可再生资源，减少对自然资源的消耗</a:t>
            </a:r>
            <a:endParaRPr lang="en-US" sz="1400" b="0" strike="noStrike" spc="-1">
              <a:solidFill>
                <a:srgbClr val="000000"/>
              </a:solidFill>
              <a:latin typeface="Arial"/>
            </a:endParaRPr>
          </a:p>
        </p:txBody>
      </p:sp>
      <p:sp>
        <p:nvSpPr>
          <p:cNvPr id="261"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2"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健康建材</a:t>
            </a:r>
            <a:endParaRPr lang="en-US" sz="1800" b="0" strike="noStrike" spc="-1">
              <a:solidFill>
                <a:srgbClr val="000000"/>
              </a:solidFill>
              <a:latin typeface="Arial"/>
            </a:endParaRPr>
          </a:p>
        </p:txBody>
      </p:sp>
      <p:sp>
        <p:nvSpPr>
          <p:cNvPr id="263"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无害于人体健康，符合环保标准</a:t>
            </a:r>
            <a:endParaRPr lang="en-US" sz="1400" b="0" strike="noStrike" spc="-1">
              <a:solidFill>
                <a:srgbClr val="000000"/>
              </a:solidFill>
              <a:latin typeface="Arial"/>
            </a:endParaRPr>
          </a:p>
        </p:txBody>
      </p:sp>
      <p:sp>
        <p:nvSpPr>
          <p:cNvPr id="26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节能建筑中的绿色建材选择</a:t>
            </a:r>
            <a:endParaRPr lang="en-US" sz="3600" b="0" strike="noStrike" spc="-1">
              <a:solidFill>
                <a:schemeClr val="dk1"/>
              </a:solidFill>
              <a:latin typeface="Arial"/>
            </a:endParaRPr>
          </a:p>
        </p:txBody>
      </p:sp>
      <p:sp>
        <p:nvSpPr>
          <p:cNvPr id="265"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6"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环保建材</a:t>
            </a:r>
            <a:endParaRPr lang="en-US" sz="1800" b="0" strike="noStrike" spc="-1">
              <a:solidFill>
                <a:srgbClr val="000000"/>
              </a:solidFill>
              <a:latin typeface="Arial"/>
            </a:endParaRPr>
          </a:p>
        </p:txBody>
      </p:sp>
      <p:sp>
        <p:nvSpPr>
          <p:cNvPr id="267"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使用周期短、可降解的材料</a:t>
            </a:r>
            <a:endParaRPr lang="en-US" sz="1400" b="0" strike="noStrike" spc="-1">
              <a:solidFill>
                <a:srgbClr val="000000"/>
              </a:solidFill>
              <a:latin typeface="Arial"/>
            </a:endParaRPr>
          </a:p>
        </p:txBody>
      </p:sp>
      <p:grpSp>
        <p:nvGrpSpPr>
          <p:cNvPr id="268" name="组合 4"/>
          <p:cNvGrpSpPr/>
          <p:nvPr/>
        </p:nvGrpSpPr>
        <p:grpSpPr>
          <a:xfrm>
            <a:off x="0" y="497520"/>
            <a:ext cx="3060720" cy="2445480"/>
            <a:chOff x="0" y="497520"/>
            <a:chExt cx="3060720" cy="2445480"/>
          </a:xfrm>
        </p:grpSpPr>
        <p:grpSp>
          <p:nvGrpSpPr>
            <p:cNvPr id="269" name="组合 19"/>
            <p:cNvGrpSpPr/>
            <p:nvPr/>
          </p:nvGrpSpPr>
          <p:grpSpPr>
            <a:xfrm>
              <a:off x="0" y="497520"/>
              <a:ext cx="3060720" cy="2040480"/>
              <a:chOff x="0" y="497520"/>
              <a:chExt cx="3060720" cy="2040480"/>
            </a:xfrm>
          </p:grpSpPr>
          <p:graphicFrame>
            <p:nvGraphicFramePr>
              <p:cNvPr id="270"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71" name="组合 25"/>
              <p:cNvGrpSpPr/>
              <p:nvPr/>
            </p:nvGrpSpPr>
            <p:grpSpPr>
              <a:xfrm>
                <a:off x="810000" y="812520"/>
                <a:ext cx="1394640" cy="1394640"/>
                <a:chOff x="810000" y="812520"/>
                <a:chExt cx="1394640" cy="1394640"/>
              </a:xfrm>
            </p:grpSpPr>
            <p:sp>
              <p:nvSpPr>
                <p:cNvPr id="272"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73"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74"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5" name="组合 8"/>
          <p:cNvGrpSpPr/>
          <p:nvPr/>
        </p:nvGrpSpPr>
        <p:grpSpPr>
          <a:xfrm>
            <a:off x="2778120" y="497520"/>
            <a:ext cx="3060720" cy="2445480"/>
            <a:chOff x="2778120" y="497520"/>
            <a:chExt cx="3060720" cy="2445480"/>
          </a:xfrm>
        </p:grpSpPr>
        <p:sp>
          <p:nvSpPr>
            <p:cNvPr id="276"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7" name="组合 6"/>
            <p:cNvGrpSpPr/>
            <p:nvPr/>
          </p:nvGrpSpPr>
          <p:grpSpPr>
            <a:xfrm>
              <a:off x="2778120" y="497520"/>
              <a:ext cx="3060720" cy="2445480"/>
              <a:chOff x="2778120" y="497520"/>
              <a:chExt cx="3060720" cy="2445480"/>
            </a:xfrm>
          </p:grpSpPr>
          <p:grpSp>
            <p:nvGrpSpPr>
              <p:cNvPr id="278" name="组合 13"/>
              <p:cNvGrpSpPr/>
              <p:nvPr/>
            </p:nvGrpSpPr>
            <p:grpSpPr>
              <a:xfrm>
                <a:off x="2778120" y="497520"/>
                <a:ext cx="3060720" cy="2040480"/>
                <a:chOff x="2778120" y="497520"/>
                <a:chExt cx="3060720" cy="2040480"/>
              </a:xfrm>
            </p:grpSpPr>
            <p:graphicFrame>
              <p:nvGraphicFramePr>
                <p:cNvPr id="279"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80"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1"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82" name="组合 10"/>
          <p:cNvGrpSpPr/>
          <p:nvPr/>
        </p:nvGrpSpPr>
        <p:grpSpPr>
          <a:xfrm>
            <a:off x="5469480" y="508320"/>
            <a:ext cx="3060720" cy="2445480"/>
            <a:chOff x="5469480" y="508320"/>
            <a:chExt cx="3060720" cy="2445480"/>
          </a:xfrm>
        </p:grpSpPr>
        <p:grpSp>
          <p:nvGrpSpPr>
            <p:cNvPr id="283" name="组合 11"/>
            <p:cNvGrpSpPr/>
            <p:nvPr/>
          </p:nvGrpSpPr>
          <p:grpSpPr>
            <a:xfrm>
              <a:off x="5469480" y="508320"/>
              <a:ext cx="3060720" cy="2445480"/>
              <a:chOff x="5469480" y="508320"/>
              <a:chExt cx="3060720" cy="2445480"/>
            </a:xfrm>
          </p:grpSpPr>
          <p:grpSp>
            <p:nvGrpSpPr>
              <p:cNvPr id="284" name="组合 14"/>
              <p:cNvGrpSpPr/>
              <p:nvPr/>
            </p:nvGrpSpPr>
            <p:grpSpPr>
              <a:xfrm>
                <a:off x="5469480" y="508320"/>
                <a:ext cx="3060720" cy="2040480"/>
                <a:chOff x="5469480" y="508320"/>
                <a:chExt cx="3060720" cy="2040480"/>
              </a:xfrm>
            </p:grpSpPr>
            <p:graphicFrame>
              <p:nvGraphicFramePr>
                <p:cNvPr id="285"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286"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7"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88" name="Group 65"/>
            <p:cNvGrpSpPr/>
            <p:nvPr/>
          </p:nvGrpSpPr>
          <p:grpSpPr>
            <a:xfrm>
              <a:off x="6753240" y="1356480"/>
              <a:ext cx="479880" cy="476640"/>
              <a:chOff x="6753240" y="1356480"/>
              <a:chExt cx="479880" cy="476640"/>
            </a:xfrm>
          </p:grpSpPr>
          <p:sp>
            <p:nvSpPr>
              <p:cNvPr id="289"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0"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1"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92" name="组合 15"/>
          <p:cNvGrpSpPr/>
          <p:nvPr/>
        </p:nvGrpSpPr>
        <p:grpSpPr>
          <a:xfrm>
            <a:off x="8161920" y="389520"/>
            <a:ext cx="3060720" cy="2445840"/>
            <a:chOff x="8161920" y="389520"/>
            <a:chExt cx="3060720" cy="2445840"/>
          </a:xfrm>
        </p:grpSpPr>
        <p:sp>
          <p:nvSpPr>
            <p:cNvPr id="293"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94" name="组合 16"/>
            <p:cNvGrpSpPr/>
            <p:nvPr/>
          </p:nvGrpSpPr>
          <p:grpSpPr>
            <a:xfrm>
              <a:off x="8161920" y="389520"/>
              <a:ext cx="3060720" cy="2445840"/>
              <a:chOff x="8161920" y="389520"/>
              <a:chExt cx="3060720" cy="2445840"/>
            </a:xfrm>
          </p:grpSpPr>
          <p:grpSp>
            <p:nvGrpSpPr>
              <p:cNvPr id="295" name="组合 14"/>
              <p:cNvGrpSpPr/>
              <p:nvPr/>
            </p:nvGrpSpPr>
            <p:grpSpPr>
              <a:xfrm>
                <a:off x="8161920" y="389520"/>
                <a:ext cx="3060720" cy="2040480"/>
                <a:chOff x="8161920" y="389520"/>
                <a:chExt cx="3060720" cy="2040480"/>
              </a:xfrm>
            </p:grpSpPr>
            <p:graphicFrame>
              <p:nvGraphicFramePr>
                <p:cNvPr id="296"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297"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8"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54"/>
                                        </p:tgtEl>
                                        <p:attrNameLst>
                                          <p:attrName>style.visibility</p:attrName>
                                        </p:attrNameLst>
                                      </p:cBhvr>
                                      <p:to>
                                        <p:strVal val="visible"/>
                                      </p:to>
                                    </p:set>
                                    <p:anim calcmode="lin" valueType="num">
                                      <p:cBhvr additive="repl">
                                        <p:cTn id="7" dur="500" fill="hold"/>
                                        <p:tgtEl>
                                          <p:spTgt spid="254"/>
                                        </p:tgtEl>
                                        <p:attrNameLst>
                                          <p:attrName>ppt_x</p:attrName>
                                        </p:attrNameLst>
                                      </p:cBhvr>
                                      <p:tavLst>
                                        <p:tav tm="0">
                                          <p:val>
                                            <p:strVal val="#ppt_x"/>
                                          </p:val>
                                        </p:tav>
                                        <p:tav tm="100000">
                                          <p:val>
                                            <p:strVal val="#ppt_x"/>
                                          </p:val>
                                        </p:tav>
                                      </p:tavLst>
                                    </p:anim>
                                    <p:anim calcmode="lin" valueType="num">
                                      <p:cBhvr additive="repl">
                                        <p:cTn id="8" dur="500" fill="hold"/>
                                        <p:tgtEl>
                                          <p:spTgt spid="254"/>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68"/>
                                        </p:tgtEl>
                                        <p:attrNameLst>
                                          <p:attrName>style.visibility</p:attrName>
                                        </p:attrNameLst>
                                      </p:cBhvr>
                                      <p:to>
                                        <p:strVal val="visible"/>
                                      </p:to>
                                    </p:set>
                                    <p:anim calcmode="lin" valueType="num">
                                      <p:cBhvr additive="repl">
                                        <p:cTn id="11" dur="500" fill="hold"/>
                                        <p:tgtEl>
                                          <p:spTgt spid="268"/>
                                        </p:tgtEl>
                                        <p:attrNameLst>
                                          <p:attrName>ppt_w</p:attrName>
                                        </p:attrNameLst>
                                      </p:cBhvr>
                                      <p:tavLst>
                                        <p:tav tm="0">
                                          <p:val>
                                            <p:fltVal val="0"/>
                                          </p:val>
                                        </p:tav>
                                        <p:tav tm="100000">
                                          <p:val>
                                            <p:strVal val="#ppt_w"/>
                                          </p:val>
                                        </p:tav>
                                      </p:tavLst>
                                    </p:anim>
                                    <p:anim calcmode="lin" valueType="num">
                                      <p:cBhvr additive="repl">
                                        <p:cTn id="12" dur="500" fill="hold"/>
                                        <p:tgtEl>
                                          <p:spTgt spid="268"/>
                                        </p:tgtEl>
                                        <p:attrNameLst>
                                          <p:attrName>ppt_h</p:attrName>
                                        </p:attrNameLst>
                                      </p:cBhvr>
                                      <p:tavLst>
                                        <p:tav tm="0">
                                          <p:val>
                                            <p:fltVal val="0"/>
                                          </p:val>
                                        </p:tav>
                                        <p:tav tm="100000">
                                          <p:val>
                                            <p:strVal val="#ppt_h"/>
                                          </p:val>
                                        </p:tav>
                                      </p:tavLst>
                                    </p:anim>
                                    <p:animEffect transition="in" filter="fade">
                                      <p:cBhvr additive="repl">
                                        <p:cTn id="13" dur="500"/>
                                        <p:tgtEl>
                                          <p:spTgt spid="26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75"/>
                                        </p:tgtEl>
                                        <p:attrNameLst>
                                          <p:attrName>style.visibility</p:attrName>
                                        </p:attrNameLst>
                                      </p:cBhvr>
                                      <p:to>
                                        <p:strVal val="visible"/>
                                      </p:to>
                                    </p:set>
                                    <p:anim calcmode="lin" valueType="num">
                                      <p:cBhvr additive="repl">
                                        <p:cTn id="18" dur="500" fill="hold"/>
                                        <p:tgtEl>
                                          <p:spTgt spid="275"/>
                                        </p:tgtEl>
                                        <p:attrNameLst>
                                          <p:attrName>ppt_w</p:attrName>
                                        </p:attrNameLst>
                                      </p:cBhvr>
                                      <p:tavLst>
                                        <p:tav tm="0">
                                          <p:val>
                                            <p:fltVal val="0"/>
                                          </p:val>
                                        </p:tav>
                                        <p:tav tm="100000">
                                          <p:val>
                                            <p:strVal val="#ppt_w"/>
                                          </p:val>
                                        </p:tav>
                                      </p:tavLst>
                                    </p:anim>
                                    <p:anim calcmode="lin" valueType="num">
                                      <p:cBhvr additive="repl">
                                        <p:cTn id="19" dur="500" fill="hold"/>
                                        <p:tgtEl>
                                          <p:spTgt spid="275"/>
                                        </p:tgtEl>
                                        <p:attrNameLst>
                                          <p:attrName>ppt_h</p:attrName>
                                        </p:attrNameLst>
                                      </p:cBhvr>
                                      <p:tavLst>
                                        <p:tav tm="0">
                                          <p:val>
                                            <p:fltVal val="0"/>
                                          </p:val>
                                        </p:tav>
                                        <p:tav tm="100000">
                                          <p:val>
                                            <p:strVal val="#ppt_h"/>
                                          </p:val>
                                        </p:tav>
                                      </p:tavLst>
                                    </p:anim>
                                    <p:animEffect transition="in" filter="fade">
                                      <p:cBhvr additive="repl">
                                        <p:cTn id="20" dur="500"/>
                                        <p:tgtEl>
                                          <p:spTgt spid="275"/>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82"/>
                                        </p:tgtEl>
                                        <p:attrNameLst>
                                          <p:attrName>style.visibility</p:attrName>
                                        </p:attrNameLst>
                                      </p:cBhvr>
                                      <p:to>
                                        <p:strVal val="visible"/>
                                      </p:to>
                                    </p:set>
                                    <p:anim calcmode="lin" valueType="num">
                                      <p:cBhvr additive="repl">
                                        <p:cTn id="23" dur="500" fill="hold"/>
                                        <p:tgtEl>
                                          <p:spTgt spid="282"/>
                                        </p:tgtEl>
                                        <p:attrNameLst>
                                          <p:attrName>ppt_w</p:attrName>
                                        </p:attrNameLst>
                                      </p:cBhvr>
                                      <p:tavLst>
                                        <p:tav tm="0">
                                          <p:val>
                                            <p:fltVal val="0"/>
                                          </p:val>
                                        </p:tav>
                                        <p:tav tm="100000">
                                          <p:val>
                                            <p:strVal val="#ppt_w"/>
                                          </p:val>
                                        </p:tav>
                                      </p:tavLst>
                                    </p:anim>
                                    <p:anim calcmode="lin" valueType="num">
                                      <p:cBhvr additive="repl">
                                        <p:cTn id="24" dur="500" fill="hold"/>
                                        <p:tgtEl>
                                          <p:spTgt spid="282"/>
                                        </p:tgtEl>
                                        <p:attrNameLst>
                                          <p:attrName>ppt_h</p:attrName>
                                        </p:attrNameLst>
                                      </p:cBhvr>
                                      <p:tavLst>
                                        <p:tav tm="0">
                                          <p:val>
                                            <p:fltVal val="0"/>
                                          </p:val>
                                        </p:tav>
                                        <p:tav tm="100000">
                                          <p:val>
                                            <p:strVal val="#ppt_h"/>
                                          </p:val>
                                        </p:tav>
                                      </p:tavLst>
                                    </p:anim>
                                    <p:animEffect transition="in" filter="fade">
                                      <p:cBhvr additive="repl">
                                        <p:cTn id="25" dur="500"/>
                                        <p:tgtEl>
                                          <p:spTgt spid="282"/>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92"/>
                                        </p:tgtEl>
                                        <p:attrNameLst>
                                          <p:attrName>style.visibility</p:attrName>
                                        </p:attrNameLst>
                                      </p:cBhvr>
                                      <p:to>
                                        <p:strVal val="visible"/>
                                      </p:to>
                                    </p:set>
                                    <p:anim calcmode="lin" valueType="num">
                                      <p:cBhvr additive="repl">
                                        <p:cTn id="28" dur="500" fill="hold"/>
                                        <p:tgtEl>
                                          <p:spTgt spid="292"/>
                                        </p:tgtEl>
                                        <p:attrNameLst>
                                          <p:attrName>ppt_w</p:attrName>
                                        </p:attrNameLst>
                                      </p:cBhvr>
                                      <p:tavLst>
                                        <p:tav tm="0">
                                          <p:val>
                                            <p:fltVal val="0"/>
                                          </p:val>
                                        </p:tav>
                                        <p:tav tm="100000">
                                          <p:val>
                                            <p:strVal val="#ppt_w"/>
                                          </p:val>
                                        </p:tav>
                                      </p:tavLst>
                                    </p:anim>
                                    <p:anim calcmode="lin" valueType="num">
                                      <p:cBhvr additive="repl">
                                        <p:cTn id="29" dur="500" fill="hold"/>
                                        <p:tgtEl>
                                          <p:spTgt spid="292"/>
                                        </p:tgtEl>
                                        <p:attrNameLst>
                                          <p:attrName>ppt_h</p:attrName>
                                        </p:attrNameLst>
                                      </p:cBhvr>
                                      <p:tavLst>
                                        <p:tav tm="0">
                                          <p:val>
                                            <p:fltVal val="0"/>
                                          </p:val>
                                        </p:tav>
                                        <p:tav tm="100000">
                                          <p:val>
                                            <p:strVal val="#ppt_h"/>
                                          </p:val>
                                        </p:tav>
                                      </p:tavLst>
                                    </p:anim>
                                    <p:animEffect transition="in" filter="fade">
                                      <p:cBhvr additive="repl">
                                        <p:cTn id="30" dur="500"/>
                                        <p:tgtEl>
                                          <p:spTgt spid="2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结语</a:t>
            </a:r>
            <a:endParaRPr lang="en-US" sz="3600" b="0" strike="noStrike" spc="-1">
              <a:solidFill>
                <a:schemeClr val="dk1"/>
              </a:solidFill>
              <a:latin typeface="Arial"/>
            </a:endParaRPr>
          </a:p>
        </p:txBody>
      </p:sp>
      <p:sp>
        <p:nvSpPr>
          <p:cNvPr id="300"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节能建筑的设计原则和技术应用对于未来建设项目的市场前景和投资回报至关重要。通过合理应用</a:t>
            </a:r>
            <a:r>
              <a:rPr lang="en-US" sz="2000" b="0" strike="noStrike" spc="-1">
                <a:solidFill>
                  <a:schemeClr val="dk1"/>
                </a:solidFill>
                <a:latin typeface="微软雅黑"/>
                <a:ea typeface="微软雅黑"/>
              </a:rPr>
              <a:t>Passivhaus</a:t>
            </a:r>
            <a:r>
              <a:rPr lang="zh-CN" sz="2000" b="0" strike="noStrike" spc="-1">
                <a:solidFill>
                  <a:schemeClr val="dk1"/>
                </a:solidFill>
                <a:latin typeface="微软雅黑"/>
                <a:ea typeface="微软雅黑"/>
              </a:rPr>
              <a:t>设计原则、可再生能源、智能控制系统和绿色建材，可以实现建筑能耗的最小化，提高建筑的节能性和环保性。投资节能建筑将是未来市场的趋势，值得关注和发展。</a:t>
            </a:r>
            <a:endParaRPr lang="en-US" sz="2000" b="0" strike="noStrike" spc="-1">
              <a:solidFill>
                <a:srgbClr val="000000"/>
              </a:solidFill>
              <a:latin typeface="Arial"/>
            </a:endParaRPr>
          </a:p>
        </p:txBody>
      </p:sp>
      <p:pic>
        <p:nvPicPr>
          <p:cNvPr id="301"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01"/>
                                        </p:tgtEl>
                                        <p:attrNameLst>
                                          <p:attrName>style.visibility</p:attrName>
                                        </p:attrNameLst>
                                      </p:cBhvr>
                                      <p:to>
                                        <p:strVal val="visible"/>
                                      </p:to>
                                    </p:set>
                                    <p:anim calcmode="lin" valueType="num">
                                      <p:cBhvr additive="repl">
                                        <p:cTn id="7" dur="500" fill="hold"/>
                                        <p:tgtEl>
                                          <p:spTgt spid="301"/>
                                        </p:tgtEl>
                                        <p:attrNameLst>
                                          <p:attrName>ppt_w</p:attrName>
                                        </p:attrNameLst>
                                      </p:cBhvr>
                                      <p:tavLst>
                                        <p:tav tm="0">
                                          <p:val>
                                            <p:fltVal val="0"/>
                                          </p:val>
                                        </p:tav>
                                        <p:tav tm="100000">
                                          <p:val>
                                            <p:strVal val="#ppt_w"/>
                                          </p:val>
                                        </p:tav>
                                      </p:tavLst>
                                    </p:anim>
                                    <p:anim calcmode="lin" valueType="num">
                                      <p:cBhvr additive="repl">
                                        <p:cTn id="8" dur="500" fill="hold"/>
                                        <p:tgtEl>
                                          <p:spTgt spid="301"/>
                                        </p:tgtEl>
                                        <p:attrNameLst>
                                          <p:attrName>ppt_h</p:attrName>
                                        </p:attrNameLst>
                                      </p:cBhvr>
                                      <p:tavLst>
                                        <p:tav tm="0">
                                          <p:val>
                                            <p:fltVal val="0"/>
                                          </p:val>
                                        </p:tav>
                                        <p:tav tm="100000">
                                          <p:val>
                                            <p:strVal val="#ppt_h"/>
                                          </p:val>
                                        </p:tav>
                                      </p:tavLst>
                                    </p:anim>
                                    <p:animEffect transition="in" filter="fade">
                                      <p:cBhvr additive="repl">
                                        <p:cTn id="9" dur="500"/>
                                        <p:tgtEl>
                                          <p:spTgt spid="3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2" name="图片 7"/>
          <p:cNvPicPr/>
          <p:nvPr/>
        </p:nvPicPr>
        <p:blipFill>
          <a:blip r:embed="rId3"/>
          <a:srcRect l="22204" r="2142"/>
          <a:stretch>
            <a:fillRect/>
          </a:stretch>
        </p:blipFill>
        <p:spPr>
          <a:xfrm>
            <a:off x="0" y="0"/>
            <a:ext cx="12191760" cy="6857640"/>
          </a:xfrm>
          <a:prstGeom prst="rect">
            <a:avLst/>
          </a:prstGeom>
          <a:ln w="0">
            <a:noFill/>
          </a:ln>
        </p:spPr>
      </p:pic>
      <p:sp>
        <p:nvSpPr>
          <p:cNvPr id="3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0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节能建筑的案例分析与实践经验分享</a:t>
            </a:r>
            <a:endParaRPr lang="en-US" sz="3600" b="0" strike="noStrike" spc="-1">
              <a:solidFill>
                <a:schemeClr val="dk1"/>
              </a:solidFill>
              <a:latin typeface="Arial"/>
            </a:endParaRPr>
          </a:p>
        </p:txBody>
      </p:sp>
      <p:sp>
        <p:nvSpPr>
          <p:cNvPr id="3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6"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800" b="1" strike="noStrike" spc="299">
                <a:solidFill>
                  <a:schemeClr val="dk1"/>
                </a:solidFill>
                <a:latin typeface="Arial"/>
                <a:ea typeface="微软雅黑"/>
              </a:rPr>
              <a:t>XXX</a:t>
            </a:r>
            <a:r>
              <a:rPr lang="zh-CN" sz="2800" b="1" strike="noStrike" spc="299">
                <a:solidFill>
                  <a:schemeClr val="dk1"/>
                </a:solidFill>
                <a:latin typeface="Arial"/>
                <a:ea typeface="微软雅黑"/>
              </a:rPr>
              <a:t>公司总部大楼改造案例分析</a:t>
            </a:r>
            <a:endParaRPr lang="en-US" sz="2800" b="0" strike="noStrike" spc="-1">
              <a:solidFill>
                <a:srgbClr val="000000"/>
              </a:solidFill>
              <a:latin typeface="Arial"/>
            </a:endParaRPr>
          </a:p>
        </p:txBody>
      </p:sp>
      <p:sp>
        <p:nvSpPr>
          <p:cNvPr id="30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通过改造，建筑能耗降低了</a:t>
            </a:r>
            <a:r>
              <a:rPr lang="en-US" sz="1800" b="0" strike="noStrike" spc="148">
                <a:solidFill>
                  <a:schemeClr val="dk1"/>
                </a:solidFill>
                <a:latin typeface="Arial"/>
                <a:ea typeface="微软雅黑"/>
              </a:rPr>
              <a:t>30%</a:t>
            </a:r>
            <a:r>
              <a:rPr lang="zh-CN" sz="1800" b="0" strike="noStrike" spc="148">
                <a:solidFill>
                  <a:schemeClr val="dk1"/>
                </a:solidFill>
                <a:latin typeface="Arial"/>
                <a:ea typeface="微软雅黑"/>
              </a:rPr>
              <a:t>，为公司节省了大量能源费用。这一案例展示了节能建筑在商业项目中的成功应用，不仅实现了节能减排的效果，还带来了显著的经济收益。</a:t>
            </a:r>
            <a:endParaRPr lang="en-US" sz="1800" b="0" strike="noStrike" spc="-1">
              <a:solidFill>
                <a:srgbClr val="000000"/>
              </a:solidFill>
              <a:latin typeface="Arial"/>
            </a:endParaRPr>
          </a:p>
        </p:txBody>
      </p:sp>
      <p:sp>
        <p:nvSpPr>
          <p:cNvPr id="3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11"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06"/>
                                        </p:tgtEl>
                                        <p:attrNameLst>
                                          <p:attrName>style.visibility</p:attrName>
                                        </p:attrNameLst>
                                      </p:cBhvr>
                                      <p:to>
                                        <p:strVal val="visible"/>
                                      </p:to>
                                    </p:set>
                                    <p:animEffect transition="in" filter="fade">
                                      <p:cBhvr additive="repl">
                                        <p:cTn id="7" dur="500"/>
                                        <p:tgtEl>
                                          <p:spTgt spid="3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en-US" sz="3600" b="1" strike="noStrike" spc="299">
                <a:solidFill>
                  <a:schemeClr val="dk1"/>
                </a:solidFill>
                <a:latin typeface="微软雅黑"/>
                <a:ea typeface="微软雅黑"/>
              </a:rPr>
              <a:t>XXX</a:t>
            </a:r>
            <a:r>
              <a:rPr lang="zh-CN" sz="3600" b="1" strike="noStrike" spc="299">
                <a:solidFill>
                  <a:schemeClr val="dk1"/>
                </a:solidFill>
                <a:latin typeface="微软雅黑"/>
                <a:ea typeface="微软雅黑"/>
              </a:rPr>
              <a:t>住宅小区节能改造实践经验分享</a:t>
            </a:r>
            <a:endParaRPr lang="en-US" sz="3600" b="0" strike="noStrike" spc="-1">
              <a:solidFill>
                <a:schemeClr val="dk1"/>
              </a:solidFill>
              <a:latin typeface="Arial"/>
            </a:endParaRPr>
          </a:p>
        </p:txBody>
      </p:sp>
      <p:sp>
        <p:nvSpPr>
          <p:cNvPr id="313"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效果显著</a:t>
            </a:r>
            <a:endParaRPr lang="en-US" sz="1600" b="0" strike="noStrike" spc="-1">
              <a:solidFill>
                <a:srgbClr val="000000"/>
              </a:solidFill>
              <a:latin typeface="Arial"/>
            </a:endParaRPr>
          </a:p>
        </p:txBody>
      </p:sp>
      <p:sp>
        <p:nvSpPr>
          <p:cNvPr id="314"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太阳能热水器</a:t>
            </a:r>
            <a:endParaRPr lang="en-US" sz="2000" b="0" strike="noStrike" spc="-1">
              <a:solidFill>
                <a:srgbClr val="000000"/>
              </a:solidFill>
              <a:latin typeface="Arial"/>
            </a:endParaRPr>
          </a:p>
        </p:txBody>
      </p:sp>
      <p:sp>
        <p:nvSpPr>
          <p:cNvPr id="315"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提高生活质量</a:t>
            </a:r>
            <a:endParaRPr lang="en-US" sz="1600" b="0" strike="noStrike" spc="-1">
              <a:solidFill>
                <a:srgbClr val="000000"/>
              </a:solidFill>
              <a:latin typeface="Arial"/>
            </a:endParaRPr>
          </a:p>
        </p:txBody>
      </p:sp>
      <p:sp>
        <p:nvSpPr>
          <p:cNvPr id="316"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智能控制系统</a:t>
            </a:r>
            <a:endParaRPr lang="en-US" sz="2000" b="0" strike="noStrike" spc="-1">
              <a:solidFill>
                <a:srgbClr val="000000"/>
              </a:solidFill>
              <a:latin typeface="Arial"/>
            </a:endParaRPr>
          </a:p>
        </p:txBody>
      </p:sp>
      <p:sp>
        <p:nvSpPr>
          <p:cNvPr id="317"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明显</a:t>
            </a:r>
            <a:endParaRPr lang="en-US" sz="1600" b="0" strike="noStrike" spc="-1">
              <a:solidFill>
                <a:srgbClr val="000000"/>
              </a:solidFill>
              <a:latin typeface="Arial"/>
            </a:endParaRPr>
          </a:p>
        </p:txBody>
      </p:sp>
      <p:sp>
        <p:nvSpPr>
          <p:cNvPr id="318"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节能效果</a:t>
            </a:r>
            <a:endParaRPr lang="en-US" sz="2000" b="0" strike="noStrike" spc="-1">
              <a:solidFill>
                <a:srgbClr val="000000"/>
              </a:solidFill>
              <a:latin typeface="Arial"/>
            </a:endParaRPr>
          </a:p>
        </p:txBody>
      </p:sp>
      <p:sp>
        <p:nvSpPr>
          <p:cNvPr id="319"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20"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2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22" name="组合 4"/>
          <p:cNvGrpSpPr/>
          <p:nvPr/>
        </p:nvGrpSpPr>
        <p:grpSpPr>
          <a:xfrm>
            <a:off x="577800" y="381240"/>
            <a:ext cx="3060720" cy="2445480"/>
            <a:chOff x="577800" y="381240"/>
            <a:chExt cx="3060720" cy="2445480"/>
          </a:xfrm>
        </p:grpSpPr>
        <p:grpSp>
          <p:nvGrpSpPr>
            <p:cNvPr id="323" name="组合 19"/>
            <p:cNvGrpSpPr/>
            <p:nvPr/>
          </p:nvGrpSpPr>
          <p:grpSpPr>
            <a:xfrm>
              <a:off x="577800" y="381240"/>
              <a:ext cx="3060720" cy="2040480"/>
              <a:chOff x="577800" y="381240"/>
              <a:chExt cx="3060720" cy="2040480"/>
            </a:xfrm>
          </p:grpSpPr>
          <p:graphicFrame>
            <p:nvGraphicFramePr>
              <p:cNvPr id="324"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25" name="组合 25"/>
              <p:cNvGrpSpPr/>
              <p:nvPr/>
            </p:nvGrpSpPr>
            <p:grpSpPr>
              <a:xfrm>
                <a:off x="1387800" y="696600"/>
                <a:ext cx="1394640" cy="1394640"/>
                <a:chOff x="1387800" y="696600"/>
                <a:chExt cx="1394640" cy="1394640"/>
              </a:xfrm>
            </p:grpSpPr>
            <p:sp>
              <p:nvSpPr>
                <p:cNvPr id="326"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27"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28"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29" name="组合 7"/>
          <p:cNvGrpSpPr/>
          <p:nvPr/>
        </p:nvGrpSpPr>
        <p:grpSpPr>
          <a:xfrm>
            <a:off x="3127320" y="385200"/>
            <a:ext cx="3060720" cy="2445480"/>
            <a:chOff x="3127320" y="385200"/>
            <a:chExt cx="3060720" cy="2445480"/>
          </a:xfrm>
        </p:grpSpPr>
        <p:sp>
          <p:nvSpPr>
            <p:cNvPr id="330"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31" name="组合 9"/>
            <p:cNvGrpSpPr/>
            <p:nvPr/>
          </p:nvGrpSpPr>
          <p:grpSpPr>
            <a:xfrm>
              <a:off x="3127320" y="385200"/>
              <a:ext cx="3060720" cy="2445480"/>
              <a:chOff x="3127320" y="385200"/>
              <a:chExt cx="3060720" cy="2445480"/>
            </a:xfrm>
          </p:grpSpPr>
          <p:grpSp>
            <p:nvGrpSpPr>
              <p:cNvPr id="332" name="组合 13"/>
              <p:cNvGrpSpPr/>
              <p:nvPr/>
            </p:nvGrpSpPr>
            <p:grpSpPr>
              <a:xfrm>
                <a:off x="3127320" y="385200"/>
                <a:ext cx="3060720" cy="2040480"/>
                <a:chOff x="3127320" y="385200"/>
                <a:chExt cx="3060720" cy="2040480"/>
              </a:xfrm>
            </p:grpSpPr>
            <p:graphicFrame>
              <p:nvGraphicFramePr>
                <p:cNvPr id="333"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34"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5"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36" name="组合 10"/>
          <p:cNvGrpSpPr/>
          <p:nvPr/>
        </p:nvGrpSpPr>
        <p:grpSpPr>
          <a:xfrm>
            <a:off x="5771880" y="380880"/>
            <a:ext cx="3060720" cy="2445480"/>
            <a:chOff x="5771880" y="380880"/>
            <a:chExt cx="3060720" cy="2445480"/>
          </a:xfrm>
        </p:grpSpPr>
        <p:grpSp>
          <p:nvGrpSpPr>
            <p:cNvPr id="337" name="组合 11"/>
            <p:cNvGrpSpPr/>
            <p:nvPr/>
          </p:nvGrpSpPr>
          <p:grpSpPr>
            <a:xfrm>
              <a:off x="5771880" y="380880"/>
              <a:ext cx="3060720" cy="2445480"/>
              <a:chOff x="5771880" y="380880"/>
              <a:chExt cx="3060720" cy="2445480"/>
            </a:xfrm>
          </p:grpSpPr>
          <p:grpSp>
            <p:nvGrpSpPr>
              <p:cNvPr id="338" name="组合 14"/>
              <p:cNvGrpSpPr/>
              <p:nvPr/>
            </p:nvGrpSpPr>
            <p:grpSpPr>
              <a:xfrm>
                <a:off x="5771880" y="380880"/>
                <a:ext cx="3060720" cy="2040480"/>
                <a:chOff x="5771880" y="380880"/>
                <a:chExt cx="3060720" cy="2040480"/>
              </a:xfrm>
            </p:grpSpPr>
            <p:graphicFrame>
              <p:nvGraphicFramePr>
                <p:cNvPr id="339"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40"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1"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42" name="Group 65"/>
            <p:cNvGrpSpPr/>
            <p:nvPr/>
          </p:nvGrpSpPr>
          <p:grpSpPr>
            <a:xfrm>
              <a:off x="7055640" y="1229040"/>
              <a:ext cx="479880" cy="476640"/>
              <a:chOff x="7055640" y="1229040"/>
              <a:chExt cx="479880" cy="476640"/>
            </a:xfrm>
          </p:grpSpPr>
          <p:sp>
            <p:nvSpPr>
              <p:cNvPr id="343"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44"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45"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46" name="组合 12"/>
          <p:cNvGrpSpPr/>
          <p:nvPr/>
        </p:nvGrpSpPr>
        <p:grpSpPr>
          <a:xfrm>
            <a:off x="8371800" y="384480"/>
            <a:ext cx="3060720" cy="2445480"/>
            <a:chOff x="8371800" y="384480"/>
            <a:chExt cx="3060720" cy="2445480"/>
          </a:xfrm>
        </p:grpSpPr>
        <p:sp>
          <p:nvSpPr>
            <p:cNvPr id="347"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48" name="组合 13"/>
            <p:cNvGrpSpPr/>
            <p:nvPr/>
          </p:nvGrpSpPr>
          <p:grpSpPr>
            <a:xfrm>
              <a:off x="8371800" y="384480"/>
              <a:ext cx="3060720" cy="2445480"/>
              <a:chOff x="8371800" y="384480"/>
              <a:chExt cx="3060720" cy="2445480"/>
            </a:xfrm>
          </p:grpSpPr>
          <p:grpSp>
            <p:nvGrpSpPr>
              <p:cNvPr id="349" name="组合 14"/>
              <p:cNvGrpSpPr/>
              <p:nvPr/>
            </p:nvGrpSpPr>
            <p:grpSpPr>
              <a:xfrm>
                <a:off x="8371800" y="384480"/>
                <a:ext cx="3060720" cy="2040480"/>
                <a:chOff x="8371800" y="384480"/>
                <a:chExt cx="3060720" cy="2040480"/>
              </a:xfrm>
            </p:grpSpPr>
            <p:graphicFrame>
              <p:nvGraphicFramePr>
                <p:cNvPr id="350"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51"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52"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21"/>
                                        </p:tgtEl>
                                        <p:attrNameLst>
                                          <p:attrName>style.visibility</p:attrName>
                                        </p:attrNameLst>
                                      </p:cBhvr>
                                      <p:to>
                                        <p:strVal val="visible"/>
                                      </p:to>
                                    </p:set>
                                    <p:anim calcmode="lin" valueType="num">
                                      <p:cBhvr additive="repl">
                                        <p:cTn id="7" dur="500" fill="hold"/>
                                        <p:tgtEl>
                                          <p:spTgt spid="321"/>
                                        </p:tgtEl>
                                        <p:attrNameLst>
                                          <p:attrName>ppt_x</p:attrName>
                                        </p:attrNameLst>
                                      </p:cBhvr>
                                      <p:tavLst>
                                        <p:tav tm="0">
                                          <p:val>
                                            <p:strVal val="#ppt_x"/>
                                          </p:val>
                                        </p:tav>
                                        <p:tav tm="100000">
                                          <p:val>
                                            <p:strVal val="#ppt_x"/>
                                          </p:val>
                                        </p:tav>
                                      </p:tavLst>
                                    </p:anim>
                                    <p:anim calcmode="lin" valueType="num">
                                      <p:cBhvr additive="repl">
                                        <p:cTn id="8" dur="500" fill="hold"/>
                                        <p:tgtEl>
                                          <p:spTgt spid="32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22"/>
                                        </p:tgtEl>
                                        <p:attrNameLst>
                                          <p:attrName>style.visibility</p:attrName>
                                        </p:attrNameLst>
                                      </p:cBhvr>
                                      <p:to>
                                        <p:strVal val="visible"/>
                                      </p:to>
                                    </p:set>
                                    <p:anim calcmode="lin" valueType="num">
                                      <p:cBhvr additive="repl">
                                        <p:cTn id="11" dur="500" fill="hold"/>
                                        <p:tgtEl>
                                          <p:spTgt spid="322"/>
                                        </p:tgtEl>
                                        <p:attrNameLst>
                                          <p:attrName>ppt_w</p:attrName>
                                        </p:attrNameLst>
                                      </p:cBhvr>
                                      <p:tavLst>
                                        <p:tav tm="0">
                                          <p:val>
                                            <p:fltVal val="0"/>
                                          </p:val>
                                        </p:tav>
                                        <p:tav tm="100000">
                                          <p:val>
                                            <p:strVal val="#ppt_w"/>
                                          </p:val>
                                        </p:tav>
                                      </p:tavLst>
                                    </p:anim>
                                    <p:anim calcmode="lin" valueType="num">
                                      <p:cBhvr additive="repl">
                                        <p:cTn id="12" dur="500" fill="hold"/>
                                        <p:tgtEl>
                                          <p:spTgt spid="322"/>
                                        </p:tgtEl>
                                        <p:attrNameLst>
                                          <p:attrName>ppt_h</p:attrName>
                                        </p:attrNameLst>
                                      </p:cBhvr>
                                      <p:tavLst>
                                        <p:tav tm="0">
                                          <p:val>
                                            <p:fltVal val="0"/>
                                          </p:val>
                                        </p:tav>
                                        <p:tav tm="100000">
                                          <p:val>
                                            <p:strVal val="#ppt_h"/>
                                          </p:val>
                                        </p:tav>
                                      </p:tavLst>
                                    </p:anim>
                                    <p:animEffect transition="in" filter="fade">
                                      <p:cBhvr additive="repl">
                                        <p:cTn id="13" dur="500"/>
                                        <p:tgtEl>
                                          <p:spTgt spid="32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29"/>
                                        </p:tgtEl>
                                        <p:attrNameLst>
                                          <p:attrName>style.visibility</p:attrName>
                                        </p:attrNameLst>
                                      </p:cBhvr>
                                      <p:to>
                                        <p:strVal val="visible"/>
                                      </p:to>
                                    </p:set>
                                    <p:anim calcmode="lin" valueType="num">
                                      <p:cBhvr additive="repl">
                                        <p:cTn id="18" dur="500" fill="hold"/>
                                        <p:tgtEl>
                                          <p:spTgt spid="329"/>
                                        </p:tgtEl>
                                        <p:attrNameLst>
                                          <p:attrName>ppt_w</p:attrName>
                                        </p:attrNameLst>
                                      </p:cBhvr>
                                      <p:tavLst>
                                        <p:tav tm="0">
                                          <p:val>
                                            <p:fltVal val="0"/>
                                          </p:val>
                                        </p:tav>
                                        <p:tav tm="100000">
                                          <p:val>
                                            <p:strVal val="#ppt_w"/>
                                          </p:val>
                                        </p:tav>
                                      </p:tavLst>
                                    </p:anim>
                                    <p:anim calcmode="lin" valueType="num">
                                      <p:cBhvr additive="repl">
                                        <p:cTn id="19" dur="500" fill="hold"/>
                                        <p:tgtEl>
                                          <p:spTgt spid="329"/>
                                        </p:tgtEl>
                                        <p:attrNameLst>
                                          <p:attrName>ppt_h</p:attrName>
                                        </p:attrNameLst>
                                      </p:cBhvr>
                                      <p:tavLst>
                                        <p:tav tm="0">
                                          <p:val>
                                            <p:fltVal val="0"/>
                                          </p:val>
                                        </p:tav>
                                        <p:tav tm="100000">
                                          <p:val>
                                            <p:strVal val="#ppt_h"/>
                                          </p:val>
                                        </p:tav>
                                      </p:tavLst>
                                    </p:anim>
                                    <p:animEffect transition="in" filter="fade">
                                      <p:cBhvr additive="repl">
                                        <p:cTn id="20" dur="500"/>
                                        <p:tgtEl>
                                          <p:spTgt spid="32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36"/>
                                        </p:tgtEl>
                                        <p:attrNameLst>
                                          <p:attrName>style.visibility</p:attrName>
                                        </p:attrNameLst>
                                      </p:cBhvr>
                                      <p:to>
                                        <p:strVal val="visible"/>
                                      </p:to>
                                    </p:set>
                                    <p:anim calcmode="lin" valueType="num">
                                      <p:cBhvr additive="repl">
                                        <p:cTn id="23" dur="500" fill="hold"/>
                                        <p:tgtEl>
                                          <p:spTgt spid="336"/>
                                        </p:tgtEl>
                                        <p:attrNameLst>
                                          <p:attrName>ppt_w</p:attrName>
                                        </p:attrNameLst>
                                      </p:cBhvr>
                                      <p:tavLst>
                                        <p:tav tm="0">
                                          <p:val>
                                            <p:fltVal val="0"/>
                                          </p:val>
                                        </p:tav>
                                        <p:tav tm="100000">
                                          <p:val>
                                            <p:strVal val="#ppt_w"/>
                                          </p:val>
                                        </p:tav>
                                      </p:tavLst>
                                    </p:anim>
                                    <p:anim calcmode="lin" valueType="num">
                                      <p:cBhvr additive="repl">
                                        <p:cTn id="24" dur="500" fill="hold"/>
                                        <p:tgtEl>
                                          <p:spTgt spid="336"/>
                                        </p:tgtEl>
                                        <p:attrNameLst>
                                          <p:attrName>ppt_h</p:attrName>
                                        </p:attrNameLst>
                                      </p:cBhvr>
                                      <p:tavLst>
                                        <p:tav tm="0">
                                          <p:val>
                                            <p:fltVal val="0"/>
                                          </p:val>
                                        </p:tav>
                                        <p:tav tm="100000">
                                          <p:val>
                                            <p:strVal val="#ppt_h"/>
                                          </p:val>
                                        </p:tav>
                                      </p:tavLst>
                                    </p:anim>
                                    <p:animEffect transition="in" filter="fade">
                                      <p:cBhvr additive="repl">
                                        <p:cTn id="25" dur="500"/>
                                        <p:tgtEl>
                                          <p:spTgt spid="33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46"/>
                                        </p:tgtEl>
                                        <p:attrNameLst>
                                          <p:attrName>style.visibility</p:attrName>
                                        </p:attrNameLst>
                                      </p:cBhvr>
                                      <p:to>
                                        <p:strVal val="visible"/>
                                      </p:to>
                                    </p:set>
                                    <p:anim calcmode="lin" valueType="num">
                                      <p:cBhvr additive="repl">
                                        <p:cTn id="28" dur="500" fill="hold"/>
                                        <p:tgtEl>
                                          <p:spTgt spid="346"/>
                                        </p:tgtEl>
                                        <p:attrNameLst>
                                          <p:attrName>ppt_w</p:attrName>
                                        </p:attrNameLst>
                                      </p:cBhvr>
                                      <p:tavLst>
                                        <p:tav tm="0">
                                          <p:val>
                                            <p:fltVal val="0"/>
                                          </p:val>
                                        </p:tav>
                                        <p:tav tm="100000">
                                          <p:val>
                                            <p:strVal val="#ppt_w"/>
                                          </p:val>
                                        </p:tav>
                                      </p:tavLst>
                                    </p:anim>
                                    <p:anim calcmode="lin" valueType="num">
                                      <p:cBhvr additive="repl">
                                        <p:cTn id="29" dur="500" fill="hold"/>
                                        <p:tgtEl>
                                          <p:spTgt spid="346"/>
                                        </p:tgtEl>
                                        <p:attrNameLst>
                                          <p:attrName>ppt_h</p:attrName>
                                        </p:attrNameLst>
                                      </p:cBhvr>
                                      <p:tavLst>
                                        <p:tav tm="0">
                                          <p:val>
                                            <p:fltVal val="0"/>
                                          </p:val>
                                        </p:tav>
                                        <p:tav tm="100000">
                                          <p:val>
                                            <p:strVal val="#ppt_h"/>
                                          </p:val>
                                        </p:tav>
                                      </p:tavLst>
                                    </p:anim>
                                    <p:animEffect transition="in" filter="fade">
                                      <p:cBhvr additive="repl">
                                        <p:cTn id="30" dur="500"/>
                                        <p:tgtEl>
                                          <p:spTgt spid="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en-US" sz="3600" b="1" strike="noStrike" spc="299">
                <a:solidFill>
                  <a:schemeClr val="dk1"/>
                </a:solidFill>
                <a:latin typeface="微软雅黑"/>
                <a:ea typeface="微软雅黑"/>
              </a:rPr>
              <a:t>XXX</a:t>
            </a:r>
            <a:r>
              <a:rPr lang="zh-CN" sz="3600" b="1" strike="noStrike" spc="299">
                <a:solidFill>
                  <a:schemeClr val="dk1"/>
                </a:solidFill>
                <a:latin typeface="微软雅黑"/>
                <a:ea typeface="微软雅黑"/>
              </a:rPr>
              <a:t>学校节能建筑实践案例</a:t>
            </a:r>
            <a:endParaRPr lang="en-US" sz="3600" b="0" strike="noStrike" spc="-1">
              <a:solidFill>
                <a:schemeClr val="dk1"/>
              </a:solidFill>
              <a:latin typeface="Arial"/>
            </a:endParaRPr>
          </a:p>
        </p:txBody>
      </p:sp>
      <p:sp>
        <p:nvSpPr>
          <p:cNvPr id="354"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环保节能</a:t>
            </a:r>
            <a:endParaRPr lang="en-US" sz="1600" b="0" strike="noStrike" spc="-1">
              <a:solidFill>
                <a:srgbClr val="000000"/>
              </a:solidFill>
              <a:latin typeface="Arial"/>
            </a:endParaRPr>
          </a:p>
        </p:txBody>
      </p:sp>
      <p:sp>
        <p:nvSpPr>
          <p:cNvPr id="355"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节能照明设备</a:t>
            </a:r>
            <a:endParaRPr lang="en-US" sz="2000" b="0" strike="noStrike" spc="-1">
              <a:solidFill>
                <a:srgbClr val="000000"/>
              </a:solidFill>
              <a:latin typeface="Arial"/>
            </a:endParaRPr>
          </a:p>
        </p:txBody>
      </p:sp>
      <p:sp>
        <p:nvSpPr>
          <p:cNvPr id="356"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改善学习环境</a:t>
            </a:r>
            <a:endParaRPr lang="en-US" sz="1600" b="0" strike="noStrike" spc="-1">
              <a:solidFill>
                <a:srgbClr val="000000"/>
              </a:solidFill>
              <a:latin typeface="Arial"/>
            </a:endParaRPr>
          </a:p>
        </p:txBody>
      </p:sp>
      <p:sp>
        <p:nvSpPr>
          <p:cNvPr id="357"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建筑保温</a:t>
            </a:r>
            <a:endParaRPr lang="en-US" sz="2000" b="0" strike="noStrike" spc="-1">
              <a:solidFill>
                <a:srgbClr val="000000"/>
              </a:solidFill>
              <a:latin typeface="Arial"/>
            </a:endParaRPr>
          </a:p>
        </p:txBody>
      </p:sp>
      <p:sp>
        <p:nvSpPr>
          <p:cNvPr id="358"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a:t>
            </a:r>
            <a:endParaRPr lang="en-US" sz="1600" b="0" strike="noStrike" spc="-1">
              <a:solidFill>
                <a:srgbClr val="000000"/>
              </a:solidFill>
              <a:latin typeface="Arial"/>
            </a:endParaRPr>
          </a:p>
        </p:txBody>
      </p:sp>
      <p:sp>
        <p:nvSpPr>
          <p:cNvPr id="359"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学习环境</a:t>
            </a:r>
            <a:endParaRPr lang="en-US" sz="2000" b="0" strike="noStrike" spc="-1">
              <a:solidFill>
                <a:srgbClr val="000000"/>
              </a:solidFill>
              <a:latin typeface="Arial"/>
            </a:endParaRPr>
          </a:p>
        </p:txBody>
      </p:sp>
      <p:sp>
        <p:nvSpPr>
          <p:cNvPr id="360"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61"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6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63" name="组合 4"/>
          <p:cNvGrpSpPr/>
          <p:nvPr/>
        </p:nvGrpSpPr>
        <p:grpSpPr>
          <a:xfrm>
            <a:off x="577800" y="381240"/>
            <a:ext cx="3060720" cy="2445480"/>
            <a:chOff x="577800" y="381240"/>
            <a:chExt cx="3060720" cy="2445480"/>
          </a:xfrm>
        </p:grpSpPr>
        <p:grpSp>
          <p:nvGrpSpPr>
            <p:cNvPr id="364" name="组合 19"/>
            <p:cNvGrpSpPr/>
            <p:nvPr/>
          </p:nvGrpSpPr>
          <p:grpSpPr>
            <a:xfrm>
              <a:off x="577800" y="381240"/>
              <a:ext cx="3060720" cy="2040480"/>
              <a:chOff x="577800" y="381240"/>
              <a:chExt cx="3060720" cy="2040480"/>
            </a:xfrm>
          </p:grpSpPr>
          <p:graphicFrame>
            <p:nvGraphicFramePr>
              <p:cNvPr id="365"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66" name="组合 25"/>
              <p:cNvGrpSpPr/>
              <p:nvPr/>
            </p:nvGrpSpPr>
            <p:grpSpPr>
              <a:xfrm>
                <a:off x="1387800" y="696600"/>
                <a:ext cx="1394640" cy="1394640"/>
                <a:chOff x="1387800" y="696600"/>
                <a:chExt cx="1394640" cy="1394640"/>
              </a:xfrm>
            </p:grpSpPr>
            <p:sp>
              <p:nvSpPr>
                <p:cNvPr id="367"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68"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69"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70" name="组合 7"/>
          <p:cNvGrpSpPr/>
          <p:nvPr/>
        </p:nvGrpSpPr>
        <p:grpSpPr>
          <a:xfrm>
            <a:off x="3127320" y="385200"/>
            <a:ext cx="3060720" cy="2445480"/>
            <a:chOff x="3127320" y="385200"/>
            <a:chExt cx="3060720" cy="2445480"/>
          </a:xfrm>
        </p:grpSpPr>
        <p:sp>
          <p:nvSpPr>
            <p:cNvPr id="371"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72" name="组合 9"/>
            <p:cNvGrpSpPr/>
            <p:nvPr/>
          </p:nvGrpSpPr>
          <p:grpSpPr>
            <a:xfrm>
              <a:off x="3127320" y="385200"/>
              <a:ext cx="3060720" cy="2445480"/>
              <a:chOff x="3127320" y="385200"/>
              <a:chExt cx="3060720" cy="2445480"/>
            </a:xfrm>
          </p:grpSpPr>
          <p:grpSp>
            <p:nvGrpSpPr>
              <p:cNvPr id="373" name="组合 13"/>
              <p:cNvGrpSpPr/>
              <p:nvPr/>
            </p:nvGrpSpPr>
            <p:grpSpPr>
              <a:xfrm>
                <a:off x="3127320" y="385200"/>
                <a:ext cx="3060720" cy="2040480"/>
                <a:chOff x="3127320" y="385200"/>
                <a:chExt cx="3060720" cy="2040480"/>
              </a:xfrm>
            </p:grpSpPr>
            <p:graphicFrame>
              <p:nvGraphicFramePr>
                <p:cNvPr id="374"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75"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76"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77" name="组合 10"/>
          <p:cNvGrpSpPr/>
          <p:nvPr/>
        </p:nvGrpSpPr>
        <p:grpSpPr>
          <a:xfrm>
            <a:off x="5771880" y="380880"/>
            <a:ext cx="3060720" cy="2445480"/>
            <a:chOff x="5771880" y="380880"/>
            <a:chExt cx="3060720" cy="2445480"/>
          </a:xfrm>
        </p:grpSpPr>
        <p:grpSp>
          <p:nvGrpSpPr>
            <p:cNvPr id="378" name="组合 11"/>
            <p:cNvGrpSpPr/>
            <p:nvPr/>
          </p:nvGrpSpPr>
          <p:grpSpPr>
            <a:xfrm>
              <a:off x="5771880" y="380880"/>
              <a:ext cx="3060720" cy="2445480"/>
              <a:chOff x="5771880" y="380880"/>
              <a:chExt cx="3060720" cy="2445480"/>
            </a:xfrm>
          </p:grpSpPr>
          <p:grpSp>
            <p:nvGrpSpPr>
              <p:cNvPr id="379" name="组合 14"/>
              <p:cNvGrpSpPr/>
              <p:nvPr/>
            </p:nvGrpSpPr>
            <p:grpSpPr>
              <a:xfrm>
                <a:off x="5771880" y="380880"/>
                <a:ext cx="3060720" cy="2040480"/>
                <a:chOff x="5771880" y="380880"/>
                <a:chExt cx="3060720" cy="2040480"/>
              </a:xfrm>
            </p:grpSpPr>
            <p:graphicFrame>
              <p:nvGraphicFramePr>
                <p:cNvPr id="380"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81"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82"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83" name="Group 65"/>
            <p:cNvGrpSpPr/>
            <p:nvPr/>
          </p:nvGrpSpPr>
          <p:grpSpPr>
            <a:xfrm>
              <a:off x="7055640" y="1229040"/>
              <a:ext cx="479880" cy="476640"/>
              <a:chOff x="7055640" y="1229040"/>
              <a:chExt cx="479880" cy="476640"/>
            </a:xfrm>
          </p:grpSpPr>
          <p:sp>
            <p:nvSpPr>
              <p:cNvPr id="384"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85"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86"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87" name="组合 12"/>
          <p:cNvGrpSpPr/>
          <p:nvPr/>
        </p:nvGrpSpPr>
        <p:grpSpPr>
          <a:xfrm>
            <a:off x="8371800" y="384480"/>
            <a:ext cx="3060720" cy="2445480"/>
            <a:chOff x="8371800" y="384480"/>
            <a:chExt cx="3060720" cy="2445480"/>
          </a:xfrm>
        </p:grpSpPr>
        <p:sp>
          <p:nvSpPr>
            <p:cNvPr id="388"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89" name="组合 13"/>
            <p:cNvGrpSpPr/>
            <p:nvPr/>
          </p:nvGrpSpPr>
          <p:grpSpPr>
            <a:xfrm>
              <a:off x="8371800" y="384480"/>
              <a:ext cx="3060720" cy="2445480"/>
              <a:chOff x="8371800" y="384480"/>
              <a:chExt cx="3060720" cy="2445480"/>
            </a:xfrm>
          </p:grpSpPr>
          <p:grpSp>
            <p:nvGrpSpPr>
              <p:cNvPr id="390" name="组合 14"/>
              <p:cNvGrpSpPr/>
              <p:nvPr/>
            </p:nvGrpSpPr>
            <p:grpSpPr>
              <a:xfrm>
                <a:off x="8371800" y="384480"/>
                <a:ext cx="3060720" cy="2040480"/>
                <a:chOff x="8371800" y="384480"/>
                <a:chExt cx="3060720" cy="2040480"/>
              </a:xfrm>
            </p:grpSpPr>
            <p:graphicFrame>
              <p:nvGraphicFramePr>
                <p:cNvPr id="391"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92"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3"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62"/>
                                        </p:tgtEl>
                                        <p:attrNameLst>
                                          <p:attrName>style.visibility</p:attrName>
                                        </p:attrNameLst>
                                      </p:cBhvr>
                                      <p:to>
                                        <p:strVal val="visible"/>
                                      </p:to>
                                    </p:set>
                                    <p:anim calcmode="lin" valueType="num">
                                      <p:cBhvr additive="repl">
                                        <p:cTn id="7" dur="500" fill="hold"/>
                                        <p:tgtEl>
                                          <p:spTgt spid="362"/>
                                        </p:tgtEl>
                                        <p:attrNameLst>
                                          <p:attrName>ppt_x</p:attrName>
                                        </p:attrNameLst>
                                      </p:cBhvr>
                                      <p:tavLst>
                                        <p:tav tm="0">
                                          <p:val>
                                            <p:strVal val="#ppt_x"/>
                                          </p:val>
                                        </p:tav>
                                        <p:tav tm="100000">
                                          <p:val>
                                            <p:strVal val="#ppt_x"/>
                                          </p:val>
                                        </p:tav>
                                      </p:tavLst>
                                    </p:anim>
                                    <p:anim calcmode="lin" valueType="num">
                                      <p:cBhvr additive="repl">
                                        <p:cTn id="8" dur="500" fill="hold"/>
                                        <p:tgtEl>
                                          <p:spTgt spid="36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63"/>
                                        </p:tgtEl>
                                        <p:attrNameLst>
                                          <p:attrName>style.visibility</p:attrName>
                                        </p:attrNameLst>
                                      </p:cBhvr>
                                      <p:to>
                                        <p:strVal val="visible"/>
                                      </p:to>
                                    </p:set>
                                    <p:anim calcmode="lin" valueType="num">
                                      <p:cBhvr additive="repl">
                                        <p:cTn id="11" dur="500" fill="hold"/>
                                        <p:tgtEl>
                                          <p:spTgt spid="363"/>
                                        </p:tgtEl>
                                        <p:attrNameLst>
                                          <p:attrName>ppt_w</p:attrName>
                                        </p:attrNameLst>
                                      </p:cBhvr>
                                      <p:tavLst>
                                        <p:tav tm="0">
                                          <p:val>
                                            <p:fltVal val="0"/>
                                          </p:val>
                                        </p:tav>
                                        <p:tav tm="100000">
                                          <p:val>
                                            <p:strVal val="#ppt_w"/>
                                          </p:val>
                                        </p:tav>
                                      </p:tavLst>
                                    </p:anim>
                                    <p:anim calcmode="lin" valueType="num">
                                      <p:cBhvr additive="repl">
                                        <p:cTn id="12" dur="500" fill="hold"/>
                                        <p:tgtEl>
                                          <p:spTgt spid="363"/>
                                        </p:tgtEl>
                                        <p:attrNameLst>
                                          <p:attrName>ppt_h</p:attrName>
                                        </p:attrNameLst>
                                      </p:cBhvr>
                                      <p:tavLst>
                                        <p:tav tm="0">
                                          <p:val>
                                            <p:fltVal val="0"/>
                                          </p:val>
                                        </p:tav>
                                        <p:tav tm="100000">
                                          <p:val>
                                            <p:strVal val="#ppt_h"/>
                                          </p:val>
                                        </p:tav>
                                      </p:tavLst>
                                    </p:anim>
                                    <p:animEffect transition="in" filter="fade">
                                      <p:cBhvr additive="repl">
                                        <p:cTn id="13" dur="500"/>
                                        <p:tgtEl>
                                          <p:spTgt spid="36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70"/>
                                        </p:tgtEl>
                                        <p:attrNameLst>
                                          <p:attrName>style.visibility</p:attrName>
                                        </p:attrNameLst>
                                      </p:cBhvr>
                                      <p:to>
                                        <p:strVal val="visible"/>
                                      </p:to>
                                    </p:set>
                                    <p:anim calcmode="lin" valueType="num">
                                      <p:cBhvr additive="repl">
                                        <p:cTn id="18" dur="500" fill="hold"/>
                                        <p:tgtEl>
                                          <p:spTgt spid="370"/>
                                        </p:tgtEl>
                                        <p:attrNameLst>
                                          <p:attrName>ppt_w</p:attrName>
                                        </p:attrNameLst>
                                      </p:cBhvr>
                                      <p:tavLst>
                                        <p:tav tm="0">
                                          <p:val>
                                            <p:fltVal val="0"/>
                                          </p:val>
                                        </p:tav>
                                        <p:tav tm="100000">
                                          <p:val>
                                            <p:strVal val="#ppt_w"/>
                                          </p:val>
                                        </p:tav>
                                      </p:tavLst>
                                    </p:anim>
                                    <p:anim calcmode="lin" valueType="num">
                                      <p:cBhvr additive="repl">
                                        <p:cTn id="19" dur="500" fill="hold"/>
                                        <p:tgtEl>
                                          <p:spTgt spid="370"/>
                                        </p:tgtEl>
                                        <p:attrNameLst>
                                          <p:attrName>ppt_h</p:attrName>
                                        </p:attrNameLst>
                                      </p:cBhvr>
                                      <p:tavLst>
                                        <p:tav tm="0">
                                          <p:val>
                                            <p:fltVal val="0"/>
                                          </p:val>
                                        </p:tav>
                                        <p:tav tm="100000">
                                          <p:val>
                                            <p:strVal val="#ppt_h"/>
                                          </p:val>
                                        </p:tav>
                                      </p:tavLst>
                                    </p:anim>
                                    <p:animEffect transition="in" filter="fade">
                                      <p:cBhvr additive="repl">
                                        <p:cTn id="20" dur="500"/>
                                        <p:tgtEl>
                                          <p:spTgt spid="370"/>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77"/>
                                        </p:tgtEl>
                                        <p:attrNameLst>
                                          <p:attrName>style.visibility</p:attrName>
                                        </p:attrNameLst>
                                      </p:cBhvr>
                                      <p:to>
                                        <p:strVal val="visible"/>
                                      </p:to>
                                    </p:set>
                                    <p:anim calcmode="lin" valueType="num">
                                      <p:cBhvr additive="repl">
                                        <p:cTn id="23" dur="500" fill="hold"/>
                                        <p:tgtEl>
                                          <p:spTgt spid="377"/>
                                        </p:tgtEl>
                                        <p:attrNameLst>
                                          <p:attrName>ppt_w</p:attrName>
                                        </p:attrNameLst>
                                      </p:cBhvr>
                                      <p:tavLst>
                                        <p:tav tm="0">
                                          <p:val>
                                            <p:fltVal val="0"/>
                                          </p:val>
                                        </p:tav>
                                        <p:tav tm="100000">
                                          <p:val>
                                            <p:strVal val="#ppt_w"/>
                                          </p:val>
                                        </p:tav>
                                      </p:tavLst>
                                    </p:anim>
                                    <p:anim calcmode="lin" valueType="num">
                                      <p:cBhvr additive="repl">
                                        <p:cTn id="24" dur="500" fill="hold"/>
                                        <p:tgtEl>
                                          <p:spTgt spid="377"/>
                                        </p:tgtEl>
                                        <p:attrNameLst>
                                          <p:attrName>ppt_h</p:attrName>
                                        </p:attrNameLst>
                                      </p:cBhvr>
                                      <p:tavLst>
                                        <p:tav tm="0">
                                          <p:val>
                                            <p:fltVal val="0"/>
                                          </p:val>
                                        </p:tav>
                                        <p:tav tm="100000">
                                          <p:val>
                                            <p:strVal val="#ppt_h"/>
                                          </p:val>
                                        </p:tav>
                                      </p:tavLst>
                                    </p:anim>
                                    <p:animEffect transition="in" filter="fade">
                                      <p:cBhvr additive="repl">
                                        <p:cTn id="25" dur="500"/>
                                        <p:tgtEl>
                                          <p:spTgt spid="377"/>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87"/>
                                        </p:tgtEl>
                                        <p:attrNameLst>
                                          <p:attrName>style.visibility</p:attrName>
                                        </p:attrNameLst>
                                      </p:cBhvr>
                                      <p:to>
                                        <p:strVal val="visible"/>
                                      </p:to>
                                    </p:set>
                                    <p:anim calcmode="lin" valueType="num">
                                      <p:cBhvr additive="repl">
                                        <p:cTn id="28" dur="500" fill="hold"/>
                                        <p:tgtEl>
                                          <p:spTgt spid="387"/>
                                        </p:tgtEl>
                                        <p:attrNameLst>
                                          <p:attrName>ppt_w</p:attrName>
                                        </p:attrNameLst>
                                      </p:cBhvr>
                                      <p:tavLst>
                                        <p:tav tm="0">
                                          <p:val>
                                            <p:fltVal val="0"/>
                                          </p:val>
                                        </p:tav>
                                        <p:tav tm="100000">
                                          <p:val>
                                            <p:strVal val="#ppt_w"/>
                                          </p:val>
                                        </p:tav>
                                      </p:tavLst>
                                    </p:anim>
                                    <p:anim calcmode="lin" valueType="num">
                                      <p:cBhvr additive="repl">
                                        <p:cTn id="29" dur="500" fill="hold"/>
                                        <p:tgtEl>
                                          <p:spTgt spid="387"/>
                                        </p:tgtEl>
                                        <p:attrNameLst>
                                          <p:attrName>ppt_h</p:attrName>
                                        </p:attrNameLst>
                                      </p:cBhvr>
                                      <p:tavLst>
                                        <p:tav tm="0">
                                          <p:val>
                                            <p:fltVal val="0"/>
                                          </p:val>
                                        </p:tav>
                                        <p:tav tm="100000">
                                          <p:val>
                                            <p:strVal val="#ppt_h"/>
                                          </p:val>
                                        </p:tav>
                                      </p:tavLst>
                                    </p:anim>
                                    <p:animEffect transition="in" filter="fade">
                                      <p:cBhvr additive="repl">
                                        <p:cTn id="30" dur="500"/>
                                        <p:tgtEl>
                                          <p:spTgt spid="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9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9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节能建筑在公共建筑领域的应用分析</a:t>
            </a:r>
            <a:endParaRPr lang="en-US" sz="2800" b="0" strike="noStrike" spc="-1">
              <a:solidFill>
                <a:srgbClr val="000000"/>
              </a:solidFill>
              <a:latin typeface="Arial"/>
            </a:endParaRPr>
          </a:p>
        </p:txBody>
      </p:sp>
      <p:sp>
        <p:nvSpPr>
          <p:cNvPr id="39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公共建筑节能改造的前景和投资回报对城市发展和资源利用至关重要。随着节能技术的不断进步和应用，节能建筑在公共领域的应用将会越来越广泛，为城市可持续发展提供重要支持。</a:t>
            </a:r>
            <a:endParaRPr lang="en-US" sz="1800" b="0" strike="noStrike" spc="-1">
              <a:solidFill>
                <a:srgbClr val="000000"/>
              </a:solidFill>
              <a:latin typeface="Arial"/>
            </a:endParaRPr>
          </a:p>
        </p:txBody>
      </p:sp>
      <p:sp>
        <p:nvSpPr>
          <p:cNvPr id="3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9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94"/>
                                        </p:tgtEl>
                                        <p:attrNameLst>
                                          <p:attrName>style.visibility</p:attrName>
                                        </p:attrNameLst>
                                      </p:cBhvr>
                                      <p:to>
                                        <p:strVal val="visible"/>
                                      </p:to>
                                    </p:set>
                                    <p:animEffect transition="in" filter="fade">
                                      <p:cBhvr additive="repl">
                                        <p:cTn id="7" dur="500"/>
                                        <p:tgtEl>
                                          <p:spTgt spid="3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https://d.book118.com/378017033010006050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Helvetica Light</vt:lpstr>
      <vt:lpstr>DejaVu Sans</vt:lpstr>
      <vt:lpstr>Office Theme</vt:lpstr>
      <vt:lpstr>节能在建设项目中的市场前景与投资回报</vt:lpstr>
      <vt:lpstr>目录</vt:lpstr>
      <vt:lpstr>第1章 节能在建设项目中的市场前景与投资回报</vt:lpstr>
      <vt:lpstr> </vt:lpstr>
      <vt:lpstr>节能建筑的市场规模</vt:lpstr>
      <vt:lpstr>节能建筑的投资回报</vt:lpstr>
      <vt:lpstr>节能建筑的环境意义</vt:lpstr>
      <vt:lpstr>总结</vt:lpstr>
      <vt:lpstr>第2章 节能建筑的设计原则与技术应用</vt:lpstr>
      <vt:lpstr> </vt:lpstr>
      <vt:lpstr>可再生能源在节能建筑中的应用</vt:lpstr>
      <vt:lpstr>智能控制系统在节能建筑中的应用</vt:lpstr>
      <vt:lpstr>节能建筑中的绿色建材选择</vt:lpstr>
      <vt:lpstr>结语</vt:lpstr>
      <vt:lpstr>第3章 节能建筑的案例分析与实践经验分享</vt:lpstr>
      <vt:lpstr> </vt:lpstr>
      <vt:lpstr>XXX住宅小区节能改造实践经验分享</vt:lpstr>
      <vt:lpstr>XXX学校节能建筑实践案例</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2024-09-29T14:02:24.888</cp:lastPrinted>
  <dcterms:created xsi:type="dcterms:W3CDTF">2024-09-29T06:02:24Z</dcterms:created>
  <dcterms:modified xsi:type="dcterms:W3CDTF">2024-09-29T06:02:27Z</dcterms:modified>
</cp:coreProperties>
</file>