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13D941-B67D-49FE-BD55-7C3659DC1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BEE78B-ED8F-4A4C-B343-A10977DBE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AE0977-AA08-49AB-96B9-05C282ADF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6AFF0C-0268-48C6-8AE9-EEFB5BD162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D2CEB2-F2DD-432D-BBF3-BFC98BAC46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17D54C-7CEA-4330-BA63-B2B2861D40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3C3BE5-B75A-44B0-B642-A7C55008EB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3A78DB-EFD2-47D3-8022-3F36CD9134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FFCA16-1B8E-4EA2-AF98-691D2FFD7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0F09AE-1A7A-4C4E-928A-04CA9EE9D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CBD37F-826C-461A-990C-9BCCDDCA6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2111402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慈善机构的教育培训与意识提升</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汇报时间：2024-01-22</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汇报人：PPT可修改</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慈善机构概述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教育培训在慈善机构中的作用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慈善机构教育培训内容与方法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意识提升在慈善机构中的意义</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慈善机构教育培训与意识提升实践案例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慈善机构教育培训与意识提升策略建议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慈善机构概述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22323" y="1727645"/>
            <a:ext cx="4036891"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慈善机构的定义</a:t>
            </a:r>
          </a:p>
        </p:txBody>
      </p:sp>
      <p:sp>
        <p:nvSpPr>
          <p:cNvPr id="3" name="TextBox 3"/>
          <p:cNvSpPr txBox="1"/>
          <p:nvPr/>
        </p:nvSpPr>
        <p:spPr>
          <a:xfrm>
            <a:off x="1822323" y="2089213"/>
            <a:ext cx="4088130"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慈善机构是指致力于推动社会公益事业、提供人道主义援助以及促进社会公平与进步的非营利组织。</a:t>
            </a:r>
          </a:p>
        </p:txBody>
      </p:sp>
      <p:sp>
        <p:nvSpPr>
          <p:cNvPr id="4" name="AutoShape 4"/>
          <p:cNvSpPr/>
          <p:nvPr/>
        </p:nvSpPr>
        <p:spPr>
          <a:xfrm>
            <a:off x="617410" y="1744028"/>
            <a:ext cx="759619" cy="7596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6947" y="1938814"/>
            <a:ext cx="555689" cy="348139"/>
          </a:xfrm>
          <a:custGeom>
            <a:rect l="l" t="t" r="r" b="b"/>
            <a:pathLst>
              <a:path w="260" h="162">
                <a:moveTo>
                  <a:pt x="211" y="65"/>
                </a:moveTo>
                <a:cubicBezTo>
                  <a:pt x="211" y="29"/>
                  <a:pt x="182" y="0"/>
                  <a:pt x="146" y="0"/>
                </a:cubicBezTo>
                <a:cubicBezTo>
                  <a:pt x="122" y="0"/>
                  <a:pt x="101" y="13"/>
                  <a:pt x="90" y="33"/>
                </a:cubicBezTo>
                <a:cubicBezTo>
                  <a:pt x="87" y="33"/>
                  <a:pt x="84" y="32"/>
                  <a:pt x="81" y="32"/>
                </a:cubicBezTo>
                <a:cubicBezTo>
                  <a:pt x="59" y="32"/>
                  <a:pt x="41" y="47"/>
                  <a:pt x="35" y="67"/>
                </a:cubicBezTo>
                <a:cubicBezTo>
                  <a:pt x="15" y="73"/>
                  <a:pt x="0" y="92"/>
                  <a:pt x="0" y="114"/>
                </a:cubicBezTo>
                <a:cubicBezTo>
                  <a:pt x="0" y="140"/>
                  <a:pt x="22" y="162"/>
                  <a:pt x="49" y="162"/>
                </a:cubicBezTo>
                <a:cubicBezTo>
                  <a:pt x="211" y="162"/>
                  <a:pt x="211" y="162"/>
                  <a:pt x="211" y="162"/>
                </a:cubicBezTo>
                <a:cubicBezTo>
                  <a:pt x="238" y="162"/>
                  <a:pt x="260" y="140"/>
                  <a:pt x="260" y="114"/>
                </a:cubicBezTo>
                <a:cubicBezTo>
                  <a:pt x="260" y="87"/>
                  <a:pt x="238" y="65"/>
                  <a:pt x="211" y="65"/>
                </a:cubicBezTo>
                <a:close/>
                <a:moveTo>
                  <a:pt x="130" y="146"/>
                </a:moveTo>
                <a:cubicBezTo>
                  <a:pt x="81" y="81"/>
                  <a:pt x="81" y="81"/>
                  <a:pt x="81" y="81"/>
                </a:cubicBezTo>
                <a:cubicBezTo>
                  <a:pt x="114" y="81"/>
                  <a:pt x="114" y="81"/>
                  <a:pt x="114" y="81"/>
                </a:cubicBezTo>
                <a:cubicBezTo>
                  <a:pt x="114" y="32"/>
                  <a:pt x="114" y="32"/>
                  <a:pt x="114" y="32"/>
                </a:cubicBezTo>
                <a:cubicBezTo>
                  <a:pt x="146" y="32"/>
                  <a:pt x="146" y="32"/>
                  <a:pt x="146" y="32"/>
                </a:cubicBezTo>
                <a:cubicBezTo>
                  <a:pt x="146" y="81"/>
                  <a:pt x="146" y="81"/>
                  <a:pt x="146" y="81"/>
                </a:cubicBezTo>
                <a:cubicBezTo>
                  <a:pt x="179" y="81"/>
                  <a:pt x="179" y="81"/>
                  <a:pt x="179" y="81"/>
                </a:cubicBezTo>
                <a:lnTo>
                  <a:pt x="130" y="14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822323" y="4983480"/>
            <a:ext cx="40405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保护环境</a:t>
            </a:r>
          </a:p>
        </p:txBody>
      </p:sp>
      <p:sp>
        <p:nvSpPr>
          <p:cNvPr id="7" name="TextBox 7"/>
          <p:cNvSpPr txBox="1"/>
          <p:nvPr/>
        </p:nvSpPr>
        <p:spPr>
          <a:xfrm>
            <a:off x="1822323" y="5348574"/>
            <a:ext cx="405955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积极参与环保活动，推动可持续发展。</a:t>
            </a:r>
          </a:p>
        </p:txBody>
      </p:sp>
      <p:grpSp>
        <p:nvGrpSpPr>
          <p:cNvPr id="8" name="Group 8"/>
          <p:cNvGrpSpPr/>
          <p:nvPr/>
        </p:nvGrpSpPr>
        <p:grpSpPr>
          <a:xfrm>
            <a:off x="626935" y="4993005"/>
            <a:ext cx="759619" cy="759619"/>
            <a:chOff x="626935" y="4993005"/>
            <a:chExt cx="759619" cy="759619"/>
          </a:xfrm>
        </p:grpSpPr>
        <p:sp>
          <p:nvSpPr>
            <p:cNvPr id="9" name="AutoShape 9"/>
            <p:cNvSpPr/>
            <p:nvPr/>
          </p:nvSpPr>
          <p:spPr>
            <a:xfrm>
              <a:off x="626935" y="4993005"/>
              <a:ext cx="759619" cy="759619"/>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10" name="Group 10"/>
          <p:cNvGrpSpPr/>
          <p:nvPr/>
        </p:nvGrpSpPr>
        <p:grpSpPr>
          <a:xfrm>
            <a:off x="778573" y="5175218"/>
            <a:ext cx="437293" cy="412528"/>
            <a:chOff x="778573" y="5175218"/>
            <a:chExt cx="437293" cy="412528"/>
          </a:xfrm>
        </p:grpSpPr>
        <p:sp>
          <p:nvSpPr>
            <p:cNvPr id="11" name="Freeform 11"/>
            <p:cNvSpPr/>
            <p:nvPr/>
          </p:nvSpPr>
          <p:spPr>
            <a:xfrm>
              <a:off x="778573" y="5337524"/>
              <a:ext cx="123158" cy="250222"/>
            </a:xfrm>
            <a:custGeom>
              <a:rect l="l" t="t" r="r" b="b"/>
              <a:pathLst>
                <a:path w="54" h="109">
                  <a:moveTo>
                    <a:pt x="41" y="13"/>
                  </a:moveTo>
                  <a:cubicBezTo>
                    <a:pt x="41" y="47"/>
                    <a:pt x="41" y="47"/>
                    <a:pt x="41" y="47"/>
                  </a:cubicBezTo>
                  <a:cubicBezTo>
                    <a:pt x="13" y="47"/>
                    <a:pt x="13" y="47"/>
                    <a:pt x="13" y="47"/>
                  </a:cubicBezTo>
                  <a:cubicBezTo>
                    <a:pt x="13" y="13"/>
                    <a:pt x="13" y="13"/>
                    <a:pt x="13" y="13"/>
                  </a:cubicBezTo>
                  <a:cubicBezTo>
                    <a:pt x="41" y="13"/>
                    <a:pt x="41" y="13"/>
                    <a:pt x="41" y="13"/>
                  </a:cubicBezTo>
                  <a:moveTo>
                    <a:pt x="50" y="0"/>
                  </a:moveTo>
                  <a:cubicBezTo>
                    <a:pt x="4" y="0"/>
                    <a:pt x="4" y="0"/>
                    <a:pt x="4" y="0"/>
                  </a:cubicBezTo>
                  <a:cubicBezTo>
                    <a:pt x="2" y="0"/>
                    <a:pt x="0" y="2"/>
                    <a:pt x="0" y="5"/>
                  </a:cubicBezTo>
                  <a:cubicBezTo>
                    <a:pt x="0" y="105"/>
                    <a:pt x="0" y="105"/>
                    <a:pt x="0" y="105"/>
                  </a:cubicBezTo>
                  <a:cubicBezTo>
                    <a:pt x="0" y="107"/>
                    <a:pt x="2" y="109"/>
                    <a:pt x="4" y="109"/>
                  </a:cubicBezTo>
                  <a:cubicBezTo>
                    <a:pt x="50" y="109"/>
                    <a:pt x="50" y="109"/>
                    <a:pt x="50" y="109"/>
                  </a:cubicBezTo>
                  <a:cubicBezTo>
                    <a:pt x="52" y="109"/>
                    <a:pt x="54" y="107"/>
                    <a:pt x="54" y="105"/>
                  </a:cubicBezTo>
                  <a:cubicBezTo>
                    <a:pt x="54" y="5"/>
                    <a:pt x="54" y="5"/>
                    <a:pt x="54" y="5"/>
                  </a:cubicBezTo>
                  <a:cubicBezTo>
                    <a:pt x="54" y="2"/>
                    <a:pt x="52" y="0"/>
                    <a:pt x="50"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932307" y="5278374"/>
              <a:ext cx="125063" cy="309372"/>
            </a:xfrm>
            <a:custGeom>
              <a:rect l="l" t="t" r="r" b="b"/>
              <a:pathLst>
                <a:path w="55" h="135">
                  <a:moveTo>
                    <a:pt x="42" y="13"/>
                  </a:moveTo>
                  <a:cubicBezTo>
                    <a:pt x="42" y="81"/>
                    <a:pt x="42" y="81"/>
                    <a:pt x="42" y="81"/>
                  </a:cubicBezTo>
                  <a:cubicBezTo>
                    <a:pt x="13" y="81"/>
                    <a:pt x="13" y="81"/>
                    <a:pt x="13" y="81"/>
                  </a:cubicBezTo>
                  <a:cubicBezTo>
                    <a:pt x="13" y="13"/>
                    <a:pt x="13" y="13"/>
                    <a:pt x="13" y="13"/>
                  </a:cubicBezTo>
                  <a:cubicBezTo>
                    <a:pt x="42" y="13"/>
                    <a:pt x="42" y="13"/>
                    <a:pt x="42" y="13"/>
                  </a:cubicBezTo>
                  <a:moveTo>
                    <a:pt x="51" y="0"/>
                  </a:moveTo>
                  <a:cubicBezTo>
                    <a:pt x="5" y="0"/>
                    <a:pt x="5" y="0"/>
                    <a:pt x="5" y="0"/>
                  </a:cubicBezTo>
                  <a:cubicBezTo>
                    <a:pt x="2" y="0"/>
                    <a:pt x="0" y="2"/>
                    <a:pt x="0" y="5"/>
                  </a:cubicBezTo>
                  <a:cubicBezTo>
                    <a:pt x="0" y="131"/>
                    <a:pt x="0" y="131"/>
                    <a:pt x="0" y="131"/>
                  </a:cubicBezTo>
                  <a:cubicBezTo>
                    <a:pt x="0" y="133"/>
                    <a:pt x="2" y="135"/>
                    <a:pt x="5" y="135"/>
                  </a:cubicBezTo>
                  <a:cubicBezTo>
                    <a:pt x="51" y="135"/>
                    <a:pt x="51" y="135"/>
                    <a:pt x="51" y="135"/>
                  </a:cubicBezTo>
                  <a:cubicBezTo>
                    <a:pt x="53" y="135"/>
                    <a:pt x="55" y="133"/>
                    <a:pt x="55" y="131"/>
                  </a:cubicBezTo>
                  <a:cubicBezTo>
                    <a:pt x="55" y="5"/>
                    <a:pt x="55" y="5"/>
                    <a:pt x="55" y="5"/>
                  </a:cubicBezTo>
                  <a:cubicBezTo>
                    <a:pt x="55" y="2"/>
                    <a:pt x="53" y="0"/>
                    <a:pt x="5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089850" y="5175218"/>
              <a:ext cx="126016" cy="412528"/>
            </a:xfrm>
            <a:custGeom>
              <a:rect l="l" t="t" r="r" b="b"/>
              <a:pathLst>
                <a:path w="55" h="180">
                  <a:moveTo>
                    <a:pt x="42" y="13"/>
                  </a:moveTo>
                  <a:cubicBezTo>
                    <a:pt x="42" y="96"/>
                    <a:pt x="42" y="96"/>
                    <a:pt x="42" y="96"/>
                  </a:cubicBezTo>
                  <a:cubicBezTo>
                    <a:pt x="13" y="96"/>
                    <a:pt x="13" y="96"/>
                    <a:pt x="13" y="96"/>
                  </a:cubicBezTo>
                  <a:cubicBezTo>
                    <a:pt x="13" y="13"/>
                    <a:pt x="13" y="13"/>
                    <a:pt x="13" y="13"/>
                  </a:cubicBezTo>
                  <a:cubicBezTo>
                    <a:pt x="42" y="13"/>
                    <a:pt x="42" y="13"/>
                    <a:pt x="42" y="13"/>
                  </a:cubicBezTo>
                  <a:moveTo>
                    <a:pt x="50" y="0"/>
                  </a:moveTo>
                  <a:cubicBezTo>
                    <a:pt x="4" y="0"/>
                    <a:pt x="4" y="0"/>
                    <a:pt x="4" y="0"/>
                  </a:cubicBezTo>
                  <a:cubicBezTo>
                    <a:pt x="2" y="0"/>
                    <a:pt x="0" y="2"/>
                    <a:pt x="0" y="4"/>
                  </a:cubicBezTo>
                  <a:cubicBezTo>
                    <a:pt x="0" y="176"/>
                    <a:pt x="0" y="176"/>
                    <a:pt x="0" y="176"/>
                  </a:cubicBezTo>
                  <a:cubicBezTo>
                    <a:pt x="0" y="178"/>
                    <a:pt x="2" y="180"/>
                    <a:pt x="4" y="180"/>
                  </a:cubicBezTo>
                  <a:cubicBezTo>
                    <a:pt x="50" y="180"/>
                    <a:pt x="50" y="180"/>
                    <a:pt x="50" y="180"/>
                  </a:cubicBezTo>
                  <a:cubicBezTo>
                    <a:pt x="53" y="180"/>
                    <a:pt x="55" y="178"/>
                    <a:pt x="55" y="176"/>
                  </a:cubicBezTo>
                  <a:cubicBezTo>
                    <a:pt x="55" y="4"/>
                    <a:pt x="55" y="4"/>
                    <a:pt x="55" y="4"/>
                  </a:cubicBezTo>
                  <a:cubicBezTo>
                    <a:pt x="55" y="2"/>
                    <a:pt x="53" y="0"/>
                    <a:pt x="50"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822323" y="3321082"/>
            <a:ext cx="39738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推动教育公平</a:t>
            </a:r>
          </a:p>
        </p:txBody>
      </p:sp>
      <p:sp>
        <p:nvSpPr>
          <p:cNvPr id="15" name="TextBox 15"/>
          <p:cNvSpPr txBox="1"/>
          <p:nvPr/>
        </p:nvSpPr>
        <p:spPr>
          <a:xfrm>
            <a:off x="1822323" y="3739801"/>
            <a:ext cx="394525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通过奖学金、助学金、教育项目等方式支持贫困地区和弱势群体的教育。</a:t>
            </a:r>
          </a:p>
        </p:txBody>
      </p:sp>
      <p:grpSp>
        <p:nvGrpSpPr>
          <p:cNvPr id="16" name="Group 16"/>
          <p:cNvGrpSpPr/>
          <p:nvPr/>
        </p:nvGrpSpPr>
        <p:grpSpPr>
          <a:xfrm>
            <a:off x="617410" y="3366040"/>
            <a:ext cx="759619" cy="759619"/>
            <a:chOff x="617410" y="3366040"/>
            <a:chExt cx="759619" cy="759619"/>
          </a:xfrm>
        </p:grpSpPr>
        <p:sp>
          <p:nvSpPr>
            <p:cNvPr id="17" name="AutoShape 17"/>
            <p:cNvSpPr/>
            <p:nvPr/>
          </p:nvSpPr>
          <p:spPr>
            <a:xfrm>
              <a:off x="617410" y="3366040"/>
              <a:ext cx="759619" cy="7596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94575" y="3504533"/>
            <a:ext cx="405384" cy="482632"/>
            <a:chOff x="794575" y="3504533"/>
            <a:chExt cx="405384" cy="482632"/>
          </a:xfrm>
        </p:grpSpPr>
        <p:sp>
          <p:nvSpPr>
            <p:cNvPr id="19" name="Freeform 19"/>
            <p:cNvSpPr/>
            <p:nvPr/>
          </p:nvSpPr>
          <p:spPr>
            <a:xfrm>
              <a:off x="794575" y="3504533"/>
              <a:ext cx="405384" cy="482632"/>
            </a:xfrm>
            <a:custGeom>
              <a:rect l="l" t="t" r="r" b="b"/>
              <a:pathLst>
                <a:path w="156" h="178">
                  <a:moveTo>
                    <a:pt x="145" y="22"/>
                  </a:moveTo>
                  <a:cubicBezTo>
                    <a:pt x="134" y="22"/>
                    <a:pt x="134" y="22"/>
                    <a:pt x="134" y="22"/>
                  </a:cubicBezTo>
                  <a:cubicBezTo>
                    <a:pt x="134" y="11"/>
                    <a:pt x="134" y="11"/>
                    <a:pt x="134" y="11"/>
                  </a:cubicBezTo>
                  <a:cubicBezTo>
                    <a:pt x="134" y="5"/>
                    <a:pt x="129" y="0"/>
                    <a:pt x="123" y="0"/>
                  </a:cubicBezTo>
                  <a:cubicBezTo>
                    <a:pt x="11" y="0"/>
                    <a:pt x="11" y="0"/>
                    <a:pt x="11" y="0"/>
                  </a:cubicBezTo>
                  <a:cubicBezTo>
                    <a:pt x="5" y="0"/>
                    <a:pt x="0" y="5"/>
                    <a:pt x="0" y="11"/>
                  </a:cubicBezTo>
                  <a:cubicBezTo>
                    <a:pt x="0" y="145"/>
                    <a:pt x="0" y="145"/>
                    <a:pt x="0" y="145"/>
                  </a:cubicBezTo>
                  <a:cubicBezTo>
                    <a:pt x="0" y="151"/>
                    <a:pt x="5" y="156"/>
                    <a:pt x="11" y="156"/>
                  </a:cubicBezTo>
                  <a:cubicBezTo>
                    <a:pt x="22" y="156"/>
                    <a:pt x="22" y="156"/>
                    <a:pt x="22" y="156"/>
                  </a:cubicBezTo>
                  <a:cubicBezTo>
                    <a:pt x="22" y="167"/>
                    <a:pt x="22" y="167"/>
                    <a:pt x="22" y="167"/>
                  </a:cubicBezTo>
                  <a:cubicBezTo>
                    <a:pt x="22" y="173"/>
                    <a:pt x="27" y="178"/>
                    <a:pt x="33" y="178"/>
                  </a:cubicBezTo>
                  <a:cubicBezTo>
                    <a:pt x="145" y="178"/>
                    <a:pt x="145" y="178"/>
                    <a:pt x="145" y="178"/>
                  </a:cubicBezTo>
                  <a:cubicBezTo>
                    <a:pt x="151" y="178"/>
                    <a:pt x="156" y="173"/>
                    <a:pt x="156" y="167"/>
                  </a:cubicBezTo>
                  <a:cubicBezTo>
                    <a:pt x="156" y="33"/>
                    <a:pt x="156" y="33"/>
                    <a:pt x="156" y="33"/>
                  </a:cubicBezTo>
                  <a:cubicBezTo>
                    <a:pt x="156" y="27"/>
                    <a:pt x="151" y="22"/>
                    <a:pt x="145" y="22"/>
                  </a:cubicBezTo>
                  <a:close/>
                  <a:moveTo>
                    <a:pt x="11" y="145"/>
                  </a:moveTo>
                  <a:cubicBezTo>
                    <a:pt x="11" y="11"/>
                    <a:pt x="11" y="11"/>
                    <a:pt x="11" y="11"/>
                  </a:cubicBezTo>
                  <a:cubicBezTo>
                    <a:pt x="123" y="11"/>
                    <a:pt x="123" y="11"/>
                    <a:pt x="123" y="11"/>
                  </a:cubicBezTo>
                  <a:cubicBezTo>
                    <a:pt x="123" y="145"/>
                    <a:pt x="123" y="145"/>
                    <a:pt x="123" y="145"/>
                  </a:cubicBezTo>
                  <a:lnTo>
                    <a:pt x="11" y="145"/>
                  </a:lnTo>
                  <a:close/>
                  <a:moveTo>
                    <a:pt x="145" y="167"/>
                  </a:moveTo>
                  <a:cubicBezTo>
                    <a:pt x="33" y="167"/>
                    <a:pt x="33" y="167"/>
                    <a:pt x="33" y="167"/>
                  </a:cubicBezTo>
                  <a:cubicBezTo>
                    <a:pt x="33" y="156"/>
                    <a:pt x="33" y="156"/>
                    <a:pt x="33" y="156"/>
                  </a:cubicBezTo>
                  <a:cubicBezTo>
                    <a:pt x="123" y="156"/>
                    <a:pt x="123" y="156"/>
                    <a:pt x="123" y="156"/>
                  </a:cubicBezTo>
                  <a:cubicBezTo>
                    <a:pt x="129" y="156"/>
                    <a:pt x="134" y="151"/>
                    <a:pt x="134" y="145"/>
                  </a:cubicBezTo>
                  <a:cubicBezTo>
                    <a:pt x="134" y="33"/>
                    <a:pt x="134" y="33"/>
                    <a:pt x="134" y="33"/>
                  </a:cubicBezTo>
                  <a:cubicBezTo>
                    <a:pt x="145" y="33"/>
                    <a:pt x="145" y="33"/>
                    <a:pt x="145" y="33"/>
                  </a:cubicBezTo>
                  <a:lnTo>
                    <a:pt x="145" y="16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11352" y="3594545"/>
              <a:ext cx="174022" cy="29242"/>
            </a:xfrm>
            <a:custGeom>
              <a:rect l="l" t="t" r="r" b="b"/>
              <a:pathLst>
                <a:path w="67" h="11">
                  <a:moveTo>
                    <a:pt x="61" y="0"/>
                  </a:moveTo>
                  <a:cubicBezTo>
                    <a:pt x="5" y="0"/>
                    <a:pt x="5" y="0"/>
                    <a:pt x="5" y="0"/>
                  </a:cubicBezTo>
                  <a:cubicBezTo>
                    <a:pt x="2" y="0"/>
                    <a:pt x="0" y="3"/>
                    <a:pt x="0" y="6"/>
                  </a:cubicBezTo>
                  <a:cubicBezTo>
                    <a:pt x="0" y="9"/>
                    <a:pt x="2" y="11"/>
                    <a:pt x="5" y="11"/>
                  </a:cubicBezTo>
                  <a:cubicBezTo>
                    <a:pt x="61" y="11"/>
                    <a:pt x="61" y="11"/>
                    <a:pt x="61" y="11"/>
                  </a:cubicBezTo>
                  <a:cubicBezTo>
                    <a:pt x="64" y="11"/>
                    <a:pt x="67" y="9"/>
                    <a:pt x="67" y="6"/>
                  </a:cubicBezTo>
                  <a:cubicBezTo>
                    <a:pt x="67" y="3"/>
                    <a:pt x="64" y="0"/>
                    <a:pt x="6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50773" y="3686842"/>
              <a:ext cx="234601" cy="29242"/>
            </a:xfrm>
            <a:custGeom>
              <a:rect l="l" t="t" r="r" b="b"/>
              <a:pathLst>
                <a:path w="90" h="11">
                  <a:moveTo>
                    <a:pt x="84" y="0"/>
                  </a:moveTo>
                  <a:cubicBezTo>
                    <a:pt x="6" y="0"/>
                    <a:pt x="6" y="0"/>
                    <a:pt x="6" y="0"/>
                  </a:cubicBezTo>
                  <a:cubicBezTo>
                    <a:pt x="3" y="0"/>
                    <a:pt x="0" y="2"/>
                    <a:pt x="0" y="5"/>
                  </a:cubicBezTo>
                  <a:cubicBezTo>
                    <a:pt x="0" y="8"/>
                    <a:pt x="3" y="11"/>
                    <a:pt x="6" y="11"/>
                  </a:cubicBezTo>
                  <a:cubicBezTo>
                    <a:pt x="84" y="11"/>
                    <a:pt x="84" y="11"/>
                    <a:pt x="84" y="11"/>
                  </a:cubicBezTo>
                  <a:cubicBezTo>
                    <a:pt x="87" y="11"/>
                    <a:pt x="90" y="8"/>
                    <a:pt x="90" y="5"/>
                  </a:cubicBezTo>
                  <a:cubicBezTo>
                    <a:pt x="90" y="2"/>
                    <a:pt x="87" y="0"/>
                    <a:pt x="84"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850773" y="3746468"/>
              <a:ext cx="234601" cy="29242"/>
            </a:xfrm>
            <a:custGeom>
              <a:rect l="l" t="t" r="r" b="b"/>
              <a:pathLst>
                <a:path w="90" h="11">
                  <a:moveTo>
                    <a:pt x="84" y="0"/>
                  </a:moveTo>
                  <a:cubicBezTo>
                    <a:pt x="6" y="0"/>
                    <a:pt x="6" y="0"/>
                    <a:pt x="6" y="0"/>
                  </a:cubicBezTo>
                  <a:cubicBezTo>
                    <a:pt x="3" y="0"/>
                    <a:pt x="0" y="3"/>
                    <a:pt x="0" y="6"/>
                  </a:cubicBezTo>
                  <a:cubicBezTo>
                    <a:pt x="0" y="9"/>
                    <a:pt x="3" y="11"/>
                    <a:pt x="6" y="11"/>
                  </a:cubicBezTo>
                  <a:cubicBezTo>
                    <a:pt x="84" y="11"/>
                    <a:pt x="84" y="11"/>
                    <a:pt x="84" y="11"/>
                  </a:cubicBezTo>
                  <a:cubicBezTo>
                    <a:pt x="87" y="11"/>
                    <a:pt x="90" y="9"/>
                    <a:pt x="90" y="6"/>
                  </a:cubicBezTo>
                  <a:cubicBezTo>
                    <a:pt x="90" y="3"/>
                    <a:pt x="87" y="0"/>
                    <a:pt x="84"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50773" y="3804952"/>
              <a:ext cx="234601" cy="32671"/>
            </a:xfrm>
            <a:custGeom>
              <a:rect l="l" t="t" r="r" b="b"/>
              <a:pathLst>
                <a:path w="90" h="12">
                  <a:moveTo>
                    <a:pt x="84" y="0"/>
                  </a:moveTo>
                  <a:cubicBezTo>
                    <a:pt x="6" y="0"/>
                    <a:pt x="6" y="0"/>
                    <a:pt x="6" y="0"/>
                  </a:cubicBezTo>
                  <a:cubicBezTo>
                    <a:pt x="3" y="0"/>
                    <a:pt x="0" y="3"/>
                    <a:pt x="0" y="6"/>
                  </a:cubicBezTo>
                  <a:cubicBezTo>
                    <a:pt x="0" y="9"/>
                    <a:pt x="3" y="12"/>
                    <a:pt x="6" y="12"/>
                  </a:cubicBezTo>
                  <a:cubicBezTo>
                    <a:pt x="84" y="12"/>
                    <a:pt x="84" y="12"/>
                    <a:pt x="84" y="12"/>
                  </a:cubicBezTo>
                  <a:cubicBezTo>
                    <a:pt x="87" y="12"/>
                    <a:pt x="90" y="9"/>
                    <a:pt x="90" y="6"/>
                  </a:cubicBezTo>
                  <a:cubicBezTo>
                    <a:pt x="90" y="3"/>
                    <a:pt x="87" y="0"/>
                    <a:pt x="84"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6408706" y="1748314"/>
            <a:ext cx="751142" cy="7511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568440" y="1918145"/>
            <a:ext cx="425768" cy="418052"/>
          </a:xfrm>
          <a:custGeom>
            <a:rect l="l" t="t" r="r" b="b"/>
            <a:pathLst>
              <a:path w="208" h="204">
                <a:moveTo>
                  <a:pt x="179" y="79"/>
                </a:moveTo>
                <a:cubicBezTo>
                  <a:pt x="174" y="66"/>
                  <a:pt x="174" y="66"/>
                  <a:pt x="174" y="66"/>
                </a:cubicBezTo>
                <a:cubicBezTo>
                  <a:pt x="174" y="66"/>
                  <a:pt x="186" y="39"/>
                  <a:pt x="185" y="38"/>
                </a:cubicBezTo>
                <a:cubicBezTo>
                  <a:pt x="169" y="22"/>
                  <a:pt x="169" y="22"/>
                  <a:pt x="169" y="22"/>
                </a:cubicBezTo>
                <a:cubicBezTo>
                  <a:pt x="168" y="21"/>
                  <a:pt x="140" y="33"/>
                  <a:pt x="140" y="33"/>
                </a:cubicBezTo>
                <a:cubicBezTo>
                  <a:pt x="128" y="28"/>
                  <a:pt x="128" y="28"/>
                  <a:pt x="128" y="28"/>
                </a:cubicBezTo>
                <a:cubicBezTo>
                  <a:pt x="128" y="28"/>
                  <a:pt x="116" y="0"/>
                  <a:pt x="115" y="0"/>
                </a:cubicBezTo>
                <a:cubicBezTo>
                  <a:pt x="92" y="0"/>
                  <a:pt x="92" y="0"/>
                  <a:pt x="92" y="0"/>
                </a:cubicBezTo>
                <a:cubicBezTo>
                  <a:pt x="90" y="0"/>
                  <a:pt x="80" y="28"/>
                  <a:pt x="80" y="28"/>
                </a:cubicBezTo>
                <a:cubicBezTo>
                  <a:pt x="67" y="33"/>
                  <a:pt x="67" y="33"/>
                  <a:pt x="67" y="33"/>
                </a:cubicBezTo>
                <a:cubicBezTo>
                  <a:pt x="67" y="33"/>
                  <a:pt x="39" y="21"/>
                  <a:pt x="38" y="22"/>
                </a:cubicBezTo>
                <a:cubicBezTo>
                  <a:pt x="22" y="38"/>
                  <a:pt x="22" y="38"/>
                  <a:pt x="22" y="38"/>
                </a:cubicBezTo>
                <a:cubicBezTo>
                  <a:pt x="21" y="39"/>
                  <a:pt x="34" y="66"/>
                  <a:pt x="34" y="66"/>
                </a:cubicBezTo>
                <a:cubicBezTo>
                  <a:pt x="28" y="79"/>
                  <a:pt x="28" y="79"/>
                  <a:pt x="28" y="79"/>
                </a:cubicBezTo>
                <a:cubicBezTo>
                  <a:pt x="28" y="79"/>
                  <a:pt x="0" y="90"/>
                  <a:pt x="0" y="91"/>
                </a:cubicBezTo>
                <a:cubicBezTo>
                  <a:pt x="0" y="114"/>
                  <a:pt x="0" y="114"/>
                  <a:pt x="0" y="114"/>
                </a:cubicBezTo>
                <a:cubicBezTo>
                  <a:pt x="0" y="115"/>
                  <a:pt x="28" y="126"/>
                  <a:pt x="28" y="126"/>
                </a:cubicBezTo>
                <a:cubicBezTo>
                  <a:pt x="34" y="138"/>
                  <a:pt x="34" y="138"/>
                  <a:pt x="34" y="138"/>
                </a:cubicBezTo>
                <a:cubicBezTo>
                  <a:pt x="34" y="138"/>
                  <a:pt x="21" y="166"/>
                  <a:pt x="23" y="167"/>
                </a:cubicBezTo>
                <a:cubicBezTo>
                  <a:pt x="39" y="182"/>
                  <a:pt x="39" y="182"/>
                  <a:pt x="39" y="182"/>
                </a:cubicBezTo>
                <a:cubicBezTo>
                  <a:pt x="40" y="184"/>
                  <a:pt x="67" y="171"/>
                  <a:pt x="67" y="171"/>
                </a:cubicBezTo>
                <a:cubicBezTo>
                  <a:pt x="80" y="176"/>
                  <a:pt x="80" y="176"/>
                  <a:pt x="80" y="176"/>
                </a:cubicBezTo>
                <a:cubicBezTo>
                  <a:pt x="80" y="176"/>
                  <a:pt x="91" y="204"/>
                  <a:pt x="93" y="204"/>
                </a:cubicBezTo>
                <a:cubicBezTo>
                  <a:pt x="116" y="204"/>
                  <a:pt x="116" y="204"/>
                  <a:pt x="116" y="204"/>
                </a:cubicBezTo>
                <a:cubicBezTo>
                  <a:pt x="117" y="204"/>
                  <a:pt x="128" y="176"/>
                  <a:pt x="128" y="176"/>
                </a:cubicBezTo>
                <a:cubicBezTo>
                  <a:pt x="141" y="171"/>
                  <a:pt x="141" y="171"/>
                  <a:pt x="141" y="171"/>
                </a:cubicBezTo>
                <a:cubicBezTo>
                  <a:pt x="141" y="171"/>
                  <a:pt x="169" y="183"/>
                  <a:pt x="170" y="182"/>
                </a:cubicBezTo>
                <a:cubicBezTo>
                  <a:pt x="186" y="166"/>
                  <a:pt x="186" y="166"/>
                  <a:pt x="186" y="166"/>
                </a:cubicBezTo>
                <a:cubicBezTo>
                  <a:pt x="187" y="165"/>
                  <a:pt x="174" y="138"/>
                  <a:pt x="174" y="138"/>
                </a:cubicBezTo>
                <a:cubicBezTo>
                  <a:pt x="179" y="125"/>
                  <a:pt x="179" y="125"/>
                  <a:pt x="179" y="125"/>
                </a:cubicBezTo>
                <a:cubicBezTo>
                  <a:pt x="179" y="125"/>
                  <a:pt x="208" y="114"/>
                  <a:pt x="208" y="113"/>
                </a:cubicBezTo>
                <a:cubicBezTo>
                  <a:pt x="208" y="90"/>
                  <a:pt x="208" y="90"/>
                  <a:pt x="208" y="90"/>
                </a:cubicBezTo>
                <a:cubicBezTo>
                  <a:pt x="208" y="89"/>
                  <a:pt x="179" y="79"/>
                  <a:pt x="179" y="79"/>
                </a:cubicBezTo>
                <a:close/>
                <a:moveTo>
                  <a:pt x="137" y="102"/>
                </a:moveTo>
                <a:cubicBezTo>
                  <a:pt x="137" y="120"/>
                  <a:pt x="122" y="135"/>
                  <a:pt x="104" y="135"/>
                </a:cubicBezTo>
                <a:cubicBezTo>
                  <a:pt x="86" y="135"/>
                  <a:pt x="71" y="120"/>
                  <a:pt x="71" y="102"/>
                </a:cubicBezTo>
                <a:cubicBezTo>
                  <a:pt x="71" y="84"/>
                  <a:pt x="86" y="69"/>
                  <a:pt x="104" y="69"/>
                </a:cubicBezTo>
                <a:cubicBezTo>
                  <a:pt x="122" y="69"/>
                  <a:pt x="137" y="84"/>
                  <a:pt x="137" y="10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7609427" y="1709261"/>
            <a:ext cx="39262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提供社会福利服务</a:t>
            </a:r>
          </a:p>
        </p:txBody>
      </p:sp>
      <p:sp>
        <p:nvSpPr>
          <p:cNvPr id="27" name="TextBox 27"/>
          <p:cNvSpPr txBox="1"/>
          <p:nvPr/>
        </p:nvSpPr>
        <p:spPr>
          <a:xfrm>
            <a:off x="7609427" y="2107597"/>
            <a:ext cx="39262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包括扶贫济困、救灾救难、助残助老等。</a:t>
            </a:r>
          </a:p>
        </p:txBody>
      </p:sp>
      <p:sp>
        <p:nvSpPr>
          <p:cNvPr id="28" name="AutoShape 28"/>
          <p:cNvSpPr/>
          <p:nvPr/>
        </p:nvSpPr>
        <p:spPr>
          <a:xfrm>
            <a:off x="6408706" y="3370326"/>
            <a:ext cx="751142" cy="7511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6499670" y="3494913"/>
            <a:ext cx="554926" cy="455962"/>
          </a:xfrm>
          <a:custGeom>
            <a:rect l="l" t="t" r="r" b="b"/>
            <a:pathLst>
              <a:path w="244" h="200">
                <a:moveTo>
                  <a:pt x="221" y="66"/>
                </a:moveTo>
                <a:cubicBezTo>
                  <a:pt x="214" y="66"/>
                  <a:pt x="207" y="72"/>
                  <a:pt x="207" y="80"/>
                </a:cubicBezTo>
                <a:cubicBezTo>
                  <a:pt x="207" y="87"/>
                  <a:pt x="214" y="93"/>
                  <a:pt x="221" y="93"/>
                </a:cubicBezTo>
                <a:cubicBezTo>
                  <a:pt x="229" y="93"/>
                  <a:pt x="235" y="87"/>
                  <a:pt x="235" y="80"/>
                </a:cubicBezTo>
                <a:cubicBezTo>
                  <a:pt x="235" y="72"/>
                  <a:pt x="229" y="66"/>
                  <a:pt x="221" y="66"/>
                </a:cubicBezTo>
                <a:close/>
                <a:moveTo>
                  <a:pt x="23" y="66"/>
                </a:moveTo>
                <a:cubicBezTo>
                  <a:pt x="15" y="66"/>
                  <a:pt x="9" y="72"/>
                  <a:pt x="9" y="80"/>
                </a:cubicBezTo>
                <a:cubicBezTo>
                  <a:pt x="9" y="87"/>
                  <a:pt x="15" y="93"/>
                  <a:pt x="23" y="93"/>
                </a:cubicBezTo>
                <a:cubicBezTo>
                  <a:pt x="31" y="93"/>
                  <a:pt x="37" y="87"/>
                  <a:pt x="37" y="80"/>
                </a:cubicBezTo>
                <a:cubicBezTo>
                  <a:pt x="37" y="72"/>
                  <a:pt x="31" y="66"/>
                  <a:pt x="23" y="66"/>
                </a:cubicBezTo>
                <a:close/>
                <a:moveTo>
                  <a:pt x="180" y="41"/>
                </a:moveTo>
                <a:cubicBezTo>
                  <a:pt x="169" y="41"/>
                  <a:pt x="160" y="50"/>
                  <a:pt x="160" y="61"/>
                </a:cubicBezTo>
                <a:cubicBezTo>
                  <a:pt x="160" y="73"/>
                  <a:pt x="169" y="82"/>
                  <a:pt x="180" y="82"/>
                </a:cubicBezTo>
                <a:cubicBezTo>
                  <a:pt x="191" y="82"/>
                  <a:pt x="201" y="73"/>
                  <a:pt x="201" y="61"/>
                </a:cubicBezTo>
                <a:cubicBezTo>
                  <a:pt x="201" y="50"/>
                  <a:pt x="191" y="41"/>
                  <a:pt x="180" y="41"/>
                </a:cubicBezTo>
                <a:close/>
                <a:moveTo>
                  <a:pt x="244" y="166"/>
                </a:moveTo>
                <a:cubicBezTo>
                  <a:pt x="220" y="166"/>
                  <a:pt x="220" y="166"/>
                  <a:pt x="220" y="166"/>
                </a:cubicBezTo>
                <a:cubicBezTo>
                  <a:pt x="220" y="123"/>
                  <a:pt x="220" y="123"/>
                  <a:pt x="220" y="123"/>
                </a:cubicBezTo>
                <a:cubicBezTo>
                  <a:pt x="220" y="115"/>
                  <a:pt x="218" y="108"/>
                  <a:pt x="215" y="102"/>
                </a:cubicBezTo>
                <a:cubicBezTo>
                  <a:pt x="217" y="102"/>
                  <a:pt x="219" y="101"/>
                  <a:pt x="221" y="101"/>
                </a:cubicBezTo>
                <a:cubicBezTo>
                  <a:pt x="234" y="101"/>
                  <a:pt x="244" y="111"/>
                  <a:pt x="244" y="124"/>
                </a:cubicBezTo>
                <a:lnTo>
                  <a:pt x="244" y="166"/>
                </a:lnTo>
                <a:close/>
                <a:moveTo>
                  <a:pt x="64" y="41"/>
                </a:moveTo>
                <a:cubicBezTo>
                  <a:pt x="53" y="41"/>
                  <a:pt x="43" y="50"/>
                  <a:pt x="43" y="61"/>
                </a:cubicBezTo>
                <a:cubicBezTo>
                  <a:pt x="43" y="73"/>
                  <a:pt x="53" y="82"/>
                  <a:pt x="64" y="82"/>
                </a:cubicBezTo>
                <a:cubicBezTo>
                  <a:pt x="75" y="82"/>
                  <a:pt x="84" y="73"/>
                  <a:pt x="84" y="61"/>
                </a:cubicBezTo>
                <a:cubicBezTo>
                  <a:pt x="84" y="50"/>
                  <a:pt x="75" y="41"/>
                  <a:pt x="64" y="41"/>
                </a:cubicBezTo>
                <a:close/>
                <a:moveTo>
                  <a:pt x="23" y="101"/>
                </a:moveTo>
                <a:cubicBezTo>
                  <a:pt x="25" y="101"/>
                  <a:pt x="27" y="102"/>
                  <a:pt x="29" y="102"/>
                </a:cubicBezTo>
                <a:cubicBezTo>
                  <a:pt x="26" y="108"/>
                  <a:pt x="24" y="115"/>
                  <a:pt x="24" y="123"/>
                </a:cubicBezTo>
                <a:cubicBezTo>
                  <a:pt x="24" y="166"/>
                  <a:pt x="24" y="166"/>
                  <a:pt x="24" y="166"/>
                </a:cubicBezTo>
                <a:cubicBezTo>
                  <a:pt x="0" y="166"/>
                  <a:pt x="0" y="166"/>
                  <a:pt x="0" y="166"/>
                </a:cubicBezTo>
                <a:cubicBezTo>
                  <a:pt x="0" y="124"/>
                  <a:pt x="0" y="124"/>
                  <a:pt x="0" y="124"/>
                </a:cubicBezTo>
                <a:cubicBezTo>
                  <a:pt x="0" y="111"/>
                  <a:pt x="11" y="101"/>
                  <a:pt x="23" y="101"/>
                </a:cubicBezTo>
                <a:close/>
                <a:moveTo>
                  <a:pt x="122" y="0"/>
                </a:moveTo>
                <a:cubicBezTo>
                  <a:pt x="105" y="0"/>
                  <a:pt x="92" y="13"/>
                  <a:pt x="92" y="30"/>
                </a:cubicBezTo>
                <a:cubicBezTo>
                  <a:pt x="92" y="47"/>
                  <a:pt x="105" y="60"/>
                  <a:pt x="122" y="60"/>
                </a:cubicBezTo>
                <a:cubicBezTo>
                  <a:pt x="139" y="60"/>
                  <a:pt x="152" y="47"/>
                  <a:pt x="152" y="30"/>
                </a:cubicBezTo>
                <a:cubicBezTo>
                  <a:pt x="152" y="13"/>
                  <a:pt x="139" y="0"/>
                  <a:pt x="122" y="0"/>
                </a:cubicBezTo>
                <a:close/>
                <a:moveTo>
                  <a:pt x="213" y="182"/>
                </a:moveTo>
                <a:cubicBezTo>
                  <a:pt x="177" y="182"/>
                  <a:pt x="177" y="182"/>
                  <a:pt x="177" y="182"/>
                </a:cubicBezTo>
                <a:cubicBezTo>
                  <a:pt x="177" y="116"/>
                  <a:pt x="177" y="116"/>
                  <a:pt x="177" y="116"/>
                </a:cubicBezTo>
                <a:cubicBezTo>
                  <a:pt x="177" y="107"/>
                  <a:pt x="175" y="99"/>
                  <a:pt x="171" y="91"/>
                </a:cubicBezTo>
                <a:cubicBezTo>
                  <a:pt x="174" y="90"/>
                  <a:pt x="177" y="90"/>
                  <a:pt x="180" y="90"/>
                </a:cubicBezTo>
                <a:cubicBezTo>
                  <a:pt x="198" y="90"/>
                  <a:pt x="213" y="104"/>
                  <a:pt x="213" y="123"/>
                </a:cubicBezTo>
                <a:lnTo>
                  <a:pt x="213" y="182"/>
                </a:lnTo>
                <a:close/>
                <a:moveTo>
                  <a:pt x="67" y="116"/>
                </a:moveTo>
                <a:cubicBezTo>
                  <a:pt x="67" y="182"/>
                  <a:pt x="67" y="182"/>
                  <a:pt x="67" y="182"/>
                </a:cubicBezTo>
                <a:cubicBezTo>
                  <a:pt x="31" y="182"/>
                  <a:pt x="31" y="182"/>
                  <a:pt x="31" y="182"/>
                </a:cubicBezTo>
                <a:cubicBezTo>
                  <a:pt x="31" y="123"/>
                  <a:pt x="31" y="123"/>
                  <a:pt x="31" y="123"/>
                </a:cubicBezTo>
                <a:cubicBezTo>
                  <a:pt x="31" y="104"/>
                  <a:pt x="46" y="90"/>
                  <a:pt x="64" y="90"/>
                </a:cubicBezTo>
                <a:cubicBezTo>
                  <a:pt x="67" y="90"/>
                  <a:pt x="70" y="90"/>
                  <a:pt x="73" y="91"/>
                </a:cubicBezTo>
                <a:cubicBezTo>
                  <a:pt x="69" y="99"/>
                  <a:pt x="67" y="107"/>
                  <a:pt x="67" y="116"/>
                </a:cubicBezTo>
                <a:close/>
                <a:moveTo>
                  <a:pt x="74" y="200"/>
                </a:moveTo>
                <a:cubicBezTo>
                  <a:pt x="170" y="200"/>
                  <a:pt x="170" y="200"/>
                  <a:pt x="170" y="200"/>
                </a:cubicBezTo>
                <a:cubicBezTo>
                  <a:pt x="170" y="116"/>
                  <a:pt x="170" y="116"/>
                  <a:pt x="170" y="116"/>
                </a:cubicBezTo>
                <a:cubicBezTo>
                  <a:pt x="170" y="90"/>
                  <a:pt x="148" y="69"/>
                  <a:pt x="122" y="69"/>
                </a:cubicBezTo>
                <a:cubicBezTo>
                  <a:pt x="96" y="69"/>
                  <a:pt x="74" y="90"/>
                  <a:pt x="74" y="116"/>
                </a:cubicBezTo>
                <a:lnTo>
                  <a:pt x="74" y="2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7609427" y="3325939"/>
            <a:ext cx="39262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促进健康与医疗援助</a:t>
            </a:r>
          </a:p>
        </p:txBody>
      </p:sp>
      <p:sp>
        <p:nvSpPr>
          <p:cNvPr id="31" name="TextBox 31"/>
          <p:cNvSpPr txBox="1"/>
          <p:nvPr/>
        </p:nvSpPr>
        <p:spPr>
          <a:xfrm>
            <a:off x="7609427" y="3735038"/>
            <a:ext cx="39262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提供医疗救助、健康宣传、疾病预防等服务。</a:t>
            </a:r>
          </a:p>
        </p:txBody>
      </p:sp>
      <p:grpSp>
        <p:nvGrpSpPr>
          <p:cNvPr id="32" name="Group 32"/>
          <p:cNvGrpSpPr/>
          <p:nvPr/>
        </p:nvGrpSpPr>
        <p:grpSpPr>
          <a:xfrm>
            <a:off x="6408706" y="5005864"/>
            <a:ext cx="751142" cy="751142"/>
            <a:chOff x="6408706" y="5005864"/>
            <a:chExt cx="751142" cy="751142"/>
          </a:xfrm>
        </p:grpSpPr>
        <p:sp>
          <p:nvSpPr>
            <p:cNvPr id="33" name="AutoShape 33"/>
            <p:cNvSpPr/>
            <p:nvPr/>
          </p:nvSpPr>
          <p:spPr>
            <a:xfrm>
              <a:off x="6408706" y="5005864"/>
              <a:ext cx="751142" cy="7511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6542817" y="5140547"/>
            <a:ext cx="482918" cy="481774"/>
            <a:chOff x="6542817" y="5140547"/>
            <a:chExt cx="482918" cy="481774"/>
          </a:xfrm>
        </p:grpSpPr>
        <p:sp>
          <p:nvSpPr>
            <p:cNvPr id="35" name="Freeform 35"/>
            <p:cNvSpPr/>
            <p:nvPr/>
          </p:nvSpPr>
          <p:spPr>
            <a:xfrm>
              <a:off x="6833425" y="5433250"/>
              <a:ext cx="192310" cy="189071"/>
            </a:xfrm>
            <a:custGeom>
              <a:rect l="l" t="t" r="r" b="b"/>
              <a:pathLst>
                <a:path w="75" h="74">
                  <a:moveTo>
                    <a:pt x="68" y="42"/>
                  </a:moveTo>
                  <a:cubicBezTo>
                    <a:pt x="25" y="0"/>
                    <a:pt x="25" y="0"/>
                    <a:pt x="25" y="0"/>
                  </a:cubicBezTo>
                  <a:cubicBezTo>
                    <a:pt x="19" y="10"/>
                    <a:pt x="10" y="18"/>
                    <a:pt x="0" y="24"/>
                  </a:cubicBezTo>
                  <a:cubicBezTo>
                    <a:pt x="43" y="67"/>
                    <a:pt x="43" y="67"/>
                    <a:pt x="43" y="67"/>
                  </a:cubicBezTo>
                  <a:cubicBezTo>
                    <a:pt x="50" y="74"/>
                    <a:pt x="61" y="74"/>
                    <a:pt x="68" y="67"/>
                  </a:cubicBezTo>
                  <a:cubicBezTo>
                    <a:pt x="75" y="60"/>
                    <a:pt x="75" y="49"/>
                    <a:pt x="68" y="4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6542817" y="5140547"/>
              <a:ext cx="356806" cy="358997"/>
            </a:xfrm>
            <a:custGeom>
              <a:rect l="l" t="t" r="r" b="b"/>
              <a:pathLst>
                <a:path w="139" h="140">
                  <a:moveTo>
                    <a:pt x="139" y="70"/>
                  </a:moveTo>
                  <a:cubicBezTo>
                    <a:pt x="139" y="31"/>
                    <a:pt x="108" y="0"/>
                    <a:pt x="70" y="0"/>
                  </a:cubicBezTo>
                  <a:cubicBezTo>
                    <a:pt x="31" y="0"/>
                    <a:pt x="0" y="31"/>
                    <a:pt x="0" y="70"/>
                  </a:cubicBezTo>
                  <a:cubicBezTo>
                    <a:pt x="0" y="108"/>
                    <a:pt x="31" y="140"/>
                    <a:pt x="70" y="140"/>
                  </a:cubicBezTo>
                  <a:cubicBezTo>
                    <a:pt x="108" y="140"/>
                    <a:pt x="139" y="108"/>
                    <a:pt x="139" y="70"/>
                  </a:cubicBezTo>
                  <a:close/>
                  <a:moveTo>
                    <a:pt x="70" y="122"/>
                  </a:moveTo>
                  <a:cubicBezTo>
                    <a:pt x="41" y="122"/>
                    <a:pt x="17" y="99"/>
                    <a:pt x="17" y="70"/>
                  </a:cubicBezTo>
                  <a:cubicBezTo>
                    <a:pt x="17" y="41"/>
                    <a:pt x="41" y="17"/>
                    <a:pt x="70" y="17"/>
                  </a:cubicBezTo>
                  <a:cubicBezTo>
                    <a:pt x="98" y="17"/>
                    <a:pt x="122" y="41"/>
                    <a:pt x="122" y="70"/>
                  </a:cubicBezTo>
                  <a:cubicBezTo>
                    <a:pt x="122" y="99"/>
                    <a:pt x="98" y="122"/>
                    <a:pt x="70" y="1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6617684" y="5215318"/>
              <a:ext cx="105728" cy="104680"/>
            </a:xfrm>
            <a:custGeom>
              <a:rect l="l" t="t" r="r" b="b"/>
              <a:pathLst>
                <a:path w="41" h="41">
                  <a:moveTo>
                    <a:pt x="0" y="41"/>
                  </a:moveTo>
                  <a:cubicBezTo>
                    <a:pt x="12" y="41"/>
                    <a:pt x="12" y="41"/>
                    <a:pt x="12" y="41"/>
                  </a:cubicBezTo>
                  <a:cubicBezTo>
                    <a:pt x="12" y="25"/>
                    <a:pt x="25" y="12"/>
                    <a:pt x="41" y="12"/>
                  </a:cubicBezTo>
                  <a:cubicBezTo>
                    <a:pt x="41" y="0"/>
                    <a:pt x="41" y="0"/>
                    <a:pt x="41" y="0"/>
                  </a:cubicBezTo>
                  <a:cubicBezTo>
                    <a:pt x="18" y="0"/>
                    <a:pt x="0" y="18"/>
                    <a:pt x="0" y="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TextBox 38"/>
          <p:cNvSpPr txBox="1"/>
          <p:nvPr/>
        </p:nvSpPr>
        <p:spPr>
          <a:xfrm>
            <a:off x="7609427" y="4983480"/>
            <a:ext cx="391668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弘扬文化</a:t>
            </a:r>
          </a:p>
        </p:txBody>
      </p:sp>
      <p:sp>
        <p:nvSpPr>
          <p:cNvPr id="39" name="TextBox 39"/>
          <p:cNvSpPr txBox="1"/>
          <p:nvPr/>
        </p:nvSpPr>
        <p:spPr>
          <a:xfrm>
            <a:off x="7609427" y="5348574"/>
            <a:ext cx="39262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传承和弘扬民族优秀文化，推动文化交流与互鉴。</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364" r="17364"/>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l="17928" r="17928"/>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18484" r="18484"/>
          <a:stretch>
            <a:fillRect/>
          </a:stretch>
        </p:blipFill>
        <p:spPr>
          <a:xfrm>
            <a:off x="8842439" y="3854863"/>
            <a:ext cx="2558510" cy="2621472"/>
          </a:xfrm>
          <a:prstGeom prst="rect">
            <a:avLst/>
          </a:prstGeom>
        </p:spPr>
      </p:pic>
      <p:pic>
        <p:nvPicPr>
          <p:cNvPr id="5" name="Picture 5"/>
          <p:cNvPicPr>
            <a:picLocks noChangeAspect="1"/>
          </p:cNvPicPr>
          <p:nvPr/>
        </p:nvPicPr>
        <p:blipFill>
          <a:blip r:embed="rId5"/>
          <a:srcRect l="16989" r="16989"/>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1194244" y="4394835"/>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9" name="Connector 9"/>
          <p:cNvCxnSpPr/>
          <p:nvPr/>
        </p:nvCxnSpPr>
        <p:spPr>
          <a:xfrm>
            <a:off x="5149911" y="4014126"/>
            <a:ext cx="951111" cy="0"/>
          </a:xfrm>
          <a:prstGeom prst="line">
            <a:avLst/>
          </a:prstGeom>
          <a:ln w="6350">
            <a:solidFill>
              <a:schemeClr val="lt1"/>
            </a:solidFill>
            <a:prstDash val="dash"/>
            <a:headEnd type="none"/>
            <a:tailEnd type="none"/>
          </a:ln>
        </p:spPr>
        <p:style>
          <a:lnRef idx="0">
            <a:schemeClr val="lt1"/>
          </a:lnRef>
          <a:fillRef idx="1">
            <a:schemeClr val="lt1"/>
          </a:fillRef>
          <a:effectRef idx="0">
            <a:schemeClr val="lt1"/>
          </a:effectRef>
          <a:fontRef idx="minor">
            <a:schemeClr val="lt1"/>
          </a:fontRef>
        </p:style>
      </p:cxnSp>
      <p:grpSp>
        <p:nvGrpSpPr>
          <p:cNvPr id="10" name="Group 10"/>
          <p:cNvGrpSpPr/>
          <p:nvPr/>
        </p:nvGrpSpPr>
        <p:grpSpPr>
          <a:xfrm>
            <a:off x="8842439" y="1144815"/>
            <a:ext cx="2558510" cy="2593557"/>
            <a:chOff x="8842439" y="1144815"/>
            <a:chExt cx="2558510" cy="2593557"/>
          </a:xfrm>
        </p:grpSpPr>
        <p:sp>
          <p:nvSpPr>
            <p:cNvPr id="11" name="AutoShape 11"/>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TextBox 12"/>
          <p:cNvSpPr txBox="1"/>
          <p:nvPr/>
        </p:nvSpPr>
        <p:spPr>
          <a:xfrm>
            <a:off x="9245632" y="17198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13" name="Connector 13"/>
          <p:cNvCxnSpPr/>
          <p:nvPr/>
        </p:nvCxnSpPr>
        <p:spPr>
          <a:xfrm>
            <a:off x="5149911" y="4014126"/>
            <a:ext cx="951111" cy="0"/>
          </a:xfrm>
          <a:prstGeom prst="line">
            <a:avLst/>
          </a:prstGeom>
          <a:ln w="6350">
            <a:solidFill>
              <a:schemeClr val="lt1"/>
            </a:solidFill>
            <a:prstDash val="dash"/>
            <a:headEnd type="none"/>
            <a:tailEnd type="none"/>
          </a:ln>
        </p:spPr>
        <p:style>
          <a:lnRef idx="0">
            <a:schemeClr val="lt1"/>
          </a:lnRef>
          <a:fillRef idx="1">
            <a:schemeClr val="lt1"/>
          </a:fillRef>
          <a:effectRef idx="0">
            <a:schemeClr val="lt1"/>
          </a:effectRef>
          <a:fontRef idx="minor">
            <a:schemeClr val="lt1"/>
          </a:fontRef>
        </p:style>
      </p:cxnSp>
      <p:grpSp>
        <p:nvGrpSpPr>
          <p:cNvPr id="14" name="Group 14"/>
          <p:cNvGrpSpPr/>
          <p:nvPr/>
        </p:nvGrpSpPr>
        <p:grpSpPr>
          <a:xfrm>
            <a:off x="3521636" y="1144815"/>
            <a:ext cx="2511690" cy="2593557"/>
            <a:chOff x="3521636" y="1144815"/>
            <a:chExt cx="2511690" cy="2593557"/>
          </a:xfrm>
        </p:grpSpPr>
        <p:sp>
          <p:nvSpPr>
            <p:cNvPr id="15" name="AutoShape 15"/>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16000" y="2615731"/>
            <a:ext cx="2245023" cy="100698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国家出台了一系列慈善法规和政策，为慈善事业的发展提供了有力保障。</a:t>
            </a:r>
            <a:endParaRPr lang="en-US" sz="1100"/>
          </a:p>
        </p:txBody>
      </p:sp>
      <p:grpSp>
        <p:nvGrpSpPr>
          <p:cNvPr id="18" name="Group 18"/>
          <p:cNvGrpSpPr/>
          <p:nvPr/>
        </p:nvGrpSpPr>
        <p:grpSpPr>
          <a:xfrm>
            <a:off x="6158675" y="3854863"/>
            <a:ext cx="2558510" cy="2621472"/>
            <a:chOff x="6158675" y="3854863"/>
            <a:chExt cx="2558510" cy="2621472"/>
          </a:xfrm>
        </p:grpSpPr>
        <p:sp>
          <p:nvSpPr>
            <p:cNvPr id="19" name="AutoShape 19"/>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06577" y="4324921"/>
            <a:ext cx="1062610" cy="887826"/>
            <a:chOff x="6906577" y="4324921"/>
            <a:chExt cx="1062610" cy="887826"/>
          </a:xfrm>
        </p:grpSpPr>
        <p:sp>
          <p:nvSpPr>
            <p:cNvPr id="21" name="Freeform 21"/>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221730" y="5263039"/>
            <a:ext cx="2432304" cy="886682"/>
            <a:chOff x="6221730" y="5263039"/>
            <a:chExt cx="2432304" cy="886682"/>
          </a:xfrm>
        </p:grpSpPr>
        <p:sp>
          <p:nvSpPr>
            <p:cNvPr id="26" name="AutoShape 26"/>
            <p:cNvSpPr/>
            <p:nvPr/>
          </p:nvSpPr>
          <p:spPr>
            <a:xfrm>
              <a:off x="6221730" y="5263039"/>
              <a:ext cx="2432304" cy="88668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越来越多的慈善组织成立，涵盖了教育、医疗、扶贫、环保等多个领域。</a:t>
              </a:r>
              <a:endParaRPr lang="en-US" sz="1100"/>
            </a:p>
          </p:txBody>
        </p:sp>
      </p:grpSp>
      <p:sp>
        <p:nvSpPr>
          <p:cNvPr id="27" name="TextBox 27"/>
          <p:cNvSpPr txBox="1"/>
          <p:nvPr/>
        </p:nvSpPr>
        <p:spPr>
          <a:xfrm>
            <a:off x="791051" y="5326124"/>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慈善法规不断完善</a:t>
            </a:r>
          </a:p>
        </p:txBody>
      </p:sp>
      <p:cxnSp>
        <p:nvCxnSpPr>
          <p:cNvPr id="28" name="Connector 28"/>
          <p:cNvCxnSpPr/>
          <p:nvPr/>
        </p:nvCxnSpPr>
        <p:spPr>
          <a:xfrm>
            <a:off x="1194244" y="5191125"/>
            <a:ext cx="1754505" cy="0"/>
          </a:xfrm>
          <a:prstGeom prst="line">
            <a:avLst/>
          </a:prstGeom>
          <a:ln w="19050">
            <a:solidFill>
              <a:srgbClr val="FFFFFF">
                <a:alpha val="100000"/>
              </a:srgbClr>
            </a:solidFill>
            <a:prstDash val="dash"/>
            <a:headEnd type="none"/>
            <a:tailEnd type="triangle"/>
          </a:ln>
        </p:spPr>
      </p:cxnSp>
      <p:sp>
        <p:nvSpPr>
          <p:cNvPr id="29" name="TextBox 29"/>
          <p:cNvSpPr txBox="1"/>
          <p:nvPr/>
        </p:nvSpPr>
        <p:spPr>
          <a:xfrm>
            <a:off x="8842439" y="2682135"/>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慈善组织数量不断增加</a:t>
            </a:r>
          </a:p>
        </p:txBody>
      </p:sp>
      <p:cxnSp>
        <p:nvCxnSpPr>
          <p:cNvPr id="30" name="Connector 30"/>
          <p:cNvCxnSpPr/>
          <p:nvPr/>
        </p:nvCxnSpPr>
        <p:spPr>
          <a:xfrm>
            <a:off x="9245632" y="2547137"/>
            <a:ext cx="1754505" cy="0"/>
          </a:xfrm>
          <a:prstGeom prst="line">
            <a:avLst/>
          </a:prstGeom>
          <a:ln w="19050">
            <a:solidFill>
              <a:srgbClr val="FFFFFF">
                <a:alpha val="100000"/>
              </a:srgbClr>
            </a:solidFill>
            <a:prstDash val="dash"/>
            <a:headEnd type="none"/>
            <a:tailEnd type="triangle"/>
          </a:ln>
        </p:spPr>
      </p:cxn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7891367" y="2905696"/>
            <a:ext cx="1971294" cy="1875187"/>
            <a:chOff x="7891367" y="2905696"/>
            <a:chExt cx="1971294" cy="1875187"/>
          </a:xfrm>
        </p:grpSpPr>
        <p:sp>
          <p:nvSpPr>
            <p:cNvPr id="3" name="Freeform 3"/>
            <p:cNvSpPr/>
            <p:nvPr/>
          </p:nvSpPr>
          <p:spPr>
            <a:xfrm>
              <a:off x="8358854" y="2914174"/>
              <a:ext cx="420243" cy="199168"/>
            </a:xfrm>
            <a:custGeom>
              <a:rect l="l" t="t" r="r" b="b"/>
              <a:pathLst>
                <a:path w="105" h="50">
                  <a:moveTo>
                    <a:pt x="0" y="40"/>
                  </a:moveTo>
                  <a:cubicBezTo>
                    <a:pt x="32" y="20"/>
                    <a:pt x="67" y="5"/>
                    <a:pt x="105" y="0"/>
                  </a:cubicBezTo>
                  <a:cubicBezTo>
                    <a:pt x="101" y="13"/>
                    <a:pt x="98" y="27"/>
                    <a:pt x="95" y="40"/>
                  </a:cubicBezTo>
                  <a:cubicBezTo>
                    <a:pt x="88" y="41"/>
                    <a:pt x="81" y="45"/>
                    <a:pt x="75" y="50"/>
                  </a:cubicBezTo>
                  <a:cubicBezTo>
                    <a:pt x="50" y="46"/>
                    <a:pt x="25" y="43"/>
                    <a:pt x="0" y="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799386" y="2905696"/>
              <a:ext cx="307181" cy="187357"/>
            </a:xfrm>
            <a:custGeom>
              <a:rect l="l" t="t" r="r" b="b"/>
              <a:pathLst>
                <a:path w="77" h="47">
                  <a:moveTo>
                    <a:pt x="11" y="2"/>
                  </a:moveTo>
                  <a:cubicBezTo>
                    <a:pt x="33" y="0"/>
                    <a:pt x="56" y="2"/>
                    <a:pt x="77" y="8"/>
                  </a:cubicBezTo>
                  <a:cubicBezTo>
                    <a:pt x="50" y="18"/>
                    <a:pt x="24" y="30"/>
                    <a:pt x="0" y="47"/>
                  </a:cubicBezTo>
                  <a:cubicBezTo>
                    <a:pt x="3" y="31"/>
                    <a:pt x="7" y="16"/>
                    <a:pt x="11" y="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8819579" y="2969895"/>
              <a:ext cx="703802" cy="543497"/>
            </a:xfrm>
            <a:custGeom>
              <a:rect l="l" t="t" r="r" b="b"/>
              <a:pathLst>
                <a:path w="176" h="136">
                  <a:moveTo>
                    <a:pt x="0" y="45"/>
                  </a:moveTo>
                  <a:cubicBezTo>
                    <a:pt x="30" y="24"/>
                    <a:pt x="64" y="9"/>
                    <a:pt x="100" y="0"/>
                  </a:cubicBezTo>
                  <a:cubicBezTo>
                    <a:pt x="127" y="9"/>
                    <a:pt x="151" y="25"/>
                    <a:pt x="172" y="44"/>
                  </a:cubicBezTo>
                  <a:cubicBezTo>
                    <a:pt x="172" y="75"/>
                    <a:pt x="176" y="106"/>
                    <a:pt x="170" y="136"/>
                  </a:cubicBezTo>
                  <a:cubicBezTo>
                    <a:pt x="161" y="131"/>
                    <a:pt x="155" y="123"/>
                    <a:pt x="147" y="117"/>
                  </a:cubicBezTo>
                  <a:cubicBezTo>
                    <a:pt x="105" y="82"/>
                    <a:pt x="53" y="60"/>
                    <a:pt x="0" y="4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087106" y="3133535"/>
              <a:ext cx="575500" cy="832104"/>
            </a:xfrm>
            <a:custGeom>
              <a:rect l="l" t="t" r="r" b="b"/>
              <a:pathLst>
                <a:path w="144" h="208">
                  <a:moveTo>
                    <a:pt x="0" y="62"/>
                  </a:moveTo>
                  <a:cubicBezTo>
                    <a:pt x="12" y="39"/>
                    <a:pt x="29" y="19"/>
                    <a:pt x="48" y="2"/>
                  </a:cubicBezTo>
                  <a:cubicBezTo>
                    <a:pt x="79" y="0"/>
                    <a:pt x="110" y="5"/>
                    <a:pt x="140" y="10"/>
                  </a:cubicBezTo>
                  <a:cubicBezTo>
                    <a:pt x="144" y="21"/>
                    <a:pt x="134" y="27"/>
                    <a:pt x="128" y="34"/>
                  </a:cubicBezTo>
                  <a:cubicBezTo>
                    <a:pt x="84" y="82"/>
                    <a:pt x="60" y="145"/>
                    <a:pt x="46" y="208"/>
                  </a:cubicBezTo>
                  <a:cubicBezTo>
                    <a:pt x="16" y="166"/>
                    <a:pt x="2" y="113"/>
                    <a:pt x="0" y="6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763952" y="3214592"/>
              <a:ext cx="715613" cy="982313"/>
            </a:xfrm>
            <a:custGeom>
              <a:rect l="l" t="t" r="r" b="b"/>
              <a:pathLst>
                <a:path w="179" h="246">
                  <a:moveTo>
                    <a:pt x="6" y="42"/>
                  </a:moveTo>
                  <a:cubicBezTo>
                    <a:pt x="6" y="28"/>
                    <a:pt x="0" y="10"/>
                    <a:pt x="14" y="0"/>
                  </a:cubicBezTo>
                  <a:cubicBezTo>
                    <a:pt x="71" y="16"/>
                    <a:pt x="127" y="42"/>
                    <a:pt x="170" y="84"/>
                  </a:cubicBezTo>
                  <a:cubicBezTo>
                    <a:pt x="168" y="96"/>
                    <a:pt x="170" y="108"/>
                    <a:pt x="179" y="116"/>
                  </a:cubicBezTo>
                  <a:cubicBezTo>
                    <a:pt x="171" y="161"/>
                    <a:pt x="156" y="206"/>
                    <a:pt x="132" y="246"/>
                  </a:cubicBezTo>
                  <a:cubicBezTo>
                    <a:pt x="126" y="246"/>
                    <a:pt x="120" y="246"/>
                    <a:pt x="114" y="246"/>
                  </a:cubicBezTo>
                  <a:cubicBezTo>
                    <a:pt x="57" y="192"/>
                    <a:pt x="13" y="121"/>
                    <a:pt x="6" y="4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9567291" y="3209544"/>
              <a:ext cx="295370" cy="815245"/>
            </a:xfrm>
            <a:custGeom>
              <a:rect l="l" t="t" r="r" b="b"/>
              <a:pathLst>
                <a:path w="74" h="204">
                  <a:moveTo>
                    <a:pt x="2" y="0"/>
                  </a:moveTo>
                  <a:cubicBezTo>
                    <a:pt x="51" y="54"/>
                    <a:pt x="74" y="132"/>
                    <a:pt x="57" y="204"/>
                  </a:cubicBezTo>
                  <a:cubicBezTo>
                    <a:pt x="47" y="170"/>
                    <a:pt x="31" y="138"/>
                    <a:pt x="11" y="110"/>
                  </a:cubicBezTo>
                  <a:cubicBezTo>
                    <a:pt x="18" y="97"/>
                    <a:pt x="12" y="81"/>
                    <a:pt x="0" y="74"/>
                  </a:cubicBezTo>
                  <a:cubicBezTo>
                    <a:pt x="2" y="49"/>
                    <a:pt x="2" y="25"/>
                    <a:pt x="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40280" y="3250025"/>
              <a:ext cx="847249" cy="1230439"/>
            </a:xfrm>
            <a:custGeom>
              <a:rect l="l" t="t" r="r" b="b"/>
              <a:pathLst>
                <a:path w="211" h="308">
                  <a:moveTo>
                    <a:pt x="83" y="7"/>
                  </a:moveTo>
                  <a:cubicBezTo>
                    <a:pt x="86" y="3"/>
                    <a:pt x="91" y="1"/>
                    <a:pt x="96" y="0"/>
                  </a:cubicBezTo>
                  <a:cubicBezTo>
                    <a:pt x="95" y="68"/>
                    <a:pt x="118" y="135"/>
                    <a:pt x="158" y="189"/>
                  </a:cubicBezTo>
                  <a:cubicBezTo>
                    <a:pt x="172" y="210"/>
                    <a:pt x="190" y="229"/>
                    <a:pt x="208" y="247"/>
                  </a:cubicBezTo>
                  <a:cubicBezTo>
                    <a:pt x="210" y="256"/>
                    <a:pt x="209" y="264"/>
                    <a:pt x="212" y="273"/>
                  </a:cubicBezTo>
                  <a:cubicBezTo>
                    <a:pt x="202" y="284"/>
                    <a:pt x="192" y="295"/>
                    <a:pt x="180" y="304"/>
                  </a:cubicBezTo>
                  <a:cubicBezTo>
                    <a:pt x="170" y="301"/>
                    <a:pt x="160" y="302"/>
                    <a:pt x="151" y="308"/>
                  </a:cubicBezTo>
                  <a:cubicBezTo>
                    <a:pt x="97" y="286"/>
                    <a:pt x="46" y="255"/>
                    <a:pt x="8" y="211"/>
                  </a:cubicBezTo>
                  <a:cubicBezTo>
                    <a:pt x="12" y="199"/>
                    <a:pt x="9" y="187"/>
                    <a:pt x="0" y="178"/>
                  </a:cubicBezTo>
                  <a:cubicBezTo>
                    <a:pt x="12" y="115"/>
                    <a:pt x="38" y="53"/>
                    <a:pt x="83" y="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7891367" y="3486340"/>
              <a:ext cx="356140" cy="1002506"/>
            </a:xfrm>
            <a:custGeom>
              <a:rect l="l" t="t" r="r" b="b"/>
              <a:pathLst>
                <a:path w="89" h="251">
                  <a:moveTo>
                    <a:pt x="88" y="251"/>
                  </a:moveTo>
                  <a:cubicBezTo>
                    <a:pt x="21" y="188"/>
                    <a:pt x="0" y="84"/>
                    <a:pt x="36" y="0"/>
                  </a:cubicBezTo>
                  <a:cubicBezTo>
                    <a:pt x="41" y="44"/>
                    <a:pt x="56" y="86"/>
                    <a:pt x="79" y="124"/>
                  </a:cubicBezTo>
                  <a:cubicBezTo>
                    <a:pt x="74" y="138"/>
                    <a:pt x="75" y="154"/>
                    <a:pt x="89" y="162"/>
                  </a:cubicBezTo>
                  <a:cubicBezTo>
                    <a:pt x="88" y="192"/>
                    <a:pt x="85" y="221"/>
                    <a:pt x="88" y="25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42787" y="3665220"/>
              <a:ext cx="415195" cy="803434"/>
            </a:xfrm>
            <a:custGeom>
              <a:rect l="l" t="t" r="r" b="b"/>
              <a:pathLst>
                <a:path w="104" h="201">
                  <a:moveTo>
                    <a:pt x="48" y="13"/>
                  </a:moveTo>
                  <a:cubicBezTo>
                    <a:pt x="48" y="8"/>
                    <a:pt x="51" y="0"/>
                    <a:pt x="56" y="7"/>
                  </a:cubicBezTo>
                  <a:cubicBezTo>
                    <a:pt x="80" y="41"/>
                    <a:pt x="97" y="80"/>
                    <a:pt x="104" y="120"/>
                  </a:cubicBezTo>
                  <a:cubicBezTo>
                    <a:pt x="95" y="150"/>
                    <a:pt x="76" y="177"/>
                    <a:pt x="56" y="201"/>
                  </a:cubicBezTo>
                  <a:cubicBezTo>
                    <a:pt x="37" y="190"/>
                    <a:pt x="20" y="177"/>
                    <a:pt x="3" y="164"/>
                  </a:cubicBezTo>
                  <a:cubicBezTo>
                    <a:pt x="3" y="156"/>
                    <a:pt x="2" y="148"/>
                    <a:pt x="0" y="140"/>
                  </a:cubicBezTo>
                  <a:cubicBezTo>
                    <a:pt x="23" y="101"/>
                    <a:pt x="39" y="58"/>
                    <a:pt x="48" y="1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294751" y="4124325"/>
              <a:ext cx="624459" cy="580644"/>
            </a:xfrm>
            <a:custGeom>
              <a:rect l="l" t="t" r="r" b="b"/>
              <a:pathLst>
                <a:path w="156" h="145">
                  <a:moveTo>
                    <a:pt x="4" y="0"/>
                  </a:moveTo>
                  <a:cubicBezTo>
                    <a:pt x="46" y="46"/>
                    <a:pt x="99" y="79"/>
                    <a:pt x="155" y="103"/>
                  </a:cubicBezTo>
                  <a:cubicBezTo>
                    <a:pt x="155" y="105"/>
                    <a:pt x="156" y="108"/>
                    <a:pt x="156" y="110"/>
                  </a:cubicBezTo>
                  <a:cubicBezTo>
                    <a:pt x="130" y="126"/>
                    <a:pt x="101" y="137"/>
                    <a:pt x="71" y="145"/>
                  </a:cubicBezTo>
                  <a:cubicBezTo>
                    <a:pt x="47" y="135"/>
                    <a:pt x="23" y="124"/>
                    <a:pt x="4" y="106"/>
                  </a:cubicBezTo>
                  <a:cubicBezTo>
                    <a:pt x="0" y="90"/>
                    <a:pt x="3" y="17"/>
                    <a:pt x="4"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086279" y="4365688"/>
              <a:ext cx="432054" cy="266700"/>
            </a:xfrm>
            <a:custGeom>
              <a:rect l="l" t="t" r="r" b="b"/>
              <a:pathLst>
                <a:path w="108" h="67">
                  <a:moveTo>
                    <a:pt x="36" y="4"/>
                  </a:moveTo>
                  <a:cubicBezTo>
                    <a:pt x="43" y="2"/>
                    <a:pt x="50" y="2"/>
                    <a:pt x="57" y="0"/>
                  </a:cubicBezTo>
                  <a:cubicBezTo>
                    <a:pt x="74" y="13"/>
                    <a:pt x="90" y="25"/>
                    <a:pt x="108" y="36"/>
                  </a:cubicBezTo>
                  <a:cubicBezTo>
                    <a:pt x="94" y="47"/>
                    <a:pt x="81" y="67"/>
                    <a:pt x="62" y="59"/>
                  </a:cubicBezTo>
                  <a:cubicBezTo>
                    <a:pt x="41" y="53"/>
                    <a:pt x="18" y="52"/>
                    <a:pt x="0" y="39"/>
                  </a:cubicBezTo>
                  <a:cubicBezTo>
                    <a:pt x="13" y="28"/>
                    <a:pt x="24" y="16"/>
                    <a:pt x="36" y="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691372" y="4600289"/>
              <a:ext cx="610933" cy="180594"/>
            </a:xfrm>
            <a:custGeom>
              <a:rect l="l" t="t" r="r" b="b"/>
              <a:pathLst>
                <a:path w="153" h="45">
                  <a:moveTo>
                    <a:pt x="100" y="0"/>
                  </a:moveTo>
                  <a:cubicBezTo>
                    <a:pt x="117" y="5"/>
                    <a:pt x="135" y="10"/>
                    <a:pt x="153" y="14"/>
                  </a:cubicBezTo>
                  <a:cubicBezTo>
                    <a:pt x="107" y="38"/>
                    <a:pt x="51" y="45"/>
                    <a:pt x="0" y="33"/>
                  </a:cubicBezTo>
                  <a:cubicBezTo>
                    <a:pt x="22" y="26"/>
                    <a:pt x="43" y="17"/>
                    <a:pt x="63" y="5"/>
                  </a:cubicBezTo>
                  <a:cubicBezTo>
                    <a:pt x="75" y="13"/>
                    <a:pt x="91" y="12"/>
                    <a:pt x="100"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5" name="Connector 15"/>
          <p:cNvCxnSpPr/>
          <p:nvPr/>
        </p:nvCxnSpPr>
        <p:spPr>
          <a:xfrm flipH="1" flipV="1">
            <a:off x="6812761" y="3513334"/>
            <a:ext cx="1174631" cy="179643"/>
          </a:xfrm>
          <a:prstGeom prst="line">
            <a:avLst/>
          </a:prstGeom>
          <a:ln w="1905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V="1">
            <a:off x="8886535" y="1736585"/>
            <a:ext cx="14158" cy="1167050"/>
          </a:xfrm>
          <a:prstGeom prst="line">
            <a:avLst/>
          </a:prstGeom>
          <a:ln w="19050">
            <a:solidFill>
              <a:srgbClr val="53BAE9">
                <a:alpha val="100000"/>
              </a:srgbClr>
            </a:solidFill>
            <a:prstDash val="dash"/>
            <a:headEnd type="none"/>
            <a:tailEnd type="triangle"/>
          </a:ln>
        </p:spPr>
      </p:cxnSp>
      <p:cxnSp>
        <p:nvCxnSpPr>
          <p:cNvPr id="17" name="Connector 17"/>
          <p:cNvCxnSpPr/>
          <p:nvPr/>
        </p:nvCxnSpPr>
        <p:spPr>
          <a:xfrm flipH="1">
            <a:off x="7765009" y="4603292"/>
            <a:ext cx="653072" cy="1011082"/>
          </a:xfrm>
          <a:prstGeom prst="line">
            <a:avLst/>
          </a:prstGeom>
          <a:ln w="19050">
            <a:solidFill>
              <a:srgbClr val="53BAE9">
                <a:alpha val="100000"/>
              </a:srgbClr>
            </a:solidFill>
            <a:prstDash val="dash"/>
            <a:headEnd type="none"/>
            <a:tailEnd type="triangle"/>
          </a:ln>
        </p:spPr>
      </p:cxnSp>
      <p:cxnSp>
        <p:nvCxnSpPr>
          <p:cNvPr id="18" name="Connector 18"/>
          <p:cNvCxnSpPr/>
          <p:nvPr/>
        </p:nvCxnSpPr>
        <p:spPr>
          <a:xfrm>
            <a:off x="9655463" y="4347498"/>
            <a:ext cx="958019" cy="684969"/>
          </a:xfrm>
          <a:prstGeom prst="line">
            <a:avLst/>
          </a:prstGeom>
          <a:ln w="19050">
            <a:solidFill>
              <a:srgbClr val="53BAE9">
                <a:alpha val="100000"/>
              </a:srgbClr>
            </a:solidFill>
            <a:prstDash val="dash"/>
            <a:headEnd type="none"/>
            <a:tailEnd type="triangle"/>
          </a:ln>
        </p:spPr>
      </p:cxnSp>
      <p:grpSp>
        <p:nvGrpSpPr>
          <p:cNvPr id="19" name="Group 19"/>
          <p:cNvGrpSpPr/>
          <p:nvPr/>
        </p:nvGrpSpPr>
        <p:grpSpPr>
          <a:xfrm>
            <a:off x="6323362" y="3226403"/>
            <a:ext cx="453771" cy="453771"/>
            <a:chOff x="6323362" y="3226403"/>
            <a:chExt cx="453771" cy="453771"/>
          </a:xfrm>
        </p:grpSpPr>
        <p:sp>
          <p:nvSpPr>
            <p:cNvPr id="20" name="AutoShape 20"/>
            <p:cNvSpPr/>
            <p:nvPr/>
          </p:nvSpPr>
          <p:spPr>
            <a:xfrm>
              <a:off x="6323362" y="3226403"/>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386989" y="3293554"/>
            <a:ext cx="326517" cy="368619"/>
            <a:chOff x="6386989" y="3293554"/>
            <a:chExt cx="326517" cy="368619"/>
          </a:xfrm>
        </p:grpSpPr>
        <p:sp>
          <p:nvSpPr>
            <p:cNvPr id="22" name="Freeform 22"/>
            <p:cNvSpPr/>
            <p:nvPr/>
          </p:nvSpPr>
          <p:spPr>
            <a:xfrm>
              <a:off x="6475762" y="3293554"/>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386989" y="347376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6531769" y="350501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397466" y="3619976"/>
            <a:ext cx="305467" cy="60103"/>
            <a:chOff x="6397466" y="3619976"/>
            <a:chExt cx="305467" cy="60103"/>
          </a:xfrm>
        </p:grpSpPr>
        <p:sp>
          <p:nvSpPr>
            <p:cNvPr id="26" name="Freeform 26"/>
            <p:cNvSpPr/>
            <p:nvPr/>
          </p:nvSpPr>
          <p:spPr>
            <a:xfrm>
              <a:off x="6397466" y="3619976"/>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675084" y="1230154"/>
            <a:ext cx="453771" cy="453771"/>
            <a:chOff x="8675084" y="1230154"/>
            <a:chExt cx="453771" cy="453771"/>
          </a:xfrm>
        </p:grpSpPr>
        <p:sp>
          <p:nvSpPr>
            <p:cNvPr id="28" name="AutoShape 28"/>
            <p:cNvSpPr/>
            <p:nvPr/>
          </p:nvSpPr>
          <p:spPr>
            <a:xfrm>
              <a:off x="8675084" y="123015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8738711" y="1297305"/>
            <a:ext cx="326517" cy="368618"/>
            <a:chOff x="8738711" y="1297305"/>
            <a:chExt cx="326517" cy="368618"/>
          </a:xfrm>
        </p:grpSpPr>
        <p:sp>
          <p:nvSpPr>
            <p:cNvPr id="30" name="Freeform 30"/>
            <p:cNvSpPr/>
            <p:nvPr/>
          </p:nvSpPr>
          <p:spPr>
            <a:xfrm>
              <a:off x="8827484" y="129730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738711" y="147751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883491" y="150876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749189" y="1623727"/>
            <a:ext cx="305467" cy="60103"/>
            <a:chOff x="8749189" y="1623727"/>
            <a:chExt cx="305467" cy="60103"/>
          </a:xfrm>
        </p:grpSpPr>
        <p:sp>
          <p:nvSpPr>
            <p:cNvPr id="34" name="Freeform 34"/>
            <p:cNvSpPr/>
            <p:nvPr/>
          </p:nvSpPr>
          <p:spPr>
            <a:xfrm>
              <a:off x="8749189" y="1623727"/>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7375589" y="5602795"/>
            <a:ext cx="453771" cy="453771"/>
            <a:chOff x="7375589" y="5602795"/>
            <a:chExt cx="453771" cy="453771"/>
          </a:xfrm>
        </p:grpSpPr>
        <p:sp>
          <p:nvSpPr>
            <p:cNvPr id="36" name="AutoShape 36"/>
            <p:cNvSpPr/>
            <p:nvPr/>
          </p:nvSpPr>
          <p:spPr>
            <a:xfrm>
              <a:off x="7375589" y="5602795"/>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 name="Group 37"/>
          <p:cNvGrpSpPr/>
          <p:nvPr/>
        </p:nvGrpSpPr>
        <p:grpSpPr>
          <a:xfrm>
            <a:off x="7439216" y="5669947"/>
            <a:ext cx="326517" cy="368618"/>
            <a:chOff x="7439216" y="5669947"/>
            <a:chExt cx="326517" cy="368618"/>
          </a:xfrm>
        </p:grpSpPr>
        <p:sp>
          <p:nvSpPr>
            <p:cNvPr id="38" name="Freeform 38"/>
            <p:cNvSpPr/>
            <p:nvPr/>
          </p:nvSpPr>
          <p:spPr>
            <a:xfrm>
              <a:off x="7527989" y="5669947"/>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439216" y="5850160"/>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7583995" y="5881497"/>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449693" y="5996464"/>
            <a:ext cx="305467" cy="60103"/>
            <a:chOff x="7449693" y="5996464"/>
            <a:chExt cx="305467" cy="60103"/>
          </a:xfrm>
        </p:grpSpPr>
        <p:sp>
          <p:nvSpPr>
            <p:cNvPr id="42" name="Freeform 42"/>
            <p:cNvSpPr/>
            <p:nvPr/>
          </p:nvSpPr>
          <p:spPr>
            <a:xfrm>
              <a:off x="7449693" y="5996464"/>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10633901" y="4955286"/>
            <a:ext cx="453771" cy="453771"/>
            <a:chOff x="10633901" y="4955286"/>
            <a:chExt cx="453771" cy="453771"/>
          </a:xfrm>
        </p:grpSpPr>
        <p:sp>
          <p:nvSpPr>
            <p:cNvPr id="44" name="AutoShape 44"/>
            <p:cNvSpPr/>
            <p:nvPr/>
          </p:nvSpPr>
          <p:spPr>
            <a:xfrm>
              <a:off x="10633901" y="4955286"/>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5" name="Group 45"/>
          <p:cNvGrpSpPr/>
          <p:nvPr/>
        </p:nvGrpSpPr>
        <p:grpSpPr>
          <a:xfrm>
            <a:off x="10697432" y="5022437"/>
            <a:ext cx="326517" cy="368618"/>
            <a:chOff x="10697432" y="5022437"/>
            <a:chExt cx="326517" cy="368618"/>
          </a:xfrm>
        </p:grpSpPr>
        <p:sp>
          <p:nvSpPr>
            <p:cNvPr id="46" name="Freeform 46"/>
            <p:cNvSpPr/>
            <p:nvPr/>
          </p:nvSpPr>
          <p:spPr>
            <a:xfrm>
              <a:off x="10786301" y="5022437"/>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10697432" y="5202650"/>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10842308" y="5233988"/>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9" name="Group 49"/>
          <p:cNvGrpSpPr/>
          <p:nvPr/>
        </p:nvGrpSpPr>
        <p:grpSpPr>
          <a:xfrm>
            <a:off x="10708005" y="5348859"/>
            <a:ext cx="305467" cy="60103"/>
            <a:chOff x="10708005" y="5348859"/>
            <a:chExt cx="305467" cy="60103"/>
          </a:xfrm>
        </p:grpSpPr>
        <p:sp>
          <p:nvSpPr>
            <p:cNvPr id="50" name="Freeform 50"/>
            <p:cNvSpPr/>
            <p:nvPr/>
          </p:nvSpPr>
          <p:spPr>
            <a:xfrm>
              <a:off x="10708005" y="5348859"/>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51" name="Connector 51"/>
          <p:cNvCxnSpPr/>
          <p:nvPr/>
        </p:nvCxnSpPr>
        <p:spPr>
          <a:xfrm flipH="1" flipV="1">
            <a:off x="7341061" y="2906737"/>
            <a:ext cx="120071" cy="761512"/>
          </a:xfrm>
          <a:prstGeom prst="line">
            <a:avLst/>
          </a:prstGeom>
          <a:ln w="19050">
            <a:solidFill>
              <a:srgbClr val="53BAE9">
                <a:alpha val="100000"/>
              </a:srgbClr>
            </a:solidFill>
            <a:prstDash val="dash"/>
            <a:headEnd type="none"/>
            <a:tailEnd type="triangle"/>
          </a:ln>
        </p:spPr>
      </p:cxnSp>
      <p:cxnSp>
        <p:nvCxnSpPr>
          <p:cNvPr id="52" name="Connector 52"/>
          <p:cNvCxnSpPr/>
          <p:nvPr/>
        </p:nvCxnSpPr>
        <p:spPr>
          <a:xfrm flipH="1">
            <a:off x="7456449" y="5032468"/>
            <a:ext cx="513627" cy="24285"/>
          </a:xfrm>
          <a:prstGeom prst="line">
            <a:avLst/>
          </a:prstGeom>
          <a:ln w="19050">
            <a:solidFill>
              <a:srgbClr val="53BAE9">
                <a:alpha val="100000"/>
              </a:srgbClr>
            </a:solidFill>
            <a:prstDash val="dash"/>
            <a:headEnd type="none"/>
            <a:tailEnd type="triangle"/>
          </a:ln>
        </p:spPr>
      </p:cxnSp>
      <p:cxnSp>
        <p:nvCxnSpPr>
          <p:cNvPr id="53" name="Connector 53"/>
          <p:cNvCxnSpPr/>
          <p:nvPr/>
        </p:nvCxnSpPr>
        <p:spPr>
          <a:xfrm flipH="1">
            <a:off x="7013652" y="3631601"/>
            <a:ext cx="433980" cy="537831"/>
          </a:xfrm>
          <a:prstGeom prst="line">
            <a:avLst/>
          </a:prstGeom>
          <a:ln w="19050">
            <a:solidFill>
              <a:srgbClr val="53BAE9">
                <a:alpha val="100000"/>
              </a:srgbClr>
            </a:solidFill>
            <a:prstDash val="dash"/>
            <a:headEnd type="none"/>
            <a:tailEnd type="triangle"/>
          </a:ln>
        </p:spPr>
      </p:cxnSp>
      <p:grpSp>
        <p:nvGrpSpPr>
          <p:cNvPr id="54" name="Group 54"/>
          <p:cNvGrpSpPr/>
          <p:nvPr/>
        </p:nvGrpSpPr>
        <p:grpSpPr>
          <a:xfrm>
            <a:off x="7100411" y="3269266"/>
            <a:ext cx="664369" cy="664369"/>
            <a:chOff x="7100411" y="3269266"/>
            <a:chExt cx="664369" cy="664369"/>
          </a:xfrm>
        </p:grpSpPr>
        <p:sp>
          <p:nvSpPr>
            <p:cNvPr id="55" name="AutoShape 55"/>
            <p:cNvSpPr/>
            <p:nvPr/>
          </p:nvSpPr>
          <p:spPr>
            <a:xfrm>
              <a:off x="7100411" y="3269266"/>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7193566" y="3367564"/>
            <a:ext cx="478060" cy="539686"/>
            <a:chOff x="7193566" y="3367564"/>
            <a:chExt cx="478060" cy="539686"/>
          </a:xfrm>
        </p:grpSpPr>
        <p:sp>
          <p:nvSpPr>
            <p:cNvPr id="57" name="Freeform 57"/>
            <p:cNvSpPr/>
            <p:nvPr/>
          </p:nvSpPr>
          <p:spPr>
            <a:xfrm>
              <a:off x="7323582" y="3367564"/>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193566" y="3631406"/>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405497" y="367731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7208901" y="3845623"/>
            <a:ext cx="447294" cy="88011"/>
            <a:chOff x="7208901" y="3845623"/>
            <a:chExt cx="447294" cy="88011"/>
          </a:xfrm>
        </p:grpSpPr>
        <p:sp>
          <p:nvSpPr>
            <p:cNvPr id="61" name="Freeform 61"/>
            <p:cNvSpPr/>
            <p:nvPr/>
          </p:nvSpPr>
          <p:spPr>
            <a:xfrm>
              <a:off x="7208901" y="3845623"/>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7074218" y="2382488"/>
            <a:ext cx="453771" cy="453771"/>
            <a:chOff x="7074218" y="2382488"/>
            <a:chExt cx="453771" cy="453771"/>
          </a:xfrm>
        </p:grpSpPr>
        <p:sp>
          <p:nvSpPr>
            <p:cNvPr id="63" name="AutoShape 63"/>
            <p:cNvSpPr/>
            <p:nvPr/>
          </p:nvSpPr>
          <p:spPr>
            <a:xfrm>
              <a:off x="7074218" y="2382488"/>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7137845" y="2449639"/>
            <a:ext cx="326517" cy="368619"/>
            <a:chOff x="7137845" y="2449639"/>
            <a:chExt cx="326517" cy="368619"/>
          </a:xfrm>
        </p:grpSpPr>
        <p:sp>
          <p:nvSpPr>
            <p:cNvPr id="65" name="Freeform 65"/>
            <p:cNvSpPr/>
            <p:nvPr/>
          </p:nvSpPr>
          <p:spPr>
            <a:xfrm>
              <a:off x="7226713" y="2449639"/>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7137845" y="2629853"/>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7282625" y="266119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7148322" y="2776156"/>
            <a:ext cx="305467" cy="60103"/>
            <a:chOff x="7148322" y="2776156"/>
            <a:chExt cx="305467" cy="60103"/>
          </a:xfrm>
        </p:grpSpPr>
        <p:sp>
          <p:nvSpPr>
            <p:cNvPr id="69" name="Freeform 69"/>
            <p:cNvSpPr/>
            <p:nvPr/>
          </p:nvSpPr>
          <p:spPr>
            <a:xfrm>
              <a:off x="7148322" y="2776156"/>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614922" y="4176522"/>
            <a:ext cx="453771" cy="453771"/>
            <a:chOff x="6614922" y="4176522"/>
            <a:chExt cx="453771" cy="453771"/>
          </a:xfrm>
        </p:grpSpPr>
        <p:sp>
          <p:nvSpPr>
            <p:cNvPr id="71" name="AutoShape 71"/>
            <p:cNvSpPr/>
            <p:nvPr/>
          </p:nvSpPr>
          <p:spPr>
            <a:xfrm>
              <a:off x="6614922" y="4176522"/>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6678454" y="4243673"/>
            <a:ext cx="326517" cy="368618"/>
            <a:chOff x="6678454" y="4243673"/>
            <a:chExt cx="326517" cy="368618"/>
          </a:xfrm>
        </p:grpSpPr>
        <p:sp>
          <p:nvSpPr>
            <p:cNvPr id="73" name="Freeform 73"/>
            <p:cNvSpPr/>
            <p:nvPr/>
          </p:nvSpPr>
          <p:spPr>
            <a:xfrm>
              <a:off x="6767322" y="4243673"/>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678454" y="442388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823234" y="4455223"/>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6689027" y="4570190"/>
            <a:ext cx="305467" cy="60103"/>
            <a:chOff x="6689027" y="4570190"/>
            <a:chExt cx="305467" cy="60103"/>
          </a:xfrm>
        </p:grpSpPr>
        <p:sp>
          <p:nvSpPr>
            <p:cNvPr id="77" name="Freeform 77"/>
            <p:cNvSpPr/>
            <p:nvPr/>
          </p:nvSpPr>
          <p:spPr>
            <a:xfrm>
              <a:off x="6689027" y="457019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78" name="Connector 78"/>
          <p:cNvCxnSpPr/>
          <p:nvPr/>
        </p:nvCxnSpPr>
        <p:spPr>
          <a:xfrm>
            <a:off x="8274310" y="5180255"/>
            <a:ext cx="306629" cy="518075"/>
          </a:xfrm>
          <a:prstGeom prst="line">
            <a:avLst/>
          </a:prstGeom>
          <a:ln w="19050">
            <a:solidFill>
              <a:srgbClr val="53BAE9">
                <a:alpha val="100000"/>
              </a:srgbClr>
            </a:solidFill>
            <a:prstDash val="dash"/>
            <a:headEnd type="none"/>
            <a:tailEnd type="triangle"/>
          </a:ln>
        </p:spPr>
      </p:cxnSp>
      <p:grpSp>
        <p:nvGrpSpPr>
          <p:cNvPr id="79" name="Group 79"/>
          <p:cNvGrpSpPr/>
          <p:nvPr/>
        </p:nvGrpSpPr>
        <p:grpSpPr>
          <a:xfrm>
            <a:off x="7787354" y="4746498"/>
            <a:ext cx="664369" cy="664369"/>
            <a:chOff x="7787354" y="4746498"/>
            <a:chExt cx="664369" cy="664369"/>
          </a:xfrm>
        </p:grpSpPr>
        <p:sp>
          <p:nvSpPr>
            <p:cNvPr id="80" name="AutoShape 80"/>
            <p:cNvSpPr/>
            <p:nvPr/>
          </p:nvSpPr>
          <p:spPr>
            <a:xfrm>
              <a:off x="7787354" y="4746498"/>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1" name="Group 81"/>
          <p:cNvGrpSpPr/>
          <p:nvPr/>
        </p:nvGrpSpPr>
        <p:grpSpPr>
          <a:xfrm>
            <a:off x="7880414" y="4844796"/>
            <a:ext cx="478060" cy="539782"/>
            <a:chOff x="7880414" y="4844796"/>
            <a:chExt cx="478060" cy="539782"/>
          </a:xfrm>
        </p:grpSpPr>
        <p:sp>
          <p:nvSpPr>
            <p:cNvPr id="82" name="Freeform 82"/>
            <p:cNvSpPr/>
            <p:nvPr/>
          </p:nvSpPr>
          <p:spPr>
            <a:xfrm>
              <a:off x="8010525" y="4844796"/>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7880414" y="5108734"/>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8092440" y="5154549"/>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5" name="Group 85"/>
          <p:cNvGrpSpPr/>
          <p:nvPr/>
        </p:nvGrpSpPr>
        <p:grpSpPr>
          <a:xfrm>
            <a:off x="7895844" y="5322856"/>
            <a:ext cx="447294" cy="88011"/>
            <a:chOff x="7895844" y="5322856"/>
            <a:chExt cx="447294" cy="88011"/>
          </a:xfrm>
        </p:grpSpPr>
        <p:sp>
          <p:nvSpPr>
            <p:cNvPr id="86" name="Freeform 86"/>
            <p:cNvSpPr/>
            <p:nvPr/>
          </p:nvSpPr>
          <p:spPr>
            <a:xfrm>
              <a:off x="7895844" y="5322856"/>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7" name="Group 87"/>
          <p:cNvGrpSpPr/>
          <p:nvPr/>
        </p:nvGrpSpPr>
        <p:grpSpPr>
          <a:xfrm>
            <a:off x="6936200" y="4830032"/>
            <a:ext cx="453771" cy="453771"/>
            <a:chOff x="6936200" y="4830032"/>
            <a:chExt cx="453771" cy="453771"/>
          </a:xfrm>
        </p:grpSpPr>
        <p:sp>
          <p:nvSpPr>
            <p:cNvPr id="88" name="AutoShape 88"/>
            <p:cNvSpPr/>
            <p:nvPr/>
          </p:nvSpPr>
          <p:spPr>
            <a:xfrm>
              <a:off x="6936200" y="4830032"/>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9" name="Group 89"/>
          <p:cNvGrpSpPr/>
          <p:nvPr/>
        </p:nvGrpSpPr>
        <p:grpSpPr>
          <a:xfrm>
            <a:off x="6999827" y="4897184"/>
            <a:ext cx="326517" cy="368617"/>
            <a:chOff x="6999827" y="4897184"/>
            <a:chExt cx="326517" cy="368617"/>
          </a:xfrm>
        </p:grpSpPr>
        <p:sp>
          <p:nvSpPr>
            <p:cNvPr id="90" name="Freeform 90"/>
            <p:cNvSpPr/>
            <p:nvPr/>
          </p:nvSpPr>
          <p:spPr>
            <a:xfrm>
              <a:off x="7088600" y="4897184"/>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99827" y="507739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7144608" y="5108734"/>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3" name="Group 93"/>
          <p:cNvGrpSpPr/>
          <p:nvPr/>
        </p:nvGrpSpPr>
        <p:grpSpPr>
          <a:xfrm>
            <a:off x="7010305" y="5223700"/>
            <a:ext cx="305467" cy="60103"/>
            <a:chOff x="7010305" y="5223700"/>
            <a:chExt cx="305467" cy="60103"/>
          </a:xfrm>
        </p:grpSpPr>
        <p:sp>
          <p:nvSpPr>
            <p:cNvPr id="94" name="Freeform 94"/>
            <p:cNvSpPr/>
            <p:nvPr/>
          </p:nvSpPr>
          <p:spPr>
            <a:xfrm>
              <a:off x="7010305" y="522370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5" name="Group 95"/>
          <p:cNvGrpSpPr/>
          <p:nvPr/>
        </p:nvGrpSpPr>
        <p:grpSpPr>
          <a:xfrm>
            <a:off x="8511826" y="5729097"/>
            <a:ext cx="453771" cy="453771"/>
            <a:chOff x="8511826" y="5729097"/>
            <a:chExt cx="453771" cy="453771"/>
          </a:xfrm>
        </p:grpSpPr>
        <p:sp>
          <p:nvSpPr>
            <p:cNvPr id="96" name="AutoShape 96"/>
            <p:cNvSpPr/>
            <p:nvPr/>
          </p:nvSpPr>
          <p:spPr>
            <a:xfrm>
              <a:off x="8511826" y="5729097"/>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7" name="Group 97"/>
          <p:cNvGrpSpPr/>
          <p:nvPr/>
        </p:nvGrpSpPr>
        <p:grpSpPr>
          <a:xfrm>
            <a:off x="8575453" y="5796249"/>
            <a:ext cx="326517" cy="368617"/>
            <a:chOff x="8575453" y="5796249"/>
            <a:chExt cx="326517" cy="368617"/>
          </a:xfrm>
        </p:grpSpPr>
        <p:sp>
          <p:nvSpPr>
            <p:cNvPr id="98" name="Freeform 98"/>
            <p:cNvSpPr/>
            <p:nvPr/>
          </p:nvSpPr>
          <p:spPr>
            <a:xfrm>
              <a:off x="8664226" y="5796249"/>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8575453" y="5976461"/>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8720233" y="6007798"/>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1" name="Group 101"/>
          <p:cNvGrpSpPr/>
          <p:nvPr/>
        </p:nvGrpSpPr>
        <p:grpSpPr>
          <a:xfrm>
            <a:off x="8585930" y="6122765"/>
            <a:ext cx="305467" cy="60103"/>
            <a:chOff x="8585930" y="6122765"/>
            <a:chExt cx="305467" cy="60103"/>
          </a:xfrm>
        </p:grpSpPr>
        <p:sp>
          <p:nvSpPr>
            <p:cNvPr id="102" name="Freeform 102"/>
            <p:cNvSpPr/>
            <p:nvPr/>
          </p:nvSpPr>
          <p:spPr>
            <a:xfrm>
              <a:off x="8585930" y="6122765"/>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03" name="Connector 103"/>
          <p:cNvCxnSpPr/>
          <p:nvPr/>
        </p:nvCxnSpPr>
        <p:spPr>
          <a:xfrm flipH="1">
            <a:off x="9496936" y="4619186"/>
            <a:ext cx="545662" cy="443587"/>
          </a:xfrm>
          <a:prstGeom prst="line">
            <a:avLst/>
          </a:prstGeom>
          <a:ln w="19050">
            <a:solidFill>
              <a:srgbClr val="53BAE9">
                <a:alpha val="100000"/>
              </a:srgbClr>
            </a:solidFill>
            <a:prstDash val="dash"/>
            <a:headEnd type="none"/>
            <a:tailEnd type="triangle"/>
          </a:ln>
        </p:spPr>
      </p:cxnSp>
      <p:cxnSp>
        <p:nvCxnSpPr>
          <p:cNvPr id="104" name="Connector 104"/>
          <p:cNvCxnSpPr/>
          <p:nvPr/>
        </p:nvCxnSpPr>
        <p:spPr>
          <a:xfrm>
            <a:off x="10076528" y="4716108"/>
            <a:ext cx="18578" cy="719008"/>
          </a:xfrm>
          <a:prstGeom prst="line">
            <a:avLst/>
          </a:prstGeom>
          <a:ln w="19050">
            <a:solidFill>
              <a:srgbClr val="53BAE9">
                <a:alpha val="100000"/>
              </a:srgbClr>
            </a:solidFill>
            <a:prstDash val="dash"/>
            <a:headEnd type="none"/>
            <a:tailEnd type="triangle"/>
          </a:ln>
        </p:spPr>
      </p:cxnSp>
      <p:grpSp>
        <p:nvGrpSpPr>
          <p:cNvPr id="105" name="Group 105"/>
          <p:cNvGrpSpPr/>
          <p:nvPr/>
        </p:nvGrpSpPr>
        <p:grpSpPr>
          <a:xfrm>
            <a:off x="9748075" y="4300156"/>
            <a:ext cx="664369" cy="664369"/>
            <a:chOff x="9748075" y="4300156"/>
            <a:chExt cx="664369" cy="664369"/>
          </a:xfrm>
        </p:grpSpPr>
        <p:sp>
          <p:nvSpPr>
            <p:cNvPr id="106" name="AutoShape 106"/>
            <p:cNvSpPr/>
            <p:nvPr/>
          </p:nvSpPr>
          <p:spPr>
            <a:xfrm>
              <a:off x="9748075" y="4300156"/>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7" name="Group 107"/>
          <p:cNvGrpSpPr/>
          <p:nvPr/>
        </p:nvGrpSpPr>
        <p:grpSpPr>
          <a:xfrm>
            <a:off x="9841230" y="4398454"/>
            <a:ext cx="478060" cy="539687"/>
            <a:chOff x="9841230" y="4398454"/>
            <a:chExt cx="478060" cy="539687"/>
          </a:xfrm>
        </p:grpSpPr>
        <p:sp>
          <p:nvSpPr>
            <p:cNvPr id="108" name="Freeform 108"/>
            <p:cNvSpPr/>
            <p:nvPr/>
          </p:nvSpPr>
          <p:spPr>
            <a:xfrm>
              <a:off x="9971246" y="4398454"/>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9841230" y="4662297"/>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10053161" y="470820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1" name="Group 111"/>
          <p:cNvGrpSpPr/>
          <p:nvPr/>
        </p:nvGrpSpPr>
        <p:grpSpPr>
          <a:xfrm>
            <a:off x="9856566" y="4876514"/>
            <a:ext cx="447294" cy="88011"/>
            <a:chOff x="9856566" y="4876514"/>
            <a:chExt cx="447294" cy="88011"/>
          </a:xfrm>
        </p:grpSpPr>
        <p:sp>
          <p:nvSpPr>
            <p:cNvPr id="112" name="Freeform 112"/>
            <p:cNvSpPr/>
            <p:nvPr/>
          </p:nvSpPr>
          <p:spPr>
            <a:xfrm>
              <a:off x="9856566" y="4876514"/>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3" name="Group 113"/>
          <p:cNvGrpSpPr/>
          <p:nvPr/>
        </p:nvGrpSpPr>
        <p:grpSpPr>
          <a:xfrm>
            <a:off x="9030843" y="5023104"/>
            <a:ext cx="453771" cy="453771"/>
            <a:chOff x="9030843" y="5023104"/>
            <a:chExt cx="453771" cy="453771"/>
          </a:xfrm>
        </p:grpSpPr>
        <p:sp>
          <p:nvSpPr>
            <p:cNvPr id="114" name="AutoShape 114"/>
            <p:cNvSpPr/>
            <p:nvPr/>
          </p:nvSpPr>
          <p:spPr>
            <a:xfrm>
              <a:off x="9030843" y="502310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5" name="Group 115"/>
          <p:cNvGrpSpPr/>
          <p:nvPr/>
        </p:nvGrpSpPr>
        <p:grpSpPr>
          <a:xfrm>
            <a:off x="9094470" y="5090255"/>
            <a:ext cx="326517" cy="368618"/>
            <a:chOff x="9094470" y="5090255"/>
            <a:chExt cx="326517" cy="368618"/>
          </a:xfrm>
        </p:grpSpPr>
        <p:sp>
          <p:nvSpPr>
            <p:cNvPr id="116" name="Freeform 116"/>
            <p:cNvSpPr/>
            <p:nvPr/>
          </p:nvSpPr>
          <p:spPr>
            <a:xfrm>
              <a:off x="9183243" y="509025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9094470" y="527046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9239250" y="5301805"/>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9" name="Group 119"/>
          <p:cNvGrpSpPr/>
          <p:nvPr/>
        </p:nvGrpSpPr>
        <p:grpSpPr>
          <a:xfrm>
            <a:off x="9104948" y="5416772"/>
            <a:ext cx="305467" cy="60103"/>
            <a:chOff x="9104948" y="5416772"/>
            <a:chExt cx="305467" cy="60103"/>
          </a:xfrm>
        </p:grpSpPr>
        <p:sp>
          <p:nvSpPr>
            <p:cNvPr id="120" name="Freeform 120"/>
            <p:cNvSpPr/>
            <p:nvPr/>
          </p:nvSpPr>
          <p:spPr>
            <a:xfrm>
              <a:off x="9104948" y="5416772"/>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1" name="Group 121"/>
          <p:cNvGrpSpPr/>
          <p:nvPr/>
        </p:nvGrpSpPr>
        <p:grpSpPr>
          <a:xfrm>
            <a:off x="9872949" y="5502211"/>
            <a:ext cx="453771" cy="453771"/>
            <a:chOff x="9872949" y="5502211"/>
            <a:chExt cx="453771" cy="453771"/>
          </a:xfrm>
        </p:grpSpPr>
        <p:sp>
          <p:nvSpPr>
            <p:cNvPr id="122" name="AutoShape 122"/>
            <p:cNvSpPr/>
            <p:nvPr/>
          </p:nvSpPr>
          <p:spPr>
            <a:xfrm>
              <a:off x="9872949" y="5502211"/>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9936480" y="5569363"/>
            <a:ext cx="326517" cy="368618"/>
            <a:chOff x="9936480" y="5569363"/>
            <a:chExt cx="326517" cy="368618"/>
          </a:xfrm>
        </p:grpSpPr>
        <p:sp>
          <p:nvSpPr>
            <p:cNvPr id="124" name="Freeform 124"/>
            <p:cNvSpPr/>
            <p:nvPr/>
          </p:nvSpPr>
          <p:spPr>
            <a:xfrm>
              <a:off x="10025349" y="5569363"/>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9936480" y="574957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10081260" y="5780913"/>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7" name="Group 127"/>
          <p:cNvGrpSpPr/>
          <p:nvPr/>
        </p:nvGrpSpPr>
        <p:grpSpPr>
          <a:xfrm>
            <a:off x="9947053" y="5895880"/>
            <a:ext cx="305467" cy="60103"/>
            <a:chOff x="9947053" y="5895880"/>
            <a:chExt cx="305467" cy="60103"/>
          </a:xfrm>
        </p:grpSpPr>
        <p:sp>
          <p:nvSpPr>
            <p:cNvPr id="128" name="Freeform 128"/>
            <p:cNvSpPr/>
            <p:nvPr/>
          </p:nvSpPr>
          <p:spPr>
            <a:xfrm>
              <a:off x="9947053" y="589588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29" name="Connector 129"/>
          <p:cNvCxnSpPr/>
          <p:nvPr/>
        </p:nvCxnSpPr>
        <p:spPr>
          <a:xfrm flipV="1">
            <a:off x="9025615" y="2235826"/>
            <a:ext cx="541689" cy="145917"/>
          </a:xfrm>
          <a:prstGeom prst="line">
            <a:avLst/>
          </a:prstGeom>
          <a:ln w="19050">
            <a:solidFill>
              <a:srgbClr val="53BAE9">
                <a:alpha val="100000"/>
              </a:srgbClr>
            </a:solidFill>
            <a:prstDash val="dash"/>
            <a:headEnd type="none"/>
            <a:tailEnd type="triangle"/>
          </a:ln>
        </p:spPr>
      </p:cxnSp>
      <p:cxnSp>
        <p:nvCxnSpPr>
          <p:cNvPr id="130" name="Connector 130"/>
          <p:cNvCxnSpPr/>
          <p:nvPr/>
        </p:nvCxnSpPr>
        <p:spPr>
          <a:xfrm flipH="1" flipV="1">
            <a:off x="8271850" y="2166219"/>
            <a:ext cx="452891" cy="204667"/>
          </a:xfrm>
          <a:prstGeom prst="line">
            <a:avLst/>
          </a:prstGeom>
          <a:ln w="19050">
            <a:solidFill>
              <a:srgbClr val="53BAE9">
                <a:alpha val="100000"/>
              </a:srgbClr>
            </a:solidFill>
            <a:prstDash val="dash"/>
            <a:headEnd type="none"/>
            <a:tailEnd type="triangle"/>
          </a:ln>
        </p:spPr>
      </p:cxnSp>
      <p:grpSp>
        <p:nvGrpSpPr>
          <p:cNvPr id="131" name="Group 131"/>
          <p:cNvGrpSpPr/>
          <p:nvPr/>
        </p:nvGrpSpPr>
        <p:grpSpPr>
          <a:xfrm>
            <a:off x="8554402" y="2050351"/>
            <a:ext cx="664369" cy="664369"/>
            <a:chOff x="8554402" y="2050351"/>
            <a:chExt cx="664369" cy="664369"/>
          </a:xfrm>
        </p:grpSpPr>
        <p:sp>
          <p:nvSpPr>
            <p:cNvPr id="132" name="AutoShape 132"/>
            <p:cNvSpPr/>
            <p:nvPr/>
          </p:nvSpPr>
          <p:spPr>
            <a:xfrm>
              <a:off x="8554402" y="2050351"/>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3" name="Group 133"/>
          <p:cNvGrpSpPr/>
          <p:nvPr/>
        </p:nvGrpSpPr>
        <p:grpSpPr>
          <a:xfrm>
            <a:off x="8647462" y="2148650"/>
            <a:ext cx="478060" cy="539686"/>
            <a:chOff x="8647462" y="2148650"/>
            <a:chExt cx="478060" cy="539686"/>
          </a:xfrm>
        </p:grpSpPr>
        <p:sp>
          <p:nvSpPr>
            <p:cNvPr id="134" name="Freeform 134"/>
            <p:cNvSpPr/>
            <p:nvPr/>
          </p:nvSpPr>
          <p:spPr>
            <a:xfrm>
              <a:off x="8777574" y="2148650"/>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8647462" y="2412492"/>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8859488" y="245830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7" name="Group 137"/>
          <p:cNvGrpSpPr/>
          <p:nvPr/>
        </p:nvGrpSpPr>
        <p:grpSpPr>
          <a:xfrm>
            <a:off x="8662892" y="2626614"/>
            <a:ext cx="447294" cy="88011"/>
            <a:chOff x="8662892" y="2626614"/>
            <a:chExt cx="447294" cy="88011"/>
          </a:xfrm>
        </p:grpSpPr>
        <p:sp>
          <p:nvSpPr>
            <p:cNvPr id="138" name="Freeform 138"/>
            <p:cNvSpPr/>
            <p:nvPr/>
          </p:nvSpPr>
          <p:spPr>
            <a:xfrm>
              <a:off x="8662892" y="2626614"/>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9" name="Group 139"/>
          <p:cNvGrpSpPr/>
          <p:nvPr/>
        </p:nvGrpSpPr>
        <p:grpSpPr>
          <a:xfrm>
            <a:off x="7753064" y="1854994"/>
            <a:ext cx="453771" cy="453771"/>
            <a:chOff x="7753064" y="1854994"/>
            <a:chExt cx="453771" cy="453771"/>
          </a:xfrm>
        </p:grpSpPr>
        <p:sp>
          <p:nvSpPr>
            <p:cNvPr id="140" name="AutoShape 140"/>
            <p:cNvSpPr/>
            <p:nvPr/>
          </p:nvSpPr>
          <p:spPr>
            <a:xfrm>
              <a:off x="7753064" y="185499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1" name="Group 141"/>
          <p:cNvGrpSpPr/>
          <p:nvPr/>
        </p:nvGrpSpPr>
        <p:grpSpPr>
          <a:xfrm>
            <a:off x="7816691" y="1922145"/>
            <a:ext cx="326517" cy="368618"/>
            <a:chOff x="7816691" y="1922145"/>
            <a:chExt cx="326517" cy="368618"/>
          </a:xfrm>
        </p:grpSpPr>
        <p:sp>
          <p:nvSpPr>
            <p:cNvPr id="142" name="Freeform 142"/>
            <p:cNvSpPr/>
            <p:nvPr/>
          </p:nvSpPr>
          <p:spPr>
            <a:xfrm>
              <a:off x="7905464" y="192214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7816691" y="210235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7961471" y="2133695"/>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5" name="Group 145"/>
          <p:cNvGrpSpPr/>
          <p:nvPr/>
        </p:nvGrpSpPr>
        <p:grpSpPr>
          <a:xfrm>
            <a:off x="7827169" y="2248662"/>
            <a:ext cx="305467" cy="60103"/>
            <a:chOff x="7827169" y="2248662"/>
            <a:chExt cx="305467" cy="60103"/>
          </a:xfrm>
        </p:grpSpPr>
        <p:sp>
          <p:nvSpPr>
            <p:cNvPr id="146" name="Freeform 146"/>
            <p:cNvSpPr/>
            <p:nvPr/>
          </p:nvSpPr>
          <p:spPr>
            <a:xfrm>
              <a:off x="7827169" y="2248662"/>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7" name="Group 147"/>
          <p:cNvGrpSpPr/>
          <p:nvPr/>
        </p:nvGrpSpPr>
        <p:grpSpPr>
          <a:xfrm>
            <a:off x="9632252" y="1967865"/>
            <a:ext cx="453771" cy="453771"/>
            <a:chOff x="9632252" y="1967865"/>
            <a:chExt cx="453771" cy="453771"/>
          </a:xfrm>
        </p:grpSpPr>
        <p:sp>
          <p:nvSpPr>
            <p:cNvPr id="148" name="AutoShape 148"/>
            <p:cNvSpPr/>
            <p:nvPr/>
          </p:nvSpPr>
          <p:spPr>
            <a:xfrm>
              <a:off x="9632252" y="1967865"/>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9" name="Group 149"/>
          <p:cNvGrpSpPr/>
          <p:nvPr/>
        </p:nvGrpSpPr>
        <p:grpSpPr>
          <a:xfrm>
            <a:off x="9695879" y="2035016"/>
            <a:ext cx="326517" cy="368618"/>
            <a:chOff x="9695879" y="2035016"/>
            <a:chExt cx="326517" cy="368618"/>
          </a:xfrm>
        </p:grpSpPr>
        <p:sp>
          <p:nvSpPr>
            <p:cNvPr id="150" name="Freeform 150"/>
            <p:cNvSpPr/>
            <p:nvPr/>
          </p:nvSpPr>
          <p:spPr>
            <a:xfrm>
              <a:off x="9784652" y="2035016"/>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9695879" y="2215229"/>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9840659" y="2246471"/>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3" name="Group 153"/>
          <p:cNvGrpSpPr/>
          <p:nvPr/>
        </p:nvGrpSpPr>
        <p:grpSpPr>
          <a:xfrm>
            <a:off x="9706356" y="2361438"/>
            <a:ext cx="305467" cy="60103"/>
            <a:chOff x="9706356" y="2361438"/>
            <a:chExt cx="305467" cy="60103"/>
          </a:xfrm>
        </p:grpSpPr>
        <p:sp>
          <p:nvSpPr>
            <p:cNvPr id="154" name="Freeform 154"/>
            <p:cNvSpPr/>
            <p:nvPr/>
          </p:nvSpPr>
          <p:spPr>
            <a:xfrm>
              <a:off x="9706356" y="2361438"/>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5" name="AutoShape 155"/>
          <p:cNvSpPr/>
          <p:nvPr/>
        </p:nvSpPr>
        <p:spPr>
          <a:xfrm>
            <a:off x="1104329" y="3250025"/>
            <a:ext cx="4000405" cy="196596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200">
                <a:solidFill>
                  <a:srgbClr val="000000">
                    <a:alpha val="100000"/>
                  </a:srgbClr>
                </a:solidFill>
                <a:latin typeface="Microsoft Yahei"/>
                <a:ea typeface="Microsoft Yahei"/>
                <a:cs typeface="Microsoft Yahei"/>
              </a:rPr>
              <a:t>社会参与度逐步提高：公众对慈善事业的关注度和参与度不断提升，企业、个人等社会力量积极参与慈善活动。</a:t>
            </a:r>
            <a:endParaRPr lang="en-US" sz="1100"/>
          </a:p>
        </p:txBody>
      </p:sp>
      <p:sp>
        <p:nvSpPr>
          <p:cNvPr id="156" name="Freeform 156"/>
          <p:cNvSpPr/>
          <p:nvPr/>
        </p:nvSpPr>
        <p:spPr>
          <a:xfrm>
            <a:off x="1104329" y="2313518"/>
            <a:ext cx="600656" cy="600656"/>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a:off x="1788559" y="2360035"/>
            <a:ext cx="3308633" cy="46820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8" name="Group 158"/>
          <p:cNvGrpSpPr/>
          <p:nvPr/>
        </p:nvGrpSpPr>
        <p:grpSpPr>
          <a:xfrm>
            <a:off x="454963" y="93878"/>
            <a:ext cx="10641129" cy="914400"/>
            <a:chOff x="454963" y="93878"/>
            <a:chExt cx="10641129" cy="914400"/>
          </a:xfrm>
        </p:grpSpPr>
        <p:sp>
          <p:nvSpPr>
            <p:cNvPr id="159" name="AutoShape 15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AutoShape 16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AutoShape 16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AutoShape 16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AutoShape 16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AutoShape 17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AutoShape 17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AutoShape 17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AutoShape 17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TextBox 17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慈善事业历史悠久</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许多国家的慈善事业有着悠久的历史和深厚的文化底蕴。</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慈善组织多样化</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国外的慈善组织种类繁多，包括基金会、社会团体、宗教组织等。</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政府支持力度大</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许多国家的政府对慈善事业给予大力支持，通过税收优惠、资金扶持等方式鼓励慈善组织的发展。</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资金筹措困难</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信任危机</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部分慈善机构面临资金筹措的难题，缺乏稳定的资金来源。</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一些慈善机构因管理不善或信息不透明而引发信任危机，影响公众对慈善事业的信心。</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面临的挑战与机遇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人才匮乏：慈善机构在吸引和留住优秀人才方面存在困难，缺乏专业化的团队和管理人才。</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967" b="7967"/>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随着公众对社会责任和公益事业的关注度不断提高，慈善机构获得了更多的社会支持和关注。</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社会关注度提高</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互联网技术的发展为慈善机构提供了更广阔的平台和更便捷的传播方式，有助于扩大慈善事业的影响力。</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互联网技术的发展</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慈善机构可以积极寻求与其他领域和行业的跨界合作与创新，探索新的发展模式和服务方式。</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跨界合作与创新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面临的挑战与机遇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教育培训在慈善机构中的作用</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4143" r="414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提升员工素质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提高员工的专业技能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通过教育培训，使员工掌握与慈善事业相关的专业知识和技能，提高工作效率和质量。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培养员工的职业道德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强化员工的慈善意识和职业道德，使其更加积极地投身慈善事业。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增强员工的团队协作能力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通过培训提高员工的沟通、协作和领导能力，促进团队内部的良好合作。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917" r="16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推动社会公益事业的发展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通过教育培训促进社会公益事业的发展，让更多人关注和参与到慈善事业中来。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普及慈善知识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通过教育培训向员工和社会公众普及慈善的相关知识，提高人们对慈善事业的认识和理解。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弘扬慈善精神</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传播慈善机构的宗旨和理念，激发公众的慈善意识和参与热情。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传播慈善理念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提升志愿者的服务技能</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对志愿者进行相关的知识和技能培训，使其能够更好地胜任志愿服务工作。</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促进志愿者的个人成长</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通过参与教育培训和志愿服务，志愿者可以拓展自己的视野、增长见识，实现个人价值的提升。</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增强志愿者的服务意识</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通过教育培训强化志愿者的服务意识和奉献精神，提高志愿服务的质量和效果。</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培养志愿者队伍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慈善机构教育培训内容与方法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https://d.book118.com/378021114024006037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2024-09-16T21:25:11.368</cp:lastPrinted>
  <dcterms:created xsi:type="dcterms:W3CDTF">2024-09-16T13:25:11Z</dcterms:created>
  <dcterms:modified xsi:type="dcterms:W3CDTF">2024-09-16T13:25:13Z</dcterms:modified>
</cp:coreProperties>
</file>