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97282" name=""/>
          <p:cNvSpPr/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fld id="{62E9E63C-56BA-4325-AF22-5CAC6C2009EB}" type="header">
              <a:rPr sz="1200"/>
              <a:t>*</a:t>
            </a:fld>
            <a:endParaRPr sz="1200"/>
          </a:p>
        </p:txBody>
      </p:sp>
      <p:sp>
        <p:nvSpPr>
          <p:cNvPr id="97283" name=""/>
          <p:cNvSpPr/>
          <p:nvPr>
            <p:ph type="dt" idx="1"/>
          </p:nvPr>
        </p:nvSpPr>
        <p:spPr>
          <a:xfrm>
            <a:off x="3884612" y="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98A63FB1-2032-459D-AA55-54B2EAD7A48F}" type="datetime1">
              <a:rPr sz="1200"/>
              <a:t>*</a:t>
            </a:fld>
            <a:endParaRPr sz="1200"/>
          </a:p>
        </p:txBody>
      </p:sp>
      <p:sp>
        <p:nvSpPr>
          <p:cNvPr id="97284" name="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prstClr val="black"/>
            </a:solidFill>
            <a:miter lim="800000"/>
          </a:ln>
        </p:spPr>
      </p:sp>
      <p:sp>
        <p:nvSpPr>
          <p:cNvPr id="97285" name=""/>
          <p:cNvSpPr/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97286" name=""/>
          <p:cNvSpPr/>
          <p:nvPr>
            <p:ph type="ftr" sz="quarter" idx="4"/>
          </p:nvPr>
        </p:nvSpPr>
        <p:spPr>
          <a:xfrm>
            <a:off x="0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fld id="{88F105F0-532E-466B-A767-3BA693AEDF44}" type="footer">
              <a:rPr sz="1200"/>
              <a:t>*</a:t>
            </a:fld>
            <a:endParaRPr sz="1200"/>
          </a:p>
        </p:txBody>
      </p:sp>
      <p:sp>
        <p:nvSpPr>
          <p:cNvPr id="97287" name=""/>
          <p:cNvSpPr/>
          <p:nvPr>
            <p:ph type="sldNum" sz="quarter" idx="5"/>
          </p:nvPr>
        </p:nvSpPr>
        <p:spPr>
          <a:xfrm>
            <a:off x="3884612" y="8685212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D134A20B-3C6C-4F98-8775-A3BC35D7048F}" type="slidenum">
              <a:rPr sz="1200"/>
              <a:t>*</a:t>
            </a:fld>
            <a:endParaRPr sz="12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       伴随科学技术发展,尤其是信息技术和交通进步,不同种族、国家之间交往越来越密切，全球化趋势正加速进行。这种全球化趋势既推进了人类当代文明共享，也突显出国家、民族和地域之间不同文明差异、分歧和冲突。那么我们怎样对待这些各不相同文明呢？我们一起来看第三专题——文明对话（看目录）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媲美  事过境迁  抱残守缺  明日黄花  </a:t>
            </a:r>
          </a:p>
          <a:p/>
          <a:p>
            <a:r>
              <a:t>褒贬  昙花一现  销声匿迹  孤芳自赏</a:t>
            </a:r>
          </a:p>
          <a:p/>
          <a:p>
            <a:r>
              <a:t>威慑  一蹴而就  面目全非  班驳陆离</a:t>
            </a:r>
          </a:p>
          <a:p/>
          <a:p>
            <a:r>
              <a:t>积淀  筛选  攻讦  咀嚼  时髦  蜕除</a:t>
            </a:r>
          </a:p>
          <a:p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在课文中找出相关语句，完毕下表填空：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306" name="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98307" name="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       文化老式落脚点在“老式”，它不可捉摸却无所不在，产生于民族历代生活，成长于民族重复实践，形成为民族集体意识和集体无意识，简言之就是民族精神。无形。（8-9节）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老式文化</a:t>
            </a:r>
          </a:p>
          <a:p>
            <a:r>
              <a:t>         时代性（应运而生）</a:t>
            </a:r>
          </a:p>
          <a:p>
            <a:r>
              <a:t>         民族性（影响）</a:t>
            </a:r>
          </a:p>
          <a:p>
            <a:r>
              <a:t> 文化老式</a:t>
            </a:r>
          </a:p>
          <a:p>
            <a:r>
              <a:t>         惰性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唐承隋制，唐代是中国历代经济、文化鼎盛时期，因此服饰也十分华丽。贵妇人礼服多以坦胸、低领、大袖为主，同时又有襦裙、半臂肩披帛巾。当初织造技术也达到前所未有高度。同时由于大量吸取外来文化影响以及胡服连续影响，唐代服饰普遍华丽、清新，充斥大唐盛世之风范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C80B0-34DC-4F8F-9D70-0299DAB8A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C0EB2-0825-4795-8F2E-5C7A97A2B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CFA0B-4963-4562-A4A6-2A80BC67B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E466F-5974-4E27-B2C8-755535A3D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F704B2-F646-42A0-9885-B3004CB0B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E4D8E7-8C85-4D92-A39B-B71A3F461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E23DED-5906-4645-83E9-10910862A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94722-9A96-4EFE-93B8-3AA8339CC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4ACAE-0410-46F9-B4B7-CED7C030E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1B5B3-79FB-4A4E-9EE2-03DFC6697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83906-52CA-4FB3-8BAA-0E671CDCD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0CA9B89-CC5B-4561-B115-264A460C4197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DFE6DD2-E286-460D-AF35-1292380F44D2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6E631C1-01EC-4703-85CD-A5BD9F34A73F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fld id="{F18EA185-9678-4E99-B09E-CCDD159183CB}" type="footer">
              <a:rPr sz="1400"/>
              <a:t/>
            </a:fld>
            <a:endParaRPr sz="14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E0F98555-4ABE-48AC-B2C2-BED72B1DF102}" type="footer">
              <a:rPr sz="1400"/>
              <a:t/>
            </a:fld>
            <a:endParaRPr sz="14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3993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9939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9940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39941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3A70D0EA-F538-445C-B06B-48900C1F2C38}" type="footer">
              <a:rPr sz="1400"/>
              <a:t/>
            </a:fld>
            <a:endParaRPr sz="1400"/>
          </a:p>
        </p:txBody>
      </p:sp>
      <p:sp>
        <p:nvSpPr>
          <p:cNvPr id="39942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4E4F340A-0867-46F9-AC05-44977F68CDE1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112214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23" name=""/>
          <p:cNvSpPr/>
          <p:nvPr>
            <p:ph type="body" idx="4294967295"/>
          </p:nvPr>
        </p:nvSpPr>
        <p:spPr>
          <a:xfrm>
            <a:off x="0" y="0"/>
            <a:ext cx="8964612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r>
              <a:t>          伴随科学技术发展,尤其是信息技术和交通进步,不同种族、国家之间交往越来越密切，全球化趋势正加速进行。这种全球化趋势既推进了人类当代文明共享，也突显出国家、民族和地域之间不同文明差异、分歧和冲突。那么我们怎样对待这些各不相同文明呢？我们一起来看第三专题——文明对话（看目录）</a:t>
            </a:r>
          </a:p>
        </p:txBody>
      </p:sp>
      <p:sp>
        <p:nvSpPr>
          <p:cNvPr id="8192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8192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FF8A9EB-49C6-4389-8BC2-20EA5CA6290A}" type="footer">
              <a:rPr sz="1400"/>
              <a:t/>
            </a:fld>
            <a:endParaRPr sz="1400"/>
          </a:p>
        </p:txBody>
      </p:sp>
      <p:sp>
        <p:nvSpPr>
          <p:cNvPr id="81926" name="TextBox 8192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  <p:sp>
        <p:nvSpPr>
          <p:cNvPr id="81927" name="TextBox 8192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4" name=""/>
          <p:cNvSpPr/>
          <p:nvPr/>
        </p:nvSpPr>
        <p:spPr>
          <a:xfrm>
            <a:off x="790575" y="1700212"/>
            <a:ext cx="8353425" cy="1098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66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老式文化与文化老式</a:t>
            </a:r>
            <a:endParaRPr sz="6600">
              <a:solidFill>
                <a:srgbClr val="FF3300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205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05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88488DE-0A6D-4E07-888F-507F22261448}" type="footer">
              <a:rPr sz="1400"/>
              <a:t/>
            </a:fld>
            <a:endParaRPr sz="1400"/>
          </a:p>
        </p:txBody>
      </p:sp>
      <p:sp>
        <p:nvSpPr>
          <p:cNvPr id="2057" name="TextBox 205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  <p:sp>
        <p:nvSpPr>
          <p:cNvPr id="2058" name="TextBox 205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03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049808" cy="636314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4035" name=""/>
          <p:cNvSpPr/>
          <p:nvPr/>
        </p:nvSpPr>
        <p:spPr>
          <a:xfrm>
            <a:off x="0" y="0"/>
            <a:ext cx="4932362" cy="6797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sz="4000" b="1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长期以来，人们对老式文化和文化老式存在着模糊结识，对两者差别理解太少，当然如何看待两者也存在着许多错误结识，以致出现了许多现实问题，有些人还提出了“回归老式”标语，为此庞朴写了本文</a:t>
            </a:r>
            <a:r>
              <a:rPr sz="4000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。</a:t>
            </a:r>
            <a:endParaRPr sz="4000">
              <a:solidFill>
                <a:srgbClr val="FF3300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44036" name=""/>
          <p:cNvSpPr/>
          <p:nvPr/>
        </p:nvSpPr>
        <p:spPr>
          <a:xfrm>
            <a:off x="6858000" y="609600"/>
            <a:ext cx="1828800" cy="1600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5400">
                <a:solidFill>
                  <a:srgbClr val="FF00FF"/>
                </a:solidFill>
              </a:rPr>
              <a:t>背景资料</a:t>
            </a:r>
            <a:endParaRPr sz="5400">
              <a:solidFill>
                <a:srgbClr val="FF00FF"/>
              </a:solidFill>
            </a:endParaRPr>
          </a:p>
        </p:txBody>
      </p:sp>
      <p:sp>
        <p:nvSpPr>
          <p:cNvPr id="4403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403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87BB8E7-E7C6-4672-9A1F-5727E50FA270}" type="footer">
              <a:rPr sz="1400"/>
              <a:t/>
            </a:fld>
            <a:endParaRPr sz="1400"/>
          </a:p>
        </p:txBody>
      </p:sp>
      <p:sp>
        <p:nvSpPr>
          <p:cNvPr id="44039" name="TextBox 4403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  <p:sp>
        <p:nvSpPr>
          <p:cNvPr id="44040" name="TextBox 4403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4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4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"/>
          <p:cNvSpPr/>
          <p:nvPr/>
        </p:nvSpPr>
        <p:spPr>
          <a:xfrm>
            <a:off x="323850" y="260350"/>
            <a:ext cx="8424862" cy="5522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kumimoji="1" sz="48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作者简介</a:t>
            </a:r>
            <a:endParaRPr kumimoji="1" sz="4800" b="1">
              <a:solidFill>
                <a:srgbClr val="FF3300"/>
              </a:solidFill>
              <a:latin typeface="隶书" pitchFamily="49" charset="-122"/>
              <a:ea typeface="隶书" pitchFamily="49" charset="-122"/>
            </a:endParaRPr>
          </a:p>
          <a:p>
            <a:pPr lvl="0" algn="just">
              <a:lnSpc>
                <a:spcPct val="90000"/>
              </a:lnSpc>
              <a:spcBef>
                <a:spcPct val="50000"/>
              </a:spcBef>
            </a:pPr>
            <a:r>
              <a:rPr kumimoji="1" sz="4000" b="1">
                <a:latin typeface="黑体" pitchFamily="2" charset="-122"/>
                <a:ea typeface="黑体" pitchFamily="2" charset="-122"/>
              </a:rPr>
              <a:t>    庞朴,1928年10月出生于江苏淮安，汉族。现为中国社会科学院研究员、联合国科教文组织《人类科学文化发展史》国际编委会中国代表、国际简帛研究中心主任。</a:t>
            </a:r>
            <a:r>
              <a:rPr kumimoji="1" sz="4000" b="1">
                <a:ea typeface="黑体" pitchFamily="2" charset="-122"/>
              </a:rPr>
              <a:t>著有《沉思集》、《稂莠集——中国文化与哲学论集》、《一分为三——中国老式思想考释》、《儒家辨证法研究》等。</a:t>
            </a:r>
            <a:r>
              <a:rPr kumimoji="1" sz="4000" b="1"/>
              <a:t> </a:t>
            </a:r>
            <a:endParaRPr kumimoji="1" sz="4000" b="1"/>
          </a:p>
        </p:txBody>
      </p:sp>
      <p:sp>
        <p:nvSpPr>
          <p:cNvPr id="4301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301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8259493-0D31-4426-AFAB-09509720969F}" type="footer">
              <a:rPr sz="1400"/>
              <a:t/>
            </a:fld>
            <a:endParaRPr sz="1400"/>
          </a:p>
        </p:txBody>
      </p:sp>
      <p:sp>
        <p:nvSpPr>
          <p:cNvPr id="43013" name="TextBox 4301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  <p:sp>
        <p:nvSpPr>
          <p:cNvPr id="43014" name="TextBox 4301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9" name=""/>
          <p:cNvSpPr/>
          <p:nvPr/>
        </p:nvSpPr>
        <p:spPr>
          <a:xfrm>
            <a:off x="250825" y="0"/>
            <a:ext cx="8893175" cy="63103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sz="48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检查预习</a:t>
            </a:r>
            <a:endParaRPr sz="4000" b="1" i="1">
              <a:solidFill>
                <a:srgbClr val="FF3399"/>
              </a:solidFill>
              <a:latin typeface="黑体" pitchFamily="2" charset="-122"/>
              <a:ea typeface="黑体" pitchFamily="2" charset="-122"/>
            </a:endParaRPr>
          </a:p>
          <a:p>
            <a:pPr lvl="0" algn="just">
              <a:spcBef>
                <a:spcPct val="50000"/>
              </a:spcBef>
            </a:pPr>
            <a:r>
              <a:rPr sz="4000" b="1" i="1">
                <a:solidFill>
                  <a:srgbClr val="FF3399"/>
                </a:solidFill>
                <a:latin typeface="黑体" pitchFamily="2" charset="-122"/>
                <a:ea typeface="黑体" pitchFamily="2" charset="-122"/>
              </a:rPr>
              <a:t>注音</a:t>
            </a:r>
            <a:endParaRPr sz="4000" b="1" i="1">
              <a:solidFill>
                <a:srgbClr val="FF3399"/>
              </a:solidFill>
              <a:latin typeface="黑体" pitchFamily="2" charset="-122"/>
              <a:ea typeface="黑体" pitchFamily="2" charset="-122"/>
            </a:endParaRPr>
          </a:p>
          <a:p>
            <a:pPr lvl="0" algn="just">
              <a:spcBef>
                <a:spcPct val="50000"/>
              </a:spcBef>
            </a:pPr>
            <a:r>
              <a:rPr sz="40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与</a:t>
            </a:r>
            <a:r>
              <a:rPr sz="4000" b="1">
                <a:latin typeface="黑体" pitchFamily="2" charset="-122"/>
                <a:ea typeface="黑体" pitchFamily="2" charset="-122"/>
              </a:rPr>
              <a:t>时俱进     与会      </a:t>
            </a:r>
            <a:r>
              <a:rPr sz="40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媲</a:t>
            </a:r>
            <a:r>
              <a:rPr sz="4000" b="1">
                <a:latin typeface="黑体" pitchFamily="2" charset="-122"/>
                <a:ea typeface="黑体" pitchFamily="2" charset="-122"/>
              </a:rPr>
              <a:t>美    </a:t>
            </a:r>
            <a:endParaRPr sz="4000" b="1">
              <a:latin typeface="黑体" pitchFamily="2" charset="-122"/>
              <a:ea typeface="黑体" pitchFamily="2" charset="-122"/>
            </a:endParaRPr>
          </a:p>
          <a:p>
            <a:pPr lvl="0" algn="just">
              <a:spcBef>
                <a:spcPct val="50000"/>
              </a:spcBef>
            </a:pPr>
            <a:r>
              <a:rPr sz="4000" b="1">
                <a:latin typeface="黑体" pitchFamily="2" charset="-122"/>
                <a:ea typeface="黑体" pitchFamily="2" charset="-122"/>
              </a:rPr>
              <a:t>刮</a:t>
            </a:r>
            <a:r>
              <a:rPr sz="40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垢</a:t>
            </a:r>
            <a:r>
              <a:rPr sz="4000" b="1">
                <a:latin typeface="黑体" pitchFamily="2" charset="-122"/>
                <a:ea typeface="黑体" pitchFamily="2" charset="-122"/>
              </a:rPr>
              <a:t>磨光     自</a:t>
            </a:r>
            <a:r>
              <a:rPr sz="40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戕</a:t>
            </a:r>
            <a:r>
              <a:rPr sz="4000" b="1">
                <a:latin typeface="黑体" pitchFamily="2" charset="-122"/>
                <a:ea typeface="黑体" pitchFamily="2" charset="-122"/>
              </a:rPr>
              <a:t>      </a:t>
            </a:r>
            <a:r>
              <a:rPr sz="40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蜕</a:t>
            </a:r>
            <a:r>
              <a:rPr sz="4000" b="1">
                <a:latin typeface="黑体" pitchFamily="2" charset="-122"/>
                <a:ea typeface="黑体" pitchFamily="2" charset="-122"/>
              </a:rPr>
              <a:t>除</a:t>
            </a:r>
            <a:endParaRPr sz="4000" b="1">
              <a:latin typeface="黑体" pitchFamily="2" charset="-122"/>
              <a:ea typeface="黑体" pitchFamily="2" charset="-122"/>
            </a:endParaRPr>
          </a:p>
          <a:p>
            <a:pPr lvl="0" algn="just">
              <a:spcBef>
                <a:spcPct val="50000"/>
              </a:spcBef>
            </a:pPr>
            <a:r>
              <a:rPr sz="40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昙</a:t>
            </a:r>
            <a:r>
              <a:rPr sz="4000" b="1">
                <a:latin typeface="黑体" pitchFamily="2" charset="-122"/>
                <a:ea typeface="黑体" pitchFamily="2" charset="-122"/>
              </a:rPr>
              <a:t>花一现     </a:t>
            </a:r>
            <a:r>
              <a:rPr sz="40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钳</a:t>
            </a:r>
            <a:r>
              <a:rPr sz="4000" b="1">
                <a:latin typeface="黑体" pitchFamily="2" charset="-122"/>
                <a:ea typeface="黑体" pitchFamily="2" charset="-122"/>
              </a:rPr>
              <a:t>制      攻</a:t>
            </a:r>
            <a:r>
              <a:rPr sz="40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讦</a:t>
            </a:r>
            <a:endParaRPr sz="4000" b="1">
              <a:solidFill>
                <a:srgbClr val="FF3300"/>
              </a:solidFill>
              <a:latin typeface="黑体" pitchFamily="2" charset="-122"/>
              <a:ea typeface="黑体" pitchFamily="2" charset="-122"/>
            </a:endParaRPr>
          </a:p>
          <a:p>
            <a:pPr lvl="0" algn="just">
              <a:spcBef>
                <a:spcPct val="50000"/>
              </a:spcBef>
            </a:pPr>
            <a:r>
              <a:rPr sz="4000" b="1">
                <a:latin typeface="黑体" pitchFamily="2" charset="-122"/>
                <a:ea typeface="黑体" pitchFamily="2" charset="-122"/>
              </a:rPr>
              <a:t>一</a:t>
            </a:r>
            <a:r>
              <a:rPr sz="40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蹴</a:t>
            </a:r>
            <a:r>
              <a:rPr sz="4000" b="1">
                <a:latin typeface="黑体" pitchFamily="2" charset="-122"/>
                <a:ea typeface="黑体" pitchFamily="2" charset="-122"/>
              </a:rPr>
              <a:t>而就     威</a:t>
            </a:r>
            <a:r>
              <a:rPr sz="40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慑      孕</a:t>
            </a:r>
            <a:r>
              <a:rPr sz="4000" b="1">
                <a:latin typeface="黑体" pitchFamily="2" charset="-122"/>
                <a:ea typeface="黑体" pitchFamily="2" charset="-122"/>
              </a:rPr>
              <a:t>育</a:t>
            </a:r>
            <a:endParaRPr sz="4000" b="1">
              <a:latin typeface="黑体" pitchFamily="2" charset="-122"/>
              <a:ea typeface="黑体" pitchFamily="2" charset="-122"/>
            </a:endParaRPr>
          </a:p>
          <a:p>
            <a:pPr lvl="0" algn="just">
              <a:spcBef>
                <a:spcPct val="50000"/>
              </a:spcBef>
            </a:pPr>
            <a:r>
              <a:rPr sz="4000" b="1">
                <a:latin typeface="黑体" pitchFamily="2" charset="-122"/>
                <a:ea typeface="黑体" pitchFamily="2" charset="-122"/>
              </a:rPr>
              <a:t>一大</a:t>
            </a:r>
            <a:r>
              <a:rPr sz="40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摞</a:t>
            </a:r>
            <a:endParaRPr sz="4000" b="1">
              <a:solidFill>
                <a:srgbClr val="FF33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55300" name=""/>
          <p:cNvSpPr/>
          <p:nvPr/>
        </p:nvSpPr>
        <p:spPr>
          <a:xfrm>
            <a:off x="2484438" y="1989138"/>
            <a:ext cx="1152525" cy="701675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  <a:latin typeface="Times New Roman" pitchFamily="18" charset="0"/>
              </a:rPr>
              <a:t>yǔ</a:t>
            </a:r>
            <a:endParaRPr sz="4000" b="1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55301" name=""/>
          <p:cNvSpPr/>
          <p:nvPr/>
        </p:nvSpPr>
        <p:spPr>
          <a:xfrm>
            <a:off x="7380288" y="4724400"/>
            <a:ext cx="1223962" cy="701675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  <a:latin typeface="Times New Roman" pitchFamily="18" charset="0"/>
              </a:rPr>
              <a:t>yùn</a:t>
            </a:r>
            <a:endParaRPr sz="4000" b="1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55302" name=""/>
          <p:cNvSpPr/>
          <p:nvPr/>
        </p:nvSpPr>
        <p:spPr>
          <a:xfrm>
            <a:off x="7380288" y="1916112"/>
            <a:ext cx="1439862" cy="701675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  <a:latin typeface="Times New Roman" pitchFamily="18" charset="0"/>
              </a:rPr>
              <a:t>bì</a:t>
            </a:r>
            <a:endParaRPr sz="4000" b="1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55303" name=""/>
          <p:cNvSpPr/>
          <p:nvPr/>
        </p:nvSpPr>
        <p:spPr>
          <a:xfrm>
            <a:off x="2484438" y="2924175"/>
            <a:ext cx="1152525" cy="701675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  <a:latin typeface="Times New Roman" pitchFamily="18" charset="0"/>
              </a:rPr>
              <a:t>gòu</a:t>
            </a:r>
            <a:endParaRPr sz="4000" b="1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55304" name=""/>
          <p:cNvSpPr/>
          <p:nvPr/>
        </p:nvSpPr>
        <p:spPr>
          <a:xfrm>
            <a:off x="4716462" y="2852738"/>
            <a:ext cx="1439862" cy="701675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  <a:latin typeface="Times New Roman" pitchFamily="18" charset="0"/>
              </a:rPr>
              <a:t>qiāng</a:t>
            </a:r>
            <a:endParaRPr sz="4000" b="1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55305" name=""/>
          <p:cNvSpPr/>
          <p:nvPr/>
        </p:nvSpPr>
        <p:spPr>
          <a:xfrm>
            <a:off x="7380288" y="2852738"/>
            <a:ext cx="1439862" cy="701675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  <a:latin typeface="Times New Roman" pitchFamily="18" charset="0"/>
              </a:rPr>
              <a:t>tuì</a:t>
            </a:r>
            <a:endParaRPr sz="4000" b="1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55306" name=""/>
          <p:cNvSpPr/>
          <p:nvPr/>
        </p:nvSpPr>
        <p:spPr>
          <a:xfrm>
            <a:off x="2484438" y="3789362"/>
            <a:ext cx="1152525" cy="701675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  <a:latin typeface="Times New Roman" pitchFamily="18" charset="0"/>
              </a:rPr>
              <a:t>tán</a:t>
            </a:r>
            <a:endParaRPr sz="4000" b="1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55307" name=""/>
          <p:cNvSpPr/>
          <p:nvPr/>
        </p:nvSpPr>
        <p:spPr>
          <a:xfrm>
            <a:off x="4716462" y="3789362"/>
            <a:ext cx="1223962" cy="701675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  <a:latin typeface="Times New Roman" pitchFamily="18" charset="0"/>
              </a:rPr>
              <a:t>qián</a:t>
            </a:r>
            <a:endParaRPr sz="4000" b="1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55308" name=""/>
          <p:cNvSpPr/>
          <p:nvPr/>
        </p:nvSpPr>
        <p:spPr>
          <a:xfrm>
            <a:off x="7380288" y="3789362"/>
            <a:ext cx="1439862" cy="701675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  <a:latin typeface="Times New Roman" pitchFamily="18" charset="0"/>
              </a:rPr>
              <a:t>jié</a:t>
            </a:r>
            <a:endParaRPr sz="4000" b="1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55309" name=""/>
          <p:cNvSpPr/>
          <p:nvPr/>
        </p:nvSpPr>
        <p:spPr>
          <a:xfrm>
            <a:off x="2484438" y="4724400"/>
            <a:ext cx="1152525" cy="701675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  <a:latin typeface="Times New Roman" pitchFamily="18" charset="0"/>
              </a:rPr>
              <a:t>cù</a:t>
            </a:r>
            <a:endParaRPr sz="4000" b="1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55310" name=""/>
          <p:cNvSpPr/>
          <p:nvPr/>
        </p:nvSpPr>
        <p:spPr>
          <a:xfrm>
            <a:off x="4716462" y="4724400"/>
            <a:ext cx="1223962" cy="701675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  <a:latin typeface="Times New Roman" pitchFamily="18" charset="0"/>
              </a:rPr>
              <a:t>shè</a:t>
            </a:r>
            <a:endParaRPr sz="4000" b="1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55311" name=""/>
          <p:cNvSpPr/>
          <p:nvPr/>
        </p:nvSpPr>
        <p:spPr>
          <a:xfrm>
            <a:off x="2484438" y="5661025"/>
            <a:ext cx="1008062" cy="701675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  <a:latin typeface="Times New Roman" pitchFamily="18" charset="0"/>
              </a:rPr>
              <a:t>luò</a:t>
            </a:r>
            <a:endParaRPr sz="4000" b="1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55313" name=""/>
          <p:cNvSpPr/>
          <p:nvPr/>
        </p:nvSpPr>
        <p:spPr>
          <a:xfrm>
            <a:off x="4716462" y="1916112"/>
            <a:ext cx="1152525" cy="701675"/>
          </a:xfrm>
          <a:prstGeom prst="rect">
            <a:avLst/>
          </a:prstGeom>
          <a:solidFill>
            <a:srgbClr val="FF99CC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chemeClr val="bg1"/>
                </a:solidFill>
                <a:latin typeface="Times New Roman" pitchFamily="18" charset="0"/>
              </a:rPr>
              <a:t>yù</a:t>
            </a:r>
            <a:endParaRPr sz="4000" b="1">
              <a:solidFill>
                <a:schemeClr val="bg1"/>
              </a:solidFill>
              <a:latin typeface="Times New Roman" pitchFamily="18" charset="0"/>
            </a:endParaRPr>
          </a:p>
        </p:txBody>
      </p:sp>
      <p:sp>
        <p:nvSpPr>
          <p:cNvPr id="5531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531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0AF3BDB-CD88-4141-88A1-7E29344B961E}" type="footer">
              <a:rPr sz="1400"/>
              <a:t/>
            </a:fld>
            <a:endParaRPr sz="1400"/>
          </a:p>
        </p:txBody>
      </p:sp>
      <p:sp>
        <p:nvSpPr>
          <p:cNvPr id="55316" name="TextBox 5531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  <p:sp>
        <p:nvSpPr>
          <p:cNvPr id="55317" name="TextBox 5531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7" dur="500"/>
                                        <p:tgtEl>
                                          <p:spTgt spid="55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12" dur="500"/>
                                        <p:tgtEl>
                                          <p:spTgt spid="55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17" dur="500"/>
                                        <p:tgtEl>
                                          <p:spTgt spid="55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22" dur="500"/>
                                        <p:tgtEl>
                                          <p:spTgt spid="55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27" dur="500"/>
                                        <p:tgtEl>
                                          <p:spTgt spid="55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32" dur="500"/>
                                        <p:tgtEl>
                                          <p:spTgt spid="55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37" dur="500"/>
                                        <p:tgtEl>
                                          <p:spTgt spid="55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42" dur="500"/>
                                        <p:tgtEl>
                                          <p:spTgt spid="55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47" dur="500"/>
                                        <p:tgtEl>
                                          <p:spTgt spid="55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52" dur="500"/>
                                        <p:tgtEl>
                                          <p:spTgt spid="55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57" dur="500"/>
                                        <p:tgtEl>
                                          <p:spTgt spid="55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62" dur="500"/>
                                        <p:tgtEl>
                                          <p:spTgt spid="55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base">
                                        <p:cTn id="67" dur="500"/>
                                        <p:tgtEl>
                                          <p:spTgt spid="55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0" grpId="0"/>
      <p:bldP spid="55301" grpId="1"/>
      <p:bldP spid="55302" grpId="2"/>
      <p:bldP spid="55303" grpId="3"/>
      <p:bldP spid="55304" grpId="4"/>
      <p:bldP spid="55305" grpId="5"/>
      <p:bldP spid="55306" grpId="6"/>
      <p:bldP spid="55307" grpId="7"/>
      <p:bldP spid="55308" grpId="8"/>
      <p:bldP spid="55309" grpId="9"/>
      <p:bldP spid="55310" grpId="10"/>
      <p:bldP spid="55311" grpId="11"/>
      <p:bldP spid="55313" grpId="1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21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b="1"/>
              <a:t>词语积累</a:t>
            </a:r>
            <a:endParaRPr b="1"/>
          </a:p>
        </p:txBody>
      </p:sp>
      <p:sp>
        <p:nvSpPr>
          <p:cNvPr id="94211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b="1">
                <a:solidFill>
                  <a:schemeClr val="hlink"/>
                </a:solidFill>
                <a:latin typeface="黑体" pitchFamily="2" charset="-122"/>
                <a:ea typeface="黑体" pitchFamily="2" charset="-122"/>
              </a:rPr>
              <a:t>媲美  事过境迁  抱残守缺  明日黄花  </a:t>
            </a:r>
            <a:endParaRPr b="1">
              <a:solidFill>
                <a:schemeClr val="hlink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endParaRPr b="1">
              <a:solidFill>
                <a:schemeClr val="hlink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b="1">
                <a:solidFill>
                  <a:schemeClr val="hlink"/>
                </a:solidFill>
                <a:latin typeface="黑体" pitchFamily="2" charset="-122"/>
                <a:ea typeface="黑体" pitchFamily="2" charset="-122"/>
              </a:rPr>
              <a:t>褒贬  昙花一现  销声匿迹  孤芳自赏</a:t>
            </a:r>
            <a:endParaRPr b="1">
              <a:solidFill>
                <a:schemeClr val="hlink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endParaRPr b="1">
              <a:solidFill>
                <a:schemeClr val="hlink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b="1">
                <a:solidFill>
                  <a:schemeClr val="hlink"/>
                </a:solidFill>
                <a:latin typeface="黑体" pitchFamily="2" charset="-122"/>
                <a:ea typeface="黑体" pitchFamily="2" charset="-122"/>
              </a:rPr>
              <a:t>威慑  一蹴而就  面目全非  班驳陆离</a:t>
            </a:r>
            <a:endParaRPr b="1">
              <a:solidFill>
                <a:schemeClr val="hlink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endParaRPr b="1">
              <a:solidFill>
                <a:schemeClr val="hlink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r>
              <a:rPr b="1">
                <a:solidFill>
                  <a:schemeClr val="hlink"/>
                </a:solidFill>
                <a:latin typeface="黑体" pitchFamily="2" charset="-122"/>
                <a:ea typeface="黑体" pitchFamily="2" charset="-122"/>
              </a:rPr>
              <a:t>积淀  筛选  攻讦  咀嚼  时髦  蜕除</a:t>
            </a:r>
            <a:endParaRPr b="1">
              <a:solidFill>
                <a:schemeClr val="hlink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buNone/>
            </a:pPr>
            <a:endParaRPr b="1">
              <a:solidFill>
                <a:schemeClr val="hlink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942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421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20EA824-4F45-462D-9CCF-174CA46A0C03}" type="footer">
              <a:rPr sz="1400"/>
              <a:t/>
            </a:fld>
            <a:endParaRPr sz="1400"/>
          </a:p>
        </p:txBody>
      </p:sp>
      <p:sp>
        <p:nvSpPr>
          <p:cNvPr id="94214" name="TextBox 9421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  <p:sp>
        <p:nvSpPr>
          <p:cNvPr id="94215" name="TextBox 9421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"/>
          <p:cNvSpPr/>
          <p:nvPr/>
        </p:nvSpPr>
        <p:spPr>
          <a:xfrm>
            <a:off x="3276600" y="549275"/>
            <a:ext cx="2635250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kumimoji="1" sz="4800" b="1">
                <a:solidFill>
                  <a:srgbClr val="F8F8F8"/>
                </a:solidFill>
                <a:latin typeface="Times New Roman" pitchFamily="18" charset="0"/>
                <a:ea typeface="黑体" pitchFamily="2" charset="-122"/>
              </a:rPr>
              <a:t>总体结构</a:t>
            </a:r>
            <a:endParaRPr kumimoji="1" sz="4800" b="1">
              <a:solidFill>
                <a:srgbClr val="F8F8F8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45059" name=""/>
          <p:cNvSpPr/>
          <p:nvPr/>
        </p:nvSpPr>
        <p:spPr>
          <a:xfrm>
            <a:off x="250825" y="2997200"/>
            <a:ext cx="8353425" cy="2652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kumimoji="1" sz="48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总———— 分—————总</a:t>
            </a:r>
            <a:endParaRPr kumimoji="1" sz="4800" b="1">
              <a:solidFill>
                <a:srgbClr val="FF3300"/>
              </a:solidFill>
              <a:latin typeface="黑体" pitchFamily="2" charset="-122"/>
              <a:ea typeface="黑体" pitchFamily="2" charset="-122"/>
            </a:endParaRPr>
          </a:p>
          <a:p>
            <a:pPr lvl="0"/>
            <a:endParaRPr kumimoji="1" sz="4000" b="1">
              <a:solidFill>
                <a:srgbClr val="F8F8F8"/>
              </a:solidFill>
              <a:latin typeface="黑体" pitchFamily="2" charset="-122"/>
              <a:ea typeface="黑体" pitchFamily="2" charset="-122"/>
            </a:endParaRPr>
          </a:p>
          <a:p>
            <a:pPr lvl="0"/>
            <a:r>
              <a:rPr kumimoji="1" sz="40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老式       老式文化       两重性</a:t>
            </a:r>
            <a:endParaRPr kumimoji="1" sz="4000" b="1"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  <a:p>
            <a:pPr lvl="0"/>
            <a:r>
              <a:rPr kumimoji="1" sz="4000" b="1">
                <a:solidFill>
                  <a:schemeClr val="tx2"/>
                </a:solidFill>
                <a:latin typeface="黑体" pitchFamily="2" charset="-122"/>
                <a:ea typeface="黑体" pitchFamily="2" charset="-122"/>
              </a:rPr>
              <a:t>           文化老式</a:t>
            </a:r>
            <a:endParaRPr kumimoji="1" sz="4000" b="1">
              <a:solidFill>
                <a:schemeClr val="tx2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5063" name=""/>
          <p:cNvSpPr/>
          <p:nvPr/>
        </p:nvSpPr>
        <p:spPr>
          <a:xfrm>
            <a:off x="395288" y="417512"/>
            <a:ext cx="8274050" cy="31400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60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阅读课文,整体感知</a:t>
            </a:r>
            <a:br>
              <a:rPr sz="6000" b="1">
                <a:solidFill>
                  <a:srgbClr val="FF3300"/>
                </a:solidFill>
              </a:rPr>
            </a:br>
            <a:r>
              <a:rPr sz="4000" b="1"/>
              <a:t>思考本文思绪,每个部分写什么,结构上有什么特点</a:t>
            </a:r>
            <a:br>
              <a:rPr sz="6000" b="1" i="1">
                <a:solidFill>
                  <a:srgbClr val="FF3399"/>
                </a:solidFill>
              </a:rPr>
            </a:br>
            <a:endParaRPr sz="6000" b="1" i="1">
              <a:solidFill>
                <a:srgbClr val="FF3399"/>
              </a:solidFill>
            </a:endParaRPr>
          </a:p>
        </p:txBody>
      </p:sp>
      <p:sp>
        <p:nvSpPr>
          <p:cNvPr id="4506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506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C0F9E54-9F81-463A-B43D-7DC5C023AF60}" type="footer">
              <a:rPr sz="1400"/>
              <a:t/>
            </a:fld>
            <a:endParaRPr sz="1400"/>
          </a:p>
        </p:txBody>
      </p:sp>
      <p:sp>
        <p:nvSpPr>
          <p:cNvPr id="45066" name="TextBox 4506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  <p:sp>
        <p:nvSpPr>
          <p:cNvPr id="45067" name="TextBox 4506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400" fill="hold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400" fill="hold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43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4" dur="100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5" dur="400" fill="hold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400" fill="hold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ntr" presetSubtype="0" dur="5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additive="base">
                                        <p:cTn id="23" dur="500" fill="hold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800000 [5]"/>
                                          </p:val>
                                        </p:tav>
                                        <p:tav tm="50000">
                                          <p:val>
                                            <p:strVal val="#0033cc [6]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 additive="base">
                                        <p:cTn id="24" dur="500" fill="hold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800000 [5]"/>
                                          </p:val>
                                        </p:tav>
                                        <p:tav tm="50000">
                                          <p:val>
                                            <p:strVal val="#0033cc [6]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25" dur="500" fill="hold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091" name=""/>
          <p:cNvSpPr/>
          <p:nvPr>
            <p:ph type="body" idx="4294967295"/>
          </p:nvPr>
        </p:nvSpPr>
        <p:spPr>
          <a:xfrm>
            <a:off x="0" y="1600200"/>
            <a:ext cx="91440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None/>
            </a:pPr>
            <a:r>
              <a:rPr sz="80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再读课文</a:t>
            </a:r>
            <a:endParaRPr sz="8000" b="1">
              <a:solidFill>
                <a:srgbClr val="FF3300"/>
              </a:solidFill>
              <a:latin typeface="隶书" pitchFamily="49" charset="-122"/>
              <a:ea typeface="隶书" pitchFamily="49" charset="-122"/>
            </a:endParaRPr>
          </a:p>
          <a:p>
            <a:pPr lvl="0" algn="ctr">
              <a:buNone/>
            </a:pPr>
            <a:r>
              <a:rPr sz="8000" b="1">
                <a:solidFill>
                  <a:srgbClr val="FF3300"/>
                </a:solidFill>
                <a:latin typeface="隶书" pitchFamily="49" charset="-122"/>
                <a:ea typeface="隶书" pitchFamily="49" charset="-122"/>
              </a:rPr>
              <a:t>探讨问题</a:t>
            </a:r>
            <a:endParaRPr sz="8000" b="1">
              <a:solidFill>
                <a:srgbClr val="FF3300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8909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8909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E12DC9C-F3E2-4BEC-A8DF-73C4B3DAE5FE}" type="footer">
              <a:rPr sz="1400"/>
              <a:t/>
            </a:fld>
            <a:endParaRPr sz="1400"/>
          </a:p>
        </p:txBody>
      </p:sp>
      <p:sp>
        <p:nvSpPr>
          <p:cNvPr id="89094" name="TextBox 8909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  <p:sp>
        <p:nvSpPr>
          <p:cNvPr id="89095" name="TextBox 8909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3" name=""/>
          <p:cNvSpPr/>
          <p:nvPr>
            <p:ph type="body" idx="4294967295"/>
          </p:nvPr>
        </p:nvSpPr>
        <p:spPr>
          <a:xfrm>
            <a:off x="-252412" y="1341438"/>
            <a:ext cx="9396412" cy="55165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4000" b="1">
                <a:latin typeface="黑体" pitchFamily="2" charset="-122"/>
                <a:ea typeface="黑体" pitchFamily="2" charset="-122"/>
              </a:rPr>
              <a:t> 1.老式文化与文化老式两者含义（区别）？两者各有什么特性？</a:t>
            </a:r>
            <a:endParaRPr sz="40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4000" b="1">
                <a:latin typeface="黑体" pitchFamily="2" charset="-122"/>
                <a:ea typeface="黑体" pitchFamily="2" charset="-122"/>
              </a:rPr>
              <a:t>2.文章为何要用较大篇幅阐释 “老式文化”与“文化老式”这两个概念？</a:t>
            </a:r>
            <a:endParaRPr sz="40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4000" b="1">
                <a:latin typeface="黑体" pitchFamily="2" charset="-122"/>
                <a:ea typeface="黑体" pitchFamily="2" charset="-122"/>
              </a:rPr>
              <a:t>3.为何说老式“既是财富，又是包袱”？文章叙述这个问题目的是什么？</a:t>
            </a:r>
            <a:endParaRPr sz="4000" b="1"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90000"/>
              </a:lnSpc>
            </a:pPr>
            <a:r>
              <a:rPr sz="4000" b="1">
                <a:latin typeface="黑体" pitchFamily="2" charset="-122"/>
                <a:ea typeface="黑体" pitchFamily="2" charset="-122"/>
              </a:rPr>
              <a:t>4.</a:t>
            </a:r>
            <a:r>
              <a:rPr sz="4000" b="1">
                <a:ea typeface="黑体" pitchFamily="2" charset="-122"/>
              </a:rPr>
              <a:t>作者在文中阐述了一个如何基本观点？</a:t>
            </a:r>
            <a:endParaRPr sz="4000" b="1">
              <a:ea typeface="黑体" pitchFamily="2" charset="-122"/>
            </a:endParaRPr>
          </a:p>
        </p:txBody>
      </p:sp>
      <p:sp>
        <p:nvSpPr>
          <p:cNvPr id="56327" name=""/>
          <p:cNvSpPr/>
          <p:nvPr/>
        </p:nvSpPr>
        <p:spPr>
          <a:xfrm>
            <a:off x="323850" y="260350"/>
            <a:ext cx="8569325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6000" b="1">
                <a:solidFill>
                  <a:srgbClr val="FF3300"/>
                </a:solidFill>
                <a:ea typeface="隶书" pitchFamily="49" charset="-122"/>
              </a:rPr>
              <a:t>再读课文,探讨问题</a:t>
            </a:r>
            <a:endParaRPr sz="6000" b="1">
              <a:solidFill>
                <a:srgbClr val="FF3300"/>
              </a:solidFill>
              <a:ea typeface="隶书" pitchFamily="49" charset="-122"/>
            </a:endParaRPr>
          </a:p>
        </p:txBody>
      </p:sp>
      <p:sp>
        <p:nvSpPr>
          <p:cNvPr id="5632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632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48CA976-BE9E-424D-913F-58C6CCD70BB5}" type="footer">
              <a:rPr sz="1400"/>
              <a:t/>
            </a:fld>
            <a:endParaRPr sz="1400"/>
          </a:p>
        </p:txBody>
      </p:sp>
      <p:sp>
        <p:nvSpPr>
          <p:cNvPr id="56330" name="TextBox 5632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  <p:sp>
        <p:nvSpPr>
          <p:cNvPr id="56331" name="TextBox 5633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dur="100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63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63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563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10" dur="1000"/>
                                        <p:tgtEl>
                                          <p:spTgt spid="56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23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95235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graphicFrame>
        <p:nvGraphicFramePr>
          <p:cNvPr id="95236" name=""/>
          <p:cNvGraphicFramePr>
            <a:graphicFrameLocks noGrp="1"/>
          </p:cNvGraphicFramePr>
          <p:nvPr/>
        </p:nvGraphicFramePr>
        <p:xfrm>
          <a:off x="228600" y="1600200"/>
          <a:ext cx="8534400" cy="5029200"/>
        </p:xfrm>
        <a:graphic>
          <a:graphicData uri="http://schemas.openxmlformats.org/drawingml/2006/table">
            <a:tbl>
              <a:tblPr/>
              <a:tblGrid>
                <a:gridCol w="2133600"/>
                <a:gridCol w="2133600"/>
                <a:gridCol w="2133600"/>
                <a:gridCol w="2133600"/>
              </a:tblGrid>
              <a:tr h="862012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b="1">
                          <a:ea typeface="黑体" pitchFamily="2" charset="-122"/>
                        </a:rPr>
                        <a:t>比较对象</a:t>
                      </a:r>
                      <a:endParaRPr b="1">
                        <a:ea typeface="黑体" pitchFamily="2" charset="-122"/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b="1">
                          <a:ea typeface="黑体" pitchFamily="2" charset="-122"/>
                        </a:rPr>
                        <a:t>概念</a:t>
                      </a:r>
                      <a:endParaRPr b="1"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b="1">
                          <a:ea typeface="黑体" pitchFamily="2" charset="-122"/>
                        </a:rPr>
                        <a:t>特点</a:t>
                      </a:r>
                      <a:endParaRPr b="1"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b="1">
                          <a:ea typeface="黑体" pitchFamily="2" charset="-122"/>
                        </a:rPr>
                        <a:t>举例</a:t>
                      </a:r>
                      <a:endParaRPr b="1"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2085975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/>
                    <a:p>
                      <a:r>
                        <a:t>老式文化</a:t>
                      </a: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b="1"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2081212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/>
                    <a:p>
                      <a:r>
                        <a:t>文化老式</a:t>
                      </a: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b="1"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b="1"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95259" name=""/>
          <p:cNvSpPr/>
          <p:nvPr/>
        </p:nvSpPr>
        <p:spPr>
          <a:xfrm>
            <a:off x="381000" y="533400"/>
            <a:ext cx="7848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400">
                <a:latin typeface="Times New Roman" pitchFamily="18" charset="0"/>
                <a:ea typeface="黑体" pitchFamily="2" charset="-122"/>
              </a:rPr>
              <a:t>在课文中找出相关语句，完毕下表填空：</a:t>
            </a:r>
            <a:endParaRPr sz="24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9526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526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7DF1913-5DED-4566-BFCE-1AFFF0450779}" type="footer">
              <a:rPr sz="1400"/>
              <a:t/>
            </a:fld>
            <a:endParaRPr sz="1400"/>
          </a:p>
        </p:txBody>
      </p:sp>
      <p:sp>
        <p:nvSpPr>
          <p:cNvPr id="95262" name="TextBox 9526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  <p:sp>
        <p:nvSpPr>
          <p:cNvPr id="95263" name="TextBox 9526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258" name=""/>
          <p:cNvSpPr/>
          <p:nvPr/>
        </p:nvSpPr>
        <p:spPr>
          <a:xfrm>
            <a:off x="179388" y="762000"/>
            <a:ext cx="86407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endParaRPr sz="3200" b="1">
              <a:latin typeface="黑体" pitchFamily="2" charset="-122"/>
              <a:ea typeface="黑体" pitchFamily="2" charset="-122"/>
            </a:endParaRPr>
          </a:p>
        </p:txBody>
      </p:sp>
      <p:graphicFrame>
        <p:nvGraphicFramePr>
          <p:cNvPr id="96259" name=""/>
          <p:cNvGraphicFramePr>
            <a:graphicFrameLocks noGrp="1"/>
          </p:cNvGraphicFramePr>
          <p:nvPr/>
        </p:nvGraphicFramePr>
        <p:xfrm>
          <a:off x="152400" y="1066800"/>
          <a:ext cx="8991600" cy="5506085"/>
        </p:xfrm>
        <a:graphic>
          <a:graphicData uri="http://schemas.openxmlformats.org/drawingml/2006/table">
            <a:tbl>
              <a:tblPr/>
              <a:tblGrid>
                <a:gridCol w="2133600"/>
                <a:gridCol w="2286000"/>
                <a:gridCol w="2286000"/>
                <a:gridCol w="2286000"/>
              </a:tblGrid>
              <a:tr h="677862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b="1">
                          <a:ea typeface="黑体" pitchFamily="2" charset="-122"/>
                        </a:rPr>
                        <a:t>比较对象</a:t>
                      </a:r>
                      <a:endParaRPr b="1">
                        <a:ea typeface="黑体" pitchFamily="2" charset="-122"/>
                      </a:endParaRP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b="1">
                          <a:ea typeface="黑体" pitchFamily="2" charset="-122"/>
                        </a:rPr>
                        <a:t>概念</a:t>
                      </a:r>
                      <a:endParaRPr b="1"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b="1">
                          <a:ea typeface="黑体" pitchFamily="2" charset="-122"/>
                        </a:rPr>
                        <a:t>特点</a:t>
                      </a:r>
                      <a:endParaRPr b="1"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b="1">
                          <a:ea typeface="黑体" pitchFamily="2" charset="-122"/>
                        </a:rPr>
                        <a:t>举例</a:t>
                      </a:r>
                      <a:endParaRPr b="1"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2176462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/>
                    <a:p>
                      <a:r>
                        <a:t>老式文化</a:t>
                      </a: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r>
                        <a:t>历代存在过种种物质、制度和精神文化实体和文化意识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b="1">
                          <a:solidFill>
                            <a:schemeClr val="hlink"/>
                          </a:solidFill>
                          <a:ea typeface="黑体" pitchFamily="2" charset="-122"/>
                        </a:rPr>
                        <a:t>    时代性、</a:t>
                      </a:r>
                      <a:endParaRPr b="1">
                        <a:solidFill>
                          <a:schemeClr val="hlink"/>
                        </a:solidFill>
                        <a:ea typeface="黑体" pitchFamily="2" charset="-122"/>
                      </a:endParaRPr>
                    </a:p>
                    <a:p>
                      <a:pPr marL="0" lvl="0" indent="0" algn="ctr">
                        <a:buNone/>
                      </a:pPr>
                      <a:r>
                        <a:rPr b="1">
                          <a:solidFill>
                            <a:schemeClr val="hlink"/>
                          </a:solidFill>
                          <a:ea typeface="黑体" pitchFamily="2" charset="-122"/>
                        </a:rPr>
                        <a:t>民族性</a:t>
                      </a:r>
                      <a:endParaRPr b="1">
                        <a:solidFill>
                          <a:schemeClr val="hlink"/>
                        </a:solidFill>
                        <a:ea typeface="黑体" pitchFamily="2" charset="-122"/>
                      </a:endParaRPr>
                    </a:p>
                    <a:p>
                      <a:pPr marL="0" lvl="0" indent="0" algn="ctr">
                        <a:buNone/>
                      </a:pPr>
                      <a:r>
                        <a:rPr b="1">
                          <a:solidFill>
                            <a:schemeClr val="hlink"/>
                          </a:solidFill>
                          <a:ea typeface="黑体" pitchFamily="2" charset="-122"/>
                        </a:rPr>
                        <a:t>（文化遗产）</a:t>
                      </a:r>
                      <a:endParaRPr b="1">
                        <a:solidFill>
                          <a:schemeClr val="hlink"/>
                        </a:solidFill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r>
                        <a:t>  民族服饰、</a:t>
                      </a:r>
                    </a:p>
                    <a:p>
                      <a:r>
                        <a:t>  古典诗文、</a:t>
                      </a:r>
                    </a:p>
                    <a:p>
                      <a:r>
                        <a:t>生活习俗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2174875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/>
                    <a:p/>
                    <a:p>
                      <a:r>
                        <a:t>文化老式</a:t>
                      </a:r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r>
                        <a:t>产生于民族历代生活，成长于民族重复实践，从而形成为民族集体意识和集体无意识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b="1">
                          <a:ea typeface="黑体" pitchFamily="2" charset="-122"/>
                        </a:rPr>
                        <a:t>   不可捉摸、无处不在</a:t>
                      </a:r>
                      <a:endParaRPr b="1">
                        <a:ea typeface="黑体" pitchFamily="2" charset="-122"/>
                      </a:endParaRPr>
                    </a:p>
                    <a:p>
                      <a:pPr marL="0" lvl="0" indent="0" algn="ctr">
                        <a:buNone/>
                      </a:pPr>
                      <a:r>
                        <a:rPr b="1">
                          <a:ea typeface="黑体" pitchFamily="2" charset="-122"/>
                        </a:rPr>
                        <a:t>（民族精神）</a:t>
                      </a:r>
                      <a:endParaRPr b="1"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kumimoji="0"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b="1">
                          <a:ea typeface="黑体" pitchFamily="2" charset="-122"/>
                        </a:rPr>
                        <a:t>    和睦相处、</a:t>
                      </a:r>
                      <a:endParaRPr b="1">
                        <a:ea typeface="黑体" pitchFamily="2" charset="-122"/>
                      </a:endParaRPr>
                    </a:p>
                    <a:p>
                      <a:pPr marL="0" lvl="0" indent="0" algn="ctr">
                        <a:buNone/>
                      </a:pPr>
                      <a:r>
                        <a:rPr b="1">
                          <a:ea typeface="黑体" pitchFamily="2" charset="-122"/>
                        </a:rPr>
                        <a:t>    尊老爱幼、</a:t>
                      </a:r>
                      <a:endParaRPr b="1">
                        <a:ea typeface="黑体" pitchFamily="2" charset="-122"/>
                      </a:endParaRPr>
                    </a:p>
                    <a:p>
                      <a:pPr marL="0" lvl="0" indent="0" algn="ctr">
                        <a:buNone/>
                      </a:pPr>
                      <a:r>
                        <a:rPr b="1">
                          <a:ea typeface="黑体" pitchFamily="2" charset="-122"/>
                        </a:rPr>
                        <a:t>团结奋进</a:t>
                      </a:r>
                      <a:endParaRPr b="1">
                        <a:ea typeface="黑体" pitchFamily="2" charset="-122"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96281" name=""/>
          <p:cNvSpPr/>
          <p:nvPr/>
        </p:nvSpPr>
        <p:spPr>
          <a:xfrm>
            <a:off x="381000" y="228600"/>
            <a:ext cx="6324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400" b="1">
                <a:latin typeface="Times New Roman" pitchFamily="18" charset="0"/>
              </a:rPr>
              <a:t>比较两个概念</a:t>
            </a:r>
            <a:endParaRPr sz="2400" b="1">
              <a:latin typeface="Times New Roman" pitchFamily="18" charset="0"/>
            </a:endParaRPr>
          </a:p>
        </p:txBody>
      </p:sp>
      <p:sp>
        <p:nvSpPr>
          <p:cNvPr id="9628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628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2BF0AE7-CADA-47AD-83D2-68F321ED780C}" type="footer">
              <a:rPr sz="1400"/>
              <a:t/>
            </a:fld>
            <a:endParaRPr sz="1400"/>
          </a:p>
        </p:txBody>
      </p:sp>
      <p:sp>
        <p:nvSpPr>
          <p:cNvPr id="96284" name="TextBox 9628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  <p:sp>
        <p:nvSpPr>
          <p:cNvPr id="96285" name="TextBox 9628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96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58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"/>
          <p:cNvSpPr/>
          <p:nvPr/>
        </p:nvSpPr>
        <p:spPr>
          <a:xfrm>
            <a:off x="250825" y="1700212"/>
            <a:ext cx="8642350" cy="44815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sz="4800" b="1">
                <a:latin typeface="黑体" pitchFamily="2" charset="-122"/>
                <a:ea typeface="黑体" pitchFamily="2" charset="-122"/>
              </a:rPr>
              <a:t>    </a:t>
            </a:r>
            <a:r>
              <a:rPr sz="4000" b="1">
                <a:latin typeface="黑体" pitchFamily="2" charset="-122"/>
                <a:ea typeface="黑体" pitchFamily="2" charset="-122"/>
              </a:rPr>
              <a:t>作者认为，老式文化落脚点在“文化”，是相对于当代文化和外来文化而言，包括历代存在过种种物质、制度和精神文化实体和文化意识，如民族服饰、生活习俗等等，简言之就是文化遗产。有形。（4节）</a:t>
            </a:r>
            <a:endParaRPr sz="40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2293" name=""/>
          <p:cNvSpPr/>
          <p:nvPr>
            <p:ph type="title"/>
          </p:nvPr>
        </p:nvSpPr>
        <p:spPr>
          <a:xfrm>
            <a:off x="250825" y="333375"/>
            <a:ext cx="8893175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 algn="l"/>
            <a:r>
              <a:rPr sz="4800" b="1" i="1">
                <a:solidFill>
                  <a:srgbClr val="FF3300"/>
                </a:solidFill>
              </a:rPr>
              <a:t>老式文化含义？</a:t>
            </a:r>
            <a:endParaRPr sz="4800" b="1" i="1">
              <a:solidFill>
                <a:srgbClr val="FF3300"/>
              </a:solidFill>
            </a:endParaRPr>
          </a:p>
        </p:txBody>
      </p:sp>
      <p:sp>
        <p:nvSpPr>
          <p:cNvPr id="1229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229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3148655-1B48-41AA-8720-5FD4B0B2DD64}" type="footer">
              <a:rPr sz="1400"/>
              <a:t/>
            </a:fld>
            <a:endParaRPr sz="1400"/>
          </a:p>
        </p:txBody>
      </p:sp>
      <p:sp>
        <p:nvSpPr>
          <p:cNvPr id="12296" name="TextBox 1229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  <p:sp>
        <p:nvSpPr>
          <p:cNvPr id="12297" name="TextBox 1229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"/>
          <p:cNvSpPr/>
          <p:nvPr>
            <p:ph type="title"/>
          </p:nvPr>
        </p:nvSpPr>
        <p:spPr>
          <a:xfrm>
            <a:off x="468312" y="476250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 algn="l"/>
            <a:r>
              <a:rPr sz="4800" b="1" i="1">
                <a:solidFill>
                  <a:srgbClr val="FF3300"/>
                </a:solidFill>
              </a:rPr>
              <a:t>文化老式含义？</a:t>
            </a:r>
            <a:endParaRPr sz="4800" b="1" i="1">
              <a:solidFill>
                <a:srgbClr val="FF3300"/>
              </a:solidFill>
            </a:endParaRPr>
          </a:p>
        </p:txBody>
      </p:sp>
      <p:sp>
        <p:nvSpPr>
          <p:cNvPr id="13316" name=""/>
          <p:cNvSpPr/>
          <p:nvPr>
            <p:ph type="body" idx="4294967295"/>
          </p:nvPr>
        </p:nvSpPr>
        <p:spPr>
          <a:xfrm>
            <a:off x="323850" y="1989138"/>
            <a:ext cx="8496300" cy="48688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just">
              <a:spcBef>
                <a:spcPct val="50000"/>
              </a:spcBef>
              <a:buFontTx/>
              <a:buNone/>
            </a:pPr>
            <a:r>
              <a:rPr sz="4000" b="1"/>
              <a:t>          文化老式落脚点在“老式”，它不可捉摸却无所不在，产生于民族历代生活，成长于民族重复实践，形成为民族集体意识和集体无意识，简言之就是民族精神。无形。（8-9节）</a:t>
            </a:r>
            <a:endParaRPr sz="4000" b="1"/>
          </a:p>
        </p:txBody>
      </p:sp>
      <p:sp>
        <p:nvSpPr>
          <p:cNvPr id="1331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331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27D5450-CBA9-4884-975B-D1B3F0CC54C7}" type="footer">
              <a:rPr sz="1400"/>
              <a:t/>
            </a:fld>
            <a:endParaRPr sz="1400"/>
          </a:p>
        </p:txBody>
      </p:sp>
      <p:sp>
        <p:nvSpPr>
          <p:cNvPr id="13319" name="TextBox 1331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第13页</a:t>
            </a:r>
          </a:p>
        </p:txBody>
      </p:sp>
      <p:sp>
        <p:nvSpPr>
          <p:cNvPr id="13320" name="TextBox 1331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第13页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 algn="l"/>
            <a:r>
              <a:rPr sz="5400" b="1" i="1">
                <a:solidFill>
                  <a:srgbClr val="FF3300"/>
                </a:solidFill>
              </a:rPr>
              <a:t>两者各有什么特性？</a:t>
            </a:r>
            <a:endParaRPr sz="5400" b="1" i="1">
              <a:solidFill>
                <a:srgbClr val="FF3300"/>
              </a:solidFill>
            </a:endParaRPr>
          </a:p>
        </p:txBody>
      </p:sp>
      <p:sp>
        <p:nvSpPr>
          <p:cNvPr id="60419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sz="4000" b="1"/>
              <a:t> 老式文化</a:t>
            </a:r>
            <a:endParaRPr sz="4000" b="1"/>
          </a:p>
          <a:p>
            <a:pPr lvl="0">
              <a:buNone/>
            </a:pPr>
            <a:r>
              <a:rPr sz="4000" b="1"/>
              <a:t>         时代性（应运而生）</a:t>
            </a:r>
            <a:endParaRPr sz="4000" b="1"/>
          </a:p>
          <a:p>
            <a:pPr lvl="0">
              <a:buNone/>
            </a:pPr>
            <a:r>
              <a:rPr sz="4000" b="1"/>
              <a:t>         民族性（影响）</a:t>
            </a:r>
            <a:endParaRPr sz="4000" b="1"/>
          </a:p>
          <a:p>
            <a:pPr lvl="0">
              <a:buNone/>
            </a:pPr>
            <a:r>
              <a:rPr sz="4000" b="1"/>
              <a:t> 文化老式</a:t>
            </a:r>
            <a:endParaRPr sz="4000" b="1"/>
          </a:p>
          <a:p>
            <a:pPr lvl="0">
              <a:buNone/>
            </a:pPr>
            <a:r>
              <a:rPr sz="4000" b="1"/>
              <a:t>         惰性</a:t>
            </a:r>
            <a:endParaRPr sz="4000" b="1"/>
          </a:p>
        </p:txBody>
      </p:sp>
      <p:sp>
        <p:nvSpPr>
          <p:cNvPr id="604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042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753D78A-72E7-4F41-9F92-EBCF0C176EEE}" type="footer">
              <a:rPr sz="1400"/>
              <a:t/>
            </a:fld>
            <a:endParaRPr sz="1400"/>
          </a:p>
        </p:txBody>
      </p:sp>
      <p:sp>
        <p:nvSpPr>
          <p:cNvPr id="60422" name="TextBox 6042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第14页</a:t>
            </a:r>
          </a:p>
        </p:txBody>
      </p:sp>
      <p:sp>
        <p:nvSpPr>
          <p:cNvPr id="60423" name="TextBox 6042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第14页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7" dur="500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2" dur="500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7" dur="500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"/>
          <p:cNvSpPr/>
          <p:nvPr/>
        </p:nvSpPr>
        <p:spPr>
          <a:xfrm>
            <a:off x="3429000" y="1447800"/>
            <a:ext cx="9144000" cy="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pic>
        <p:nvPicPr>
          <p:cNvPr id="47107" name="" descr="8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553771" cy="579068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7108" name=""/>
          <p:cNvSpPr/>
          <p:nvPr/>
        </p:nvSpPr>
        <p:spPr>
          <a:xfrm>
            <a:off x="5105400" y="0"/>
            <a:ext cx="549275" cy="6324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kumimoji="1" sz="2400">
              <a:latin typeface="Times New Roman" pitchFamily="18" charset="0"/>
            </a:endParaRPr>
          </a:p>
        </p:txBody>
      </p:sp>
      <p:sp>
        <p:nvSpPr>
          <p:cNvPr id="47109" name=""/>
          <p:cNvSpPr/>
          <p:nvPr/>
        </p:nvSpPr>
        <p:spPr>
          <a:xfrm>
            <a:off x="5791200" y="685800"/>
            <a:ext cx="549275" cy="5181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kumimoji="1" sz="2400">
              <a:latin typeface="Times New Roman" pitchFamily="18" charset="0"/>
            </a:endParaRPr>
          </a:p>
        </p:txBody>
      </p:sp>
      <p:sp>
        <p:nvSpPr>
          <p:cNvPr id="47110" name=""/>
          <p:cNvSpPr/>
          <p:nvPr/>
        </p:nvSpPr>
        <p:spPr>
          <a:xfrm>
            <a:off x="4016375" y="0"/>
            <a:ext cx="5127625" cy="7029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3600" b="1">
                <a:latin typeface="黑体" pitchFamily="2" charset="-122"/>
                <a:ea typeface="黑体" pitchFamily="2" charset="-122"/>
              </a:rPr>
              <a:t>唐承隋制，唐代是中国历代经济、文化鼎盛时期，因此服饰也十分华丽。贵妇人礼服多以坦胸、低领、大袖为主，同时又有襦裙、半臂肩披帛巾。当初织造技术也达到前所未有高度。同时由于大量吸取外来文化影响以及胡服连续影响，唐代服饰普遍华丽、清新，充斥大唐盛世之风范</a:t>
            </a:r>
            <a:r>
              <a:rPr kumimoji="1" sz="3200" b="1">
                <a:latin typeface="黑体" pitchFamily="2" charset="-122"/>
                <a:ea typeface="黑体" pitchFamily="2" charset="-122"/>
              </a:rPr>
              <a:t>。</a:t>
            </a:r>
            <a:endParaRPr kumimoji="1" sz="32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4711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711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66F286D-C1C8-478D-9CAB-9FA07A9BDBA7}" type="footer">
              <a:rPr sz="1400"/>
              <a:t/>
            </a:fld>
            <a:endParaRPr sz="1400"/>
          </a:p>
        </p:txBody>
      </p:sp>
      <p:sp>
        <p:nvSpPr>
          <p:cNvPr id="47113" name="TextBox 4711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第15页</a:t>
            </a:r>
          </a:p>
        </p:txBody>
      </p:sp>
      <p:sp>
        <p:nvSpPr>
          <p:cNvPr id="47114" name="TextBox 4711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第15页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130" name="" descr="zgh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904764" cy="6249939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8131" name=""/>
          <p:cNvSpPr/>
          <p:nvPr/>
        </p:nvSpPr>
        <p:spPr>
          <a:xfrm>
            <a:off x="4449762" y="0"/>
            <a:ext cx="4694238" cy="6858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kumimoji="1" sz="4000" b="1">
                <a:solidFill>
                  <a:srgbClr val="004080"/>
                </a:solidFill>
                <a:latin typeface="宋体" pitchFamily="2" charset="-122"/>
              </a:rPr>
              <a:t>中国画</a:t>
            </a:r>
            <a:r>
              <a:rPr kumimoji="1" sz="2400" b="1">
                <a:solidFill>
                  <a:srgbClr val="004080"/>
                </a:solidFill>
                <a:latin typeface="Arial"/>
              </a:rPr>
              <a:t> </a:t>
            </a:r>
            <a:endParaRPr kumimoji="1" sz="2400">
              <a:latin typeface="宋体" pitchFamily="2" charset="-122"/>
              <a:ea typeface="Times New Roman" pitchFamily="18" charset="0"/>
            </a:endParaRPr>
          </a:p>
          <a:p>
            <a:pPr lvl="0">
              <a:spcBef>
                <a:spcPct val="50000"/>
              </a:spcBef>
            </a:pPr>
            <a:r>
              <a:rPr kumimoji="1" sz="2400">
                <a:solidFill>
                  <a:srgbClr val="000000"/>
                </a:solidFill>
                <a:latin typeface="Arial"/>
              </a:rPr>
              <a:t> </a:t>
            </a:r>
            <a:r>
              <a:rPr kumimoji="1" sz="4000">
                <a:solidFill>
                  <a:srgbClr val="000000"/>
                </a:solidFill>
                <a:latin typeface="Arial"/>
              </a:rPr>
              <a:t>       </a:t>
            </a:r>
            <a:r>
              <a:rPr kumimoji="1" sz="4000">
                <a:solidFill>
                  <a:srgbClr val="000000"/>
                </a:solidFill>
                <a:latin typeface="宋体" pitchFamily="2" charset="-122"/>
              </a:rPr>
              <a:t>中国画又叫国画，它是用毛笔、墨及颜料，在宣纸或绢上画出画。中国画与中医、京剧一起，被誉为中国“三大国粹”。</a:t>
            </a:r>
            <a:endParaRPr kumimoji="1" sz="2400">
              <a:solidFill>
                <a:srgbClr val="000000"/>
              </a:solidFill>
              <a:latin typeface="Arial"/>
            </a:endParaRPr>
          </a:p>
          <a:p>
            <a:pPr lvl="0">
              <a:spcBef>
                <a:spcPct val="50000"/>
              </a:spcBef>
            </a:pPr>
            <a:r>
              <a:rPr kumimoji="1" sz="2400">
                <a:latin typeface="Arial"/>
              </a:rPr>
              <a:t> </a:t>
            </a:r>
            <a:r>
              <a:rPr kumimoji="1" sz="2400">
                <a:latin typeface="Times New Roman" pitchFamily="18" charset="0"/>
              </a:rPr>
              <a:t> </a:t>
            </a:r>
            <a:endParaRPr kumimoji="1" sz="2400">
              <a:latin typeface="Times New Roman" pitchFamily="18" charset="0"/>
            </a:endParaRPr>
          </a:p>
        </p:txBody>
      </p:sp>
      <p:sp>
        <p:nvSpPr>
          <p:cNvPr id="4813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813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158170C-BC1B-404B-A551-A953F6DC6C3D}" type="footer">
              <a:rPr sz="1400"/>
              <a:t/>
            </a:fld>
            <a:endParaRPr sz="1400"/>
          </a:p>
        </p:txBody>
      </p:sp>
      <p:sp>
        <p:nvSpPr>
          <p:cNvPr id="48134" name="TextBox 4813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第16页</a:t>
            </a:r>
          </a:p>
        </p:txBody>
      </p:sp>
      <p:sp>
        <p:nvSpPr>
          <p:cNvPr id="48135" name="TextBox 4813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第16页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9154" name="" descr="jz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638813" cy="460586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9155" name=""/>
          <p:cNvSpPr/>
          <p:nvPr/>
        </p:nvSpPr>
        <p:spPr>
          <a:xfrm>
            <a:off x="-441325" y="4797425"/>
            <a:ext cx="9261475" cy="2060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vert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sz="2800">
                <a:latin typeface="Times New Roman" pitchFamily="18" charset="0"/>
              </a:rPr>
              <a:t> </a:t>
            </a:r>
            <a:r>
              <a:rPr kumimoji="1" sz="3200" b="1">
                <a:latin typeface="黑体" pitchFamily="2" charset="-122"/>
                <a:ea typeface="黑体" pitchFamily="2" charset="-122"/>
              </a:rPr>
              <a:t>剪纸，就是用剪子、刻刀在大红纸或有色纸上剪刻出各种装饰性把戏和图案。中国剪纸艺术大约有两千多年历史，是中国民间十分常见工艺品</a:t>
            </a:r>
            <a:r>
              <a:rPr kumimoji="1" sz="3200">
                <a:latin typeface="宋体" pitchFamily="2" charset="-122"/>
              </a:rPr>
              <a:t>。</a:t>
            </a:r>
            <a:br>
              <a:rPr kumimoji="1" sz="2800">
                <a:latin typeface="Times New Roman" pitchFamily="18" charset="0"/>
              </a:rPr>
            </a:br>
            <a:r>
              <a:rPr kumimoji="1" sz="2800">
                <a:latin typeface="Times New Roman" pitchFamily="18" charset="0"/>
              </a:rPr>
              <a:t> </a:t>
            </a:r>
            <a:r>
              <a:rPr kumimoji="1" sz="2400">
                <a:latin typeface="Times New Roman" pitchFamily="18" charset="0"/>
              </a:rPr>
              <a:t>   </a:t>
            </a:r>
            <a:br>
              <a:rPr kumimoji="1" sz="2400">
                <a:latin typeface="Times New Roman" pitchFamily="18" charset="0"/>
              </a:rPr>
            </a:br>
            <a:r>
              <a:rPr kumimoji="1" sz="2400">
                <a:latin typeface="Times New Roman" pitchFamily="18" charset="0"/>
              </a:rPr>
              <a:t>   </a:t>
            </a:r>
            <a:endParaRPr kumimoji="1" sz="2400">
              <a:latin typeface="Times New Roman" pitchFamily="18" charset="0"/>
            </a:endParaRPr>
          </a:p>
        </p:txBody>
      </p:sp>
      <p:sp>
        <p:nvSpPr>
          <p:cNvPr id="49156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9157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D715139-4176-49F7-A43E-3FD865E2B27D}" type="footer">
              <a:rPr sz="1400"/>
              <a:t/>
            </a:fld>
            <a:endParaRPr sz="1400"/>
          </a:p>
        </p:txBody>
      </p:sp>
      <p:sp>
        <p:nvSpPr>
          <p:cNvPr id="49158" name="TextBox 4915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第17页</a:t>
            </a:r>
          </a:p>
        </p:txBody>
      </p:sp>
      <p:sp>
        <p:nvSpPr>
          <p:cNvPr id="49159" name="TextBox 4915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第17页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https://d.book118.com/378021122143006022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宋体</vt:lpstr>
      <vt:lpstr>隶书</vt:lpstr>
      <vt:lpstr>华文新魏</vt:lpstr>
      <vt:lpstr>黑体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词语积累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老式文化含义？</vt:lpstr>
      <vt:lpstr>文化老式含义？</vt:lpstr>
      <vt:lpstr>两者各有什么特性？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2024-08-29T07:58:43.230</cp:lastPrinted>
  <dcterms:created xsi:type="dcterms:W3CDTF">2024-08-28T23:58:43Z</dcterms:created>
  <dcterms:modified xsi:type="dcterms:W3CDTF">2024-08-28T23:58:44Z</dcterms:modified>
</cp:coreProperties>
</file>