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HFSVU+MS-UIGothic"/>
      <p:regular r:id="rId16"/>
    </p:embeddedFont>
    <p:embeddedFont>
      <p:font typeface="JNMMEI+RBIEBG+ArialMT"/>
      <p:regular r:id="rId17"/>
    </p:embeddedFont>
    <p:embeddedFont>
      <p:font typeface="DERNJN+ISNUTN+MicrosoftYaHei-Bold"/>
      <p:regular r:id="rId18"/>
    </p:embeddedFont>
    <p:embeddedFont>
      <p:font typeface="VMLUUS+GPOLTV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A9461-A4CC-4DB4-A013-7969F521D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9ACFC-3BDB-4873-B39A-1F2996BF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1B95B-4A06-4949-8CB8-90975B63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53BDB-1756-430F-8A9E-01558A02C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D7304-EEC7-49B4-84A0-EBCE09F19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B4C83-F638-4B4B-9C45-5F706AAF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045D4-DB75-4BAD-9C99-DF9688ED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E5E9B-FD0C-4CC2-9ACF-35963031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7C582-F12A-48B9-BF97-B7F91E93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2F9A5-01C5-4C08-9302-198A203E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E494C-EE84-4F2E-8B41-F6BE401C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7122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673271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JHFSVU+MS-UIGothic"/>
                <a:cs typeface="JHFSVU+MS-UIGothic"/>
              </a:rPr>
              <a:t>股票、</a:t>
            </a:r>
            <a:r>
              <a:rPr sz="5150" spc="20">
                <a:solidFill>
                  <a:srgbClr val="083502"/>
                </a:solidFill>
                <a:latin typeface="SimSun"/>
                <a:cs typeface="SimSun"/>
              </a:rPr>
              <a:t>债</a:t>
            </a:r>
            <a:r>
              <a:rPr sz="5150" spc="25">
                <a:solidFill>
                  <a:srgbClr val="083502"/>
                </a:solidFill>
                <a:latin typeface="JHFSVU+MS-UIGothic"/>
                <a:cs typeface="JHFSVU+MS-UIGothic"/>
              </a:rPr>
              <a:t>券和投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资</a:t>
            </a:r>
            <a:r>
              <a:rPr sz="5150">
                <a:solidFill>
                  <a:srgbClr val="083502"/>
                </a:solidFill>
                <a:latin typeface="JHFSVU+MS-UIGothic"/>
                <a:cs typeface="JHFSVU+MS-UIGothic"/>
              </a:rPr>
              <a:t>基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JHFSVU+MS-UIGothic"/>
                <a:cs typeface="JHFSVU+MS-UIGothic"/>
              </a:rPr>
              <a:t>金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JHFSVU+MS-UIGothic"/>
                <a:cs typeface="JHFSV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JNMMEI+RBIEBG+ArialMT"/>
                <a:cs typeface="JNMMEI+RBIEB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股票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JNMMEI+RBIEBG+ArialMT"/>
                <a:cs typeface="JNMMEI+RBIEB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债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JNMMEI+RBIEBG+ArialMT"/>
                <a:cs typeface="JNMMEI+RBIEB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投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基金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5724166" cy="13321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JNMMEI+RBIEBG+ArialMT"/>
                <a:cs typeface="JNMMEI+RBIEB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股票、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债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券和投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基金的比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较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与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JNMMEI+RBIEBG+ArialMT"/>
                <a:cs typeface="JNMMEI+RBIEB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投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45AE37"/>
                </a:solidFill>
                <a:latin typeface="JHFSVU+MS-UIGothic"/>
                <a:cs typeface="JHFSVU+MS-UIGothic"/>
              </a:rPr>
              <a:t>策略与建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DERNJN+ISNUTN+MicrosoftYaHei-Bold"/>
                <a:cs typeface="DERNJN+ISNUT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JHFSVU+MS-UIGothic"/>
                <a:cs typeface="JHFSVU+MS-UIGothic"/>
              </a:rPr>
              <a:t>股票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DERNJN+ISNUTN+MicrosoftYaHei-Bold"/>
                <a:cs typeface="DERNJN+ISNUTN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股票的定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JHFSVU+MS-UIGothic"/>
                <a:cs typeface="JHFSVU+MS-UIGothic"/>
              </a:rPr>
              <a:t>定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JHFSVU+MS-UIGothic"/>
                <a:cs typeface="JHFSVU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股票的种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JHFSVU+MS-UIGothic"/>
                <a:cs typeface="JHFSVU+MS-UIGothic"/>
              </a:rPr>
              <a:t>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42398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HFSVU+MS-UIGothic"/>
                <a:cs typeface="JHFSVU+MS-UIGothic"/>
              </a:rPr>
              <a:t>按照不同的分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类标</a:t>
            </a:r>
            <a:r>
              <a:rPr sz="1500">
                <a:solidFill>
                  <a:srgbClr val="FFFFFF"/>
                </a:solidFill>
                <a:latin typeface="JHFSVU+MS-UIGothic"/>
                <a:cs typeface="JHFSVU+MS-UIGothic"/>
              </a:rPr>
              <a:t>准，股票可以分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HFSVU+MS-UIGothic"/>
                <a:cs typeface="JHFSVU+MS-UIGothic"/>
              </a:rPr>
              <a:t>普通股和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JHFSVU+MS-UIGothic"/>
                <a:cs typeface="JHFSVU+MS-UIGothic"/>
              </a:rPr>
              <a:t>先股、</a:t>
            </a:r>
            <a:r>
              <a:rPr sz="1500">
                <a:solidFill>
                  <a:srgbClr val="FFFFFF"/>
                </a:solidFill>
                <a:latin typeface="VMLUUS+GPOLTV+MicrosoftYaHei"/>
                <a:cs typeface="VMLUUS+GPOLTV+MicrosoftYaHei"/>
              </a:rPr>
              <a:t>A</a:t>
            </a:r>
            <a:r>
              <a:rPr sz="1500">
                <a:solidFill>
                  <a:srgbClr val="FFFFFF"/>
                </a:solidFill>
                <a:latin typeface="JHFSVU+MS-UIGothic"/>
                <a:cs typeface="JHFSVU+MS-UIGothic"/>
              </a:rPr>
              <a:t>股和</a:t>
            </a:r>
            <a:r>
              <a:rPr sz="1500">
                <a:solidFill>
                  <a:srgbClr val="FFFFFF"/>
                </a:solidFill>
                <a:latin typeface="VMLUUS+GPOLTV+MicrosoftYaHei"/>
                <a:cs typeface="VMLUUS+GPOLTV+MicrosoftYaHei"/>
              </a:rPr>
              <a:t>B</a:t>
            </a:r>
            <a:r>
              <a:rPr sz="1500">
                <a:solidFill>
                  <a:srgbClr val="FFFFFF"/>
                </a:solidFill>
                <a:latin typeface="JHFSVU+MS-UIGothic"/>
                <a:cs typeface="JHFSVU+MS-UIGothic"/>
              </a:rPr>
              <a:t>股等。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投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者在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股票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，需要考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公司的基本面、行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地位、盈利能力等因素，以及个人的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承受能力和投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2571B"/>
                </a:solidFill>
                <a:latin typeface="JHFSVU+MS-UIGothic"/>
                <a:cs typeface="JHFSV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股票市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与交易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HFSVU+MS-UIGothic"/>
                <a:cs typeface="JHFSVU+MS-UIGothic"/>
              </a:rPr>
              <a:t>市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HFSVU+MS-UIGothic"/>
                <a:cs typeface="JHFSVU+MS-UIGothic"/>
              </a:rPr>
              <a:t>交易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DERNJN+ISNUTN+MicrosoftYaHei-Bold"/>
                <a:cs typeface="DERNJN+ISNUT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债</a:t>
            </a:r>
            <a:r>
              <a:rPr sz="3800">
                <a:solidFill>
                  <a:srgbClr val="083502"/>
                </a:solidFill>
                <a:latin typeface="JHFSVU+MS-UIGothic"/>
                <a:cs typeface="JHFSVU+MS-UIGothic"/>
              </a:rPr>
              <a:t>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DERNJN+ISNUTN+MicrosoftYaHei-Bold"/>
                <a:cs typeface="DERNJN+ISNUTN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债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券的定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JHFSVU+MS-UIGothic"/>
                <a:cs typeface="JHFSVU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债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券的种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JHFSVU+MS-UIGothic"/>
                <a:cs typeface="JHFSVU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券种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繁多，可以根据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行主体、期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限、利率等不同因素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。投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选择债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自身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承受能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JHFSVU+MS-UIGothic"/>
                <a:cs typeface="JHFSVU+MS-UIGothic"/>
              </a:rPr>
              <a:t>金需求和收益要求等因素。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13710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按照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行主体，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券可以分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国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、企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、金融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等；按照期限，可以分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短期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期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；按照利率，可以分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固定利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率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和浮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利率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。投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者在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选择债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券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需要根据自己的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承受能力和收益要求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22571B"/>
                </a:solidFill>
                <a:latin typeface="JHFSVU+MS-UIGothic"/>
                <a:cs typeface="JHFSVU+MS-UIGothic"/>
              </a:rPr>
              <a:t>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ERNJN+ISNUTN+MicrosoftYaHei-Bold"/>
                <a:cs typeface="DERNJN+ISNUTN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债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券市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5AE37"/>
                </a:solidFill>
                <a:latin typeface="JHFSVU+MS-UIGothic"/>
                <a:cs typeface="JHFSVU+MS-UIGothic"/>
              </a:rPr>
              <a:t>与交易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5AE37"/>
                </a:solidFill>
                <a:latin typeface="JHFSVU+MS-UIGothic"/>
                <a:cs typeface="JHFSVU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DERNJN+ISNUTN+MicrosoftYaHei-Bold"/>
                <a:cs typeface="DERNJN+ISNUT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JHFSVU+MS-UIGothic"/>
                <a:cs typeface="JHFSVU+MS-UIGothic"/>
              </a:rPr>
              <a:t>投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资</a:t>
            </a:r>
            <a:r>
              <a:rPr sz="3800" spc="27">
                <a:solidFill>
                  <a:srgbClr val="083502"/>
                </a:solidFill>
                <a:latin typeface="JHFSVU+MS-UIGothic"/>
                <a:cs typeface="JHFSVU+MS-UIGothic"/>
              </a:rPr>
              <a:t>基金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DERNJN+ISNUTN+MicrosoftYaHei-Bold"/>
                <a:cs typeface="DERNJN+ISNUTN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https://d.book118.com/378027122105006041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JHFSVU+MS-UIGothic</vt:lpstr>
      <vt:lpstr>SimSun</vt:lpstr>
      <vt:lpstr>JNMMEI+RBIEBG+ArialMT</vt:lpstr>
      <vt:lpstr>Times New Roman</vt:lpstr>
      <vt:lpstr>DERNJN+ISNUTN+MicrosoftYaHei-Bold</vt:lpstr>
      <vt:lpstr>VMLUUS+GPOLTV+MicrosoftYaHei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2024-09-20T13:05:13.745</cp:lastPrinted>
  <dcterms:created xsi:type="dcterms:W3CDTF">2024-09-20T05:05:13Z</dcterms:created>
  <dcterms:modified xsi:type="dcterms:W3CDTF">2024-09-20T05:05:14Z</dcterms:modified>
</cp:coreProperties>
</file>