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64" r:id="rId3"/>
    <p:sldMasterId id="2147483666" r:id="rId4"/>
    <p:sldMasterId id="2147483668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  <p:sldId id="316" r:id="rId26"/>
    <p:sldId id="319" r:id="rId27"/>
    <p:sldId id="322" r:id="rId28"/>
    <p:sldId id="325" r:id="rId29"/>
    <p:sldId id="328" r:id="rId30"/>
    <p:sldId id="330" r:id="rId31"/>
  </p:sldIdLst>
  <p:sldSz cx="9144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slide" Target="slides/slide15.xml" /><Relationship Id="rId22" Type="http://schemas.openxmlformats.org/officeDocument/2006/relationships/slide" Target="slides/slide16.xml" /><Relationship Id="rId23" Type="http://schemas.openxmlformats.org/officeDocument/2006/relationships/slide" Target="slides/slide17.xml" /><Relationship Id="rId24" Type="http://schemas.openxmlformats.org/officeDocument/2006/relationships/slide" Target="slides/slide18.xml" /><Relationship Id="rId25" Type="http://schemas.openxmlformats.org/officeDocument/2006/relationships/slide" Target="slides/slide19.xml" /><Relationship Id="rId26" Type="http://schemas.openxmlformats.org/officeDocument/2006/relationships/slide" Target="slides/slide20.xml" /><Relationship Id="rId27" Type="http://schemas.openxmlformats.org/officeDocument/2006/relationships/slide" Target="slides/slide21.xml" /><Relationship Id="rId28" Type="http://schemas.openxmlformats.org/officeDocument/2006/relationships/slide" Target="slides/slide22.xml" /><Relationship Id="rId29" Type="http://schemas.openxmlformats.org/officeDocument/2006/relationships/slide" Target="slides/slide23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4.xml" /><Relationship Id="rId31" Type="http://schemas.openxmlformats.org/officeDocument/2006/relationships/slide" Target="slides/slide25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7713"/>
            <a:ext cx="4967288" cy="3725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168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168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270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270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373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475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47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577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57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680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680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782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78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885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885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98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98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08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09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192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192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294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29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397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397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499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499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幻灯片图像占位符 1"/>
          <p:cNvSpPr>
            <a:spLocks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6019" name="文本占位符 2"/>
          <p:cNvSpPr/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704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704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80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80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909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909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011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011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113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114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216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216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318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318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421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421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47713"/>
            <a:ext cx="4967287" cy="3725862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523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523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24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912AD-4F65-4DA1-B1EC-09D76331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E7F60-CB25-40A0-AF85-B7DF27F4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B91F2-9B0B-43FB-95C7-C4B00242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8B07-2377-4CD3-9CF7-84E84AD8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9AE22-ECBA-4E58-9A95-5819F37C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D0A70-ADFF-48E6-A425-C4CEEF81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79C18-AE03-444E-98EC-FF5152AA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95B1B-DE23-4E0A-8AF9-50A4E369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2C3FC-1177-496B-9B0D-49BFE880D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AB4E-0B02-49CC-BFF9-0AD9ABFA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99694-7B11-4F4D-9501-96962608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6"/>
          <p:cNvSpPr/>
          <p:nvPr/>
        </p:nvSpPr>
        <p:spPr>
          <a:xfrm>
            <a:off x="0" y="0"/>
            <a:ext cx="9144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矩形 7"/>
          <p:cNvSpPr/>
          <p:nvPr/>
        </p:nvSpPr>
        <p:spPr>
          <a:xfrm>
            <a:off x="0" y="40948"/>
            <a:ext cx="457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151C9DB-CC00-4A10-9E12-707CBD6209C8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jpeg" /><Relationship Id="rId3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Relationship Id="rId3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031" name="标题 1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zh-CN" altLang="en-US" sz="4400">
                <a:latin typeface="Calibri" panose="020f0502020204030204" pitchFamily="34" charset="0"/>
              </a:rPr>
              <a:t>单击此处编辑母版标题样式</a:t>
            </a:r>
            <a:endParaRPr lang="zh-CN" altLang="en-US" sz="4400">
              <a:latin typeface="Calibri" panose="020f0502020204030204" pitchFamily="34" charset="0"/>
            </a:endParaRPr>
          </a:p>
        </p:txBody>
      </p:sp>
      <p:sp>
        <p:nvSpPr>
          <p:cNvPr id="1032" name="内容占位符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143000" marR="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2057400" marR="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3" name="日期占位符 3"/>
          <p:cNvSpPr txBox="1"/>
          <p:nvPr/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Calibri" panose="020f0502020204030204" pitchFamily="34" charset="0"/>
              </a:rPr>
              <a:t>2024/9/8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034" name="灯片编号占位符 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1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0"/>
            <a:ext cx="9144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40948"/>
            <a:ext cx="457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9" name="object 7"/>
          <p:cNvSpPr/>
          <p:nvPr/>
        </p:nvSpPr>
        <p:spPr>
          <a:xfrm>
            <a:off x="0" y="142875"/>
            <a:ext cx="9144000" cy="671512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9525">
            <a:noFill/>
          </a:ln>
        </p:spPr>
        <p:txBody>
          <a:bodyPr lIns="0" tIns="0" rIns="0" bIns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1040" name="object 11"/>
          <p:cNvSpPr/>
          <p:nvPr/>
        </p:nvSpPr>
        <p:spPr>
          <a:xfrm>
            <a:off x="379413" y="357188"/>
            <a:ext cx="139700" cy="536575"/>
          </a:xfrm>
          <a:custGeom>
            <a:cxnLst>
              <a:cxn ang="0">
                <a:pos x="0" y="536575"/>
              </a:cxn>
              <a:cxn ang="0">
                <a:pos x="139700" y="536575"/>
              </a:cxn>
              <a:cxn ang="0">
                <a:pos x="139700" y="0"/>
              </a:cxn>
              <a:cxn ang="0">
                <a:pos x="0" y="0"/>
              </a:cxn>
              <a:cxn ang="0">
                <a:pos x="0" y="536575"/>
              </a:cxn>
            </a:cxnLst>
            <a:rect l="l" t="t" r="r" b="b"/>
            <a:pathLst>
              <a:path w="139649" h="536575">
                <a:moveTo>
                  <a:pt x="0" y="536575"/>
                </a:moveTo>
                <a:lnTo>
                  <a:pt x="139649" y="536575"/>
                </a:lnTo>
                <a:lnTo>
                  <a:pt x="139649" y="0"/>
                </a:lnTo>
                <a:lnTo>
                  <a:pt x="0" y="0"/>
                </a:lnTo>
                <a:lnTo>
                  <a:pt x="0" y="536575"/>
                </a:lnTo>
                <a:close/>
              </a:path>
            </a:pathLst>
          </a:custGeom>
          <a:solidFill>
            <a:srgbClr val="DF524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宋体" panose="02010600030101010101" pitchFamily="2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079" name="标题 1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zh-CN" altLang="en-US" sz="4400">
                <a:latin typeface="Calibri" panose="020f0502020204030204" pitchFamily="34" charset="0"/>
              </a:rPr>
              <a:t>单击此处编辑母版标题样式</a:t>
            </a:r>
            <a:endParaRPr lang="zh-CN" altLang="en-US" sz="4400">
              <a:latin typeface="Calibri" panose="020f0502020204030204" pitchFamily="34" charset="0"/>
            </a:endParaRPr>
          </a:p>
        </p:txBody>
      </p:sp>
      <p:sp>
        <p:nvSpPr>
          <p:cNvPr id="3080" name="内容占位符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143000" marR="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2057400" marR="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81" name="日期占位符 3"/>
          <p:cNvSpPr txBox="1"/>
          <p:nvPr/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082" name="灯片编号占位符 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0"/>
            <a:ext cx="9144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40948"/>
            <a:ext cx="457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87" name="object 7"/>
          <p:cNvSpPr/>
          <p:nvPr/>
        </p:nvSpPr>
        <p:spPr>
          <a:xfrm>
            <a:off x="0" y="142875"/>
            <a:ext cx="9144000" cy="671512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 w="9525">
            <a:noFill/>
          </a:ln>
        </p:spPr>
        <p:txBody>
          <a:bodyPr lIns="0" tIns="0" rIns="0" bIns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3088" name="object 11"/>
          <p:cNvSpPr/>
          <p:nvPr/>
        </p:nvSpPr>
        <p:spPr>
          <a:xfrm>
            <a:off x="379413" y="357188"/>
            <a:ext cx="139700" cy="536575"/>
          </a:xfrm>
          <a:custGeom>
            <a:cxnLst>
              <a:cxn ang="0">
                <a:pos x="0" y="536575"/>
              </a:cxn>
              <a:cxn ang="0">
                <a:pos x="139700" y="536575"/>
              </a:cxn>
              <a:cxn ang="0">
                <a:pos x="139700" y="0"/>
              </a:cxn>
              <a:cxn ang="0">
                <a:pos x="0" y="0"/>
              </a:cxn>
              <a:cxn ang="0">
                <a:pos x="0" y="536575"/>
              </a:cxn>
            </a:cxnLst>
            <a:rect l="l" t="t" r="r" b="b"/>
            <a:pathLst>
              <a:path w="139649" h="536575">
                <a:moveTo>
                  <a:pt x="0" y="536575"/>
                </a:moveTo>
                <a:lnTo>
                  <a:pt x="139649" y="536575"/>
                </a:lnTo>
                <a:lnTo>
                  <a:pt x="139649" y="0"/>
                </a:lnTo>
                <a:lnTo>
                  <a:pt x="0" y="0"/>
                </a:lnTo>
                <a:lnTo>
                  <a:pt x="0" y="536575"/>
                </a:lnTo>
                <a:close/>
              </a:path>
            </a:pathLst>
          </a:custGeom>
          <a:solidFill>
            <a:srgbClr val="DF524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ransition/>
  <p:timing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宋体" panose="02010600030101010101" pitchFamily="2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12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5127" name="标题 1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zh-CN" altLang="en-US" sz="4400">
                <a:latin typeface="Calibri" panose="020f0502020204030204" pitchFamily="34" charset="0"/>
              </a:rPr>
              <a:t>单击此处编辑母版标题样式</a:t>
            </a:r>
            <a:endParaRPr lang="zh-CN" altLang="en-US" sz="4400">
              <a:latin typeface="Calibri" panose="020f0502020204030204" pitchFamily="34" charset="0"/>
            </a:endParaRPr>
          </a:p>
        </p:txBody>
      </p:sp>
      <p:sp>
        <p:nvSpPr>
          <p:cNvPr id="5128" name="内容占位符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143000" marR="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2057400" marR="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9" name="日期占位符 3"/>
          <p:cNvSpPr txBox="1"/>
          <p:nvPr/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5130" name="灯片编号占位符 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0"/>
            <a:ext cx="9144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40949"/>
            <a:ext cx="457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35" name="object 7"/>
          <p:cNvSpPr/>
          <p:nvPr/>
        </p:nvSpPr>
        <p:spPr>
          <a:xfrm>
            <a:off x="0" y="142875"/>
            <a:ext cx="9144000" cy="671512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 w="9525">
            <a:noFill/>
          </a:ln>
        </p:spPr>
        <p:txBody>
          <a:bodyPr lIns="0" tIns="0" rIns="0" bIns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5136" name="object 11"/>
          <p:cNvSpPr/>
          <p:nvPr/>
        </p:nvSpPr>
        <p:spPr>
          <a:xfrm>
            <a:off x="379413" y="357188"/>
            <a:ext cx="139700" cy="536575"/>
          </a:xfrm>
          <a:custGeom>
            <a:cxnLst>
              <a:cxn ang="0">
                <a:pos x="0" y="536575"/>
              </a:cxn>
              <a:cxn ang="0">
                <a:pos x="139700" y="536575"/>
              </a:cxn>
              <a:cxn ang="0">
                <a:pos x="139700" y="0"/>
              </a:cxn>
              <a:cxn ang="0">
                <a:pos x="0" y="0"/>
              </a:cxn>
              <a:cxn ang="0">
                <a:pos x="0" y="536575"/>
              </a:cxn>
            </a:cxnLst>
            <a:rect l="l" t="t" r="r" b="b"/>
            <a:pathLst>
              <a:path w="139649" h="536575">
                <a:moveTo>
                  <a:pt x="0" y="536575"/>
                </a:moveTo>
                <a:lnTo>
                  <a:pt x="139649" y="536575"/>
                </a:lnTo>
                <a:lnTo>
                  <a:pt x="139649" y="0"/>
                </a:lnTo>
                <a:lnTo>
                  <a:pt x="0" y="0"/>
                </a:lnTo>
                <a:lnTo>
                  <a:pt x="0" y="536575"/>
                </a:lnTo>
                <a:close/>
              </a:path>
            </a:pathLst>
          </a:custGeom>
          <a:solidFill>
            <a:srgbClr val="DF524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ransition/>
  <p:timing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宋体" panose="02010600030101010101" pitchFamily="2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9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ACD4846-9899-469E-92F5-4D046264080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4103" name="标题 1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r>
              <a:rPr lang="zh-CN" altLang="en-US" sz="4400">
                <a:latin typeface="Calibri" panose="020f0502020204030204" pitchFamily="34" charset="0"/>
              </a:rPr>
              <a:t>单击此处编辑母版标题样式</a:t>
            </a:r>
            <a:endParaRPr lang="zh-CN" altLang="en-US" sz="4400">
              <a:latin typeface="Calibri" panose="020f0502020204030204" pitchFamily="34" charset="0"/>
            </a:endParaRPr>
          </a:p>
        </p:txBody>
      </p:sp>
      <p:sp>
        <p:nvSpPr>
          <p:cNvPr id="4104" name="内容占位符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143000" marR="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2057400" marR="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/>
            </a:pPr>
            <a:r>
              <a:rPr kumimoji="0" lang="zh-CN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5" name="日期占位符 3"/>
          <p:cNvSpPr txBox="1"/>
          <p:nvPr/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4106" name="灯片编号占位符 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0"/>
            <a:ext cx="9144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40948"/>
            <a:ext cx="457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11" name="object 7"/>
          <p:cNvSpPr/>
          <p:nvPr/>
        </p:nvSpPr>
        <p:spPr>
          <a:xfrm>
            <a:off x="0" y="142875"/>
            <a:ext cx="9144000" cy="671512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 w="9525">
            <a:noFill/>
          </a:ln>
        </p:spPr>
        <p:txBody>
          <a:bodyPr lIns="0" tIns="0" rIns="0" bIns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4112" name="object 11"/>
          <p:cNvSpPr/>
          <p:nvPr/>
        </p:nvSpPr>
        <p:spPr>
          <a:xfrm>
            <a:off x="379413" y="357188"/>
            <a:ext cx="139700" cy="536575"/>
          </a:xfrm>
          <a:custGeom>
            <a:cxnLst>
              <a:cxn ang="0">
                <a:pos x="0" y="536575"/>
              </a:cxn>
              <a:cxn ang="0">
                <a:pos x="139700" y="536575"/>
              </a:cxn>
              <a:cxn ang="0">
                <a:pos x="139700" y="0"/>
              </a:cxn>
              <a:cxn ang="0">
                <a:pos x="0" y="0"/>
              </a:cxn>
              <a:cxn ang="0">
                <a:pos x="0" y="536575"/>
              </a:cxn>
            </a:cxnLst>
            <a:rect l="l" t="t" r="r" b="b"/>
            <a:pathLst>
              <a:path w="139649" h="536575">
                <a:moveTo>
                  <a:pt x="0" y="536575"/>
                </a:moveTo>
                <a:lnTo>
                  <a:pt x="139649" y="536575"/>
                </a:lnTo>
                <a:lnTo>
                  <a:pt x="139649" y="0"/>
                </a:lnTo>
                <a:lnTo>
                  <a:pt x="0" y="0"/>
                </a:lnTo>
                <a:lnTo>
                  <a:pt x="0" y="536575"/>
                </a:lnTo>
                <a:close/>
              </a:path>
            </a:pathLst>
          </a:custGeom>
          <a:solidFill>
            <a:srgbClr val="DF524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ransition/>
  <p:timing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宋体" panose="02010600030101010101" pitchFamily="2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1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1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5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1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111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14"/>
          <p:cNvGrpSpPr/>
          <p:nvPr/>
        </p:nvGrpSpPr>
        <p:grpSpPr>
          <a:xfrm>
            <a:off x="428625" y="2087563"/>
            <a:ext cx="909638" cy="2000250"/>
            <a:chOff x="4438650" y="4155141"/>
            <a:chExt cx="624541" cy="1063624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4438650" y="4160206"/>
              <a:ext cx="624541" cy="0"/>
            </a:xfrm>
            <a:prstGeom prst="line">
              <a:avLst/>
            </a:prstGeom>
            <a:ln w="1270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>
              <a:off x="4438650" y="5212012"/>
              <a:ext cx="624541" cy="0"/>
            </a:xfrm>
            <a:prstGeom prst="line">
              <a:avLst/>
            </a:prstGeom>
            <a:ln w="1270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 flipH="1">
              <a:off x="4439740" y="4155141"/>
              <a:ext cx="0" cy="1060247"/>
            </a:xfrm>
            <a:prstGeom prst="line">
              <a:avLst/>
            </a:prstGeom>
            <a:ln w="1270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/>
          </p:nvCxnSpPr>
          <p:spPr>
            <a:xfrm flipH="1">
              <a:off x="5063191" y="4155141"/>
              <a:ext cx="0" cy="201751"/>
            </a:xfrm>
            <a:prstGeom prst="line">
              <a:avLst/>
            </a:prstGeom>
            <a:ln w="1270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 flipH="1">
              <a:off x="5059921" y="5017014"/>
              <a:ext cx="0" cy="201751"/>
            </a:xfrm>
            <a:prstGeom prst="line">
              <a:avLst/>
            </a:prstGeom>
            <a:ln w="1270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文本框 15"/>
          <p:cNvSpPr txBox="1">
            <a:spLocks noChangeArrowheads="1"/>
          </p:cNvSpPr>
          <p:nvPr/>
        </p:nvSpPr>
        <p:spPr bwMode="auto">
          <a:xfrm>
            <a:off x="857250" y="2444750"/>
            <a:ext cx="7902575" cy="127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kumimoji="0" lang="zh-CN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消防安全知识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培训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2292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13" y="214313"/>
            <a:ext cx="2505075" cy="771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3" name="TextBox 14"/>
          <p:cNvSpPr txBox="1"/>
          <p:nvPr/>
        </p:nvSpPr>
        <p:spPr>
          <a:xfrm>
            <a:off x="3000375" y="4143375"/>
            <a:ext cx="3786188" cy="1754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教材编号：</a:t>
            </a:r>
            <a:endParaRPr lang="en-US" altLang="zh-CN" sz="2400" b="1">
              <a:solidFill>
                <a:srgbClr val="00009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培训层级：</a:t>
            </a:r>
            <a:endParaRPr lang="en-US" altLang="zh-CN" sz="2400" b="1">
              <a:solidFill>
                <a:srgbClr val="00009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编写部门：</a:t>
            </a:r>
            <a:endParaRPr lang="zh-CN" altLang="en-US" sz="2400" b="1">
              <a:solidFill>
                <a:srgbClr val="00009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 txBox="1"/>
          <p:nvPr/>
        </p:nvSpPr>
        <p:spPr>
          <a:xfrm>
            <a:off x="2312988" y="836613"/>
            <a:ext cx="3671888" cy="7112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indent="-342900" algn="ctr" defTabSz="914400" eaLnBrk="0" hangingPunct="0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1">
                <a:solidFill>
                  <a:schemeClr val="accent3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目 录</a:t>
            </a:r>
            <a:endParaRPr kumimoji="0" lang="zh-CN" altLang="en-US" sz="2800" b="1" kern="1200" cap="none" spc="0" normalizeH="0" baseline="0" noProof="1">
              <a:solidFill>
                <a:schemeClr val="accent3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3315" name="Rectangle 2"/>
          <p:cNvSpPr/>
          <p:nvPr/>
        </p:nvSpPr>
        <p:spPr>
          <a:xfrm>
            <a:off x="2508250" y="1985963"/>
            <a:ext cx="6389688" cy="3271838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一、防火基本常识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二、火灾应急措施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三、消防器材使用及保养维护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四、重点防火部位相关规定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五、案例分析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-342900" algn="l" defTabSz="914400" rtl="0" eaLnBrk="0" fontAlgn="base" latinLnBrk="0" hangingPunct="0">
              <a:lnSpc>
                <a:spcPts val="366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7409" name="Rectangle 2"/>
          <p:cNvSpPr>
            <a:spLocks noGrp="1"/>
          </p:cNvSpPr>
          <p:nvPr/>
        </p:nvSpPr>
        <p:spPr>
          <a:xfrm>
            <a:off x="2038350" y="3127375"/>
            <a:ext cx="5238750" cy="60325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-342900" algn="ctr" defTabSz="914400" rtl="0" eaLnBrk="0" fontAlgn="base" latinLnBrk="0" hangingPunct="0">
              <a:lnSpc>
                <a:spcPts val="336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>
          <a:xfrm>
            <a:off x="609600" y="1690688"/>
            <a:ext cx="3275013" cy="639762"/>
          </a:xfrm>
        </p:spPr>
        <p:txBody>
          <a:bodyPr vert="horz" wrap="square" lIns="91440" tIns="45720" rIns="91440" bIns="45720" anchor="ctr" anchorCtr="0"/>
          <a:lstStyle/>
          <a:p>
            <a:pPr indent="-339725" algn="l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1、消防工作任务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506413" y="2209800"/>
            <a:ext cx="8353425" cy="18002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</a:t>
            </a: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企业消防工作中重点是要把预防火灾的工作放在首位，只有持之以恒、常抓不懈，把预防火灾的工作做深做细，才能真正做到防患于未然。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2、消防工作的原则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  坚持专门机关与群众相结合的原则，实行防火安全责任制。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6388" name="Rectangle 2"/>
          <p:cNvSpPr txBox="1"/>
          <p:nvPr/>
        </p:nvSpPr>
        <p:spPr>
          <a:xfrm>
            <a:off x="-119062" y="814388"/>
            <a:ext cx="3671887" cy="711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algn="ctr" eaLnBrk="0" hangingPunct="0">
              <a:lnSpc>
                <a:spcPct val="150000"/>
              </a:lnSpc>
            </a:pPr>
            <a:endParaRPr lang="zh-CN" altLang="en-US" sz="3600" b="1">
              <a:solidFill>
                <a:srgbClr val="00009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Rectangle 2"/>
          <p:cNvSpPr/>
          <p:nvPr/>
        </p:nvSpPr>
        <p:spPr>
          <a:xfrm>
            <a:off x="-512762" y="814388"/>
            <a:ext cx="4679950" cy="7112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-342900" algn="ctr" defTabSz="914400" rtl="0" eaLnBrk="0" fontAlgn="base" latinLnBrk="0" hangingPunct="0">
              <a:lnSpc>
                <a:spcPts val="366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一、防火基本常识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Rot="1"/>
          </p:cNvSpPr>
          <p:nvPr>
            <p:ph type="title" idx="4294967295"/>
          </p:nvPr>
        </p:nvSpPr>
        <p:spPr>
          <a:xfrm>
            <a:off x="457200" y="1271588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pPr indent="-339725" algn="l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、消防工作方针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9459" name="Rectangle 3"/>
          <p:cNvSpPr>
            <a:spLocks noGrp="1" noRot="1"/>
          </p:cNvSpPr>
          <p:nvPr>
            <p:ph type="body" idx="4294967295"/>
          </p:nvPr>
        </p:nvSpPr>
        <p:spPr bwMode="auto">
          <a:xfrm>
            <a:off x="304165" y="2133600"/>
            <a:ext cx="8896983" cy="4191000"/>
          </a:xfrm>
          <a:ln>
            <a:miter lim="800000"/>
          </a:ln>
          <a:effectLst/>
          <a:scene3d>
            <a:camera prst="orthographicFront"/>
            <a:lightRig rig="balanced" dir="t"/>
          </a:scene3d>
          <a:sp3d prstMaterial="plastic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</a:t>
            </a: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消防是指消灭火灾和预先防范、防止火灾发生的行为。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8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我国消防工作的方针是：安全第一、预防为主、防消结合。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8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全国统一火警电话：119 。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/>
          </p:cNvSpPr>
          <p:nvPr>
            <p:ph type="title" idx="4294967295"/>
          </p:nvPr>
        </p:nvSpPr>
        <p:spPr>
          <a:xfrm>
            <a:off x="401638" y="1120775"/>
            <a:ext cx="3529012" cy="576263"/>
          </a:xfrm>
        </p:spPr>
        <p:txBody>
          <a:bodyPr vert="horz" wrap="square" lIns="91440" tIns="45720" rIns="91440" bIns="45720" anchor="ctr" anchorCtr="0"/>
          <a:lstStyle/>
          <a:p>
            <a:pPr indent="-339725" algn="l">
              <a:lnSpc>
                <a:spcPts val="3665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、消防名词解释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401638" y="1697038"/>
            <a:ext cx="8151812" cy="3805237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火灾：是指在时间和空间上失去控制的燃烧所造成的灾害。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闪点：液体发生闪燃的最低温度。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燃点：可燃物开始持续燃烧所需的最低温度。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着火：可燃物在空气中受着火源的作用而发生持续燃烧的现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自燃：可燃物在空气中没有受火的作用，靠自热或外热而发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3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生的燃烧现象。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/>
          </p:cNvSpPr>
          <p:nvPr>
            <p:ph type="body" idx="4294967295"/>
          </p:nvPr>
        </p:nvSpPr>
        <p:spPr>
          <a:xfrm>
            <a:off x="228600" y="1717675"/>
            <a:ext cx="8610600" cy="30654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25000"/>
              </a:lnSpc>
              <a:spcBef>
                <a:spcPts val="25"/>
              </a:spcBef>
              <a:buNone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燃烧存在的三个条件：着火源、可燃物、助燃物构成燃烧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25000"/>
              </a:lnSpc>
              <a:spcBef>
                <a:spcPts val="25"/>
              </a:spcBef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三角链。灭火原理即破坏燃烧三角链。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25000"/>
              </a:lnSpc>
              <a:spcBef>
                <a:spcPts val="25"/>
              </a:spcBef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着火源失控是导致火灾事故的主要因素。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459" name="Picture 3" descr="200382915357329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038" y="3581400"/>
            <a:ext cx="4432300" cy="2770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0" name="AutoShape 4"/>
          <p:cNvSpPr/>
          <p:nvPr/>
        </p:nvSpPr>
        <p:spPr>
          <a:xfrm>
            <a:off x="5508625" y="3719513"/>
            <a:ext cx="2663825" cy="2376487"/>
          </a:xfrm>
          <a:prstGeom prst="flowChartExtra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9461" name="Text Box 5"/>
          <p:cNvSpPr txBox="1"/>
          <p:nvPr/>
        </p:nvSpPr>
        <p:spPr>
          <a:xfrm>
            <a:off x="6243638" y="3267075"/>
            <a:ext cx="143986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着火源</a:t>
            </a:r>
            <a:endParaRPr lang="zh-CN" altLang="en-US" sz="2400" b="1">
              <a:solidFill>
                <a:srgbClr val="FF0000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19462" name="Text Box 6"/>
          <p:cNvSpPr txBox="1"/>
          <p:nvPr/>
        </p:nvSpPr>
        <p:spPr>
          <a:xfrm>
            <a:off x="4859338" y="6096000"/>
            <a:ext cx="1244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可燃物</a:t>
            </a:r>
            <a:endParaRPr lang="zh-CN" altLang="en-US" sz="2400" b="1">
              <a:solidFill>
                <a:srgbClr val="FF0000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19463" name="Text Box 7"/>
          <p:cNvSpPr txBox="1"/>
          <p:nvPr/>
        </p:nvSpPr>
        <p:spPr>
          <a:xfrm>
            <a:off x="7993063" y="6096000"/>
            <a:ext cx="115093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助燃物</a:t>
            </a:r>
            <a:endParaRPr lang="zh-CN" altLang="en-US" sz="2400" b="1">
              <a:solidFill>
                <a:srgbClr val="FF0000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19464" name="Rectangle 2"/>
          <p:cNvSpPr txBox="1">
            <a:spLocks noRot="1"/>
          </p:cNvSpPr>
          <p:nvPr/>
        </p:nvSpPr>
        <p:spPr>
          <a:xfrm>
            <a:off x="427038" y="923925"/>
            <a:ext cx="2185987" cy="58578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、认识火灾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内容占位符 2"/>
          <p:cNvSpPr>
            <a:spLocks noGrp="1"/>
          </p:cNvSpPr>
          <p:nvPr>
            <p:ph idx="4294967295"/>
          </p:nvPr>
        </p:nvSpPr>
        <p:spPr>
          <a:xfrm>
            <a:off x="152400" y="1143000"/>
            <a:ext cx="8842375" cy="5183188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火灾分类：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Ａ类火灾（固体火灾）：普通可燃物如木制品、纸、布、橡胶、塑料等发生之火灾。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Ｂ类火灾（易燃液体）：易燃液体如柴油、香蕉水、二甲苯、丙酮、油漆等有机溶剂或可燃性油脂如涂料等发生之火灾。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Ｃ类火灾（可燃性气体）：可燃性气体如煤气、乙炔气、甲烷、乙烷等发生之火灾。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Ｄ类火灾（金属火灾）：活性金属如镁、钾、锂等或其它禁水性物质燃烧引起之火灾。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3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E类-带电火灾（电气火灾）：电气火灾涉及通电中之电气设备，如电器、变压器、电线、配电盘等引起之火灾。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内容占位符 2"/>
          <p:cNvSpPr>
            <a:spLocks noGrp="1"/>
          </p:cNvSpPr>
          <p:nvPr>
            <p:ph idx="4294967295"/>
          </p:nvPr>
        </p:nvSpPr>
        <p:spPr>
          <a:xfrm>
            <a:off x="404813" y="923925"/>
            <a:ext cx="8732837" cy="5183188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6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、消防安全四个能力：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①检查消除火灾隐患的能力，切实做到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消防安全自查、火灾隐患自除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②组织扑救初起火灾的能力，切实做到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火情发现早、小火灭得了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③组织人员疏散逃生能力，切实做到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能火场逃生自救、会引导疏散人员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④消防宣传教育培训能力，切实做到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消防设施标识化、消防常识普及化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2"/>
          <p:cNvSpPr>
            <a:spLocks noGrp="1" noRot="1"/>
          </p:cNvSpPr>
          <p:nvPr>
            <p:ph type="title" idx="4294967295"/>
          </p:nvPr>
        </p:nvSpPr>
        <p:spPr>
          <a:xfrm>
            <a:off x="-3175" y="884238"/>
            <a:ext cx="3521075" cy="5730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20320" algn="ctr" defTabSz="914400" rtl="0" eaLnBrk="0" fontAlgn="base" latinLnBrk="0" hangingPunct="0">
              <a:lnSpc>
                <a:spcPts val="336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二、火灾应急措施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j-cs"/>
            </a:endParaRPr>
          </a:p>
        </p:txBody>
      </p:sp>
      <p:sp>
        <p:nvSpPr>
          <p:cNvPr id="22531" name="Rectangle 3"/>
          <p:cNvSpPr>
            <a:spLocks noGrp="1" noRot="1"/>
          </p:cNvSpPr>
          <p:nvPr>
            <p:ph type="body" idx="4294967295"/>
          </p:nvPr>
        </p:nvSpPr>
        <p:spPr>
          <a:xfrm>
            <a:off x="190500" y="1982788"/>
            <a:ext cx="8689975" cy="3803650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冷却法：将灭火剂直接喷洒在燃烧的物体表面，使温度降到燃   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点以下，终止燃烧。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隔离法：将燃烧的物体与附近的可燃物隔离或疏散开，使燃烧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停止。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窒息法：采取适当的措施来防止空气流入燃烧区，使燃烧物缺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乏或断绝氧气而熄灭。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抑制法：使用灭火剂直接参与燃烧的链锁化学反应，使燃烧停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止从而达到灭火的目的。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532" name="文本框 2"/>
          <p:cNvSpPr txBox="1"/>
          <p:nvPr/>
        </p:nvSpPr>
        <p:spPr>
          <a:xfrm>
            <a:off x="190500" y="1522413"/>
            <a:ext cx="41656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、四种火灾扑灭原理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Text Box 2"/>
          <p:cNvSpPr txBox="1"/>
          <p:nvPr/>
        </p:nvSpPr>
        <p:spPr>
          <a:xfrm>
            <a:off x="3949065" y="914395"/>
            <a:ext cx="1278254" cy="3683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just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发生火情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75" name="Text Box 2"/>
          <p:cNvSpPr txBox="1"/>
          <p:nvPr/>
        </p:nvSpPr>
        <p:spPr>
          <a:xfrm>
            <a:off x="3949700" y="1524000"/>
            <a:ext cx="1277938" cy="3683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发现火情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76" name="Text Box 2"/>
          <p:cNvSpPr txBox="1"/>
          <p:nvPr/>
        </p:nvSpPr>
        <p:spPr>
          <a:xfrm>
            <a:off x="2806063" y="2209794"/>
            <a:ext cx="1757047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****</a:t>
            </a: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内部报警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77" name="Text Box 2"/>
          <p:cNvSpPr txBox="1"/>
          <p:nvPr/>
        </p:nvSpPr>
        <p:spPr>
          <a:xfrm>
            <a:off x="4863464" y="2209794"/>
            <a:ext cx="1837056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初起火灾扑救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78" name="Text Box 2"/>
          <p:cNvSpPr txBox="1"/>
          <p:nvPr/>
        </p:nvSpPr>
        <p:spPr>
          <a:xfrm>
            <a:off x="3720462" y="2876546"/>
            <a:ext cx="3994150" cy="3683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厂内义务消防队到场进行扑救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79" name="Text Box 2"/>
          <p:cNvSpPr txBox="1"/>
          <p:nvPr/>
        </p:nvSpPr>
        <p:spPr>
          <a:xfrm>
            <a:off x="1586865" y="3657594"/>
            <a:ext cx="2396488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just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火势较大控制难度大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80" name="Text Box 2"/>
          <p:cNvSpPr txBox="1"/>
          <p:nvPr/>
        </p:nvSpPr>
        <p:spPr>
          <a:xfrm>
            <a:off x="3212465" y="5638794"/>
            <a:ext cx="1278255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扑救成功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81" name="Text Box 2"/>
          <p:cNvSpPr txBox="1"/>
          <p:nvPr/>
        </p:nvSpPr>
        <p:spPr>
          <a:xfrm>
            <a:off x="2653662" y="4343394"/>
            <a:ext cx="2396490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请示总经理报</a:t>
            </a:r>
            <a:r>
              <a:rPr kumimoji="0" lang="en-US" altLang="zh-CN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119</a:t>
            </a:r>
            <a:endParaRPr kumimoji="0" lang="en-US" altLang="zh-CN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82" name="Text Box 2"/>
          <p:cNvSpPr txBox="1"/>
          <p:nvPr/>
        </p:nvSpPr>
        <p:spPr>
          <a:xfrm>
            <a:off x="672463" y="4343394"/>
            <a:ext cx="1837057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下达疏散命令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83" name="Text Box 2"/>
          <p:cNvSpPr txBox="1"/>
          <p:nvPr/>
        </p:nvSpPr>
        <p:spPr>
          <a:xfrm>
            <a:off x="2653662" y="5029194"/>
            <a:ext cx="2396490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消防队接管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4284" name="Text Box 2"/>
          <p:cNvSpPr txBox="1"/>
          <p:nvPr/>
        </p:nvSpPr>
        <p:spPr>
          <a:xfrm>
            <a:off x="2173602" y="6301105"/>
            <a:ext cx="3355340" cy="3683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保护现场，调查起火原因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23565" name="肘形连接符 18"/>
          <p:cNvCxnSpPr/>
          <p:nvPr/>
        </p:nvCxnSpPr>
        <p:spPr>
          <a:xfrm rot="5400000">
            <a:off x="3971925" y="1592263"/>
            <a:ext cx="287338" cy="947737"/>
          </a:xfrm>
          <a:prstGeom prst="bentConnector3">
            <a:avLst>
              <a:gd name="adj1" fmla="val 49889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66" name="肘形连接符 20"/>
          <p:cNvCxnSpPr>
            <a:stCxn id="54275" idx="2"/>
            <a:endCxn id="54277" idx="0"/>
          </p:cNvCxnSpPr>
          <p:nvPr/>
        </p:nvCxnSpPr>
        <p:spPr>
          <a:xfrm rot="5400000" flipV="1">
            <a:off x="5026025" y="1454150"/>
            <a:ext cx="317500" cy="1193800"/>
          </a:xfrm>
          <a:prstGeom prst="bentConnector3">
            <a:avLst>
              <a:gd name="adj1" fmla="val 50000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67" name="直接连接符 22"/>
          <p:cNvCxnSpPr>
            <a:stCxn id="54274" idx="2"/>
            <a:endCxn id="54275" idx="0"/>
          </p:cNvCxnSpPr>
          <p:nvPr/>
        </p:nvCxnSpPr>
        <p:spPr>
          <a:xfrm flipH="1">
            <a:off x="4587875" y="1282700"/>
            <a:ext cx="0" cy="2413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3568" name="肘形连接符 24"/>
          <p:cNvCxnSpPr>
            <a:stCxn id="54276" idx="2"/>
            <a:endCxn id="54278" idx="0"/>
          </p:cNvCxnSpPr>
          <p:nvPr/>
        </p:nvCxnSpPr>
        <p:spPr>
          <a:xfrm rot="5400000" flipV="1">
            <a:off x="4551363" y="1709738"/>
            <a:ext cx="298450" cy="2032000"/>
          </a:xfrm>
          <a:prstGeom prst="bentConnector3">
            <a:avLst>
              <a:gd name="adj1" fmla="val 49894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69" name="肘形连接符 26"/>
          <p:cNvCxnSpPr>
            <a:stCxn id="54278" idx="2"/>
            <a:endCxn id="54279" idx="0"/>
          </p:cNvCxnSpPr>
          <p:nvPr/>
        </p:nvCxnSpPr>
        <p:spPr>
          <a:xfrm rot="5400000">
            <a:off x="4044950" y="1984375"/>
            <a:ext cx="412750" cy="2933700"/>
          </a:xfrm>
          <a:prstGeom prst="bentConnector3">
            <a:avLst>
              <a:gd name="adj1" fmla="val 50000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0" name="肘形连接符 28"/>
          <p:cNvCxnSpPr>
            <a:stCxn id="54279" idx="2"/>
            <a:endCxn id="54282" idx="0"/>
          </p:cNvCxnSpPr>
          <p:nvPr/>
        </p:nvCxnSpPr>
        <p:spPr>
          <a:xfrm rot="5400000">
            <a:off x="2028825" y="3587750"/>
            <a:ext cx="317500" cy="1193800"/>
          </a:xfrm>
          <a:prstGeom prst="bentConnector3">
            <a:avLst>
              <a:gd name="adj1" fmla="val 50000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1" name="肘形连接符 30"/>
          <p:cNvCxnSpPr>
            <a:stCxn id="54279" idx="2"/>
            <a:endCxn id="54282" idx="0"/>
          </p:cNvCxnSpPr>
          <p:nvPr/>
        </p:nvCxnSpPr>
        <p:spPr>
          <a:xfrm rot="5400000">
            <a:off x="2028825" y="3587750"/>
            <a:ext cx="317500" cy="1193800"/>
          </a:xfrm>
          <a:prstGeom prst="bentConnector3">
            <a:avLst>
              <a:gd name="adj1" fmla="val 50000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2" name="肘形连接符 32"/>
          <p:cNvCxnSpPr>
            <a:stCxn id="54278" idx="3"/>
            <a:endCxn id="54280" idx="3"/>
          </p:cNvCxnSpPr>
          <p:nvPr/>
        </p:nvCxnSpPr>
        <p:spPr>
          <a:xfrm flipH="1">
            <a:off x="4491038" y="3060700"/>
            <a:ext cx="3224212" cy="2762250"/>
          </a:xfrm>
          <a:prstGeom prst="bentConnector3">
            <a:avLst>
              <a:gd name="adj1" fmla="val -7384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4293" name="Text Box 2"/>
          <p:cNvSpPr txBox="1"/>
          <p:nvPr/>
        </p:nvSpPr>
        <p:spPr>
          <a:xfrm>
            <a:off x="1586863" y="2895594"/>
            <a:ext cx="1597662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应急小组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23574" name="肘形连接符 48"/>
          <p:cNvCxnSpPr>
            <a:stCxn id="54278" idx="3"/>
            <a:endCxn id="54280" idx="3"/>
          </p:cNvCxnSpPr>
          <p:nvPr/>
        </p:nvCxnSpPr>
        <p:spPr>
          <a:xfrm rot="-10800000" flipV="1">
            <a:off x="2398713" y="2578100"/>
            <a:ext cx="1322387" cy="330200"/>
          </a:xfrm>
          <a:prstGeom prst="bentConnector2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5" name="形状 54"/>
          <p:cNvCxnSpPr>
            <a:stCxn id="54278" idx="3"/>
            <a:endCxn id="54280" idx="3"/>
          </p:cNvCxnSpPr>
          <p:nvPr/>
        </p:nvCxnSpPr>
        <p:spPr>
          <a:xfrm flipH="1">
            <a:off x="4540250" y="2393950"/>
            <a:ext cx="2209800" cy="3429000"/>
          </a:xfrm>
          <a:prstGeom prst="bentConnector3">
            <a:avLst>
              <a:gd name="adj1" fmla="val -92699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6" name="肘形连接符 67"/>
          <p:cNvCxnSpPr>
            <a:stCxn id="54293" idx="1"/>
            <a:endCxn id="54282" idx="1"/>
          </p:cNvCxnSpPr>
          <p:nvPr/>
        </p:nvCxnSpPr>
        <p:spPr>
          <a:xfrm rot="-10800000" flipV="1">
            <a:off x="673100" y="3079750"/>
            <a:ext cx="914400" cy="1447800"/>
          </a:xfrm>
          <a:prstGeom prst="bentConnector3">
            <a:avLst>
              <a:gd name="adj1" fmla="val 126042"/>
            </a:avLst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577" name="直接连接符 99"/>
          <p:cNvCxnSpPr>
            <a:stCxn id="54293" idx="1"/>
            <a:endCxn id="54282" idx="1"/>
          </p:cNvCxnSpPr>
          <p:nvPr/>
        </p:nvCxnSpPr>
        <p:spPr>
          <a:xfrm flipH="1">
            <a:off x="4067175" y="4711700"/>
            <a:ext cx="0" cy="3175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54299" name="Text Box 2"/>
          <p:cNvSpPr txBox="1"/>
          <p:nvPr/>
        </p:nvSpPr>
        <p:spPr>
          <a:xfrm>
            <a:off x="672463" y="5029194"/>
            <a:ext cx="1837057" cy="368301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进行疏散</a:t>
            </a: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23579" name="直接连接符 102"/>
          <p:cNvCxnSpPr>
            <a:stCxn id="54282" idx="2"/>
            <a:endCxn id="54299" idx="0"/>
          </p:cNvCxnSpPr>
          <p:nvPr/>
        </p:nvCxnSpPr>
        <p:spPr>
          <a:xfrm flipH="1">
            <a:off x="1590675" y="4711700"/>
            <a:ext cx="0" cy="3175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3580" name="TextBox 111"/>
          <p:cNvSpPr txBox="1"/>
          <p:nvPr/>
        </p:nvSpPr>
        <p:spPr>
          <a:xfrm>
            <a:off x="6759575" y="828675"/>
            <a:ext cx="2351088" cy="147637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99"/>
                </a:solidFill>
                <a:latin typeface="Calibri" panose="020f0502020204030204" pitchFamily="34" charset="0"/>
              </a:rPr>
              <a:t>1</a:t>
            </a:r>
            <a:r>
              <a:rPr lang="zh-CN" altLang="en-US" b="1">
                <a:solidFill>
                  <a:srgbClr val="000099"/>
                </a:solidFill>
                <a:latin typeface="Calibri" panose="020f0502020204030204" pitchFamily="34" charset="0"/>
              </a:rPr>
              <a:t>、防火员</a:t>
            </a:r>
            <a:endParaRPr lang="zh-CN" altLang="en-US" b="1">
              <a:solidFill>
                <a:srgbClr val="000099"/>
              </a:solidFill>
              <a:latin typeface="Calibri" panose="020f0502020204030204" pitchFamily="34" charset="0"/>
            </a:endParaRPr>
          </a:p>
          <a:p>
            <a:r>
              <a:rPr lang="en-US" altLang="zh-CN" b="1">
                <a:solidFill>
                  <a:srgbClr val="000099"/>
                </a:solidFill>
                <a:latin typeface="Calibri" panose="020f0502020204030204" pitchFamily="34" charset="0"/>
              </a:rPr>
              <a:t>2</a:t>
            </a:r>
            <a:r>
              <a:rPr lang="zh-CN" altLang="en-US" b="1">
                <a:solidFill>
                  <a:srgbClr val="000099"/>
                </a:solidFill>
                <a:latin typeface="Calibri" panose="020f0502020204030204" pitchFamily="34" charset="0"/>
              </a:rPr>
              <a:t>、保卫人员</a:t>
            </a:r>
            <a:endParaRPr lang="zh-CN" altLang="en-US" b="1">
              <a:solidFill>
                <a:srgbClr val="000099"/>
              </a:solidFill>
              <a:latin typeface="Calibri" panose="020f0502020204030204" pitchFamily="34" charset="0"/>
            </a:endParaRPr>
          </a:p>
          <a:p>
            <a:r>
              <a:rPr lang="en-US" altLang="zh-CN" b="1">
                <a:solidFill>
                  <a:srgbClr val="000099"/>
                </a:solidFill>
                <a:latin typeface="Calibri" panose="020f0502020204030204" pitchFamily="34" charset="0"/>
              </a:rPr>
              <a:t>3</a:t>
            </a:r>
            <a:r>
              <a:rPr lang="zh-CN" altLang="en-US" b="1">
                <a:solidFill>
                  <a:srgbClr val="000099"/>
                </a:solidFill>
                <a:latin typeface="Calibri" panose="020f0502020204030204" pitchFamily="34" charset="0"/>
              </a:rPr>
              <a:t>、</a:t>
            </a:r>
            <a:r>
              <a:rPr lang="zh-CN" altLang="zh-CN" b="1">
                <a:solidFill>
                  <a:srgbClr val="000099"/>
                </a:solidFill>
                <a:latin typeface="Calibri" panose="020f0502020204030204" pitchFamily="34" charset="0"/>
              </a:rPr>
              <a:t>现场工作人员</a:t>
            </a:r>
            <a:endParaRPr lang="zh-CN" altLang="zh-CN" b="1">
              <a:solidFill>
                <a:srgbClr val="000099"/>
              </a:solidFill>
              <a:latin typeface="Calibri" panose="020f0502020204030204" pitchFamily="34" charset="0"/>
            </a:endParaRPr>
          </a:p>
          <a:p>
            <a:r>
              <a:rPr lang="en-US" altLang="zh-CN" b="1">
                <a:solidFill>
                  <a:srgbClr val="000099"/>
                </a:solidFill>
                <a:latin typeface="Calibri" panose="020f0502020204030204" pitchFamily="34" charset="0"/>
              </a:rPr>
              <a:t>4</a:t>
            </a:r>
            <a:r>
              <a:rPr lang="zh-CN" altLang="en-US" b="1">
                <a:solidFill>
                  <a:srgbClr val="000099"/>
                </a:solidFill>
                <a:latin typeface="Calibri" panose="020f0502020204030204" pitchFamily="34" charset="0"/>
              </a:rPr>
              <a:t>、</a:t>
            </a:r>
            <a:r>
              <a:rPr lang="zh-CN" altLang="zh-CN" b="1">
                <a:solidFill>
                  <a:srgbClr val="000099"/>
                </a:solidFill>
                <a:latin typeface="Calibri" panose="020f0502020204030204" pitchFamily="34" charset="0"/>
              </a:rPr>
              <a:t>火灾自动报警系统及值班人员确认</a:t>
            </a:r>
            <a:r>
              <a:rPr lang="zh-CN" altLang="en-US" b="1">
                <a:solidFill>
                  <a:srgbClr val="000099"/>
                </a:solidFill>
                <a:latin typeface="Calibri" panose="020f0502020204030204" pitchFamily="34" charset="0"/>
              </a:rPr>
              <a:t>。</a:t>
            </a:r>
            <a:endParaRPr lang="zh-CN" altLang="en-US" b="1">
              <a:solidFill>
                <a:srgbClr val="000099"/>
              </a:solidFill>
              <a:latin typeface="Calibri" panose="020f0502020204030204" pitchFamily="34" charset="0"/>
            </a:endParaRPr>
          </a:p>
        </p:txBody>
      </p:sp>
      <p:cxnSp>
        <p:nvCxnSpPr>
          <p:cNvPr id="23581" name="直接箭头连接符 113"/>
          <p:cNvCxnSpPr>
            <a:stCxn id="54275" idx="3"/>
            <a:endCxn id="54299" idx="0"/>
          </p:cNvCxnSpPr>
          <p:nvPr/>
        </p:nvCxnSpPr>
        <p:spPr>
          <a:xfrm flipV="1">
            <a:off x="5227638" y="1612900"/>
            <a:ext cx="1504950" cy="95250"/>
          </a:xfrm>
          <a:prstGeom prst="straightConnector1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sp>
        <p:nvSpPr>
          <p:cNvPr id="2" name="文本框 1"/>
          <p:cNvSpPr txBox="1"/>
          <p:nvPr/>
        </p:nvSpPr>
        <p:spPr>
          <a:xfrm>
            <a:off x="345436" y="914400"/>
            <a:ext cx="4518024" cy="737234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2</a:t>
            </a:r>
            <a:r>
              <a:rPr kumimoji="0" lang="zh-CN" altLang="en-US" sz="2400" b="1" kern="1200" cap="none" spc="0" normalizeH="0" baseline="0" noProof="1"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、火灾事故处置流程</a:t>
            </a:r>
            <a:endParaRPr kumimoji="0" lang="zh-CN" altLang="en-US" sz="2400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endParaRPr kumimoji="0" lang="zh-CN" altLang="en-US" b="1" kern="1200" cap="none" spc="0" normalizeH="0" baseline="0" noProof="1"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23583" name="直接连接符 99"/>
          <p:cNvCxnSpPr>
            <a:stCxn id="54283" idx="2"/>
            <a:endCxn id="54280" idx="0"/>
          </p:cNvCxnSpPr>
          <p:nvPr/>
        </p:nvCxnSpPr>
        <p:spPr>
          <a:xfrm flipH="1">
            <a:off x="3851275" y="5397500"/>
            <a:ext cx="0" cy="2413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3584" name="直接连接符 99"/>
          <p:cNvCxnSpPr>
            <a:stCxn id="54280" idx="2"/>
            <a:endCxn id="54284" idx="0"/>
          </p:cNvCxnSpPr>
          <p:nvPr/>
        </p:nvCxnSpPr>
        <p:spPr>
          <a:xfrm flipH="1">
            <a:off x="3851275" y="6007100"/>
            <a:ext cx="0" cy="29368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/>
          <p:cNvSpPr>
            <a:spLocks noGrp="1" noRot="1"/>
          </p:cNvSpPr>
          <p:nvPr>
            <p:ph type="title" idx="4294967295"/>
          </p:nvPr>
        </p:nvSpPr>
        <p:spPr>
          <a:xfrm>
            <a:off x="446088" y="1308100"/>
            <a:ext cx="3629025" cy="511175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/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部门内部消防编组及分工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4579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819275"/>
            <a:ext cx="8540750" cy="39624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spcBef>
                <a:spcPts val="1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报警组：负责向消防中心或总机汇报火情；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spcBef>
                <a:spcPts val="1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灭火组：负责使用就近灭火器材进行灭火；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spcBef>
                <a:spcPts val="1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疏散组：接到疏散命令后，负责引导客人疏散；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spcBef>
                <a:spcPts val="1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救护组：负责伤员及重要资料的救护、转移；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spcBef>
                <a:spcPts val="1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指挥组：指挥协调现场救火工作。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5"/>
          <p:cNvSpPr>
            <a:spLocks noGrp="1"/>
          </p:cNvSpPr>
          <p:nvPr>
            <p:ph type="body" sz="half" idx="4294967295"/>
          </p:nvPr>
        </p:nvSpPr>
        <p:spPr>
          <a:xfrm>
            <a:off x="5003800" y="1362075"/>
            <a:ext cx="4140200" cy="5373688"/>
          </a:xfrm>
        </p:spPr>
        <p:txBody>
          <a:bodyPr vert="horz" wrap="square" lIns="91440" tIns="45720" rIns="91440" bIns="45720" anchor="t" anchorCtr="0"/>
          <a:lstStyle>
            <a:lvl1pPr lvl="0">
              <a:buClrTx/>
              <a:buSzTx/>
              <a:buFont typeface="Arial" pitchFamily="34" charset="0"/>
              <a:defRPr sz="2800"/>
            </a:lvl1pPr>
            <a:lvl2pPr lvl="1">
              <a:buClrTx/>
              <a:buSzTx/>
              <a:buFont typeface="Arial" pitchFamily="34" charset="0"/>
              <a:defRPr sz="2400"/>
            </a:lvl2pPr>
            <a:lvl3pPr lvl="2">
              <a:buClrTx/>
              <a:buSzTx/>
              <a:buFont typeface="Arial" pitchFamily="34" charset="0"/>
              <a:defRPr sz="2000"/>
            </a:lvl3pPr>
            <a:lvl4pPr lvl="3">
              <a:buClrTx/>
              <a:buSzTx/>
              <a:buFont typeface="Arial" pitchFamily="34" charset="0"/>
              <a:defRPr sz="1800"/>
            </a:lvl4pPr>
            <a:lvl5pPr lvl="4">
              <a:buClrTx/>
              <a:buSzTx/>
              <a:buFont typeface="Arial" pitchFamily="34" charset="0"/>
              <a:defRPr sz="1800"/>
            </a:lvl5pPr>
          </a:lstStyle>
          <a:p>
            <a:pPr marL="111125" lvl="0" indent="8255" eaLnBrk="1" hangingPunct="1">
              <a:lnSpc>
                <a:spcPct val="135000"/>
              </a:lnSpc>
              <a:spcBef>
                <a:spcPts val="25"/>
              </a:spcBef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火灾通常都有一个从小到大，逐步发展，直到熄灭的过程。火灾过程一般可以分为初起、发展、猛烈、下降和熄灭五个过程。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111125" lvl="0" indent="8255" eaLnBrk="1" hangingPunct="1">
              <a:lnSpc>
                <a:spcPct val="135000"/>
              </a:lnSpc>
              <a:spcBef>
                <a:spcPts val="25"/>
              </a:spcBef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火灾处于初起阶段(即起火的二三分钟)是扑救的最好时机，只要发现及时，用较少的人力和应急消防器材就能将火控制住或扑灭。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7651" name="Rectangle 2"/>
          <p:cNvSpPr txBox="1">
            <a:spLocks noRot="1"/>
          </p:cNvSpPr>
          <p:nvPr/>
        </p:nvSpPr>
        <p:spPr>
          <a:xfrm>
            <a:off x="388938" y="971550"/>
            <a:ext cx="3025775" cy="5429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、初起火灾的扑救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7652" name="图片 1" descr="u=3514615394,2352475746&amp;fm=27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938" y="1514475"/>
            <a:ext cx="4614862" cy="49561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5" descr="20050822165620781"/>
          <p:cNvPicPr preferRelativeResize="0"/>
          <p:nvPr/>
        </p:nvPicPr>
        <p:blipFill>
          <a:blip r:embed="rId3">
            <a:clrChange>
              <a:clrFrom>
                <a:srgbClr val="FDFFFE"/>
              </a:clrFrom>
              <a:clrTo>
                <a:srgbClr val="FD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94225" y="1601788"/>
            <a:ext cx="4114800" cy="4113212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28675" name="Text Box 7"/>
          <p:cNvSpPr txBox="1"/>
          <p:nvPr/>
        </p:nvSpPr>
        <p:spPr>
          <a:xfrm>
            <a:off x="4911725" y="1773238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28676" name="Text Box 9"/>
          <p:cNvSpPr txBox="1"/>
          <p:nvPr/>
        </p:nvSpPr>
        <p:spPr>
          <a:xfrm>
            <a:off x="4911725" y="1687513"/>
            <a:ext cx="18415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6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28677" name="Rectangle 3"/>
          <p:cNvSpPr txBox="1"/>
          <p:nvPr/>
        </p:nvSpPr>
        <p:spPr>
          <a:xfrm>
            <a:off x="304800" y="1600200"/>
            <a:ext cx="4105275" cy="41148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报警早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损失少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B.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边报警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边扑救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先控制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后灭火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先救人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后救物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E.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防中毒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防窒息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 algn="ctr">
              <a:lnSpc>
                <a:spcPct val="135000"/>
              </a:lnSpc>
              <a:spcBef>
                <a:spcPts val="25"/>
              </a:spcBef>
              <a:buClr>
                <a:schemeClr val="hlink"/>
              </a:buClr>
              <a:buSzPct val="70000"/>
            </a:pP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F.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听指挥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莫惊慌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643438" y="1438275"/>
            <a:ext cx="4500562" cy="1712913"/>
          </a:xfrm>
        </p:spPr>
        <p:txBody>
          <a:bodyPr vert="horz" wrap="square" lIns="91440" tIns="45720" rIns="91440" bIns="45720" anchor="t" anchorCtr="0"/>
          <a:lstStyle>
            <a:lvl1pPr lvl="0">
              <a:buClrTx/>
              <a:buSzTx/>
              <a:buFont typeface="Arial" pitchFamily="34" charset="0"/>
              <a:defRPr sz="2800"/>
            </a:lvl1pPr>
            <a:lvl2pPr lvl="1">
              <a:buClrTx/>
              <a:buSzTx/>
              <a:buFont typeface="Arial" pitchFamily="34" charset="0"/>
              <a:defRPr sz="2400"/>
            </a:lvl2pPr>
            <a:lvl3pPr lvl="2">
              <a:buClrTx/>
              <a:buSzTx/>
              <a:buFont typeface="Arial" pitchFamily="34" charset="0"/>
              <a:defRPr sz="2000"/>
            </a:lvl3pPr>
            <a:lvl4pPr lvl="3">
              <a:buClrTx/>
              <a:buSzTx/>
              <a:buFont typeface="Arial" pitchFamily="34" charset="0"/>
              <a:defRPr sz="1800"/>
            </a:lvl4pPr>
            <a:lvl5pPr lvl="4">
              <a:buClrTx/>
              <a:buSzTx/>
              <a:buFont typeface="Arial" pitchFamily="34" charset="0"/>
              <a:defRPr sz="1800"/>
            </a:lvl5pPr>
          </a:lstStyle>
          <a:p>
            <a:pPr lvl="0" eaLnBrk="1" hangingPunct="1"/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切断电源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可用干粉灭火器或二氧化碳灭火器进行灭火。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严禁使用水及带电灭火。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9699" name="Picture 4" descr="灭火器使用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8" y="1438275"/>
            <a:ext cx="4722812" cy="5410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700" name="Picture 5" descr="电器着火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4786313" y="3408363"/>
            <a:ext cx="4249737" cy="32972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1" name="Rectangle 16"/>
          <p:cNvSpPr/>
          <p:nvPr/>
        </p:nvSpPr>
        <p:spPr>
          <a:xfrm>
            <a:off x="8763000" y="3429000"/>
            <a:ext cx="381000" cy="32766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29702" name="文本框 1"/>
          <p:cNvSpPr txBox="1"/>
          <p:nvPr/>
        </p:nvSpPr>
        <p:spPr>
          <a:xfrm>
            <a:off x="303213" y="827088"/>
            <a:ext cx="482758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、带电火灾的扑救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3"/>
          <p:cNvSpPr>
            <a:spLocks noGrp="1"/>
          </p:cNvSpPr>
          <p:nvPr>
            <p:ph type="body" idx="4294967295"/>
          </p:nvPr>
        </p:nvSpPr>
        <p:spPr>
          <a:xfrm>
            <a:off x="71438" y="1658938"/>
            <a:ext cx="5200650" cy="5040312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保持镇静，及时呼叫附近同事，协助处理和控制火警现场；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立即通知厂内报警电话及相关领导，清楚报出火警的具体位置，燃烧物质，火势大小，自已的部门和姓名；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立即利用就近的灭火器材进行扑救(在场最高管理人员应及时组织指挥人员进行扑救并进行人员疏散)；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采取适当措施防止火势蔓延，等待应急人员的支持。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0723" name="Picture 4" descr="2005082217004488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191" b="18828"/>
          <a:stretch>
            <a:fillRect/>
          </a:stretch>
        </p:blipFill>
        <p:spPr>
          <a:xfrm>
            <a:off x="5272088" y="1730375"/>
            <a:ext cx="3871912" cy="4267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24" name="Text Box 7"/>
          <p:cNvSpPr txBox="1"/>
          <p:nvPr/>
        </p:nvSpPr>
        <p:spPr>
          <a:xfrm>
            <a:off x="4419600" y="5830888"/>
            <a:ext cx="611188" cy="920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30725" name="Text Box 8"/>
          <p:cNvSpPr txBox="1"/>
          <p:nvPr/>
        </p:nvSpPr>
        <p:spPr>
          <a:xfrm>
            <a:off x="8353425" y="5661025"/>
            <a:ext cx="611188" cy="11969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30726" name="Text Box 9"/>
          <p:cNvSpPr txBox="1"/>
          <p:nvPr/>
        </p:nvSpPr>
        <p:spPr>
          <a:xfrm>
            <a:off x="4479925" y="6111875"/>
            <a:ext cx="1841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30727" name="Text Box 15"/>
          <p:cNvSpPr txBox="1"/>
          <p:nvPr/>
        </p:nvSpPr>
        <p:spPr>
          <a:xfrm>
            <a:off x="5105400" y="5997575"/>
            <a:ext cx="407828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99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不要惊惶失措</a:t>
            </a:r>
            <a:r>
              <a:rPr lang="en-US" altLang="zh-CN" sz="4000">
                <a:solidFill>
                  <a:srgbClr val="000099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!!!</a:t>
            </a:r>
            <a:endParaRPr lang="en-US" altLang="zh-CN" sz="4000">
              <a:solidFill>
                <a:srgbClr val="000099"/>
              </a:solidFill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  <p:sp>
        <p:nvSpPr>
          <p:cNvPr id="30728" name="Rectangle 2"/>
          <p:cNvSpPr txBox="1">
            <a:spLocks noRot="1"/>
          </p:cNvSpPr>
          <p:nvPr/>
        </p:nvSpPr>
        <p:spPr>
          <a:xfrm>
            <a:off x="201613" y="1184275"/>
            <a:ext cx="3760787" cy="47466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、发生火灾时的应变措施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3"/>
          <p:cNvSpPr>
            <a:spLocks noGrp="1"/>
          </p:cNvSpPr>
          <p:nvPr>
            <p:ph type="body" sz="half" idx="4294967295"/>
          </p:nvPr>
        </p:nvSpPr>
        <p:spPr>
          <a:xfrm>
            <a:off x="-44450" y="1023938"/>
            <a:ext cx="4692650" cy="5649912"/>
          </a:xfrm>
          <a:ln>
            <a:solidFill>
              <a:srgbClr val="FF0000">
                <a:alpha val="100000"/>
              </a:srgbClr>
            </a:solidFill>
            <a:miter lim="800000"/>
          </a:ln>
        </p:spPr>
        <p:txBody>
          <a:bodyPr vert="horz" wrap="square" lIns="91440" tIns="45720" rIns="91440" bIns="45720" anchor="t" anchorCtr="0"/>
          <a:lstStyle>
            <a:lvl1pPr lvl="0">
              <a:buClrTx/>
              <a:buSzTx/>
              <a:buFont typeface="Arial" pitchFamily="34" charset="0"/>
              <a:defRPr sz="2800"/>
            </a:lvl1pPr>
            <a:lvl2pPr lvl="1">
              <a:buClrTx/>
              <a:buSzTx/>
              <a:buFont typeface="Arial" pitchFamily="34" charset="0"/>
              <a:defRPr sz="2400"/>
            </a:lvl2pPr>
            <a:lvl3pPr lvl="2">
              <a:buClrTx/>
              <a:buSzTx/>
              <a:buFont typeface="Arial" pitchFamily="34" charset="0"/>
              <a:defRPr sz="2000"/>
            </a:lvl3pPr>
            <a:lvl4pPr lvl="3">
              <a:buClrTx/>
              <a:buSzTx/>
              <a:buFont typeface="Arial" pitchFamily="34" charset="0"/>
              <a:defRPr sz="1800"/>
            </a:lvl4pPr>
            <a:lvl5pPr lvl="4">
              <a:buClrTx/>
              <a:buSzTx/>
              <a:buFont typeface="Arial" pitchFamily="34" charset="0"/>
              <a:defRPr sz="1800"/>
            </a:lvl5pPr>
          </a:lstStyle>
          <a:p>
            <a:pPr lvl="0" eaLnBrk="1" hangingPunct="1">
              <a:lnSpc>
                <a:spcPct val="125000"/>
              </a:lnSpc>
              <a:spcBef>
                <a:spcPts val="25"/>
              </a:spcBef>
            </a:pPr>
            <a:r>
              <a:rPr altLang="en-US" sz="22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通常情况下,发生火灾后,报警与救火应当同时进行。     </a:t>
            </a:r>
            <a:endParaRPr altLang="en-US" sz="22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125000"/>
              </a:lnSpc>
              <a:spcBef>
                <a:spcPts val="25"/>
              </a:spcBef>
            </a:pPr>
            <a:r>
              <a:rPr altLang="en-US" sz="22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当发生火灾时,现场只有一个人怎么办？</a:t>
            </a:r>
            <a:endParaRPr altLang="en-US" sz="22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125000"/>
              </a:lnSpc>
              <a:spcBef>
                <a:spcPts val="25"/>
              </a:spcBef>
            </a:pPr>
            <a:r>
              <a:rPr altLang="en-US" sz="22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应一边呼救其它同事，一边进行扑救，但要首先估量自已是否有能力，有把握将初期火灾扑灭。如果火势不大，自己有能力将初起火灾扑灭，那就使用相应的灭火器材进行扑救。如果认为自己无能力扑灭，就应立即报警，再采取措施控制和扑救火灾。</a:t>
            </a:r>
            <a:endParaRPr altLang="en-US" sz="22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1747" name="Picture 5" descr="扑火"/>
          <p:cNvPicPr preferRelativeResize="0"/>
          <p:nvPr/>
        </p:nvPicPr>
        <p:blipFill>
          <a:blip r:embed="rId3">
            <a:clrChange>
              <a:clrFrom>
                <a:srgbClr val="FCFEFD"/>
              </a:clrFrom>
              <a:clrTo>
                <a:srgbClr val="FCFEFD">
                  <a:alpha val="0"/>
                </a:srgbClr>
              </a:clrTo>
            </a:clrChange>
          </a:blip>
          <a:srcRect t="4280" b="32869"/>
          <a:stretch>
            <a:fillRect/>
          </a:stretch>
        </p:blipFill>
        <p:spPr>
          <a:xfrm>
            <a:off x="4394200" y="1600200"/>
            <a:ext cx="4668838" cy="3352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8" name="Text Box 6"/>
          <p:cNvSpPr txBox="1"/>
          <p:nvPr/>
        </p:nvSpPr>
        <p:spPr>
          <a:xfrm>
            <a:off x="4572000" y="5084763"/>
            <a:ext cx="18415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31749" name="Text Box 7"/>
          <p:cNvSpPr txBox="1"/>
          <p:nvPr/>
        </p:nvSpPr>
        <p:spPr>
          <a:xfrm flipV="1">
            <a:off x="4572000" y="4508500"/>
            <a:ext cx="4032250" cy="519113"/>
          </a:xfrm>
          <a:prstGeom prst="rect">
            <a:avLst/>
          </a:prstGeom>
          <a:noFill/>
          <a:ln w="9525">
            <a:noFill/>
          </a:ln>
        </p:spPr>
        <p:txBody>
          <a:bodyPr rot="1080000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  <p:sp>
        <p:nvSpPr>
          <p:cNvPr id="31750" name="Text Box 14"/>
          <p:cNvSpPr txBox="1"/>
          <p:nvPr/>
        </p:nvSpPr>
        <p:spPr>
          <a:xfrm>
            <a:off x="4648200" y="4953000"/>
            <a:ext cx="4267200" cy="147637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700" indent="-12700"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不论火势大小，自己是否有能力将火扑灭，报警都是必要的，是与自救同时进行的行为。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Text Box 3"/>
          <p:cNvSpPr txBox="1"/>
          <p:nvPr/>
        </p:nvSpPr>
        <p:spPr>
          <a:xfrm>
            <a:off x="231775" y="1384300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华文行楷" panose="02010800040101010101" pitchFamily="2" charset="-122"/>
            </a:endParaRPr>
          </a:p>
        </p:txBody>
      </p:sp>
      <p:sp>
        <p:nvSpPr>
          <p:cNvPr id="32771" name="Text Box 4"/>
          <p:cNvSpPr txBox="1"/>
          <p:nvPr/>
        </p:nvSpPr>
        <p:spPr>
          <a:xfrm>
            <a:off x="142875" y="1054100"/>
            <a:ext cx="4429125" cy="2381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防止烟雾中毒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火灾现场的空气中含有一氧化碳、氰化氢等有毒气体，当达到一定浓度时，人吸入二三口，若抢救不及，就有可能导致死亡。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2772" name="Text Box 5"/>
          <p:cNvSpPr txBox="1"/>
          <p:nvPr/>
        </p:nvSpPr>
        <p:spPr>
          <a:xfrm>
            <a:off x="4572000" y="3979863"/>
            <a:ext cx="4572000" cy="23066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简易的防烟方法：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用湿毛巾捂住口鼻，湿毛巾最好多折几层,以低姿方式，从安全出口撤离现场。从烟火中出逃，如烟不太浓，可俯下身子行走；如为浓烟，须贴近地面匍匐行进。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2773" name="Picture 6" descr="319_1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71438" y="3657600"/>
            <a:ext cx="4427537" cy="281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4" name="Picture 7" descr="8254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054100"/>
            <a:ext cx="4572000" cy="28797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14"/>
          <p:cNvSpPr/>
          <p:nvPr/>
        </p:nvSpPr>
        <p:spPr>
          <a:xfrm>
            <a:off x="6084888" y="3860800"/>
            <a:ext cx="3024187" cy="158432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Calibri" panose="020f0502020204030204" pitchFamily="34" charset="0"/>
            </a:endParaRPr>
          </a:p>
        </p:txBody>
      </p:sp>
      <p:pic>
        <p:nvPicPr>
          <p:cNvPr id="33795" name="Picture 4" descr="水枪"/>
          <p:cNvPicPr>
            <a:picLocks noGrp="1" noChangeAspect="1"/>
          </p:cNvPicPr>
          <p:nvPr>
            <p:ph type="body" idx="4294967295"/>
          </p:nvPr>
        </p:nvPicPr>
        <p:blipFill>
          <a:blip r:embed="rId3">
            <a:clrChange>
              <a:clrFrom>
                <a:srgbClr val="C5C5C5"/>
              </a:clrFrom>
              <a:clrTo>
                <a:srgbClr val="C5C5C5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84888" y="1339850"/>
            <a:ext cx="2952750" cy="4105275"/>
          </a:xfrm>
        </p:spPr>
      </p:pic>
      <p:grpSp>
        <p:nvGrpSpPr>
          <p:cNvPr id="33796" name="Group 4"/>
          <p:cNvGrpSpPr/>
          <p:nvPr/>
        </p:nvGrpSpPr>
        <p:grpSpPr>
          <a:xfrm>
            <a:off x="4641850" y="1917700"/>
            <a:ext cx="1873250" cy="2879725"/>
            <a:chOff x="135" y="0"/>
            <a:chExt cx="1180" cy="1814"/>
          </a:xfrm>
        </p:grpSpPr>
        <p:sp>
          <p:nvSpPr>
            <p:cNvPr id="33799" name="Line 5"/>
            <p:cNvSpPr/>
            <p:nvPr/>
          </p:nvSpPr>
          <p:spPr>
            <a:xfrm>
              <a:off x="998" y="136"/>
              <a:ext cx="317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3800" name="Rectangle 6"/>
            <p:cNvSpPr/>
            <p:nvPr/>
          </p:nvSpPr>
          <p:spPr>
            <a:xfrm>
              <a:off x="136" y="0"/>
              <a:ext cx="861" cy="2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19毫米枪口</a:t>
              </a:r>
              <a:endPara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3801" name="Line 7"/>
            <p:cNvSpPr/>
            <p:nvPr/>
          </p:nvSpPr>
          <p:spPr>
            <a:xfrm>
              <a:off x="816" y="1769"/>
              <a:ext cx="431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3802" name="Rectangle 8"/>
            <p:cNvSpPr/>
            <p:nvPr/>
          </p:nvSpPr>
          <p:spPr>
            <a:xfrm>
              <a:off x="135" y="590"/>
              <a:ext cx="998" cy="1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-339725" eaLnBrk="0" hangingPunct="0">
                <a:lnSpc>
                  <a:spcPts val="3365"/>
                </a:lnSpc>
              </a:pPr>
              <a:r>
                <a:rPr lang="zh-CN" altLang="en-US" sz="1600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可拧开，换成</a:t>
              </a:r>
              <a:endParaRPr lang="zh-CN" altLang="en-US" sz="16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indent="-339725" eaLnBrk="0" hangingPunct="0">
                <a:lnSpc>
                  <a:spcPts val="3365"/>
                </a:lnSpc>
              </a:pPr>
              <a:r>
                <a:rPr lang="zh-CN" altLang="en-US" sz="1600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多功能枪口</a:t>
              </a:r>
              <a:endParaRPr lang="zh-CN" altLang="en-US" sz="16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3803" name="Line 9"/>
            <p:cNvSpPr/>
            <p:nvPr/>
          </p:nvSpPr>
          <p:spPr>
            <a:xfrm>
              <a:off x="952" y="680"/>
              <a:ext cx="363" cy="1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3804" name="Rectangle 10"/>
            <p:cNvSpPr/>
            <p:nvPr/>
          </p:nvSpPr>
          <p:spPr>
            <a:xfrm>
              <a:off x="316" y="1633"/>
              <a:ext cx="771" cy="1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-339725" eaLnBrk="0" hangingPunct="0">
                <a:lnSpc>
                  <a:spcPts val="3365"/>
                </a:lnSpc>
              </a:pPr>
              <a:r>
                <a:rPr lang="zh-CN" altLang="en-US" sz="1600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接扣处</a:t>
              </a:r>
              <a:endParaRPr lang="zh-CN" altLang="en-US" sz="16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33797" name="Rectangle 12"/>
          <p:cNvSpPr/>
          <p:nvPr/>
        </p:nvSpPr>
        <p:spPr>
          <a:xfrm>
            <a:off x="252413" y="1414463"/>
            <a:ext cx="4356100" cy="25923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eaLnBrk="0" hangingPunct="0">
              <a:lnSpc>
                <a:spcPct val="15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、消防器材介绍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-339725"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    称：消防水枪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-339725"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规    格：19毫米密集直流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-339725"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配置要求：1个/消防栓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-339725"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使用说明：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-339725" eaLnBrk="0" hangingPunct="0">
              <a:lnSpc>
                <a:spcPct val="15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直接连接在水带接扣使用。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09" name="Rectangle 2"/>
          <p:cNvSpPr>
            <a:spLocks noGrp="1"/>
          </p:cNvSpPr>
          <p:nvPr/>
        </p:nvSpPr>
        <p:spPr>
          <a:xfrm>
            <a:off x="44450" y="812800"/>
            <a:ext cx="5240338" cy="6016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-342900" algn="ctr" defTabSz="914400" rtl="0" eaLnBrk="0" fontAlgn="base" latinLnBrk="0" hangingPunct="0">
              <a:lnSpc>
                <a:spcPts val="3365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三、消防器材使用及保养维护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3"/>
          <p:cNvSpPr>
            <a:spLocks noGrp="1"/>
          </p:cNvSpPr>
          <p:nvPr>
            <p:ph type="body" idx="4294967295"/>
          </p:nvPr>
        </p:nvSpPr>
        <p:spPr>
          <a:xfrm>
            <a:off x="287338" y="1343025"/>
            <a:ext cx="4932362" cy="5111750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    称：消防水带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规    格：25米/条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配置要求：1条/消防栓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使用说明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1、铺设时应避免骤然曲折，以防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止降低耐水压能力，还应避免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扭转，以防止充水后水带转动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面使内扣式水带接口脱开。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2、充水后应避免在地面上强行拖  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拉，需要改变位置时要尽量抬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起移动，以减少水带与地面的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ts val="3065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磨损。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4819" name="Rectangle 6"/>
          <p:cNvSpPr/>
          <p:nvPr/>
        </p:nvSpPr>
        <p:spPr>
          <a:xfrm>
            <a:off x="2357438" y="2327275"/>
            <a:ext cx="792162" cy="4318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Calibri" panose="020f0502020204030204" pitchFamily="34" charset="0"/>
            </a:endParaRPr>
          </a:p>
        </p:txBody>
      </p:sp>
      <p:sp>
        <p:nvSpPr>
          <p:cNvPr id="34820" name="Rectangle 16"/>
          <p:cNvSpPr/>
          <p:nvPr/>
        </p:nvSpPr>
        <p:spPr>
          <a:xfrm>
            <a:off x="5076825" y="1414463"/>
            <a:ext cx="3851275" cy="496728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Calibri" panose="020f0502020204030204" pitchFamily="34" charset="0"/>
            </a:endParaRPr>
          </a:p>
        </p:txBody>
      </p:sp>
      <p:grpSp>
        <p:nvGrpSpPr>
          <p:cNvPr id="34821" name="Group 5"/>
          <p:cNvGrpSpPr/>
          <p:nvPr/>
        </p:nvGrpSpPr>
        <p:grpSpPr>
          <a:xfrm>
            <a:off x="5113338" y="2133600"/>
            <a:ext cx="3779837" cy="3600450"/>
            <a:chExt cx="2517" cy="2268"/>
          </a:xfrm>
        </p:grpSpPr>
        <p:pic>
          <p:nvPicPr>
            <p:cNvPr id="34822" name="Picture 4" descr="消防水带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517" cy="20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4823" name="Line 5"/>
            <p:cNvSpPr/>
            <p:nvPr/>
          </p:nvSpPr>
          <p:spPr>
            <a:xfrm>
              <a:off x="1383" y="182"/>
              <a:ext cx="590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4824" name="Rectangle 7"/>
            <p:cNvSpPr/>
            <p:nvPr/>
          </p:nvSpPr>
          <p:spPr>
            <a:xfrm>
              <a:off x="1973" y="10"/>
              <a:ext cx="499" cy="31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-339725" eaLnBrk="0" hangingPunct="0">
                <a:lnSpc>
                  <a:spcPts val="3065"/>
                </a:lnSpc>
              </a:pPr>
              <a:r>
                <a:rPr lang="zh-CN" altLang="en-US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水带</a:t>
              </a:r>
              <a:endPara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4825" name="Rectangle 10"/>
            <p:cNvSpPr/>
            <p:nvPr/>
          </p:nvSpPr>
          <p:spPr>
            <a:xfrm>
              <a:off x="1111" y="1950"/>
              <a:ext cx="454" cy="31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rgbClr val="000099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接扣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  <p:sp>
          <p:nvSpPr>
            <p:cNvPr id="34826" name="Line 11"/>
            <p:cNvSpPr/>
            <p:nvPr/>
          </p:nvSpPr>
          <p:spPr>
            <a:xfrm>
              <a:off x="386" y="1770"/>
              <a:ext cx="680" cy="317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Picture 6" descr="DSC042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063" y="1268413"/>
            <a:ext cx="3384550" cy="472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843" name="Rectangle 3"/>
          <p:cNvSpPr>
            <a:spLocks noGrp="1"/>
          </p:cNvSpPr>
          <p:nvPr>
            <p:ph type="body" idx="4294967295"/>
          </p:nvPr>
        </p:nvSpPr>
        <p:spPr>
          <a:xfrm>
            <a:off x="-19050" y="1268413"/>
            <a:ext cx="4659313" cy="5013325"/>
          </a:xfrm>
        </p:spPr>
        <p:txBody>
          <a:bodyPr vert="horz" wrap="square" lIns="91440" tIns="45720" rIns="91440" bIns="45720" anchor="t" anchorCtr="0"/>
          <a:lstStyle/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    称：消防栓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规    格：650X450CM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配置要求：水带1条、水枪1个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使用方法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1、取出消防栓内水带并展开，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一头连接在出水接扣上，另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一端接上水枪，开启阀门。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2、快速拉取橡胶水管至事故地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-339725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点，同时缓慢开启球阀开关。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44" name="Line 5"/>
          <p:cNvSpPr/>
          <p:nvPr/>
        </p:nvSpPr>
        <p:spPr>
          <a:xfrm>
            <a:off x="5435600" y="1916113"/>
            <a:ext cx="865188" cy="576262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5845" name="Line 6"/>
          <p:cNvSpPr/>
          <p:nvPr/>
        </p:nvSpPr>
        <p:spPr>
          <a:xfrm>
            <a:off x="5364163" y="3500438"/>
            <a:ext cx="720725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5846" name="Line 7"/>
          <p:cNvSpPr/>
          <p:nvPr/>
        </p:nvSpPr>
        <p:spPr>
          <a:xfrm>
            <a:off x="5364163" y="2781300"/>
            <a:ext cx="2016125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5847" name="Line 8"/>
          <p:cNvSpPr/>
          <p:nvPr/>
        </p:nvSpPr>
        <p:spPr>
          <a:xfrm flipV="1">
            <a:off x="5435600" y="5157788"/>
            <a:ext cx="1081088" cy="142875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5848" name="Rectangle 9"/>
          <p:cNvSpPr/>
          <p:nvPr/>
        </p:nvSpPr>
        <p:spPr>
          <a:xfrm>
            <a:off x="4211638" y="1628775"/>
            <a:ext cx="1439862" cy="420688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algn="ctr" eaLnBrk="0" hangingPunct="0">
              <a:lnSpc>
                <a:spcPts val="2765"/>
              </a:lnSpc>
            </a:pPr>
            <a:r>
              <a: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启泵按钮</a:t>
            </a:r>
            <a:endParaRPr lang="zh-CN" altLang="en-US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49" name="Rectangle 10"/>
          <p:cNvSpPr/>
          <p:nvPr/>
        </p:nvSpPr>
        <p:spPr>
          <a:xfrm>
            <a:off x="4427538" y="5084763"/>
            <a:ext cx="1233487" cy="40163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eaLnBrk="0" hangingPunct="0">
              <a:lnSpc>
                <a:spcPts val="2765"/>
              </a:lnSpc>
            </a:pPr>
            <a:r>
              <a: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出水接扣</a:t>
            </a:r>
            <a:endParaRPr lang="zh-CN" altLang="en-US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50" name="Rectangle 11"/>
          <p:cNvSpPr/>
          <p:nvPr/>
        </p:nvSpPr>
        <p:spPr>
          <a:xfrm>
            <a:off x="4356100" y="2565400"/>
            <a:ext cx="1212850" cy="36036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eaLnBrk="0" hangingPunct="0">
              <a:lnSpc>
                <a:spcPts val="2765"/>
              </a:lnSpc>
            </a:pPr>
            <a:r>
              <a: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消防水管</a:t>
            </a:r>
            <a:endParaRPr lang="zh-CN" altLang="en-US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51" name="Rectangle 12"/>
          <p:cNvSpPr/>
          <p:nvPr/>
        </p:nvSpPr>
        <p:spPr>
          <a:xfrm>
            <a:off x="4356100" y="3357563"/>
            <a:ext cx="1284288" cy="28892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eaLnBrk="0" hangingPunct="0">
              <a:lnSpc>
                <a:spcPts val="2765"/>
              </a:lnSpc>
            </a:pPr>
            <a:r>
              <a: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消防水枪</a:t>
            </a:r>
            <a:endParaRPr lang="zh-CN" altLang="en-US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52" name="Rectangle 16"/>
          <p:cNvSpPr/>
          <p:nvPr/>
        </p:nvSpPr>
        <p:spPr>
          <a:xfrm>
            <a:off x="4427538" y="4214813"/>
            <a:ext cx="1101725" cy="4445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339725" eaLnBrk="0" hangingPunct="0">
              <a:lnSpc>
                <a:spcPts val="2765"/>
              </a:lnSpc>
            </a:pPr>
            <a:r>
              <a:rPr lang="zh-CN" altLang="en-US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开关阀门</a:t>
            </a:r>
            <a:endParaRPr lang="zh-CN" altLang="en-US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53" name="Line 17"/>
          <p:cNvSpPr/>
          <p:nvPr/>
        </p:nvSpPr>
        <p:spPr>
          <a:xfrm>
            <a:off x="5508625" y="4437063"/>
            <a:ext cx="863600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/>
          <p:cNvSpPr>
            <a:spLocks noGrp="1" noRot="1"/>
          </p:cNvSpPr>
          <p:nvPr>
            <p:ph type="title" idx="4294967295"/>
          </p:nvPr>
        </p:nvSpPr>
        <p:spPr>
          <a:xfrm>
            <a:off x="109538" y="1047750"/>
            <a:ext cx="5111750" cy="496888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、灭火器种类、构造、使用方法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6867" name="Rectangle 3"/>
          <p:cNvSpPr>
            <a:spLocks noGrp="1" noRot="1"/>
          </p:cNvSpPr>
          <p:nvPr>
            <p:ph type="body" idx="4294967295"/>
          </p:nvPr>
        </p:nvSpPr>
        <p:spPr>
          <a:xfrm>
            <a:off x="109538" y="1544638"/>
            <a:ext cx="8610600" cy="43434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3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常见的灭火器有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干粉灭火器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CO2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灭火器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水基型灭火器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泡沫灭火器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等。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35000"/>
              </a:lnSpc>
              <a:spcBef>
                <a:spcPts val="25"/>
              </a:spcBef>
            </a:pP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干粉灭</a:t>
            </a:r>
            <a:r>
              <a:rPr lang="zh-TW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火器</a:t>
            </a:r>
            <a:r>
              <a:rPr lang="zh-TW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是使用范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围</a:t>
            </a:r>
            <a:r>
              <a:rPr lang="zh-TW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最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广泛</a:t>
            </a:r>
            <a:r>
              <a:rPr lang="zh-TW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</a:t>
            </a:r>
            <a:r>
              <a:rPr lang="zh-TW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火器</a:t>
            </a:r>
            <a:r>
              <a:rPr lang="zh-CN" altLang="zh-TW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zh-TW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3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灭火器的使用方法：提起灭火器，拔掉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保险销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，对准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火源根部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，按下</a:t>
            </a:r>
            <a:r>
              <a:rPr lang="zh-CN" altLang="en-US" sz="2400" b="1" u="sng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压把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，进行扫射灭火。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35000"/>
              </a:lnSpc>
              <a:spcBef>
                <a:spcPts val="25"/>
              </a:spcBef>
              <a:buNone/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（手提式灭火器一般在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米内有效。）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13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干粉灭火器的驱动气体是氮气；主要成分：磷酸铵盐干粉。灭火原理：窒息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抑制法灭火。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endParaRPr lang="zh-CN" altLang="en-US" sz="1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1"/>
          <p:cNvSpPr/>
          <p:nvPr/>
        </p:nvSpPr>
        <p:spPr>
          <a:xfrm>
            <a:off x="5219700" y="1414463"/>
            <a:ext cx="3779838" cy="496728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Calibri" panose="020f0502020204030204" pitchFamily="34" charset="0"/>
            </a:endParaRPr>
          </a:p>
        </p:txBody>
      </p:sp>
      <p:grpSp>
        <p:nvGrpSpPr>
          <p:cNvPr id="37891" name="Group 3"/>
          <p:cNvGrpSpPr/>
          <p:nvPr/>
        </p:nvGrpSpPr>
        <p:grpSpPr>
          <a:xfrm>
            <a:off x="5364163" y="1700213"/>
            <a:ext cx="3465512" cy="4321175"/>
            <a:chExt cx="2183" cy="2722"/>
          </a:xfrm>
        </p:grpSpPr>
        <p:pic>
          <p:nvPicPr>
            <p:cNvPr id="37893" name="Picture 3" descr="干粉式灭火器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3" y="0"/>
              <a:ext cx="2042" cy="272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7894" name="Text Box 4"/>
            <p:cNvSpPr txBox="1"/>
            <p:nvPr/>
          </p:nvSpPr>
          <p:spPr>
            <a:xfrm>
              <a:off x="0" y="2207"/>
              <a:ext cx="249" cy="424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喷嘴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37895" name="Text Box 5"/>
            <p:cNvSpPr txBox="1"/>
            <p:nvPr/>
          </p:nvSpPr>
          <p:spPr>
            <a:xfrm>
              <a:off x="22" y="590"/>
              <a:ext cx="204" cy="519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软管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37896" name="Text Box 6"/>
            <p:cNvSpPr txBox="1"/>
            <p:nvPr/>
          </p:nvSpPr>
          <p:spPr>
            <a:xfrm>
              <a:off x="294" y="136"/>
              <a:ext cx="289" cy="472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压把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37897" name="Text Box 7"/>
            <p:cNvSpPr txBox="1"/>
            <p:nvPr/>
          </p:nvSpPr>
          <p:spPr>
            <a:xfrm>
              <a:off x="1882" y="1633"/>
              <a:ext cx="216" cy="472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筒身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37898" name="Line 8"/>
            <p:cNvSpPr/>
            <p:nvPr/>
          </p:nvSpPr>
          <p:spPr>
            <a:xfrm flipH="1" flipV="1">
              <a:off x="1338" y="590"/>
              <a:ext cx="453" cy="272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899" name="Text Box 9"/>
            <p:cNvSpPr txBox="1"/>
            <p:nvPr/>
          </p:nvSpPr>
          <p:spPr>
            <a:xfrm>
              <a:off x="1882" y="680"/>
              <a:ext cx="243" cy="613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压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力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表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37900" name="Line 10"/>
            <p:cNvSpPr/>
            <p:nvPr/>
          </p:nvSpPr>
          <p:spPr>
            <a:xfrm flipV="1">
              <a:off x="136" y="1860"/>
              <a:ext cx="158" cy="317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901" name="Line 11"/>
            <p:cNvSpPr/>
            <p:nvPr/>
          </p:nvSpPr>
          <p:spPr>
            <a:xfrm>
              <a:off x="249" y="771"/>
              <a:ext cx="380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902" name="Line 12"/>
            <p:cNvSpPr/>
            <p:nvPr/>
          </p:nvSpPr>
          <p:spPr>
            <a:xfrm>
              <a:off x="657" y="363"/>
              <a:ext cx="726" cy="99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903" name="Line 14"/>
            <p:cNvSpPr/>
            <p:nvPr/>
          </p:nvSpPr>
          <p:spPr>
            <a:xfrm flipH="1">
              <a:off x="1383" y="1814"/>
              <a:ext cx="408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904" name="Line 15"/>
            <p:cNvSpPr/>
            <p:nvPr/>
          </p:nvSpPr>
          <p:spPr>
            <a:xfrm flipH="1">
              <a:off x="1428" y="544"/>
              <a:ext cx="408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7905" name="Text Box 16"/>
            <p:cNvSpPr txBox="1"/>
            <p:nvPr/>
          </p:nvSpPr>
          <p:spPr>
            <a:xfrm>
              <a:off x="1882" y="45"/>
              <a:ext cx="301" cy="660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保险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栓</a:t>
              </a:r>
              <a:endPara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37892" name="Rectangle 18"/>
          <p:cNvSpPr/>
          <p:nvPr/>
        </p:nvSpPr>
        <p:spPr>
          <a:xfrm>
            <a:off x="34925" y="777875"/>
            <a:ext cx="5184775" cy="6034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    称：手提式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ABC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干粉灭火器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规    格：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公斤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/4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公斤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/8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公斤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配置要求：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具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/100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平方米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使用说明：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、当发生火灾时边跑边将筒身上下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摇动数次。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、拔出安全梢，筒体与地面垂直手    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握胶管。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、选择上风位置接近火点，将皮管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朝向火苗根部。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、用力压下握把，摇摆喷射，将干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粉射入火焰根部。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、息灭后并以水冷却除烟。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22225" indent="-22225">
              <a:lnSpc>
                <a:spcPct val="115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注意：灭火时应顺风不宜逆风。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22"/>
          <p:cNvSpPr/>
          <p:nvPr/>
        </p:nvSpPr>
        <p:spPr>
          <a:xfrm>
            <a:off x="5219700" y="1414463"/>
            <a:ext cx="3779838" cy="496728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Calibri" panose="020f0502020204030204" pitchFamily="34" charset="0"/>
            </a:endParaRPr>
          </a:p>
        </p:txBody>
      </p:sp>
      <p:grpSp>
        <p:nvGrpSpPr>
          <p:cNvPr id="38915" name="Group 3"/>
          <p:cNvGrpSpPr/>
          <p:nvPr/>
        </p:nvGrpSpPr>
        <p:grpSpPr>
          <a:xfrm>
            <a:off x="5508625" y="1914525"/>
            <a:ext cx="3395663" cy="3962400"/>
            <a:chExt cx="2139" cy="2496"/>
          </a:xfrm>
        </p:grpSpPr>
        <p:pic>
          <p:nvPicPr>
            <p:cNvPr id="38917" name="Picture 5" descr="手推式灭火器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8" y="0"/>
              <a:ext cx="1705" cy="2496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38918" name="Group 5"/>
            <p:cNvGrpSpPr/>
            <p:nvPr/>
          </p:nvGrpSpPr>
          <p:grpSpPr>
            <a:xfrm>
              <a:off x="0" y="0"/>
              <a:ext cx="2139" cy="2471"/>
              <a:chExt cx="2139" cy="2471"/>
            </a:xfrm>
          </p:grpSpPr>
          <p:sp>
            <p:nvSpPr>
              <p:cNvPr id="38919" name="Text Box 7"/>
              <p:cNvSpPr txBox="1"/>
              <p:nvPr/>
            </p:nvSpPr>
            <p:spPr>
              <a:xfrm>
                <a:off x="74" y="1952"/>
                <a:ext cx="234" cy="5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喷嘴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920" name="Text Box 8"/>
              <p:cNvSpPr txBox="1"/>
              <p:nvPr/>
            </p:nvSpPr>
            <p:spPr>
              <a:xfrm>
                <a:off x="96" y="0"/>
                <a:ext cx="116" cy="25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endParaRPr lang="zh-CN" altLang="en-US" sz="2000" b="1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921" name="Line 9"/>
              <p:cNvSpPr/>
              <p:nvPr/>
            </p:nvSpPr>
            <p:spPr>
              <a:xfrm flipH="1">
                <a:off x="1216" y="1544"/>
                <a:ext cx="544" cy="0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2" name="Line 10"/>
              <p:cNvSpPr/>
              <p:nvPr/>
            </p:nvSpPr>
            <p:spPr>
              <a:xfrm flipV="1">
                <a:off x="218" y="999"/>
                <a:ext cx="453" cy="953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3" name="Line 11"/>
              <p:cNvSpPr/>
              <p:nvPr/>
            </p:nvSpPr>
            <p:spPr>
              <a:xfrm flipV="1">
                <a:off x="444" y="311"/>
                <a:ext cx="473" cy="8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4" name="Text Box 12"/>
              <p:cNvSpPr txBox="1"/>
              <p:nvPr/>
            </p:nvSpPr>
            <p:spPr>
              <a:xfrm>
                <a:off x="0" y="72"/>
                <a:ext cx="263" cy="5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软管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925" name="Line 13"/>
              <p:cNvSpPr/>
              <p:nvPr/>
            </p:nvSpPr>
            <p:spPr>
              <a:xfrm flipH="1">
                <a:off x="1360" y="591"/>
                <a:ext cx="400" cy="13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6" name="Text Box 14"/>
              <p:cNvSpPr txBox="1"/>
              <p:nvPr/>
            </p:nvSpPr>
            <p:spPr>
              <a:xfrm>
                <a:off x="1872" y="263"/>
                <a:ext cx="228" cy="67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压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力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表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927" name="Text Box 15"/>
              <p:cNvSpPr txBox="1"/>
              <p:nvPr/>
            </p:nvSpPr>
            <p:spPr>
              <a:xfrm>
                <a:off x="1896" y="1226"/>
                <a:ext cx="243" cy="62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筒身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8928" name="Line 16"/>
              <p:cNvSpPr/>
              <p:nvPr/>
            </p:nvSpPr>
            <p:spPr>
              <a:xfrm flipV="1">
                <a:off x="444" y="556"/>
                <a:ext cx="473" cy="126"/>
              </a:xfrm>
              <a:prstGeom prst="line">
                <a:avLst/>
              </a:prstGeom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9" name="Text Box 17"/>
              <p:cNvSpPr txBox="1"/>
              <p:nvPr/>
            </p:nvSpPr>
            <p:spPr>
              <a:xfrm>
                <a:off x="28" y="636"/>
                <a:ext cx="280" cy="726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0" hangingPunct="0"/>
                <a:r>
                  <a:rPr lang="zh-CN" altLang="en-US" sz="2000" b="1">
                    <a:solidFill>
                      <a:srgbClr val="000099"/>
                    </a:solidFill>
                    <a:latin typeface="Times New Roman" panose="02020603050405020304" pitchFamily="18" charset="0"/>
                  </a:rPr>
                  <a:t>保险栓</a:t>
                </a:r>
                <a:endParaRPr lang="zh-CN" altLang="en-US" sz="2000" b="1">
                  <a:solidFill>
                    <a:srgbClr val="000099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8916" name="Rectangle 18"/>
          <p:cNvSpPr/>
          <p:nvPr/>
        </p:nvSpPr>
        <p:spPr>
          <a:xfrm>
            <a:off x="171450" y="933450"/>
            <a:ext cx="5219700" cy="585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    称：推车式灭火器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规    格：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公斤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配置要求：重点区域（配电房）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使用说明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、当发生火灾时将灭火器推至现场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、拔出安全梢，筒体与地面垂直手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握胶管。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、选择上风位置接近火点，将皮管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朝向火苗根部。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、用力压下握把，摇摆喷射，将干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粉射入火焰根部。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、息灭后并以水冷却除烟。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注意：灭火时应顺风不宜逆风。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38" name="Picture 17" descr="200508230943258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4205288"/>
            <a:ext cx="5076825" cy="2209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939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1447800"/>
            <a:ext cx="3657600" cy="2686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6084" name="Rectangle 4"/>
          <p:cNvSpPr>
            <a:spLocks noGrp="1"/>
          </p:cNvSpPr>
          <p:nvPr>
            <p:ph type="title" idx="4294967295"/>
          </p:nvPr>
        </p:nvSpPr>
        <p:spPr>
          <a:xfrm>
            <a:off x="0" y="569913"/>
            <a:ext cx="9144000" cy="8778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Arial" pitchFamily="34" charset="0"/>
                <a:ea typeface="+mj-ea"/>
                <a:cs typeface="+mn-cs"/>
              </a:rPr>
              <a:t>干粉灭火器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Arial" pitchFamily="34" charset="0"/>
              <a:ea typeface="+mj-ea"/>
              <a:cs typeface="+mn-cs"/>
            </a:endParaRPr>
          </a:p>
        </p:txBody>
      </p:sp>
      <p:pic>
        <p:nvPicPr>
          <p:cNvPr id="39941" name="Picture 8" descr="IMAG0061"/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76200" y="4191000"/>
            <a:ext cx="3657600" cy="2438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9942" name="Text Box 13"/>
          <p:cNvSpPr txBox="1"/>
          <p:nvPr/>
        </p:nvSpPr>
        <p:spPr>
          <a:xfrm>
            <a:off x="0" y="1385888"/>
            <a:ext cx="178435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Calibri" panose="020f0502020204030204" pitchFamily="34" charset="0"/>
              </a:rPr>
              <a:t>3KG</a:t>
            </a:r>
            <a:r>
              <a:rPr lang="zh-CN" altLang="en-US">
                <a:solidFill>
                  <a:srgbClr val="FF0000"/>
                </a:solidFill>
                <a:latin typeface="Calibri" panose="020f0502020204030204" pitchFamily="34" charset="0"/>
              </a:rPr>
              <a:t>干粉灭火器</a:t>
            </a:r>
            <a:endParaRPr lang="zh-CN" altLang="en-US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9943" name="Rectangle 14"/>
          <p:cNvSpPr/>
          <p:nvPr/>
        </p:nvSpPr>
        <p:spPr>
          <a:xfrm>
            <a:off x="0" y="4205288"/>
            <a:ext cx="1871663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Calibri" panose="020f0502020204030204" pitchFamily="34" charset="0"/>
              </a:rPr>
              <a:t>4KG</a:t>
            </a:r>
            <a:r>
              <a:rPr lang="zh-CN" altLang="en-US">
                <a:solidFill>
                  <a:srgbClr val="FF0000"/>
                </a:solidFill>
                <a:latin typeface="Calibri" panose="020f0502020204030204" pitchFamily="34" charset="0"/>
              </a:rPr>
              <a:t>干粉灭火器</a:t>
            </a:r>
            <a:endParaRPr lang="zh-CN" altLang="en-US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9944" name="Text Box 18"/>
          <p:cNvSpPr txBox="1"/>
          <p:nvPr/>
        </p:nvSpPr>
        <p:spPr>
          <a:xfrm>
            <a:off x="4479925" y="4908550"/>
            <a:ext cx="1841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 u="sng">
              <a:latin typeface="Verdana" panose="020b0604030504040204" pitchFamily="34" charset="0"/>
            </a:endParaRPr>
          </a:p>
        </p:txBody>
      </p:sp>
      <p:sp>
        <p:nvSpPr>
          <p:cNvPr id="39945" name="Text Box 20"/>
          <p:cNvSpPr txBox="1"/>
          <p:nvPr/>
        </p:nvSpPr>
        <p:spPr>
          <a:xfrm>
            <a:off x="3962400" y="1395413"/>
            <a:ext cx="4953000" cy="2889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Verdana" panose="020b0604030504040204" pitchFamily="34" charset="0"/>
                <a:ea typeface="黑体" panose="02010609060101010101" pitchFamily="49" charset="-122"/>
              </a:rPr>
              <a:t>使用范围：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适用于扑救易燃固体、易燃液体及可燃气体的初起火灾，也可扑救带电设备的火灾。</a:t>
            </a:r>
            <a:endParaRPr lang="zh-CN" altLang="en-US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5000"/>
              </a:lnSpc>
              <a:spcBef>
                <a:spcPts val="25"/>
              </a:spcBef>
            </a:pP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灭火原理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窒息</a:t>
            </a:r>
            <a:r>
              <a:rPr lang="en-US" altLang="zh-CN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抑制法灭火。</a:t>
            </a:r>
            <a:endParaRPr lang="en-US" altLang="zh-CN" sz="24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20000"/>
              </a:spcBef>
            </a:pP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endParaRPr lang="en-US" altLang="zh-CN" sz="2800" b="1" u="sng">
              <a:solidFill>
                <a:srgbClr val="0000FF"/>
              </a:solidFill>
              <a:latin typeface="Verdana" panose="020b0604030504040204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https://d.book118.com/378031110033006031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200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7">
      <vt:lpstr>Arial</vt:lpstr>
      <vt:lpstr>Calibri</vt:lpstr>
      <vt:lpstr>宋体</vt:lpstr>
      <vt:lpstr>微软雅黑</vt:lpstr>
      <vt:lpstr>隶书</vt:lpstr>
      <vt:lpstr>Wingdings</vt:lpstr>
      <vt:lpstr>黑体</vt:lpstr>
      <vt:lpstr>Verdana</vt:lpstr>
      <vt:lpstr>华文琥珀</vt:lpstr>
      <vt:lpstr>华文行楷</vt:lpstr>
      <vt:lpstr>Times New Roman</vt:lpstr>
      <vt:lpstr>Office Theme</vt:lpstr>
      <vt:lpstr>PowerPoint Presentation</vt:lpstr>
      <vt:lpstr>PowerPoint Presentation</vt:lpstr>
      <vt:lpstr>1、消防工作任务</vt:lpstr>
      <vt:lpstr>3、消防工作方针</vt:lpstr>
      <vt:lpstr>4、消防名词解释</vt:lpstr>
      <vt:lpstr>PowerPoint Presentation</vt:lpstr>
      <vt:lpstr>PowerPoint Presentation</vt:lpstr>
      <vt:lpstr>PowerPoint Presentation</vt:lpstr>
      <vt:lpstr>二、火灾应急措施</vt:lpstr>
      <vt:lpstr>PowerPoint Presentation</vt:lpstr>
      <vt:lpstr>部门内部消防编组及分工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2、灭火器种类、构造、使用方法</vt:lpstr>
      <vt:lpstr>PowerPoint Presentation</vt:lpstr>
      <vt:lpstr>PowerPoint Presentation</vt:lpstr>
      <vt:lpstr>干粉灭火器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2024-09-08T01:52:20.438</cp:lastPrinted>
  <dcterms:created xsi:type="dcterms:W3CDTF">2024-09-07T17:52:20Z</dcterms:created>
  <dcterms:modified xsi:type="dcterms:W3CDTF">2024-09-07T17:52:22Z</dcterms:modified>
</cp:coreProperties>
</file>