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251DEB-13CE-407A-B920-EEEA0D0AC1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71724B-2BF8-4CFC-8629-4203695E58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AD3F69-722C-49D1-B1AE-C5912E0A05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C8E46D-D778-40E8-B9A3-DB03D6D94F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9A9819-B2FA-4EC9-8032-7AFC06112C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7F7B55-2533-4E4B-8EC8-7D8E84A6CA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845D16-EBB5-4546-B419-6A444346249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AD2D01-C6B6-43ED-91A5-4BC919852F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F56443-EB85-4848-83D9-DB5E45C292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5F5BDE-5E9C-4586-8459-462B6900CE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30563F-1FC5-40E4-8C40-D4C6AA865D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032102110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安全生产风险分级管控与隐患排查治理的成功案例分析</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安全生产风险分级管控概述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隐患排查治理概述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成功案例分析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案例分析总结与启示</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结束语</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提高安全生产水平</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促进经验交流</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强化政策引导</a:t>
            </a:r>
          </a:p>
        </p:txBody>
      </p:sp>
      <p:pic>
        <p:nvPicPr>
          <p:cNvPr id="5" name="Picture 5"/>
          <p:cNvPicPr>
            <a:picLocks noChangeAspect="1"/>
          </p:cNvPicPr>
          <p:nvPr/>
        </p:nvPicPr>
        <p:blipFill>
          <a:blip r:embed="rId2"/>
          <a:srcRect t="3941" b="3941"/>
          <a:stretch>
            <a:fillRect/>
          </a:stretch>
        </p:blipFill>
        <p:spPr>
          <a:xfrm>
            <a:off x="624819" y="1389221"/>
            <a:ext cx="3505200" cy="2628900"/>
          </a:xfrm>
          <a:prstGeom prst="rect">
            <a:avLst/>
          </a:prstGeom>
        </p:spPr>
      </p:pic>
      <p:pic>
        <p:nvPicPr>
          <p:cNvPr id="6" name="Picture 6"/>
          <p:cNvPicPr>
            <a:picLocks noChangeAspect="1"/>
          </p:cNvPicPr>
          <p:nvPr/>
        </p:nvPicPr>
        <p:blipFill>
          <a:blip r:embed="rId3"/>
          <a:srcRect l="5556" r="555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3333" r="3333"/>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通过分析成功案例，学习先进的安全生产风险分级管控与隐患排查治理方法，从而提高企业的安全生产水平。</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通过案例分析，促进不同企业、行业之间的经验交流，推动安全生产领域的共同进步。</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将成功案例作为政策引导的参考，为政府制定相关安全生产政策提供实践依据。</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提供实践经验</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强化风险意识</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推动技术创新</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提升监管效果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案例分析的意义</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成功案例分析能够提供实际可行的安全生产风险分级管控与隐患排查治理方法，为其他企业提供参考和借鉴。</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通过分析案例中的风险点和应对措施，增强企业和员工的风险意识，提高风险防范能力。</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成功案例的分析可以为政府监管部门提供有效的监管方法和手段，提升监管效果，保障公众安全。</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成功案例往往包含了技术创新和管理创新，通过分析这些创新点，可以推动相关技术的进一步发展和应用。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安全生产风险分级管控概述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3830457"/>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风险分级管控是安全生产管理的重要手段之一，通过对风险的识别、评估、分级和管控，可以有效地预防和减少事故的发生，保障人民群众的生命财产安全。</a:t>
            </a:r>
          </a:p>
        </p:txBody>
      </p:sp>
      <p:sp>
        <p:nvSpPr>
          <p:cNvPr id="3" name="TextBox 3"/>
          <p:cNvSpPr txBox="1"/>
          <p:nvPr/>
        </p:nvSpPr>
        <p:spPr>
          <a:xfrm>
            <a:off x="1844212" y="16233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风险分级管控是指根据风险的大小、性质和可能造成的危害程度，对风险进行分级分类，并采取相应的管控措施，以降低风险的发生概率和危害程度。</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风险分级管控的概念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004107" y="4794077"/>
            <a:ext cx="458857" cy="474498"/>
            <a:chOff x="5004107" y="4794077"/>
            <a:chExt cx="458857" cy="474498"/>
          </a:xfrm>
        </p:grpSpPr>
        <p:sp>
          <p:nvSpPr>
            <p:cNvPr id="11" name="AutoShape 11"/>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Freeform 13"/>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预防为主原则</a:t>
            </a:r>
          </a:p>
        </p:txBody>
      </p:sp>
      <p:sp>
        <p:nvSpPr>
          <p:cNvPr id="15" name="TextBox 15"/>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综合治理原则</a:t>
            </a:r>
          </a:p>
        </p:txBody>
      </p:sp>
      <p:sp>
        <p:nvSpPr>
          <p:cNvPr id="16" name="TextBox 16"/>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动态管理原则</a:t>
            </a:r>
          </a:p>
        </p:txBody>
      </p:sp>
      <p:sp>
        <p:nvSpPr>
          <p:cNvPr id="17" name="TextBox 17"/>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全员参与原则</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风险分级管控的原则</a:t>
              </a:r>
            </a:p>
          </p:txBody>
        </p:sp>
      </p:grpSp>
      <p:sp>
        <p:nvSpPr>
          <p:cNvPr id="40" name="TextBox 40"/>
          <p:cNvSpPr txBox="1"/>
          <p:nvPr/>
        </p:nvSpPr>
        <p:spPr>
          <a:xfrm>
            <a:off x="8002038"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针对不同级别的风险，采取综合性的治理措施，包括技术、管理、教育等手段。</a:t>
            </a:r>
          </a:p>
        </p:txBody>
      </p:sp>
      <p:sp>
        <p:nvSpPr>
          <p:cNvPr id="41" name="TextBox 41"/>
          <p:cNvSpPr txBox="1"/>
          <p:nvPr/>
        </p:nvSpPr>
        <p:spPr>
          <a:xfrm>
            <a:off x="732611"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通过识别和分析风险，采取相应的预防措施，降低风险的发生概率。</a:t>
            </a:r>
          </a:p>
        </p:txBody>
      </p:sp>
      <p:sp>
        <p:nvSpPr>
          <p:cNvPr id="42" name="TextBox 42"/>
          <p:cNvSpPr txBox="1"/>
          <p:nvPr/>
        </p:nvSpPr>
        <p:spPr>
          <a:xfrm>
            <a:off x="8002038"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风险分级管控需要全员参与，共同识别风险、制定措施并落实执行。</a:t>
            </a:r>
          </a:p>
        </p:txBody>
      </p:sp>
      <p:sp>
        <p:nvSpPr>
          <p:cNvPr id="43" name="TextBox 43"/>
          <p:cNvSpPr txBox="1"/>
          <p:nvPr/>
        </p:nvSpPr>
        <p:spPr>
          <a:xfrm>
            <a:off x="732611"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随着生产经营活动的变化，风险也会发生变化，因此需要动态地调整风险分级和管控措施。</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181684" y="267304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24744" y="3889003"/>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958607" y="3876811"/>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84321" y="2660854"/>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655190" y="267304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412552" y="146312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929341" y="146312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82474" y="4669341"/>
            <a:ext cx="3495675"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监督检查与持续改进</a:t>
            </a:r>
          </a:p>
        </p:txBody>
      </p:sp>
      <p:sp>
        <p:nvSpPr>
          <p:cNvPr id="10" name="Freeform 10"/>
          <p:cNvSpPr/>
          <p:nvPr/>
        </p:nvSpPr>
        <p:spPr>
          <a:xfrm>
            <a:off x="6336048" y="1958592"/>
            <a:ext cx="569744" cy="56974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DF9F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131062" y="3101258"/>
            <a:ext cx="655484" cy="655484"/>
          </a:xfrm>
          <a:custGeom>
            <a:rect l="l" t="t" r="r" b="b"/>
            <a:pathLst>
              <a:path w="304800" h="304800">
                <a:moveTo>
                  <a:pt x="152400" y="38100"/>
                </a:moveTo>
                <a:cubicBezTo>
                  <a:pt x="68237" y="38100"/>
                  <a:pt x="0" y="150914"/>
                  <a:pt x="0" y="150914"/>
                </a:cubicBezTo>
                <a:cubicBezTo>
                  <a:pt x="0" y="150914"/>
                  <a:pt x="68237" y="266700"/>
                  <a:pt x="152400" y="266700"/>
                </a:cubicBezTo>
                <a:cubicBezTo>
                  <a:pt x="236563" y="266700"/>
                  <a:pt x="304800" y="150914"/>
                  <a:pt x="304800" y="150914"/>
                </a:cubicBezTo>
                <a:cubicBezTo>
                  <a:pt x="304800" y="150914"/>
                  <a:pt x="236563" y="38100"/>
                  <a:pt x="152400" y="38100"/>
                </a:cubicBezTo>
                <a:close/>
                <a:moveTo>
                  <a:pt x="152400" y="228600"/>
                </a:moveTo>
                <a:cubicBezTo>
                  <a:pt x="110319" y="228600"/>
                  <a:pt x="76200" y="194481"/>
                  <a:pt x="76200" y="152400"/>
                </a:cubicBezTo>
                <a:cubicBezTo>
                  <a:pt x="76200" y="110319"/>
                  <a:pt x="110319" y="76200"/>
                  <a:pt x="152400" y="76200"/>
                </a:cubicBezTo>
                <a:cubicBezTo>
                  <a:pt x="194481" y="76200"/>
                  <a:pt x="228600" y="110319"/>
                  <a:pt x="228600" y="152400"/>
                </a:cubicBezTo>
                <a:cubicBezTo>
                  <a:pt x="228600" y="194481"/>
                  <a:pt x="194481" y="228600"/>
                  <a:pt x="152400" y="228600"/>
                </a:cubicBezTo>
                <a:close/>
                <a:moveTo>
                  <a:pt x="114300" y="152400"/>
                </a:moveTo>
                <a:cubicBezTo>
                  <a:pt x="114300" y="131359"/>
                  <a:pt x="131359" y="114300"/>
                  <a:pt x="152400" y="114300"/>
                </a:cubicBezTo>
                <a:cubicBezTo>
                  <a:pt x="173441" y="114300"/>
                  <a:pt x="190500" y="131359"/>
                  <a:pt x="190500" y="152400"/>
                </a:cubicBezTo>
                <a:cubicBezTo>
                  <a:pt x="190500" y="173441"/>
                  <a:pt x="173441" y="190500"/>
                  <a:pt x="152400" y="190500"/>
                </a:cubicBezTo>
                <a:cubicBezTo>
                  <a:pt x="131359" y="190500"/>
                  <a:pt x="114300" y="173441"/>
                  <a:pt x="114300" y="152400"/>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42440" y="4351843"/>
            <a:ext cx="645734" cy="64573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BF8F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824023" y="4403866"/>
            <a:ext cx="555335" cy="555335"/>
          </a:xfrm>
          <a:custGeom>
            <a:rect l="l" t="t" r="r" b="b"/>
            <a:pathLst>
              <a:path w="304800" h="304800">
                <a:moveTo>
                  <a:pt x="152400" y="190500"/>
                </a:moveTo>
                <a:cubicBezTo>
                  <a:pt x="194481" y="190500"/>
                  <a:pt x="228562" y="156381"/>
                  <a:pt x="228562" y="114300"/>
                </a:cubicBezTo>
                <a:lnTo>
                  <a:pt x="228562" y="76200"/>
                </a:lnTo>
                <a:cubicBezTo>
                  <a:pt x="228562" y="23612"/>
                  <a:pt x="190500" y="0"/>
                  <a:pt x="152400" y="0"/>
                </a:cubicBezTo>
                <a:lnTo>
                  <a:pt x="76162" y="0"/>
                </a:lnTo>
                <a:cubicBezTo>
                  <a:pt x="38100" y="0"/>
                  <a:pt x="0" y="20241"/>
                  <a:pt x="0" y="76200"/>
                </a:cubicBezTo>
                <a:cubicBezTo>
                  <a:pt x="0" y="130969"/>
                  <a:pt x="38100" y="152400"/>
                  <a:pt x="76162" y="152400"/>
                </a:cubicBezTo>
                <a:lnTo>
                  <a:pt x="114300" y="152400"/>
                </a:lnTo>
                <a:cubicBezTo>
                  <a:pt x="135322" y="152400"/>
                  <a:pt x="152400" y="169478"/>
                  <a:pt x="152400" y="190500"/>
                </a:cubicBezTo>
                <a:close/>
                <a:moveTo>
                  <a:pt x="247460" y="116329"/>
                </a:moveTo>
                <a:cubicBezTo>
                  <a:pt x="246345" y="167878"/>
                  <a:pt x="204197" y="209550"/>
                  <a:pt x="152400" y="209550"/>
                </a:cubicBezTo>
                <a:lnTo>
                  <a:pt x="133350" y="209550"/>
                </a:lnTo>
                <a:lnTo>
                  <a:pt x="133350" y="190500"/>
                </a:lnTo>
                <a:cubicBezTo>
                  <a:pt x="133350" y="179984"/>
                  <a:pt x="124797" y="171450"/>
                  <a:pt x="114300" y="171450"/>
                </a:cubicBezTo>
                <a:lnTo>
                  <a:pt x="78095" y="171450"/>
                </a:lnTo>
                <a:cubicBezTo>
                  <a:pt x="76952" y="177136"/>
                  <a:pt x="76248" y="183223"/>
                  <a:pt x="76200" y="189795"/>
                </a:cubicBezTo>
                <a:lnTo>
                  <a:pt x="76200" y="229333"/>
                </a:lnTo>
                <a:cubicBezTo>
                  <a:pt x="76600" y="271072"/>
                  <a:pt x="110566" y="304800"/>
                  <a:pt x="152400" y="304800"/>
                </a:cubicBezTo>
                <a:cubicBezTo>
                  <a:pt x="152400" y="283740"/>
                  <a:pt x="169478" y="266700"/>
                  <a:pt x="190500" y="266700"/>
                </a:cubicBezTo>
                <a:lnTo>
                  <a:pt x="228562" y="266700"/>
                </a:lnTo>
                <a:cubicBezTo>
                  <a:pt x="266700" y="266700"/>
                  <a:pt x="304800" y="245269"/>
                  <a:pt x="304800" y="190500"/>
                </a:cubicBezTo>
                <a:cubicBezTo>
                  <a:pt x="304800" y="143894"/>
                  <a:pt x="278273" y="122301"/>
                  <a:pt x="247460" y="116329"/>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109687" y="3211479"/>
            <a:ext cx="483810" cy="48381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639651" y="3222213"/>
            <a:ext cx="456349" cy="413575"/>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860276" y="1965474"/>
            <a:ext cx="555980" cy="55598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99726" y="2996184"/>
            <a:ext cx="3362325"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风险评估</a:t>
            </a:r>
          </a:p>
        </p:txBody>
      </p:sp>
      <p:sp>
        <p:nvSpPr>
          <p:cNvPr id="18" name="TextBox 18"/>
          <p:cNvSpPr txBox="1"/>
          <p:nvPr/>
        </p:nvSpPr>
        <p:spPr>
          <a:xfrm>
            <a:off x="199726" y="3447338"/>
            <a:ext cx="2918464"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对识别出的风险点进行评估，确定风险的级别和危害程度。</a:t>
            </a:r>
          </a:p>
        </p:txBody>
      </p:sp>
      <p:sp>
        <p:nvSpPr>
          <p:cNvPr id="19" name="TextBox 19"/>
          <p:cNvSpPr txBox="1"/>
          <p:nvPr/>
        </p:nvSpPr>
        <p:spPr>
          <a:xfrm>
            <a:off x="7799911" y="1318087"/>
            <a:ext cx="342900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管控措施制定</a:t>
            </a:r>
          </a:p>
        </p:txBody>
      </p:sp>
      <p:sp>
        <p:nvSpPr>
          <p:cNvPr id="20" name="TextBox 20"/>
          <p:cNvSpPr txBox="1"/>
          <p:nvPr/>
        </p:nvSpPr>
        <p:spPr>
          <a:xfrm>
            <a:off x="7812103" y="1764792"/>
            <a:ext cx="2934071"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针对不同级别的风险，制定相应的管控措施，包括技术措施、管理措施等。</a:t>
            </a:r>
          </a:p>
        </p:txBody>
      </p:sp>
      <p:sp>
        <p:nvSpPr>
          <p:cNvPr id="21" name="TextBox 21"/>
          <p:cNvSpPr txBox="1"/>
          <p:nvPr/>
        </p:nvSpPr>
        <p:spPr>
          <a:xfrm>
            <a:off x="8287335" y="2996184"/>
            <a:ext cx="367665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管控措施实施</a:t>
            </a:r>
          </a:p>
        </p:txBody>
      </p:sp>
      <p:sp>
        <p:nvSpPr>
          <p:cNvPr id="22" name="TextBox 22"/>
          <p:cNvSpPr txBox="1"/>
          <p:nvPr/>
        </p:nvSpPr>
        <p:spPr>
          <a:xfrm>
            <a:off x="8315521" y="3447338"/>
            <a:ext cx="289037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将制定的管控措施落实到具体的生产经营活动中，确保措施的有效执行。</a:t>
            </a:r>
          </a:p>
        </p:txBody>
      </p:sp>
      <p:sp>
        <p:nvSpPr>
          <p:cNvPr id="23" name="TextBox 23"/>
          <p:cNvSpPr txBox="1"/>
          <p:nvPr/>
        </p:nvSpPr>
        <p:spPr>
          <a:xfrm>
            <a:off x="638638" y="1777070"/>
            <a:ext cx="2840430"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350">
                <a:solidFill>
                  <a:schemeClr val="dk1">
                    <a:alpha val="100000"/>
                  </a:schemeClr>
                </a:solidFill>
                <a:latin typeface="Microsoft Yahei"/>
                <a:ea typeface="Microsoft Yahei"/>
                <a:cs typeface="Microsoft Yahei"/>
              </a:rPr>
              <a:t>通过对生产经营活动的全面分析，识别出可能存在的风险点。</a:t>
            </a:r>
          </a:p>
        </p:txBody>
      </p:sp>
      <p:sp>
        <p:nvSpPr>
          <p:cNvPr id="24" name="TextBox 24"/>
          <p:cNvSpPr txBox="1"/>
          <p:nvPr/>
        </p:nvSpPr>
        <p:spPr>
          <a:xfrm>
            <a:off x="638638" y="1330365"/>
            <a:ext cx="3571875" cy="7810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800" b="1">
                <a:solidFill>
                  <a:schemeClr val="accent1">
                    <a:alpha val="100000"/>
                  </a:schemeClr>
                </a:solidFill>
                <a:latin typeface="Microsoft Yahei"/>
                <a:ea typeface="Microsoft Yahei"/>
                <a:cs typeface="Microsoft Yahei"/>
              </a:rPr>
              <a:t>风险识别</a:t>
            </a:r>
          </a:p>
        </p:txBody>
      </p:sp>
      <p:sp>
        <p:nvSpPr>
          <p:cNvPr id="25" name="TextBox 25"/>
          <p:cNvSpPr txBox="1"/>
          <p:nvPr/>
        </p:nvSpPr>
        <p:spPr>
          <a:xfrm>
            <a:off x="638638" y="4669341"/>
            <a:ext cx="344805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风险分级</a:t>
            </a:r>
          </a:p>
        </p:txBody>
      </p:sp>
      <p:sp>
        <p:nvSpPr>
          <p:cNvPr id="26" name="TextBox 26"/>
          <p:cNvSpPr txBox="1"/>
          <p:nvPr/>
        </p:nvSpPr>
        <p:spPr>
          <a:xfrm>
            <a:off x="638638" y="5125365"/>
            <a:ext cx="2918464"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根据风险评估结果，将风险分为不同级别，如重大风险、较大风险、一般风险等。</a:t>
            </a:r>
          </a:p>
        </p:txBody>
      </p:sp>
      <p:sp>
        <p:nvSpPr>
          <p:cNvPr id="27" name="TextBox 27"/>
          <p:cNvSpPr txBox="1"/>
          <p:nvPr/>
        </p:nvSpPr>
        <p:spPr>
          <a:xfrm>
            <a:off x="7726759" y="5125365"/>
            <a:ext cx="289037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定期对风险分级管控工作进行监督检查，发现问题及时整改，并持续改进和完善风险分级管控工作。</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风险分级管控的流程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隐患排查治理概述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指对企业生产经营过程中可能导致事故发生的物的危险状态、人的不安全行为和管理上的缺陷进行排查。</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针对排查出的隐患，制定相应的治理措施，包括工程技术措施、管理措施、教育措施、个体防护措施等，以消除或降低隐患的危害。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隐患排查治理的概念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治理措施</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隐患排查</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667" r="8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持续改进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不断总结经验教训，完善隐患排查治理制度，提高安全管理水平。</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预防为主</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通过隐患排查，及时发现并消除潜在的危险因素，防止事故发生。</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综合治理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针对不同类型的隐患，采取综合性的治理措施，确保治理效果。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隐患排查治理的原则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https://d.book118.com/378032102110006036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2024-09-16T03:13:28.937</cp:lastPrinted>
  <dcterms:created xsi:type="dcterms:W3CDTF">2024-09-15T19:13:28Z</dcterms:created>
  <dcterms:modified xsi:type="dcterms:W3CDTF">2024-09-15T19:13:30Z</dcterms:modified>
</cp:coreProperties>
</file>