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2E43C4-6AE7-4D5A-8F60-207B65FB7D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CF9F20-8490-476A-94FC-49500DE509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570857-7B0C-4488-BB4A-EF9C3E5E0F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ACC3E4-6B63-4197-A4DE-ED6072FB21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A8D142-A76C-41DA-84A6-572ACD7418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EB76E0-7507-464C-A88A-F9483B298F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AB567F-4EAB-4DC8-A287-21238AD2791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6F1E54-B513-4FB8-A675-4143B76A4B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79769B-F160-4A0B-8C4B-EB339CA1DC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7E10C7-1E31-4645-95CE-7089F9FF05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5B7AF1-40B6-4A9E-A0B4-CF04AD44F8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03604013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二阶常微分方程</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汇报人：AA</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二阶常微分方程的基本概念和性质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二阶常微分方程的求解方法</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二阶常微分方程的特解与通解</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二阶常微分方程的数值解法</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二阶常微分方程的应用举例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微分方程的定义</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微分方程是描述未知函数与其导数之间关系的数学方程。</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微分方程通常分为常微分方程和偏微分方程两大类，其中常微分方程只涉及一个自变量。</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二阶常微分方程是未知函数及其一阶、二阶导数之间的关系式。</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27474" y="2630710"/>
            <a:ext cx="2226278" cy="2226278"/>
            <a:chOff x="1127474" y="2630710"/>
            <a:chExt cx="2226278" cy="2226278"/>
          </a:xfrm>
        </p:grpSpPr>
        <p:sp>
          <p:nvSpPr>
            <p:cNvPr id="3" name="AutoShape 3"/>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cxnSp>
        <p:nvCxnSpPr>
          <p:cNvPr id="4" name="Connector 4"/>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grpSp>
        <p:nvGrpSpPr>
          <p:cNvPr id="7" name="Group 7"/>
          <p:cNvGrpSpPr/>
          <p:nvPr/>
        </p:nvGrpSpPr>
        <p:grpSpPr>
          <a:xfrm>
            <a:off x="3098006" y="4715256"/>
            <a:ext cx="630365" cy="630269"/>
            <a:chOff x="3098006" y="4715256"/>
            <a:chExt cx="630365" cy="630269"/>
          </a:xfrm>
        </p:grpSpPr>
        <p:sp>
          <p:nvSpPr>
            <p:cNvPr id="8" name="AutoShape 8"/>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3242405" y="4895659"/>
            <a:ext cx="352711" cy="269463"/>
            <a:chOff x="3242405" y="4895659"/>
            <a:chExt cx="352711" cy="269463"/>
          </a:xfrm>
        </p:grpSpPr>
        <p:sp>
          <p:nvSpPr>
            <p:cNvPr id="10" name="Freeform 10"/>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3098006" y="2107787"/>
            <a:ext cx="630365" cy="630269"/>
            <a:chOff x="3098006" y="2107787"/>
            <a:chExt cx="630365" cy="630269"/>
          </a:xfrm>
        </p:grpSpPr>
        <p:sp>
          <p:nvSpPr>
            <p:cNvPr id="13" name="AutoShape 13"/>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5" name="Group 15"/>
          <p:cNvGrpSpPr/>
          <p:nvPr/>
        </p:nvGrpSpPr>
        <p:grpSpPr>
          <a:xfrm>
            <a:off x="3678841" y="3411474"/>
            <a:ext cx="630365" cy="630269"/>
            <a:chOff x="3678841" y="3411474"/>
            <a:chExt cx="630365" cy="630269"/>
          </a:xfrm>
        </p:grpSpPr>
        <p:sp>
          <p:nvSpPr>
            <p:cNvPr id="16" name="AutoShape 16"/>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842099" y="3569779"/>
            <a:ext cx="313754" cy="313849"/>
            <a:chOff x="3842099" y="3569779"/>
            <a:chExt cx="313754" cy="313849"/>
          </a:xfrm>
        </p:grpSpPr>
        <p:sp>
          <p:nvSpPr>
            <p:cNvPr id="18" name="Freeform 18"/>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1" name="Freeform 21"/>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TextBox 24"/>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5" name="Freeform 25"/>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Freeform 26"/>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Freeform 27"/>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9" name="Freeform 29"/>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Freeform 30"/>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3" name="Freeform 33"/>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二阶常微分方程在物理学、工程学、经济学等领域有广泛应用。</a:t>
            </a:r>
            <a:endParaRPr lang="en-US" sz="1100"/>
          </a:p>
        </p:txBody>
      </p:sp>
      <p:sp>
        <p:nvSpPr>
          <p:cNvPr id="35" name="AutoShape 35"/>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许多自然现象和工程问题可以通过建立二阶常微分方程模型进行描述和分析。</a:t>
            </a:r>
            <a:endParaRPr lang="en-US" sz="1100"/>
          </a:p>
        </p:txBody>
      </p:sp>
      <p:sp>
        <p:nvSpPr>
          <p:cNvPr id="36" name="AutoShape 36"/>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二阶常微分方程的解法是研究这些领域问题的基础。</a:t>
            </a:r>
            <a:endParaRPr lang="en-US" sz="1100"/>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二阶常微分方程的重要性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研究二阶常微分方程的解法，可以为解决实际问题提供有效的数学工具。</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通过研究二阶常微分方程的性质和解法，可以深入了解自然现象和工程问题的本质。</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二阶常微分方程的研究对于推动数学学科的发展和相关领域的应用具有重要意义。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二阶常微分方程的基本概念和性质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二阶常微分方程的一般形式</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$y'' + p(x)y' + q(x)y = f(x)$，其中 $y''$ 和 $y'$ 分别表示 $y$ 关于 $x$ 的二阶和一阶导数。</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线性与非齐次性</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若 $f(x) = 0$，则方程为齐次的；若 $p(x)$ 和 $q(x)$ 为常数，则方程为线性的。</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二阶常微分方程的定义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线性与非线性二阶常微分方程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线性二阶常微分方程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形如 $y'' + p(x)y' + q(x)y = 0$ 的方程，其中 $p(x)$ 和 $q(x)$ 为已知函数。</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非线性二阶常微分方程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不满足线性方程形式的二阶常微分方程，如 $y'' + (y')^2 + y^2 = 0$。</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解的连续性</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二阶常微分方程的解在其定义域内是连续的。</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解的稳定性</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对于某些类型的二阶常微分方程，其解可能具有稳定性或不稳定性，这取决于方程的系数和初始条件。</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解的可微性</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若二阶常微分方程的解存在且连续，则其一阶和二阶导数也存在且连续。</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解的存在性和唯一性</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在给定初始条件下，二阶常微分方程存在唯一解。</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二阶常微分方程的解的性质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二阶常微分方程的求解方法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16542" r="165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对分离后的方程两边分别积分，得到通解</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观察方程，判断是否可以分离变量</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将方程改写为可分离变量的形式</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可分离变量法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a:off x="637353" y="2404706"/>
            <a:ext cx="670328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271485" y="1863863"/>
            <a:ext cx="3274807" cy="327480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218543"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218543" y="2152294"/>
            <a:ext cx="692012"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01</a:t>
            </a:r>
          </a:p>
        </p:txBody>
      </p:sp>
      <p:sp>
        <p:nvSpPr>
          <p:cNvPr id="6" name="AutoShape 6"/>
          <p:cNvSpPr/>
          <p:nvPr/>
        </p:nvSpPr>
        <p:spPr>
          <a:xfrm>
            <a:off x="3642991"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TextBox 7"/>
          <p:cNvSpPr txBox="1"/>
          <p:nvPr/>
        </p:nvSpPr>
        <p:spPr>
          <a:xfrm>
            <a:off x="3652135" y="2152294"/>
            <a:ext cx="673724"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02</a:t>
            </a:r>
          </a:p>
        </p:txBody>
      </p:sp>
      <p:sp>
        <p:nvSpPr>
          <p:cNvPr id="8" name="AutoShape 8"/>
          <p:cNvSpPr/>
          <p:nvPr/>
        </p:nvSpPr>
        <p:spPr>
          <a:xfrm>
            <a:off x="5990360"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5990360" y="2105497"/>
            <a:ext cx="692012" cy="598419"/>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700" b="1">
                <a:solidFill>
                  <a:srgbClr val="FFFFFF">
                    <a:alpha val="100000"/>
                  </a:srgbClr>
                </a:solidFill>
                <a:latin typeface="Microsoft Yahei"/>
                <a:ea typeface="Microsoft Yahei"/>
                <a:cs typeface="Microsoft Yahei"/>
              </a:rPr>
              <a:t>03</a:t>
            </a:r>
          </a:p>
        </p:txBody>
      </p:sp>
      <p:cxnSp>
        <p:nvCxnSpPr>
          <p:cNvPr id="10" name="Connector 10"/>
          <p:cNvCxnSpPr/>
          <p:nvPr/>
        </p:nvCxnSpPr>
        <p:spPr>
          <a:xfrm flipH="1">
            <a:off x="273222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518866"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判断方程是否为一阶线性微分方程</a:t>
            </a:r>
          </a:p>
        </p:txBody>
      </p:sp>
      <p:sp>
        <p:nvSpPr>
          <p:cNvPr id="12" name="TextBox 12"/>
          <p:cNvSpPr txBox="1"/>
          <p:nvPr/>
        </p:nvSpPr>
        <p:spPr>
          <a:xfrm>
            <a:off x="2875468"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如果是，则寻找方程的通解公式</a:t>
            </a:r>
          </a:p>
        </p:txBody>
      </p:sp>
      <p:sp>
        <p:nvSpPr>
          <p:cNvPr id="13" name="TextBox 13"/>
          <p:cNvSpPr txBox="1"/>
          <p:nvPr/>
        </p:nvSpPr>
        <p:spPr>
          <a:xfrm>
            <a:off x="5290683"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利用通解公式，代入初始条件求解特解</a:t>
            </a:r>
          </a:p>
        </p:txBody>
      </p:sp>
      <p:pic>
        <p:nvPicPr>
          <p:cNvPr id="14" name="Picture 14"/>
          <p:cNvPicPr>
            <a:picLocks noChangeAspect="1"/>
          </p:cNvPicPr>
          <p:nvPr/>
        </p:nvPicPr>
        <p:blipFill>
          <a:blip r:embed="rId2"/>
          <a:srcRect l="11907" r="11907"/>
          <a:stretch>
            <a:fillRect/>
          </a:stretch>
        </p:blipFill>
        <p:spPr>
          <a:xfrm>
            <a:off x="8376853" y="1993076"/>
            <a:ext cx="3064070" cy="3016380"/>
          </a:xfrm>
          <a:prstGeom prst="ellipse">
            <a:avLst/>
          </a:prstGeom>
        </p:spPr>
      </p:pic>
      <p:cxnSp>
        <p:nvCxnSpPr>
          <p:cNvPr id="15" name="Connector 15"/>
          <p:cNvCxnSpPr/>
          <p:nvPr/>
        </p:nvCxnSpPr>
        <p:spPr>
          <a:xfrm flipH="1">
            <a:off x="510061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一阶线性微分方程的解法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常数变易法</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a:endParaRPr/>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观察方程，判断是否可以应用常数变易法</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a:endParaRPr/>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构造一个与原方程类似的简单方程，并求解该简单方程的通解</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a:endParaRPr/>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利用简单方程的通解，通过常数变易法求得原方程的通解</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https://d.book118.com/378036040131006033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2024-09-11T23:16:18.970</cp:lastPrinted>
  <dcterms:created xsi:type="dcterms:W3CDTF">2024-09-11T15:16:18Z</dcterms:created>
  <dcterms:modified xsi:type="dcterms:W3CDTF">2024-09-11T15:16:21Z</dcterms:modified>
</cp:coreProperties>
</file>