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97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252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FA8DE-033F-4EA5-97CC-F6AAAA788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A00AE-845E-4538-A43E-9390EE68C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A2E29-9120-4717-A8F5-6B1E811ED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9568E6-405D-4C2C-9373-A6E51923F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F06E97-AA01-4FF0-868C-A01639700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A5FD67-5B7F-46B2-9469-3044CF0FB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6424A1-E2B6-4FDF-8949-D8CE0DDBE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4060F5-E7EB-4DAF-A0E9-61F1EE6B3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3358DA-B57C-4687-9321-3B006CEC5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88853-93A5-4C4E-9ED4-3084FDAD0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414A5-EA97-47C3-882E-38B3AF790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966" r:id="rId2"/>
    <p:sldLayoutId id="2147486967" r:id="rId3"/>
    <p:sldLayoutId id="2147486968" r:id="rId4"/>
    <p:sldLayoutId id="2147486969" r:id="rId5"/>
    <p:sldLayoutId id="2147486970" r:id="rId6"/>
    <p:sldLayoutId id="2147486971" r:id="rId7"/>
    <p:sldLayoutId id="2147486972" r:id="rId8"/>
    <p:sldLayoutId id="2147486973" r:id="rId9"/>
    <p:sldLayoutId id="2147486974" r:id="rId10"/>
    <p:sldLayoutId id="214748697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22" Type="http://schemas.openxmlformats.org/officeDocument/2006/relationships/tags" Target="../tags/tag129.xml" /><Relationship Id="rId23" Type="http://schemas.openxmlformats.org/officeDocument/2006/relationships/tags" Target="../tags/tag130.xml" /><Relationship Id="rId24" Type="http://schemas.openxmlformats.org/officeDocument/2006/relationships/tags" Target="../tags/tag131.xml" /><Relationship Id="rId25" Type="http://schemas.openxmlformats.org/officeDocument/2006/relationships/tags" Target="../tags/tag132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18" Type="http://schemas.openxmlformats.org/officeDocument/2006/relationships/tags" Target="../tags/tag192.xml" /><Relationship Id="rId19" Type="http://schemas.openxmlformats.org/officeDocument/2006/relationships/tags" Target="../tags/tag193.xml" /><Relationship Id="rId2" Type="http://schemas.openxmlformats.org/officeDocument/2006/relationships/tags" Target="../tags/tag176.xml" /><Relationship Id="rId20" Type="http://schemas.openxmlformats.org/officeDocument/2006/relationships/tags" Target="../tags/tag194.xml" /><Relationship Id="rId21" Type="http://schemas.openxmlformats.org/officeDocument/2006/relationships/tags" Target="../tags/tag195.xml" /><Relationship Id="rId22" Type="http://schemas.openxmlformats.org/officeDocument/2006/relationships/tags" Target="../tags/tag196.xml" /><Relationship Id="rId23" Type="http://schemas.openxmlformats.org/officeDocument/2006/relationships/tags" Target="../tags/tag197.xml" /><Relationship Id="rId24" Type="http://schemas.openxmlformats.org/officeDocument/2006/relationships/tags" Target="../tags/tag198.xml" /><Relationship Id="rId25" Type="http://schemas.openxmlformats.org/officeDocument/2006/relationships/tags" Target="../tags/tag199.xml" /><Relationship Id="rId26" Type="http://schemas.openxmlformats.org/officeDocument/2006/relationships/tags" Target="../tags/tag200.xml" /><Relationship Id="rId27" Type="http://schemas.openxmlformats.org/officeDocument/2006/relationships/tags" Target="../tags/tag201.xml" /><Relationship Id="rId28" Type="http://schemas.openxmlformats.org/officeDocument/2006/relationships/tags" Target="../tags/tag202.xml" /><Relationship Id="rId29" Type="http://schemas.openxmlformats.org/officeDocument/2006/relationships/tags" Target="../tags/tag203.xml" /><Relationship Id="rId3" Type="http://schemas.openxmlformats.org/officeDocument/2006/relationships/tags" Target="../tags/tag177.xml" /><Relationship Id="rId30" Type="http://schemas.openxmlformats.org/officeDocument/2006/relationships/tags" Target="../tags/tag204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4207303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商业分析的组织结构与企业文化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商业分析的组织结构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商业分析的企业文化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商业分析的组织结构与企业文化的关系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商业分析的组织结构与企业文化案例分析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商业分析的组织结构与企业文化发展趋势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商业分析的组织结构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组织结构类型</a:t>
            </a:r>
            <a:endParaRPr lang="zh-CN" altLang="en-US"/>
          </a:p>
        </p:txBody>
      </p:sp>
      <p:sp>
        <p:nvSpPr>
          <p:cNvPr id="1048904" name="圆角矩形 3"/>
          <p:cNvSpPr/>
          <p:nvPr>
            <p:custDataLst>
              <p:tags r:id="rId2"/>
            </p:custDataLst>
          </p:nvPr>
        </p:nvSpPr>
        <p:spPr>
          <a:xfrm rot="2700000">
            <a:off x="2217373" y="1364400"/>
            <a:ext cx="1010250" cy="1010250"/>
          </a:xfrm>
          <a:prstGeom prst="roundRect">
            <a:avLst>
              <a:gd name="adj" fmla="val 10904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圆角矩形 4"/>
          <p:cNvSpPr/>
          <p:nvPr>
            <p:custDataLst>
              <p:tags r:id="rId3"/>
            </p:custDataLst>
          </p:nvPr>
        </p:nvSpPr>
        <p:spPr>
          <a:xfrm rot="2700000">
            <a:off x="2248967" y="1396728"/>
            <a:ext cx="947064" cy="947064"/>
          </a:xfrm>
          <a:prstGeom prst="roundRect">
            <a:avLst>
              <a:gd name="adj" fmla="val 10904"/>
            </a:avLst>
          </a:prstGeom>
          <a:noFill/>
          <a:ln w="15875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圆角矩形 5"/>
          <p:cNvSpPr/>
          <p:nvPr>
            <p:custDataLst>
              <p:tags r:id="rId4"/>
            </p:custDataLst>
          </p:nvPr>
        </p:nvSpPr>
        <p:spPr>
          <a:xfrm rot="2700000">
            <a:off x="3329751" y="2332036"/>
            <a:ext cx="1010250" cy="1010250"/>
          </a:xfrm>
          <a:prstGeom prst="roundRect">
            <a:avLst>
              <a:gd name="adj" fmla="val 10904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圆角矩形 6"/>
          <p:cNvSpPr/>
          <p:nvPr>
            <p:custDataLst>
              <p:tags r:id="rId5"/>
            </p:custDataLst>
          </p:nvPr>
        </p:nvSpPr>
        <p:spPr>
          <a:xfrm rot="2700000">
            <a:off x="3361344" y="2362895"/>
            <a:ext cx="947064" cy="947064"/>
          </a:xfrm>
          <a:prstGeom prst="roundRect">
            <a:avLst>
              <a:gd name="adj" fmla="val 10904"/>
            </a:avLst>
          </a:prstGeom>
          <a:noFill/>
          <a:ln w="12700" cmpd="sng">
            <a:solidFill>
              <a:schemeClr val="accent6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文本框 66"/>
          <p:cNvSpPr txBox="1"/>
          <p:nvPr>
            <p:custDataLst>
              <p:tags r:id="rId6"/>
            </p:custDataLst>
          </p:nvPr>
        </p:nvSpPr>
        <p:spPr>
          <a:xfrm>
            <a:off x="2084388" y="1534857"/>
            <a:ext cx="1282834" cy="671541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tabLst>
                <a:tab pos="143510"/>
              </a:tabLst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微软雅黑" panose="020b0503020204020204" pitchFamily="34" charset="-122"/>
              </a:rPr>
              <a:t>01</a:t>
            </a:r>
            <a:endParaRPr lang="en-US" altLang="zh-CN" sz="3600" spc="300">
              <a:solidFill>
                <a:schemeClr val="lt1">
                  <a:lumMod val="100000"/>
                </a:schemeClr>
              </a:solidFill>
              <a:latin typeface="+mj-lt"/>
              <a:ea typeface="+mj-lt"/>
              <a:cs typeface="微软雅黑" panose="020b0503020204020204" pitchFamily="34" charset="-122"/>
            </a:endParaRPr>
          </a:p>
        </p:txBody>
      </p:sp>
      <p:sp>
        <p:nvSpPr>
          <p:cNvPr id="1048914" name="圆角矩形 24"/>
          <p:cNvSpPr/>
          <p:nvPr>
            <p:custDataLst>
              <p:tags r:id="rId7"/>
            </p:custDataLst>
          </p:nvPr>
        </p:nvSpPr>
        <p:spPr>
          <a:xfrm rot="2700000">
            <a:off x="2220312" y="3337143"/>
            <a:ext cx="1010250" cy="1010250"/>
          </a:xfrm>
          <a:prstGeom prst="roundRect">
            <a:avLst>
              <a:gd name="adj" fmla="val 10904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圆角矩形 27"/>
          <p:cNvSpPr/>
          <p:nvPr>
            <p:custDataLst>
              <p:tags r:id="rId8"/>
            </p:custDataLst>
          </p:nvPr>
        </p:nvSpPr>
        <p:spPr>
          <a:xfrm rot="2700000">
            <a:off x="2251171" y="3368737"/>
            <a:ext cx="947064" cy="947064"/>
          </a:xfrm>
          <a:prstGeom prst="roundRect">
            <a:avLst>
              <a:gd name="adj" fmla="val 10904"/>
            </a:avLst>
          </a:prstGeom>
          <a:noFill/>
          <a:ln w="15875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8" name="文本框 67"/>
          <p:cNvSpPr txBox="1"/>
          <p:nvPr>
            <p:custDataLst>
              <p:tags r:id="rId9"/>
            </p:custDataLst>
          </p:nvPr>
        </p:nvSpPr>
        <p:spPr>
          <a:xfrm>
            <a:off x="2081449" y="3506865"/>
            <a:ext cx="1282834" cy="671541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tabLst>
                <a:tab pos="143510"/>
              </a:tabLst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微软雅黑" panose="020b0503020204020204" pitchFamily="34" charset="-122"/>
              </a:rPr>
              <a:t>03</a:t>
            </a:r>
            <a:endParaRPr lang="en-US" altLang="zh-CN" sz="3600" spc="300">
              <a:solidFill>
                <a:schemeClr val="lt1">
                  <a:lumMod val="100000"/>
                </a:schemeClr>
              </a:solidFill>
              <a:latin typeface="+mj-lt"/>
              <a:ea typeface="+mj-lt"/>
              <a:cs typeface="微软雅黑" panose="020b0503020204020204" pitchFamily="34" charset="-122"/>
            </a:endParaRPr>
          </a:p>
        </p:txBody>
      </p:sp>
      <p:sp>
        <p:nvSpPr>
          <p:cNvPr id="1048920" name="圆角矩形 33"/>
          <p:cNvSpPr/>
          <p:nvPr>
            <p:custDataLst>
              <p:tags r:id="rId10"/>
            </p:custDataLst>
          </p:nvPr>
        </p:nvSpPr>
        <p:spPr>
          <a:xfrm rot="2700000">
            <a:off x="2221782" y="5168084"/>
            <a:ext cx="1010250" cy="1010250"/>
          </a:xfrm>
          <a:prstGeom prst="roundRect">
            <a:avLst>
              <a:gd name="adj" fmla="val 10904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22" name="圆角矩形 34"/>
          <p:cNvSpPr/>
          <p:nvPr>
            <p:custDataLst>
              <p:tags r:id="rId11"/>
            </p:custDataLst>
          </p:nvPr>
        </p:nvSpPr>
        <p:spPr>
          <a:xfrm rot="2700000">
            <a:off x="2248967" y="5199678"/>
            <a:ext cx="947064" cy="947064"/>
          </a:xfrm>
          <a:prstGeom prst="roundRect">
            <a:avLst>
              <a:gd name="adj" fmla="val 10904"/>
            </a:avLst>
          </a:prstGeom>
          <a:noFill/>
          <a:ln w="15875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24" name="文本框 68"/>
          <p:cNvSpPr txBox="1"/>
          <p:nvPr>
            <p:custDataLst>
              <p:tags r:id="rId12"/>
            </p:custDataLst>
          </p:nvPr>
        </p:nvSpPr>
        <p:spPr>
          <a:xfrm>
            <a:off x="2081449" y="5382625"/>
            <a:ext cx="1282834" cy="671541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tabLst>
                <a:tab pos="143510"/>
              </a:tabLst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微软雅黑" panose="020b0503020204020204" pitchFamily="34" charset="-122"/>
              </a:rPr>
              <a:t>05</a:t>
            </a:r>
            <a:endParaRPr lang="en-US" altLang="zh-CN" sz="3600" spc="300">
              <a:solidFill>
                <a:schemeClr val="lt1">
                  <a:lumMod val="100000"/>
                </a:schemeClr>
              </a:solidFill>
              <a:latin typeface="+mj-lt"/>
              <a:ea typeface="+mj-lt"/>
              <a:cs typeface="微软雅黑" panose="020b0503020204020204" pitchFamily="34" charset="-122"/>
            </a:endParaRPr>
          </a:p>
        </p:txBody>
      </p:sp>
      <p:sp>
        <p:nvSpPr>
          <p:cNvPr id="1048926" name="文本框 69"/>
          <p:cNvSpPr txBox="1"/>
          <p:nvPr>
            <p:custDataLst>
              <p:tags r:id="rId13"/>
            </p:custDataLst>
          </p:nvPr>
        </p:nvSpPr>
        <p:spPr>
          <a:xfrm>
            <a:off x="3193826" y="2501758"/>
            <a:ext cx="1282834" cy="671541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tabLst>
                <a:tab pos="143510"/>
              </a:tabLst>
            </a:pPr>
            <a:r>
              <a:rPr lang="en-US" altLang="zh-CN" sz="3600" spc="300">
                <a:solidFill>
                  <a:schemeClr val="accent5">
                    <a:lumMod val="75000"/>
                  </a:schemeClr>
                </a:solidFill>
                <a:latin typeface="+mj-lt"/>
                <a:ea typeface="+mj-lt"/>
                <a:cs typeface="微软雅黑" panose="020b0503020204020204" pitchFamily="34" charset="-122"/>
              </a:rPr>
              <a:t>02</a:t>
            </a:r>
            <a:endParaRPr lang="en-US" altLang="zh-CN" sz="3600" spc="300">
              <a:solidFill>
                <a:schemeClr val="accent5">
                  <a:lumMod val="75000"/>
                </a:schemeClr>
              </a:solidFill>
              <a:latin typeface="+mj-lt"/>
              <a:ea typeface="+mj-lt"/>
              <a:cs typeface="微软雅黑" panose="020b0503020204020204" pitchFamily="34" charset="-122"/>
            </a:endParaRPr>
          </a:p>
        </p:txBody>
      </p:sp>
      <p:sp>
        <p:nvSpPr>
          <p:cNvPr id="1048928" name="圆角矩形 36"/>
          <p:cNvSpPr/>
          <p:nvPr>
            <p:custDataLst>
              <p:tags r:id="rId14"/>
            </p:custDataLst>
          </p:nvPr>
        </p:nvSpPr>
        <p:spPr>
          <a:xfrm rot="2700000">
            <a:off x="3329751" y="4237185"/>
            <a:ext cx="1010250" cy="1010250"/>
          </a:xfrm>
          <a:prstGeom prst="roundRect">
            <a:avLst>
              <a:gd name="adj" fmla="val 10904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30" name="圆角矩形 37"/>
          <p:cNvSpPr/>
          <p:nvPr>
            <p:custDataLst>
              <p:tags r:id="rId15"/>
            </p:custDataLst>
          </p:nvPr>
        </p:nvSpPr>
        <p:spPr>
          <a:xfrm rot="2700000">
            <a:off x="3361344" y="4268778"/>
            <a:ext cx="947064" cy="947064"/>
          </a:xfrm>
          <a:prstGeom prst="roundRect">
            <a:avLst>
              <a:gd name="adj" fmla="val 10904"/>
            </a:avLst>
          </a:prstGeom>
          <a:noFill/>
          <a:ln w="12700" cmpd="sng">
            <a:solidFill>
              <a:schemeClr val="accent6"/>
            </a:solidFill>
            <a:prstDash val="lg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32" name="文本框 70"/>
          <p:cNvSpPr txBox="1"/>
          <p:nvPr>
            <p:custDataLst>
              <p:tags r:id="rId16"/>
            </p:custDataLst>
          </p:nvPr>
        </p:nvSpPr>
        <p:spPr>
          <a:xfrm>
            <a:off x="3212194" y="4406907"/>
            <a:ext cx="1282834" cy="671541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tabLst>
                <a:tab pos="143510"/>
              </a:tabLst>
            </a:pPr>
            <a:r>
              <a:rPr lang="en-US" altLang="zh-CN" sz="3600" spc="300">
                <a:solidFill>
                  <a:schemeClr val="accent5">
                    <a:lumMod val="75000"/>
                  </a:schemeClr>
                </a:solidFill>
                <a:latin typeface="+mj-lt"/>
                <a:ea typeface="+mj-lt"/>
                <a:cs typeface="微软雅黑" panose="020b0503020204020204" pitchFamily="34" charset="-122"/>
              </a:rPr>
              <a:t>04</a:t>
            </a:r>
            <a:endParaRPr lang="en-US" altLang="zh-CN" sz="3600" spc="300">
              <a:solidFill>
                <a:schemeClr val="accent5">
                  <a:lumMod val="75000"/>
                </a:schemeClr>
              </a:solidFill>
              <a:latin typeface="+mj-lt"/>
              <a:ea typeface="+mj-lt"/>
              <a:cs typeface="微软雅黑" panose="020b0503020204020204" pitchFamily="34" charset="-122"/>
            </a:endParaRPr>
          </a:p>
        </p:txBody>
      </p:sp>
      <p:cxnSp>
        <p:nvCxnSpPr>
          <p:cNvPr id="3145741" name="直接箭头连接符 134"/>
          <p:cNvCxnSpPr/>
          <p:nvPr>
            <p:custDataLst>
              <p:tags r:id="rId17"/>
            </p:custDataLst>
          </p:nvPr>
        </p:nvCxnSpPr>
        <p:spPr>
          <a:xfrm>
            <a:off x="3138722" y="2243134"/>
            <a:ext cx="228500" cy="196172"/>
          </a:xfrm>
          <a:prstGeom prst="straightConnector1">
            <a:avLst/>
          </a:prstGeom>
          <a:ln w="127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箭头连接符 136"/>
          <p:cNvCxnSpPr/>
          <p:nvPr>
            <p:custDataLst>
              <p:tags r:id="rId18"/>
            </p:custDataLst>
          </p:nvPr>
        </p:nvCxnSpPr>
        <p:spPr>
          <a:xfrm>
            <a:off x="3135048" y="4207061"/>
            <a:ext cx="228500" cy="196172"/>
          </a:xfrm>
          <a:prstGeom prst="straightConnector1">
            <a:avLst/>
          </a:prstGeom>
          <a:ln w="127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箭头连接符 138"/>
          <p:cNvCxnSpPr/>
          <p:nvPr>
            <p:custDataLst>
              <p:tags r:id="rId19"/>
            </p:custDataLst>
          </p:nvPr>
        </p:nvCxnSpPr>
        <p:spPr>
          <a:xfrm flipH="1">
            <a:off x="3165172" y="3263671"/>
            <a:ext cx="238052" cy="243195"/>
          </a:xfrm>
          <a:prstGeom prst="straightConnector1">
            <a:avLst/>
          </a:prstGeom>
          <a:ln w="127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箭头连接符 139"/>
          <p:cNvCxnSpPr/>
          <p:nvPr>
            <p:custDataLst>
              <p:tags r:id="rId20"/>
            </p:custDataLst>
          </p:nvPr>
        </p:nvCxnSpPr>
        <p:spPr>
          <a:xfrm flipH="1">
            <a:off x="3156355" y="5078448"/>
            <a:ext cx="238052" cy="243195"/>
          </a:xfrm>
          <a:prstGeom prst="straightConnector1">
            <a:avLst/>
          </a:prstGeom>
          <a:ln w="12700">
            <a:solidFill>
              <a:schemeClr val="accent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4" name="文本框 7"/>
          <p:cNvSpPr txBox="1"/>
          <p:nvPr>
            <p:custDataLst>
              <p:tags r:id="rId21"/>
            </p:custDataLst>
          </p:nvPr>
        </p:nvSpPr>
        <p:spPr>
          <a:xfrm>
            <a:off x="4936600" y="4358415"/>
            <a:ext cx="5174686" cy="725176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/>
                </a:solidFill>
                <a:latin typeface="+mn-ea"/>
                <a:cs typeface="微软雅黑" panose="020b0503020204020204" pitchFamily="34" charset="-122"/>
                <a:sym typeface="+mn-ea"/>
              </a:rPr>
              <a:t>矩阵制组织结构：既有垂直领导系统，又有横向领导系统，加强各部门之间的联系与协作</a:t>
            </a:r>
            <a:endParaRPr lang="zh-CN" altLang="en-US" sz="1200" spc="150">
              <a:solidFill>
                <a:schemeClr val="tx1"/>
              </a:solidFill>
              <a:latin typeface="+mn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936" name="文本框 9"/>
          <p:cNvSpPr txBox="1"/>
          <p:nvPr>
            <p:custDataLst>
              <p:tags r:id="rId22"/>
            </p:custDataLst>
          </p:nvPr>
        </p:nvSpPr>
        <p:spPr>
          <a:xfrm>
            <a:off x="4936600" y="2461348"/>
            <a:ext cx="5174686" cy="725176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/>
                </a:solidFill>
                <a:latin typeface="+mn-ea"/>
                <a:cs typeface="微软雅黑" panose="020b0503020204020204" pitchFamily="34" charset="-122"/>
                <a:sym typeface="+mn-ea"/>
              </a:rPr>
              <a:t>职能制组织结构：按职能划分部门，专业分工，提高工作效率</a:t>
            </a:r>
            <a:endParaRPr lang="zh-CN" altLang="en-US" sz="1200" spc="150">
              <a:solidFill>
                <a:schemeClr val="tx1"/>
              </a:solidFill>
              <a:latin typeface="+mn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938" name="文本框 16"/>
          <p:cNvSpPr txBox="1"/>
          <p:nvPr>
            <p:custDataLst>
              <p:tags r:id="rId23"/>
            </p:custDataLst>
          </p:nvPr>
        </p:nvSpPr>
        <p:spPr>
          <a:xfrm>
            <a:off x="4935865" y="1512815"/>
            <a:ext cx="5174686" cy="725176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/>
                </a:solidFill>
                <a:latin typeface="+mn-ea"/>
                <a:cs typeface="微软雅黑" panose="020b0503020204020204" pitchFamily="34" charset="-122"/>
                <a:sym typeface="+mn-ea"/>
              </a:rPr>
              <a:t>直线制组织结构：最简单的组织形式，由上而下，垂直管理</a:t>
            </a:r>
            <a:endParaRPr lang="zh-CN" altLang="en-US" sz="1200" spc="150">
              <a:solidFill>
                <a:schemeClr val="tx1"/>
              </a:solidFill>
              <a:latin typeface="+mn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940" name="文本框 22"/>
          <p:cNvSpPr txBox="1"/>
          <p:nvPr>
            <p:custDataLst>
              <p:tags r:id="rId24"/>
            </p:custDataLst>
          </p:nvPr>
        </p:nvSpPr>
        <p:spPr>
          <a:xfrm>
            <a:off x="4936600" y="3409881"/>
            <a:ext cx="5174686" cy="725176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/>
                </a:solidFill>
                <a:latin typeface="+mn-ea"/>
                <a:cs typeface="微软雅黑" panose="020b0503020204020204" pitchFamily="34" charset="-122"/>
                <a:sym typeface="+mn-ea"/>
              </a:rPr>
              <a:t>事业部制组织结构：按产品或地区划分部门，独立核算，自负盈亏</a:t>
            </a:r>
            <a:endParaRPr lang="zh-CN" altLang="en-US" sz="1200" spc="150">
              <a:solidFill>
                <a:schemeClr val="tx1"/>
              </a:solidFill>
              <a:latin typeface="+mn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942" name="文本框 12"/>
          <p:cNvSpPr txBox="1"/>
          <p:nvPr>
            <p:custDataLst>
              <p:tags r:id="rId25"/>
            </p:custDataLst>
          </p:nvPr>
        </p:nvSpPr>
        <p:spPr>
          <a:xfrm>
            <a:off x="4935865" y="5306948"/>
            <a:ext cx="5174686" cy="725176"/>
          </a:xfrm>
          <a:prstGeom prst="rect">
            <a:avLst/>
          </a:prstGeom>
          <a:noFill/>
        </p:spPr>
        <p:txBody>
          <a:bodyPr wrap="square" r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tx1"/>
                </a:solidFill>
                <a:latin typeface="+mn-ea"/>
                <a:cs typeface="微软雅黑" panose="020b0503020204020204" pitchFamily="34" charset="-122"/>
                <a:sym typeface="+mn-ea"/>
              </a:rPr>
              <a:t>网络型组织结构：以信息技术为基础，将全球范围内的资源进行整合和利用，实现跨地域、跨文化的协作与交流</a:t>
            </a:r>
            <a:endParaRPr lang="zh-CN" altLang="en-US" sz="1200" spc="150">
              <a:solidFill>
                <a:schemeClr val="tx1"/>
              </a:solidFill>
              <a:latin typeface="+mn-ea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组织结构特点</a:t>
            </a:r>
            <a:endParaRPr lang="zh-CN" altLang="en-US"/>
          </a:p>
        </p:txBody>
      </p:sp>
      <p:sp>
        <p:nvSpPr>
          <p:cNvPr id="104897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跨部门协作：商业分析团队需要与各个部门紧密合作，确保分析结果的准确性和实用性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专业化分工：商业分析团队成员需要具备不同的专业背景，如市场、财务、战略等，以便更好地进行综合分析和评估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扁平化管理：商业分析团队通常采用扁平化的管理结构，以提高决策效率和响应速度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灵活的组织形式：商业分析团队的组织形式可以根据项目需求进行调整，可以是临时团队或长期团队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组织结构优缺点</a:t>
            </a:r>
            <a:endParaRPr lang="zh-CN" altLang="en-US"/>
          </a:p>
        </p:txBody>
      </p:sp>
      <p:sp>
        <p:nvSpPr>
          <p:cNvPr id="1049036" name="对角圆角矩形 52"/>
          <p:cNvSpPr/>
          <p:nvPr>
            <p:custDataLst>
              <p:tags r:id="rId2"/>
            </p:custDataLst>
          </p:nvPr>
        </p:nvSpPr>
        <p:spPr>
          <a:xfrm>
            <a:off x="838200" y="2635800"/>
            <a:ext cx="10515599" cy="88529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对角圆角矩形 53"/>
          <p:cNvSpPr/>
          <p:nvPr>
            <p:custDataLst>
              <p:tags r:id="rId3"/>
            </p:custDataLst>
          </p:nvPr>
        </p:nvSpPr>
        <p:spPr>
          <a:xfrm>
            <a:off x="838200" y="2474368"/>
            <a:ext cx="651304" cy="60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直角三角形 54"/>
          <p:cNvSpPr/>
          <p:nvPr>
            <p:custDataLst>
              <p:tags r:id="rId4"/>
            </p:custDataLst>
          </p:nvPr>
        </p:nvSpPr>
        <p:spPr>
          <a:xfrm>
            <a:off x="1489409" y="2474978"/>
            <a:ext cx="96315" cy="16052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文本框 56"/>
          <p:cNvSpPr txBox="1"/>
          <p:nvPr>
            <p:custDataLst>
              <p:tags r:id="rId5"/>
            </p:custDataLst>
          </p:nvPr>
        </p:nvSpPr>
        <p:spPr>
          <a:xfrm>
            <a:off x="1531443" y="2679052"/>
            <a:ext cx="9490270" cy="7909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优点：明确职责分工，提高工作效率；便于协调管理，增强团队协作；有利于资源共享，降低成本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对角圆角矩形 5"/>
          <p:cNvSpPr/>
          <p:nvPr>
            <p:custDataLst>
              <p:tags r:id="rId6"/>
            </p:custDataLst>
          </p:nvPr>
        </p:nvSpPr>
        <p:spPr>
          <a:xfrm>
            <a:off x="838200" y="4183108"/>
            <a:ext cx="10515599" cy="88529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对角圆角矩形 6"/>
          <p:cNvSpPr/>
          <p:nvPr>
            <p:custDataLst>
              <p:tags r:id="rId7"/>
            </p:custDataLst>
          </p:nvPr>
        </p:nvSpPr>
        <p:spPr>
          <a:xfrm>
            <a:off x="838200" y="4021676"/>
            <a:ext cx="651304" cy="60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直角三角形 7"/>
          <p:cNvSpPr/>
          <p:nvPr>
            <p:custDataLst>
              <p:tags r:id="rId8"/>
            </p:custDataLst>
          </p:nvPr>
        </p:nvSpPr>
        <p:spPr>
          <a:xfrm>
            <a:off x="1489409" y="4022894"/>
            <a:ext cx="96315" cy="16052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文本框 8"/>
          <p:cNvSpPr txBox="1"/>
          <p:nvPr>
            <p:custDataLst>
              <p:tags r:id="rId9"/>
            </p:custDataLst>
          </p:nvPr>
        </p:nvSpPr>
        <p:spPr>
          <a:xfrm>
            <a:off x="1531443" y="4234888"/>
            <a:ext cx="9490270" cy="7909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6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缺点：可能存在信息传递不畅，影响决策效率；员工晋升机会有限，影响工作积极性；组织结构调整可能带来员工流失和培训成本增加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适用场景</a:t>
            </a:r>
            <a:endParaRPr lang="zh-CN" altLang="en-US"/>
          </a:p>
        </p:txBody>
      </p:sp>
      <p:sp>
        <p:nvSpPr>
          <p:cNvPr id="104908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商业决策支持：商业分析组织结构为企业提供决策支持，帮助企业做出更明智的商业决策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战略规划：商业分析组织结构参与企业的战略规划，帮助企业制定长期发展目标和计划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业务优化：商业分析组织结构通过对业务流程的分析和优化，提高企业的运营效率和竞争力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0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风险管理：商业分析组织结构帮助企业识别和评估潜在的风险，并制定相应的风险管理措施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商业分析的企业文化</a:t>
            </a:r>
            <a:endParaRPr lang="zh-CN" altLang="en-US"/>
          </a:p>
        </p:txBody>
      </p:sp>
      <p:sp>
        <p:nvSpPr>
          <p:cNvPr id="104914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企业文化特点</a:t>
            </a:r>
            <a:endParaRPr lang="zh-CN" altLang="en-US"/>
          </a:p>
        </p:txBody>
      </p:sp>
      <p:sp>
        <p:nvSpPr>
          <p:cNvPr id="104919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追求卓越：企业追求卓越的商业分析成果，不断寻求创新和突破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强调团队合作：商业分析团队注重成员之间的协作与配合，共同完成任务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注重数据驱动：商业分析团队以数据为依据，通过数据分析和挖掘来指导决策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强调诚信和专业：商业分析团队成员需要具备诚信和专业素养，能够为客户提供高质量的分析服务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企业文化价值观</a:t>
            </a:r>
            <a:endParaRPr lang="zh-CN" altLang="en-US"/>
          </a:p>
        </p:txBody>
      </p:sp>
      <p:sp>
        <p:nvSpPr>
          <p:cNvPr id="104924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诚信：坚守诚信原则，树立企业良好形象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责任：积极履行社会责任，回馈社会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协作：倡导团队协作，提升整体绩效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创新：鼓励创新思维，推动企业持续发展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企业文化建设策略</a:t>
            </a:r>
            <a:endParaRPr lang="zh-CN" altLang="en-US"/>
          </a:p>
        </p:txBody>
      </p:sp>
      <p:sp>
        <p:nvSpPr>
          <p:cNvPr id="104932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明确企业愿景和使命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制定企业文化建设规划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建立完善的企业文化体系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加强员工培训和团队建设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企业文化与组织结构的关系</a:t>
            </a:r>
            <a:endParaRPr lang="zh-CN" altLang="en-US"/>
          </a:p>
        </p:txBody>
      </p:sp>
      <p:sp>
        <p:nvSpPr>
          <p:cNvPr id="104938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企业文化是组织结构的基石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组织结构影响企业文化的形成和发展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企业文化与组织结构相互促进，共同发展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商业分析的企业文化与组织结构的关系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商业分析的组织结构与企业文化的关系</a:t>
            </a:r>
            <a:endParaRPr lang="zh-CN" altLang="en-US"/>
          </a:p>
        </p:txBody>
      </p:sp>
      <p:sp>
        <p:nvSpPr>
          <p:cNvPr id="104944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组织结构对企业文化的影响</a:t>
            </a:r>
            <a:endParaRPr lang="zh-CN" altLang="en-US"/>
          </a:p>
        </p:txBody>
      </p:sp>
      <p:sp>
        <p:nvSpPr>
          <p:cNvPr id="104949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组织结构决定企业文化：企业的组织结构决定了企业的文化氛围和价值观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企业文化反映组织结构：企业的文化反映了企业的组织结构和决策方式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组织结构与企业文化相互影响：组织结构和企业文化相互影响，共同塑造企业的行为和决策方式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组织结构变革对企业文化的影响：企业组织结构的变革会对企业文化产生深远的影响，需要重新塑造和适应新的文化氛围和价值观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企业文化对组织结构的影响</a:t>
            </a:r>
            <a:endParaRPr lang="zh-CN" altLang="en-US"/>
          </a:p>
        </p:txBody>
      </p:sp>
      <p:sp>
        <p:nvSpPr>
          <p:cNvPr id="104955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5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企业文化影响组织结构的决策过程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企业文化是组织结构的基石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企业文化塑造组织成员的行为和态度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企业文化与组织结构相互影响，共同发展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5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组织结构与企业文化协同作用</a:t>
            </a:r>
            <a:endParaRPr lang="zh-CN" altLang="en-US"/>
          </a:p>
        </p:txBody>
      </p:sp>
      <p:sp>
        <p:nvSpPr>
          <p:cNvPr id="1049600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65556"/>
          </a:bodyPr>
          <a:lstStyle/>
          <a:p>
            <a:r>
              <a:rPr lang="zh-CN" altLang="en-US"/>
              <a:t>组织结构与企业文化相互影响  商业分析的组织结构与企业文化之间存在密切的相互影响。组织结构的设计和调整往往受到企业文化的影响，而企业文化的形成和发展也需要适应组织结构的要求。</a:t>
            </a:r>
            <a:endParaRPr lang="zh-CN" altLang="en-US"/>
          </a:p>
          <a:p>
            <a:pPr lvl="1"/>
            <a:r>
              <a:rPr lang="zh-CN" altLang="en-US"/>
              <a:t>商业分析的组织结构与企业文化之间存在密切的相互影响。组织结构的设计和调整往往受到企业文化的影响，而企业文化的形成和发展也需要适应组织结构的要求。</a:t>
            </a:r>
            <a:endParaRPr lang="zh-CN" altLang="en-US"/>
          </a:p>
          <a:p>
            <a:r>
              <a:rPr lang="zh-CN" altLang="en-US"/>
              <a:t>组织结构对企业文化的影响  商业分析的组织结构对企业文化有着重要的影响。组织结构的层级、部门划分、职责划分等都会影响企业文化的形成和发展。例如，组织结构的层级越多，企业文化的等级观念就越强；部门划分越明确，企业文化的部门文化就越突出。</a:t>
            </a:r>
            <a:endParaRPr lang="zh-CN" altLang="en-US"/>
          </a:p>
          <a:p>
            <a:pPr lvl="1"/>
            <a:r>
              <a:rPr lang="zh-CN" altLang="en-US"/>
              <a:t>商业分析的组织结构对企业文化有着重要的影响。组织结构的层级、部门划分、职责划分等都会影响企业文化的形成和发展。例如，组织结构的层级越多，企业文化的等级观念就越强；部门划分越明确，企业文化的部门文化就越突出。</a:t>
            </a:r>
            <a:endParaRPr lang="zh-CN" altLang="en-US"/>
          </a:p>
          <a:p>
            <a:r>
              <a:rPr lang="zh-CN" altLang="en-US"/>
              <a:t>企业文化对组织结构的影响  企业文化对商业分析的组织结构也有着重要的影响。企业的价值观、使命、愿景等文化要素会对组织结构的设计和调整产生影响。例如，强调创新的企业文化可能会推动组织结构更加灵活、开放；强调执行的企业文化可能会推动组织结构更加严谨、规范。</a:t>
            </a:r>
            <a:endParaRPr lang="zh-CN" altLang="en-US"/>
          </a:p>
          <a:p>
            <a:pPr lvl="1"/>
            <a:r>
              <a:rPr lang="zh-CN" altLang="en-US"/>
              <a:t>企业文化对商业分析的组织结构也有着重要的影响。企业的价值观、使命、愿景等文化要素会对组织结构的设计和调整产生影响。例如，强调创新的企业文化可能会推动组织结构更加灵活、开放；强调执行的企业文化可能会推动组织结构更加严谨、规范。</a:t>
            </a:r>
            <a:endParaRPr lang="zh-CN" altLang="en-US"/>
          </a:p>
          <a:p>
            <a:r>
              <a:rPr lang="zh-CN" altLang="en-US"/>
              <a:t>组织结构与企业文化协同作用的意义  商业分析的组织结构与企业文化之间需要协同作用，以实现企业的战略目标。通过组织结构的调整和优化，可以推动企业文化的创新和发展；同时，通过企业文化的塑造和传承，可以促进组织结构的稳定和高效。这种协同作用有助于提高企业的竞争力和可持续发展能力。</a:t>
            </a:r>
            <a:endParaRPr lang="zh-CN" altLang="en-US"/>
          </a:p>
          <a:p>
            <a:pPr lvl="1"/>
            <a:r>
              <a:rPr lang="zh-CN" altLang="en-US"/>
              <a:t>商业分析的组织结构与企业文化之间需要协同作用，以实现企业的战略目标。通过组织结构的调整和优化，可以推动企业文化的创新和发展；同时，通过企业文化的塑造和传承，可以促进组织结构的稳定和高效。这种协同作用有助于提高企业的竞争力和可持续发展能力。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https://d.book118.com/378042073033006030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2_5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1_3"/>
  <p:tag name="KSO_WM_UNIT_INDEX" val="1_1_3"/>
  <p:tag name="KSO_WM_UNIT_LAYERLEVEL" val="1_1_1"/>
  <p:tag name="KSO_WM_UNIT_LINE_FORE_SCHEMECOLOR_INDEX" val="9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2_2"/>
  <p:tag name="KSO_WM_UNIT_INDEX" val="1_2_2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2_3"/>
  <p:tag name="KSO_WM_UNIT_INDEX" val="1_2_3"/>
  <p:tag name="KSO_WM_UNIT_LAYERLEVEL" val="1_1_1"/>
  <p:tag name="KSO_WM_UNIT_LINE_FORE_SCHEMECOLOR_INDEX" val="10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2_5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3_3"/>
  <p:tag name="KSO_WM_UNIT_INDEX" val="1_3_3"/>
  <p:tag name="KSO_WM_UNIT_LAYERLEVEL" val="1_1_1"/>
  <p:tag name="KSO_WM_UNIT_LINE_FORE_SCHEMECOLOR_INDEX" val="9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2_5*l_h_i*1_5_2"/>
  <p:tag name="KSO_WM_UNIT_INDEX" val="1_5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9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5_3"/>
  <p:tag name="KSO_WM_UNIT_INDEX" val="1_5_3"/>
  <p:tag name="KSO_WM_UNIT_LAYERLEVEL" val="1_1_1"/>
  <p:tag name="KSO_WM_UNIT_LINE_FORE_SCHEMECOLOR_INDEX" val="9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9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4_2"/>
  <p:tag name="KSO_WM_UNIT_INDEX" val="1_4_2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4_3"/>
  <p:tag name="KSO_WM_UNIT_INDEX" val="1_4_3"/>
  <p:tag name="KSO_WM_UNIT_LAYERLEVEL" val="1_1_1"/>
  <p:tag name="KSO_WM_UNIT_LINE_FORE_SCHEMECOLOR_INDEX" val="10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9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2_4"/>
  <p:tag name="KSO_WM_UNIT_INDEX" val="1_2_4"/>
  <p:tag name="KSO_WM_UNIT_LAYERLEVEL" val="1_1_1"/>
  <p:tag name="KSO_WM_UNIT_LINE_FORE_SCHEMECOLOR_INDEX" val="10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4_4"/>
  <p:tag name="KSO_WM_UNIT_INDEX" val="1_4_4"/>
  <p:tag name="KSO_WM_UNIT_LAYERLEVEL" val="1_1_1"/>
  <p:tag name="KSO_WM_UNIT_LINE_FORE_SCHEMECOLOR_INDEX" val="10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3_4"/>
  <p:tag name="KSO_WM_UNIT_INDEX" val="1_3_4"/>
  <p:tag name="KSO_WM_UNIT_LAYERLEVEL" val="1_1_1"/>
  <p:tag name="KSO_WM_UNIT_LINE_FORE_SCHEMECOLOR_INDEX" val="10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i*1_5_4"/>
  <p:tag name="KSO_WM_UNIT_INDEX" val="1_5_4"/>
  <p:tag name="KSO_WM_UNIT_LAYERLEVEL" val="1_1_1"/>
  <p:tag name="KSO_WM_UNIT_LINE_FORE_SCHEMECOLOR_INDEX" val="10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f*1_4_1"/>
  <p:tag name="KSO_WM_UNIT_INDEX" val="1_4_1"/>
  <p:tag name="KSO_WM_UNIT_LAYERLEVEL" val="1_1_1"/>
  <p:tag name="KSO_WM_UNIT_NOCLEAR" val="0"/>
  <p:tag name="KSO_WM_UNIT_PRESET_TEXT" val="单击此处输入你的正文，文字是您思想的提炼，请尽量言简意骇的阐述观点 "/>
  <p:tag name="KSO_WM_UNIT_PRESET_TEXT_INDEX" val="0"/>
  <p:tag name="KSO_WM_UNIT_PRESET_TEXT_LEN" val="0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f*1_2_1"/>
  <p:tag name="KSO_WM_UNIT_INDEX" val="1_2_1"/>
  <p:tag name="KSO_WM_UNIT_LAYERLEVEL" val="1_1_1"/>
  <p:tag name="KSO_WM_UNIT_NOCLEAR" val="0"/>
  <p:tag name="KSO_WM_UNIT_PRESET_TEXT" val="单击此处输入你的正文，文字是您思想的提炼，请尽量言简意骇的阐述观点 "/>
  <p:tag name="KSO_WM_UNIT_PRESET_TEXT_INDEX" val="0"/>
  <p:tag name="KSO_WM_UNIT_PRESET_TEXT_LEN" val="0"/>
  <p:tag name="KSO_WM_UNIT_SUBTYPE" val="a"/>
  <p:tag name="KSO_WM_UNIT_TYPE" val="l_h_f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f*1_1_1"/>
  <p:tag name="KSO_WM_UNIT_INDEX" val="1_1_1"/>
  <p:tag name="KSO_WM_UNIT_LAYERLEVEL" val="1_1_1"/>
  <p:tag name="KSO_WM_UNIT_NOCLEAR" val="0"/>
  <p:tag name="KSO_WM_UNIT_PRESET_TEXT" val="单击此处输入你的正文，文字是您思想的提炼，请尽量言简意骇的阐述观点"/>
  <p:tag name="KSO_WM_UNIT_PRESET_TEXT_INDEX" val="0"/>
  <p:tag name="KSO_WM_UNIT_PRESET_TEXT_LEN" val="0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f*1_3_1"/>
  <p:tag name="KSO_WM_UNIT_INDEX" val="1_3_1"/>
  <p:tag name="KSO_WM_UNIT_LAYERLEVEL" val="1_1_1"/>
  <p:tag name="KSO_WM_UNIT_NOCLEAR" val="0"/>
  <p:tag name="KSO_WM_UNIT_PRESET_TEXT" val="单击此处输入你的正文，文字是您思想的提炼，请尽量言简意骇的阐述观点"/>
  <p:tag name="KSO_WM_UNIT_PRESET_TEXT_INDEX" val="0"/>
  <p:tag name="KSO_WM_UNIT_PRESET_TEXT_LEN" val="0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68.04999999999995,&quot;width&quot;:546.85}"/>
  <p:tag name="KSO_WM_TAG_VERSION" val="3.0"/>
  <p:tag name="KSO_WM_TEMPLATE_CATEGORY" val="diagram"/>
  <p:tag name="KSO_WM_TEMPLATE_INDEX" val="20231482"/>
  <p:tag name="KSO_WM_UNIT_COMPATIBLE" val="0"/>
  <p:tag name="KSO_WM_UNIT_DIAGRAM_ISNUMVISUAL" val="0"/>
  <p:tag name="KSO_WM_UNIT_DIAGRAM_ISREFERUNIT" val="0"/>
  <p:tag name="KSO_WM_UNIT_HIGHLIGHT" val="0"/>
  <p:tag name="KSO_WM_UNIT_ID" val="diagram20231482_5*l_h_f*1_5_1"/>
  <p:tag name="KSO_WM_UNIT_INDEX" val="1_5_1"/>
  <p:tag name="KSO_WM_UNIT_LAYERLEVEL" val="1_1_1"/>
  <p:tag name="KSO_WM_UNIT_NOCLEAR" val="0"/>
  <p:tag name="KSO_WM_UNIT_PRESET_TEXT" val="单击此处输入你的正文，文字是您思想的提炼，请尽量言简意骇的阐述观点 "/>
  <p:tag name="KSO_WM_UNIT_PRESET_TEXT_INDEX" val="0"/>
  <p:tag name="KSO_WM_UNIT_PRESET_TEXT_LEN" val="0"/>
  <p:tag name="KSO_WM_UNIT_SUBTYPE" val="a"/>
  <p:tag name="KSO_WM_UNIT_TYPE" val="l_h_f"/>
  <p:tag name="KSO_WM_UNIT_VALUE" val="5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3"/>
  <p:tag name="KSO_WM_UNIT_INDEX" val="1_1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3"/>
  <p:tag name="KSO_WM_UNIT_INDEX" val="1_2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21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6">
      <vt:lpstr>Arial</vt:lpstr>
      <vt:lpstr>Calibri</vt:lpstr>
      <vt:lpstr>微软雅黑</vt:lpstr>
      <vt:lpstr>Calibri Light</vt:lpstr>
      <vt:lpstr>Office Theme</vt:lpstr>
      <vt:lpstr>商业分析的组织结构与企业文化</vt:lpstr>
      <vt:lpstr>目录</vt:lpstr>
      <vt:lpstr>添加章节标题</vt:lpstr>
      <vt:lpstr>商业分析的组织结构</vt:lpstr>
      <vt:lpstr>PowerPoint Presentation</vt:lpstr>
      <vt:lpstr>组织结构类型</vt:lpstr>
      <vt:lpstr>组织结构特点</vt:lpstr>
      <vt:lpstr>组织结构优缺点</vt:lpstr>
      <vt:lpstr>适用场景</vt:lpstr>
      <vt:lpstr>商业分析的企业文化</vt:lpstr>
      <vt:lpstr>PowerPoint Presentation</vt:lpstr>
      <vt:lpstr>企业文化特点</vt:lpstr>
      <vt:lpstr>企业文化价值观</vt:lpstr>
      <vt:lpstr>企业文化建设策略</vt:lpstr>
      <vt:lpstr>企业文化与组织结构的关系</vt:lpstr>
      <vt:lpstr>商业分析的组织结构与企业文化的关系</vt:lpstr>
      <vt:lpstr>PowerPoint Presentation</vt:lpstr>
      <vt:lpstr>组织结构对企业文化的影响</vt:lpstr>
      <vt:lpstr>企业文化对组织结构的影响</vt:lpstr>
      <vt:lpstr>组织结构与企业文化协同作用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2024-09-06T13:12:17.811</cp:lastPrinted>
  <dcterms:created xsi:type="dcterms:W3CDTF">2024-09-06T05:12:17Z</dcterms:created>
  <dcterms:modified xsi:type="dcterms:W3CDTF">2024-09-06T05:12:20Z</dcterms:modified>
</cp:coreProperties>
</file>