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CB453-B340-4A12-B0CE-35D3CE7A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76142-FB8D-45BE-A19D-93AF94E3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BA0E2-2E81-4CB0-90A2-542986995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CEFFA-2694-460A-A15F-C6304E27C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DC5FDA-9828-4801-BEED-FD4284AF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41BE2-D482-44EB-BB93-2F3F719B5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0CBA8F-AB8B-4B44-A977-836D84E8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19F11-0775-4E51-A771-9B0C4ADC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01F7D-E48E-4A29-A6BF-645A3232E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BDFD4-4CB6-4141-812F-4D2F0A206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BD8D5-2E1F-40AC-9265-64505F77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399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6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6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79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6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709668" y="2874156"/>
            <a:ext cx="2772663" cy="863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600" b="0" i="0">
                <a:solidFill>
                  <a:schemeClr val="tx1"/>
                </a:solidFill>
                <a:latin typeface="Times New Roman" panose="02020603050405020304"/>
                <a:cs typeface="Times New Roman" panose="020206030504050203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6778" y="1717420"/>
            <a:ext cx="11418443" cy="42906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39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  <p:sp>
        <p:nvSpPr>
          <p:cNvPr id="7" name="文本框 6"/>
          <p:cNvSpPr txBox="1"/>
          <p:nvPr userDrawn="1"/>
        </p:nvSpPr>
        <p:spPr>
          <a:xfrm>
            <a:off x="0" y="206375"/>
            <a:ext cx="12192000" cy="75600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7012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/>
          <p:nvPr/>
        </p:nvSpPr>
        <p:spPr>
          <a:xfrm>
            <a:off x="3328415" y="3352800"/>
            <a:ext cx="5551678" cy="166547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FF0000"/>
              </a:solidFill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60550" y="1881753"/>
            <a:ext cx="8472805" cy="2617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-3175" algn="ctr">
              <a:lnSpc>
                <a:spcPct val="99000"/>
              </a:lnSpc>
              <a:tabLst>
                <a:tab pos="3331845"/>
                <a:tab pos="4157345"/>
              </a:tabLst>
            </a:pP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Materials	in	Civil</a:t>
            </a:r>
            <a:r>
              <a:rPr sz="6000" b="1" spc="-2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and Construction En</a:t>
            </a:r>
            <a:r>
              <a:rPr sz="6000" b="1" spc="-2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ineering </a:t>
            </a:r>
            <a:r>
              <a:rPr sz="6000" b="1">
                <a:solidFill>
                  <a:srgbClr val="FF0000"/>
                </a:solidFill>
                <a:latin typeface="Meiryo" panose="020b0604030504040204" charset="-128"/>
                <a:cs typeface="Meiryo" panose="020b0604030504040204" charset="-128"/>
              </a:rPr>
              <a:t>土木工程材料</a:t>
            </a:r>
            <a:endParaRPr sz="6000" b="1">
              <a:solidFill>
                <a:srgbClr val="FF0000"/>
              </a:solidFill>
              <a:latin typeface="Meiryo" panose="020b0604030504040204" charset="-128"/>
              <a:cs typeface="Meiryo" panose="020b0604030504040204" charset="-128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3242817" y="1881753"/>
            <a:ext cx="5706110" cy="2616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065" marR="5080" indent="1270" algn="ctr">
              <a:lnSpc>
                <a:spcPct val="100000"/>
              </a:lnSpc>
              <a:tabLst>
                <a:tab pos="2743200"/>
              </a:tabLst>
            </a:pP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Chapter</a:t>
            </a:r>
            <a:r>
              <a:rPr sz="6000" b="1" spc="-10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7 Asphalt and Asphalt	Conc</a:t>
            </a:r>
            <a:r>
              <a:rPr sz="6000" b="1" spc="-10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ete</a:t>
            </a:r>
            <a:endParaRPr sz="60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/>
          <p:nvPr/>
        </p:nvSpPr>
        <p:spPr>
          <a:xfrm>
            <a:off x="5277358" y="558831"/>
            <a:ext cx="3052445" cy="5354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tabLst>
                <a:tab pos="1280160"/>
              </a:tabLst>
            </a:pPr>
            <a:r>
              <a:rPr sz="3600" b="1" spc="-5">
                <a:solidFill>
                  <a:srgbClr val="2D75B6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7.</a:t>
            </a:r>
            <a:r>
              <a:rPr sz="3600" b="1" spc="-15">
                <a:solidFill>
                  <a:srgbClr val="2D75B6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sz="3600" b="1">
                <a:solidFill>
                  <a:srgbClr val="2D75B6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	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tr</a:t>
            </a:r>
            <a:r>
              <a:rPr sz="2800" spc="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ction</a:t>
            </a:r>
            <a:endParaRPr sz="28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2185"/>
              </a:spcBef>
            </a:pPr>
            <a:r>
              <a:rPr sz="3600" b="1" spc="-5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7.2</a:t>
            </a:r>
            <a:endParaRPr sz="36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12700">
              <a:lnSpc>
                <a:spcPct val="100000"/>
              </a:lnSpc>
              <a:spcBef>
                <a:spcPts val="1725"/>
              </a:spcBef>
            </a:pPr>
            <a:r>
              <a:rPr sz="3600" b="1" spc="-5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7.3</a:t>
            </a:r>
            <a:endParaRPr sz="36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40640">
              <a:lnSpc>
                <a:spcPct val="100000"/>
              </a:lnSpc>
              <a:spcBef>
                <a:spcPts val="2090"/>
              </a:spcBef>
            </a:pPr>
            <a:r>
              <a:rPr sz="3600" b="1" spc="-5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7.4</a:t>
            </a:r>
            <a:endParaRPr sz="36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40640">
              <a:lnSpc>
                <a:spcPct val="100000"/>
              </a:lnSpc>
              <a:spcBef>
                <a:spcPts val="2095"/>
              </a:spcBef>
            </a:pPr>
            <a:r>
              <a:rPr sz="3600" b="1" spc="-5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7.5</a:t>
            </a:r>
            <a:endParaRPr sz="36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40640">
              <a:lnSpc>
                <a:spcPct val="100000"/>
              </a:lnSpc>
              <a:spcBef>
                <a:spcPts val="2185"/>
              </a:spcBef>
            </a:pPr>
            <a:r>
              <a:rPr sz="3600" b="1" spc="-5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7.6</a:t>
            </a:r>
            <a:endParaRPr sz="360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40640">
              <a:lnSpc>
                <a:spcPts val="4205"/>
              </a:lnSpc>
              <a:spcBef>
                <a:spcPts val="2150"/>
              </a:spcBef>
            </a:pPr>
            <a:r>
              <a:rPr sz="3600" b="1" spc="-5">
                <a:solidFill>
                  <a:srgbClr val="4471C4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7.7</a:t>
            </a:r>
            <a:endParaRPr sz="36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517005" y="1485281"/>
            <a:ext cx="1979295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Classi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ication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517005" y="2252751"/>
            <a:ext cx="232029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alt</a:t>
            </a:r>
            <a:r>
              <a:rPr sz="2800" spc="-2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800" spc="-2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800" spc="-2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ent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17005" y="3062621"/>
            <a:ext cx="238252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Cut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800" spc="-2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k</a:t>
            </a:r>
            <a:r>
              <a:rPr sz="2800" spc="-17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2800" spc="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alt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545071" y="3877961"/>
            <a:ext cx="275844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800" spc="-2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280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ied</a:t>
            </a:r>
            <a:r>
              <a:rPr sz="2800" spc="-16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2800" spc="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alt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517005" y="4710700"/>
            <a:ext cx="2011045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Other</a:t>
            </a:r>
            <a:r>
              <a:rPr sz="2800" spc="-14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2800" spc="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alt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517005" y="5530866"/>
            <a:ext cx="250063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2800" spc="0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alt</a:t>
            </a:r>
            <a:r>
              <a:rPr sz="2800" spc="-1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800" spc="-5">
                <a:solidFill>
                  <a:srgbClr val="2D75B6"/>
                </a:solidFill>
                <a:latin typeface="Times New Roman" panose="02020603050405020304"/>
                <a:cs typeface="Times New Roman" panose="02020603050405020304"/>
              </a:rPr>
              <a:t>Concrete</a:t>
            </a:r>
            <a:endParaRPr sz="2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38860" y="2980947"/>
            <a:ext cx="2651125" cy="7880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60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Content</a:t>
            </a:r>
            <a:endParaRPr sz="60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640" y="2329911"/>
            <a:ext cx="88265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6455"/>
              </a:lnSpc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7.1</a:t>
            </a:r>
            <a:endParaRPr sz="54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95471" y="3288872"/>
            <a:ext cx="3333750" cy="610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5740"/>
              </a:lnSpc>
            </a:pP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Int</a:t>
            </a:r>
            <a:r>
              <a:rPr sz="4800" b="1" spc="-9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oduct</a:t>
            </a:r>
            <a:r>
              <a:rPr sz="4800" b="1" spc="-1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on</a:t>
            </a:r>
            <a:endParaRPr sz="48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92124" y="1075944"/>
            <a:ext cx="6146800" cy="565785"/>
          </a:xfrm>
          <a:custGeom>
            <a:rect l="l" t="t" r="r" b="b"/>
            <a:pathLst>
              <a:path w="6146800" h="565785">
                <a:moveTo>
                  <a:pt x="6052058" y="0"/>
                </a:moveTo>
                <a:lnTo>
                  <a:pt x="86960" y="276"/>
                </a:lnTo>
                <a:lnTo>
                  <a:pt x="46724" y="12829"/>
                </a:lnTo>
                <a:lnTo>
                  <a:pt x="16600" y="40793"/>
                </a:lnTo>
                <a:lnTo>
                  <a:pt x="1121" y="79645"/>
                </a:lnTo>
                <a:lnTo>
                  <a:pt x="0" y="94233"/>
                </a:lnTo>
                <a:lnTo>
                  <a:pt x="276" y="478446"/>
                </a:lnTo>
                <a:lnTo>
                  <a:pt x="12835" y="518691"/>
                </a:lnTo>
                <a:lnTo>
                  <a:pt x="40804" y="548810"/>
                </a:lnTo>
                <a:lnTo>
                  <a:pt x="79651" y="564283"/>
                </a:lnTo>
                <a:lnTo>
                  <a:pt x="94234" y="565403"/>
                </a:lnTo>
                <a:lnTo>
                  <a:pt x="6059334" y="565127"/>
                </a:lnTo>
                <a:lnTo>
                  <a:pt x="6099579" y="552574"/>
                </a:lnTo>
                <a:lnTo>
                  <a:pt x="6129698" y="524610"/>
                </a:lnTo>
                <a:lnTo>
                  <a:pt x="6145171" y="485758"/>
                </a:lnTo>
                <a:lnTo>
                  <a:pt x="6146292" y="471169"/>
                </a:lnTo>
                <a:lnTo>
                  <a:pt x="6146015" y="86957"/>
                </a:lnTo>
                <a:lnTo>
                  <a:pt x="6133462" y="46712"/>
                </a:lnTo>
                <a:lnTo>
                  <a:pt x="6105498" y="16593"/>
                </a:lnTo>
                <a:lnTo>
                  <a:pt x="6066646" y="1120"/>
                </a:lnTo>
                <a:lnTo>
                  <a:pt x="6052058" y="0"/>
                </a:lnTo>
                <a:close/>
              </a:path>
            </a:pathLst>
          </a:custGeom>
          <a:solidFill>
            <a:srgbClr val="FFD966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992124" y="1075944"/>
            <a:ext cx="6146800" cy="565785"/>
          </a:xfrm>
          <a:custGeom>
            <a:rect l="l" t="t" r="r" b="b"/>
            <a:pathLst>
              <a:path w="6146800" h="565785">
                <a:moveTo>
                  <a:pt x="0" y="94233"/>
                </a:moveTo>
                <a:lnTo>
                  <a:pt x="9589" y="52757"/>
                </a:lnTo>
                <a:lnTo>
                  <a:pt x="35335" y="20661"/>
                </a:lnTo>
                <a:lnTo>
                  <a:pt x="72704" y="2469"/>
                </a:lnTo>
                <a:lnTo>
                  <a:pt x="6052058" y="0"/>
                </a:lnTo>
                <a:lnTo>
                  <a:pt x="6066646" y="1120"/>
                </a:lnTo>
                <a:lnTo>
                  <a:pt x="6105498" y="16593"/>
                </a:lnTo>
                <a:lnTo>
                  <a:pt x="6133462" y="46712"/>
                </a:lnTo>
                <a:lnTo>
                  <a:pt x="6146015" y="86957"/>
                </a:lnTo>
                <a:lnTo>
                  <a:pt x="6146292" y="471169"/>
                </a:lnTo>
                <a:lnTo>
                  <a:pt x="6145171" y="485758"/>
                </a:lnTo>
                <a:lnTo>
                  <a:pt x="6129698" y="524610"/>
                </a:lnTo>
                <a:lnTo>
                  <a:pt x="6099579" y="552574"/>
                </a:lnTo>
                <a:lnTo>
                  <a:pt x="6059334" y="565127"/>
                </a:lnTo>
                <a:lnTo>
                  <a:pt x="94234" y="565403"/>
                </a:lnTo>
                <a:lnTo>
                  <a:pt x="79651" y="564283"/>
                </a:lnTo>
                <a:lnTo>
                  <a:pt x="40804" y="548810"/>
                </a:lnTo>
                <a:lnTo>
                  <a:pt x="12835" y="518691"/>
                </a:lnTo>
                <a:lnTo>
                  <a:pt x="276" y="478446"/>
                </a:lnTo>
                <a:lnTo>
                  <a:pt x="0" y="94233"/>
                </a:lnTo>
                <a:close/>
              </a:path>
            </a:pathLst>
          </a:custGeom>
          <a:ln w="12700">
            <a:solidFill>
              <a:srgbClr val="213E58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606551" y="3165348"/>
            <a:ext cx="10970260" cy="1000125"/>
          </a:xfrm>
          <a:custGeom>
            <a:rect l="l" t="t" r="r" b="b"/>
            <a:pathLst>
              <a:path w="10970260" h="1000125">
                <a:moveTo>
                  <a:pt x="10803128" y="0"/>
                </a:moveTo>
                <a:lnTo>
                  <a:pt x="158422" y="198"/>
                </a:lnTo>
                <a:lnTo>
                  <a:pt x="116057" y="7806"/>
                </a:lnTo>
                <a:lnTo>
                  <a:pt x="78143" y="25395"/>
                </a:lnTo>
                <a:lnTo>
                  <a:pt x="46130" y="51517"/>
                </a:lnTo>
                <a:lnTo>
                  <a:pt x="21469" y="84726"/>
                </a:lnTo>
                <a:lnTo>
                  <a:pt x="5608" y="123577"/>
                </a:lnTo>
                <a:lnTo>
                  <a:pt x="0" y="166624"/>
                </a:lnTo>
                <a:lnTo>
                  <a:pt x="198" y="841326"/>
                </a:lnTo>
                <a:lnTo>
                  <a:pt x="7811" y="883705"/>
                </a:lnTo>
                <a:lnTo>
                  <a:pt x="25407" y="921623"/>
                </a:lnTo>
                <a:lnTo>
                  <a:pt x="51536" y="953631"/>
                </a:lnTo>
                <a:lnTo>
                  <a:pt x="84749" y="978285"/>
                </a:lnTo>
                <a:lnTo>
                  <a:pt x="123595" y="994138"/>
                </a:lnTo>
                <a:lnTo>
                  <a:pt x="166624" y="999744"/>
                </a:lnTo>
                <a:lnTo>
                  <a:pt x="10811334" y="999545"/>
                </a:lnTo>
                <a:lnTo>
                  <a:pt x="10853713" y="991937"/>
                </a:lnTo>
                <a:lnTo>
                  <a:pt x="10891631" y="974348"/>
                </a:lnTo>
                <a:lnTo>
                  <a:pt x="10923639" y="948226"/>
                </a:lnTo>
                <a:lnTo>
                  <a:pt x="10948293" y="915017"/>
                </a:lnTo>
                <a:lnTo>
                  <a:pt x="10964146" y="876166"/>
                </a:lnTo>
                <a:lnTo>
                  <a:pt x="10969752" y="833119"/>
                </a:lnTo>
                <a:lnTo>
                  <a:pt x="10969553" y="158417"/>
                </a:lnTo>
                <a:lnTo>
                  <a:pt x="10961945" y="116038"/>
                </a:lnTo>
                <a:lnTo>
                  <a:pt x="10944356" y="78120"/>
                </a:lnTo>
                <a:lnTo>
                  <a:pt x="10918234" y="46112"/>
                </a:lnTo>
                <a:lnTo>
                  <a:pt x="10885025" y="21458"/>
                </a:lnTo>
                <a:lnTo>
                  <a:pt x="10846174" y="5605"/>
                </a:lnTo>
                <a:lnTo>
                  <a:pt x="1080312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606551" y="3165348"/>
            <a:ext cx="10970260" cy="1000125"/>
          </a:xfrm>
          <a:custGeom>
            <a:rect l="l" t="t" r="r" b="b"/>
            <a:pathLst>
              <a:path w="10970260" h="1000125">
                <a:moveTo>
                  <a:pt x="0" y="166624"/>
                </a:moveTo>
                <a:lnTo>
                  <a:pt x="5608" y="123577"/>
                </a:lnTo>
                <a:lnTo>
                  <a:pt x="21469" y="84726"/>
                </a:lnTo>
                <a:lnTo>
                  <a:pt x="46130" y="51517"/>
                </a:lnTo>
                <a:lnTo>
                  <a:pt x="78143" y="25395"/>
                </a:lnTo>
                <a:lnTo>
                  <a:pt x="116057" y="7806"/>
                </a:lnTo>
                <a:lnTo>
                  <a:pt x="158422" y="198"/>
                </a:lnTo>
                <a:lnTo>
                  <a:pt x="10803128" y="0"/>
                </a:lnTo>
                <a:lnTo>
                  <a:pt x="10817853" y="640"/>
                </a:lnTo>
                <a:lnTo>
                  <a:pt x="10859662" y="9822"/>
                </a:lnTo>
                <a:lnTo>
                  <a:pt x="10896793" y="28769"/>
                </a:lnTo>
                <a:lnTo>
                  <a:pt x="10927801" y="56035"/>
                </a:lnTo>
                <a:lnTo>
                  <a:pt x="10951239" y="90174"/>
                </a:lnTo>
                <a:lnTo>
                  <a:pt x="10965661" y="129740"/>
                </a:lnTo>
                <a:lnTo>
                  <a:pt x="10969752" y="833119"/>
                </a:lnTo>
                <a:lnTo>
                  <a:pt x="10969111" y="847845"/>
                </a:lnTo>
                <a:lnTo>
                  <a:pt x="10959929" y="889654"/>
                </a:lnTo>
                <a:lnTo>
                  <a:pt x="10940982" y="926785"/>
                </a:lnTo>
                <a:lnTo>
                  <a:pt x="10913716" y="957793"/>
                </a:lnTo>
                <a:lnTo>
                  <a:pt x="10879577" y="981231"/>
                </a:lnTo>
                <a:lnTo>
                  <a:pt x="10840011" y="995653"/>
                </a:lnTo>
                <a:lnTo>
                  <a:pt x="166624" y="999744"/>
                </a:lnTo>
                <a:lnTo>
                  <a:pt x="151905" y="999103"/>
                </a:lnTo>
                <a:lnTo>
                  <a:pt x="110110" y="989921"/>
                </a:lnTo>
                <a:lnTo>
                  <a:pt x="72981" y="970974"/>
                </a:lnTo>
                <a:lnTo>
                  <a:pt x="41968" y="943708"/>
                </a:lnTo>
                <a:lnTo>
                  <a:pt x="18522" y="909569"/>
                </a:lnTo>
                <a:lnTo>
                  <a:pt x="4092" y="870003"/>
                </a:lnTo>
                <a:lnTo>
                  <a:pt x="0" y="166624"/>
                </a:lnTo>
                <a:close/>
              </a:path>
            </a:pathLst>
          </a:custGeom>
          <a:ln w="12699">
            <a:solidFill>
              <a:srgbClr val="4471C4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3702" y="178465"/>
            <a:ext cx="3308985" cy="483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7.1	Int</a:t>
            </a:r>
            <a:r>
              <a:rPr sz="3600" b="1" spc="-6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oduction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3074" y="1248981"/>
            <a:ext cx="10504805" cy="4777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>
              <a:lnSpc>
                <a:spcPct val="100000"/>
              </a:lnSpc>
            </a:pPr>
            <a:r>
              <a:rPr sz="20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halt</a:t>
            </a:r>
            <a:r>
              <a:rPr sz="20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one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oldest</a:t>
            </a:r>
            <a:r>
              <a:rPr sz="20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eri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ls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used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cons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io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.</a:t>
            </a:r>
            <a:endParaRPr sz="2000">
              <a:latin typeface="Times New Roman" panose="02020603050405020304"/>
              <a:cs typeface="Times New Roman" panose="02020603050405020304"/>
            </a:endParaRPr>
          </a:p>
          <a:p>
            <a:pPr marL="12700" marR="5715" indent="266700" algn="just">
              <a:lnSpc>
                <a:spcPct val="150000"/>
              </a:lnSpc>
              <a:spcBef>
                <a:spcPts val="995"/>
              </a:spcBef>
            </a:pPr>
            <a:r>
              <a:rPr sz="20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0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rst</a:t>
            </a:r>
            <a:r>
              <a:rPr sz="20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reco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ded</a:t>
            </a:r>
            <a:r>
              <a:rPr sz="2000" spc="229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use</a:t>
            </a:r>
            <a:r>
              <a:rPr sz="20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000" spc="2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spha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dat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ba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2000" spc="2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 spc="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3800</a:t>
            </a:r>
            <a:r>
              <a:rPr sz="2000" spc="229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2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ota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ia</a:t>
            </a:r>
            <a:r>
              <a:rPr sz="2000" spc="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20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20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0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erial</a:t>
            </a:r>
            <a:r>
              <a:rPr sz="20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was us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ve</a:t>
            </a:r>
            <a:r>
              <a:rPr sz="20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ar</a:t>
            </a:r>
            <a:r>
              <a:rPr sz="20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20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bui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20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20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20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ck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20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pav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20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bylon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roun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62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5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BC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reign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King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Na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pol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sa</a:t>
            </a:r>
            <a:r>
              <a:rPr sz="2000" spc="-114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.</a:t>
            </a:r>
            <a:endParaRPr sz="2000">
              <a:latin typeface="Times New Roman" panose="02020603050405020304"/>
              <a:cs typeface="Times New Roman" panose="02020603050405020304"/>
            </a:endParaRPr>
          </a:p>
          <a:p>
            <a:pPr marL="12700" marR="6350" indent="266700" algn="just">
              <a:lnSpc>
                <a:spcPct val="150000"/>
              </a:lnSpc>
              <a:spcBef>
                <a:spcPts val="1005"/>
              </a:spcBef>
            </a:pPr>
            <a:r>
              <a:rPr sz="2000">
                <a:latin typeface="Times New Roman" panose="02020603050405020304"/>
                <a:cs typeface="Times New Roman" panose="02020603050405020304"/>
              </a:rPr>
              <a:t>Asphal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20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known</a:t>
            </a:r>
            <a:r>
              <a:rPr sz="20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20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2000" spc="-14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20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bla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20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ghly</a:t>
            </a:r>
            <a:r>
              <a:rPr sz="20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ous</a:t>
            </a:r>
            <a:r>
              <a:rPr sz="20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quid</a:t>
            </a:r>
            <a:r>
              <a:rPr sz="20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se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-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ol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orm</a:t>
            </a:r>
            <a:r>
              <a:rPr sz="20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petr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.</a:t>
            </a:r>
            <a:endParaRPr sz="20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995"/>
              </a:spcBef>
            </a:pPr>
            <a:r>
              <a:rPr sz="2000">
                <a:latin typeface="Times New Roman" panose="02020603050405020304"/>
                <a:cs typeface="Times New Roman" panose="02020603050405020304"/>
              </a:rPr>
              <a:t>It </a:t>
            </a:r>
            <a:r>
              <a:rPr sz="20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ay </a:t>
            </a:r>
            <a:r>
              <a:rPr sz="20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2000" spc="-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nd </a:t>
            </a:r>
            <a:r>
              <a:rPr sz="2000" spc="-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20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na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ural </a:t>
            </a:r>
            <a:r>
              <a:rPr sz="20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depo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20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2000" spc="-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ay </a:t>
            </a:r>
            <a:r>
              <a:rPr sz="20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20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2000" spc="-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fin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20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2000" spc="-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20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eria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20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us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20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20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se eng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0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nci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20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20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ere</a:t>
            </a:r>
            <a:r>
              <a:rPr sz="20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ral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20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rr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20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s.</a:t>
            </a:r>
            <a:r>
              <a:rPr sz="20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0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ls</a:t>
            </a:r>
            <a:r>
              <a:rPr sz="20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20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20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20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da</a:t>
            </a:r>
            <a:r>
              <a:rPr sz="2000" spc="-13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20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 for </a:t>
            </a:r>
            <a:r>
              <a:rPr sz="2000" spc="-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3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ar </a:t>
            </a:r>
            <a:r>
              <a:rPr sz="20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rp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se</a:t>
            </a:r>
            <a:r>
              <a:rPr sz="20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2000" spc="-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 spc="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ve</a:t>
            </a:r>
            <a:r>
              <a:rPr sz="2000" spc="-9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2000" spc="-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2000" spc="-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</a:t>
            </a:r>
            <a:r>
              <a:rPr sz="20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st </a:t>
            </a:r>
            <a:r>
              <a:rPr sz="2000" spc="-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bulk </a:t>
            </a:r>
            <a:r>
              <a:rPr sz="2000" spc="-8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2000" spc="-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oda</a:t>
            </a:r>
            <a:r>
              <a:rPr sz="20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's </a:t>
            </a:r>
            <a:r>
              <a:rPr sz="2000" spc="-6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ino</a:t>
            </a:r>
            <a:r>
              <a:rPr sz="20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2000" spc="-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eria</a:t>
            </a:r>
            <a:r>
              <a:rPr sz="20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2000" spc="-5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re </a:t>
            </a:r>
            <a:r>
              <a:rPr sz="2000" spc="-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2000" spc="-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oducts </a:t>
            </a:r>
            <a:r>
              <a:rPr sz="2000" spc="-8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indust</a:t>
            </a:r>
            <a:r>
              <a:rPr sz="20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0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 spc="-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20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ini</a:t>
            </a:r>
            <a:r>
              <a:rPr sz="20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2000" spc="-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ocesses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.</a:t>
            </a:r>
            <a:endParaRPr sz="20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46937" y="3288029"/>
            <a:ext cx="384175" cy="355600"/>
          </a:xfrm>
          <a:custGeom>
            <a:rect l="l" t="t" r="r" b="b"/>
            <a:pathLst>
              <a:path w="384175" h="355600">
                <a:moveTo>
                  <a:pt x="198500" y="0"/>
                </a:moveTo>
                <a:lnTo>
                  <a:pt x="0" y="355092"/>
                </a:lnTo>
                <a:lnTo>
                  <a:pt x="384048" y="355092"/>
                </a:lnTo>
                <a:lnTo>
                  <a:pt x="19850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646937" y="3288029"/>
            <a:ext cx="384175" cy="355600"/>
          </a:xfrm>
          <a:custGeom>
            <a:rect l="l" t="t" r="r" b="b"/>
            <a:pathLst>
              <a:path w="384175" h="355600">
                <a:moveTo>
                  <a:pt x="0" y="355092"/>
                </a:moveTo>
                <a:lnTo>
                  <a:pt x="198500" y="0"/>
                </a:lnTo>
                <a:lnTo>
                  <a:pt x="384048" y="355092"/>
                </a:lnTo>
                <a:lnTo>
                  <a:pt x="0" y="355092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819650" y="2426431"/>
            <a:ext cx="88265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6455"/>
              </a:lnSpc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7.2</a:t>
            </a:r>
            <a:endParaRPr sz="54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364611" y="3385392"/>
            <a:ext cx="3549650" cy="610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5740"/>
              </a:lnSpc>
            </a:pP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Classification</a:t>
            </a:r>
            <a:endParaRPr sz="48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79475" y="1935479"/>
            <a:ext cx="5039741" cy="156502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3702" y="178465"/>
            <a:ext cx="3466465" cy="483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7.2	Classif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cati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06297" y="1114880"/>
            <a:ext cx="4528820" cy="43319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66700">
              <a:lnSpc>
                <a:spcPct val="16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Bi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inous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assifi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 asphal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rs, as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sho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Figure 7.1. 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is used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ostly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pav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 constru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on, but is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lso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wat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rproofing agents.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88900" indent="266700">
              <a:lnSpc>
                <a:spcPct val="160000"/>
              </a:lnSpc>
              <a:spcBef>
                <a:spcPts val="995"/>
              </a:spcBef>
            </a:pPr>
            <a:r>
              <a:rPr sz="1800" spc="-1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ar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 produc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by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 destru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ve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dist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ion of bitu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inous 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oal or by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ck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rol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um vapors.</a:t>
            </a:r>
            <a:r>
              <a:rPr sz="1800" spc="-4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 is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waterproofing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embran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s,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such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roofs.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 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 for pavement tr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s,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where fuel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6297" y="5631187"/>
            <a:ext cx="4253865" cy="694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ills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olve asp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ce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parking lots and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rport aprons.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971032" y="935736"/>
            <a:ext cx="5382768" cy="45399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 txBox="1"/>
          <p:nvPr/>
        </p:nvSpPr>
        <p:spPr>
          <a:xfrm>
            <a:off x="7007732" y="5659709"/>
            <a:ext cx="3557904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Figure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7.1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Cla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sifica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bitu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inous</a:t>
            </a:r>
            <a:r>
              <a:rPr sz="1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3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ater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als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77790" y="2368646"/>
            <a:ext cx="88265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6455"/>
              </a:lnSpc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7.3</a:t>
            </a:r>
            <a:endParaRPr sz="54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23945" y="3327607"/>
            <a:ext cx="4243070" cy="610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5740"/>
              </a:lnSpc>
            </a:pP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4800" b="1" spc="-1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4800" b="1" spc="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ment</a:t>
            </a:r>
            <a:endParaRPr sz="48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85710" y="1809242"/>
            <a:ext cx="603885" cy="253365"/>
          </a:xfrm>
          <a:custGeom>
            <a:rect l="l" t="t" r="r" b="b"/>
            <a:pathLst>
              <a:path w="603885" h="253364">
                <a:moveTo>
                  <a:pt x="0" y="252984"/>
                </a:moveTo>
                <a:lnTo>
                  <a:pt x="603504" y="252984"/>
                </a:lnTo>
                <a:lnTo>
                  <a:pt x="60350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1389252" y="1809242"/>
            <a:ext cx="68580" cy="253365"/>
          </a:xfrm>
          <a:custGeom>
            <a:rect l="l" t="t" r="r" b="b"/>
            <a:pathLst>
              <a:path w="68580" h="253364">
                <a:moveTo>
                  <a:pt x="0" y="252984"/>
                </a:moveTo>
                <a:lnTo>
                  <a:pt x="68580" y="252984"/>
                </a:lnTo>
                <a:lnTo>
                  <a:pt x="6858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1457833" y="1809242"/>
            <a:ext cx="405765" cy="253365"/>
          </a:xfrm>
          <a:custGeom>
            <a:rect l="l" t="t" r="r" b="b"/>
            <a:pathLst>
              <a:path w="405764" h="253364">
                <a:moveTo>
                  <a:pt x="0" y="252984"/>
                </a:moveTo>
                <a:lnTo>
                  <a:pt x="405384" y="252984"/>
                </a:lnTo>
                <a:lnTo>
                  <a:pt x="40538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1863217" y="1809242"/>
            <a:ext cx="68580" cy="253365"/>
          </a:xfrm>
          <a:custGeom>
            <a:rect l="l" t="t" r="r" b="b"/>
            <a:pathLst>
              <a:path w="68580" h="253364">
                <a:moveTo>
                  <a:pt x="0" y="252984"/>
                </a:moveTo>
                <a:lnTo>
                  <a:pt x="68580" y="252984"/>
                </a:lnTo>
                <a:lnTo>
                  <a:pt x="6858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1931797" y="1809242"/>
            <a:ext cx="544195" cy="253365"/>
          </a:xfrm>
          <a:custGeom>
            <a:rect l="l" t="t" r="r" b="b"/>
            <a:pathLst>
              <a:path w="544194" h="253364">
                <a:moveTo>
                  <a:pt x="0" y="252984"/>
                </a:moveTo>
                <a:lnTo>
                  <a:pt x="544068" y="252984"/>
                </a:lnTo>
                <a:lnTo>
                  <a:pt x="544068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2475864" y="1809242"/>
            <a:ext cx="68580" cy="253365"/>
          </a:xfrm>
          <a:custGeom>
            <a:rect l="l" t="t" r="r" b="b"/>
            <a:pathLst>
              <a:path w="68580" h="253364">
                <a:moveTo>
                  <a:pt x="0" y="252984"/>
                </a:moveTo>
                <a:lnTo>
                  <a:pt x="68580" y="252984"/>
                </a:lnTo>
                <a:lnTo>
                  <a:pt x="6858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2544445" y="1809242"/>
            <a:ext cx="1103630" cy="253365"/>
          </a:xfrm>
          <a:custGeom>
            <a:rect l="l" t="t" r="r" b="b"/>
            <a:pathLst>
              <a:path w="1103629" h="253364">
                <a:moveTo>
                  <a:pt x="0" y="252984"/>
                </a:moveTo>
                <a:lnTo>
                  <a:pt x="1103376" y="252984"/>
                </a:lnTo>
                <a:lnTo>
                  <a:pt x="110337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3647821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3716401" y="1809242"/>
            <a:ext cx="417830" cy="253365"/>
          </a:xfrm>
          <a:custGeom>
            <a:rect l="l" t="t" r="r" b="b"/>
            <a:pathLst>
              <a:path w="417829" h="253364">
                <a:moveTo>
                  <a:pt x="0" y="252984"/>
                </a:moveTo>
                <a:lnTo>
                  <a:pt x="417575" y="252984"/>
                </a:lnTo>
                <a:lnTo>
                  <a:pt x="41757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4133977" y="1809242"/>
            <a:ext cx="67310" cy="253365"/>
          </a:xfrm>
          <a:custGeom>
            <a:rect l="l" t="t" r="r" b="b"/>
            <a:pathLst>
              <a:path w="67310" h="253364">
                <a:moveTo>
                  <a:pt x="0" y="252984"/>
                </a:moveTo>
                <a:lnTo>
                  <a:pt x="67055" y="252984"/>
                </a:lnTo>
                <a:lnTo>
                  <a:pt x="6705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4201033" y="1809242"/>
            <a:ext cx="190500" cy="253365"/>
          </a:xfrm>
          <a:custGeom>
            <a:rect l="l" t="t" r="r" b="b"/>
            <a:pathLst>
              <a:path w="190500" h="253364">
                <a:moveTo>
                  <a:pt x="0" y="252984"/>
                </a:moveTo>
                <a:lnTo>
                  <a:pt x="190500" y="252984"/>
                </a:lnTo>
                <a:lnTo>
                  <a:pt x="19050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4391533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4460113" y="1809242"/>
            <a:ext cx="579120" cy="253365"/>
          </a:xfrm>
          <a:custGeom>
            <a:rect l="l" t="t" r="r" b="b"/>
            <a:pathLst>
              <a:path w="579120" h="253364">
                <a:moveTo>
                  <a:pt x="0" y="252984"/>
                </a:moveTo>
                <a:lnTo>
                  <a:pt x="579120" y="252984"/>
                </a:lnTo>
                <a:lnTo>
                  <a:pt x="57912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5039233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5107813" y="1809242"/>
            <a:ext cx="818515" cy="253365"/>
          </a:xfrm>
          <a:custGeom>
            <a:rect l="l" t="t" r="r" b="b"/>
            <a:pathLst>
              <a:path w="818514" h="253364">
                <a:moveTo>
                  <a:pt x="0" y="252984"/>
                </a:moveTo>
                <a:lnTo>
                  <a:pt x="818388" y="252984"/>
                </a:lnTo>
                <a:lnTo>
                  <a:pt x="818388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5926201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>
            <a:off x="5994780" y="1809242"/>
            <a:ext cx="672465" cy="253365"/>
          </a:xfrm>
          <a:custGeom>
            <a:rect l="l" t="t" r="r" b="b"/>
            <a:pathLst>
              <a:path w="672465" h="253364">
                <a:moveTo>
                  <a:pt x="0" y="252984"/>
                </a:moveTo>
                <a:lnTo>
                  <a:pt x="672083" y="252984"/>
                </a:lnTo>
                <a:lnTo>
                  <a:pt x="67208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6666865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6735444" y="1809242"/>
            <a:ext cx="1325880" cy="253365"/>
          </a:xfrm>
          <a:custGeom>
            <a:rect l="l" t="t" r="r" b="b"/>
            <a:pathLst>
              <a:path w="1325879" h="253364">
                <a:moveTo>
                  <a:pt x="0" y="252984"/>
                </a:moveTo>
                <a:lnTo>
                  <a:pt x="1325879" y="252984"/>
                </a:lnTo>
                <a:lnTo>
                  <a:pt x="13258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>
            <a:off x="8061325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8129905" y="1809242"/>
            <a:ext cx="329565" cy="253365"/>
          </a:xfrm>
          <a:custGeom>
            <a:rect l="l" t="t" r="r" b="b"/>
            <a:pathLst>
              <a:path w="329565" h="253364">
                <a:moveTo>
                  <a:pt x="0" y="252984"/>
                </a:moveTo>
                <a:lnTo>
                  <a:pt x="329183" y="252984"/>
                </a:lnTo>
                <a:lnTo>
                  <a:pt x="32918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/>
        </p:nvSpPr>
        <p:spPr>
          <a:xfrm>
            <a:off x="8459089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/>
        </p:nvSpPr>
        <p:spPr>
          <a:xfrm>
            <a:off x="8527668" y="1809242"/>
            <a:ext cx="443865" cy="253365"/>
          </a:xfrm>
          <a:custGeom>
            <a:rect l="l" t="t" r="r" b="b"/>
            <a:pathLst>
              <a:path w="443865" h="253364">
                <a:moveTo>
                  <a:pt x="0" y="252984"/>
                </a:moveTo>
                <a:lnTo>
                  <a:pt x="443483" y="252984"/>
                </a:lnTo>
                <a:lnTo>
                  <a:pt x="44348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/>
          <p:nvPr/>
        </p:nvSpPr>
        <p:spPr>
          <a:xfrm>
            <a:off x="8971153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/>
          <p:nvPr/>
        </p:nvSpPr>
        <p:spPr>
          <a:xfrm>
            <a:off x="9039732" y="1809242"/>
            <a:ext cx="596265" cy="253365"/>
          </a:xfrm>
          <a:custGeom>
            <a:rect l="l" t="t" r="r" b="b"/>
            <a:pathLst>
              <a:path w="596265" h="253364">
                <a:moveTo>
                  <a:pt x="0" y="252984"/>
                </a:moveTo>
                <a:lnTo>
                  <a:pt x="595883" y="252984"/>
                </a:lnTo>
                <a:lnTo>
                  <a:pt x="59588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/>
          <p:nvPr/>
        </p:nvSpPr>
        <p:spPr>
          <a:xfrm flipH="1">
            <a:off x="9663810" y="1809242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4"/>
                </a:lnTo>
              </a:path>
            </a:pathLst>
          </a:custGeom>
          <a:ln w="56388">
            <a:solidFill>
              <a:srgbClr val="FFF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/>
          <p:nvPr/>
        </p:nvSpPr>
        <p:spPr>
          <a:xfrm>
            <a:off x="9692005" y="1809242"/>
            <a:ext cx="68580" cy="253365"/>
          </a:xfrm>
          <a:custGeom>
            <a:rect l="l" t="t" r="r" b="b"/>
            <a:pathLst>
              <a:path w="68579" h="253364">
                <a:moveTo>
                  <a:pt x="0" y="252984"/>
                </a:moveTo>
                <a:lnTo>
                  <a:pt x="68579" y="252984"/>
                </a:lnTo>
                <a:lnTo>
                  <a:pt x="685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object 30"/>
          <p:cNvSpPr txBox="1"/>
          <p:nvPr/>
        </p:nvSpPr>
        <p:spPr>
          <a:xfrm>
            <a:off x="1024534" y="886178"/>
            <a:ext cx="2361565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2870"/>
              </a:lnSpc>
              <a:tabLst>
                <a:tab pos="774065"/>
              </a:tabLst>
            </a:pPr>
            <a:r>
              <a:rPr sz="2400">
                <a:latin typeface="Times New Roman" panose="02020603050405020304"/>
                <a:cs typeface="Times New Roman" panose="02020603050405020304"/>
              </a:rPr>
              <a:t>7.3.1	Co</a:t>
            </a:r>
            <a:r>
              <a:rPr sz="2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posit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on</a:t>
            </a:r>
            <a:endParaRPr sz="2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52410" y="1478533"/>
            <a:ext cx="10266045" cy="25336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ement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ix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wide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var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ety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rbons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primarily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consi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drog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rbon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73074" y="1812618"/>
            <a:ext cx="10545445" cy="2777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46355" algn="just">
              <a:lnSpc>
                <a:spcPct val="12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s,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components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uch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sulfu</a:t>
            </a:r>
            <a:r>
              <a:rPr sz="1800" spc="-8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nitrogen,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gen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),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ls.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ges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ical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ponents,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 well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cular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epending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crude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e. Be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ause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ins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such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ber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hem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compo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comple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imprac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al.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can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ded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two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broad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emic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group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: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nes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altene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can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subdivid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satur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cs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resin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Chro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ograph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iques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hods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parate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four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asis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size,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rit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ese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four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ns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 call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 </a:t>
            </a:r>
            <a:r>
              <a:rPr sz="1800" spc="-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ons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(Satur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es, Aro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Resins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nes).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frac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sho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ab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1.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3253740">
              <a:lnSpc>
                <a:spcPts val="1655"/>
              </a:lnSpc>
            </a:pPr>
            <a:r>
              <a:rPr sz="1400" spc="-10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4.1 </a:t>
            </a:r>
            <a:r>
              <a:rPr sz="1400" spc="-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ppr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ate</a:t>
            </a:r>
            <a:r>
              <a:rPr sz="14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oxide</a:t>
            </a:r>
            <a:r>
              <a:rPr sz="14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positi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its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of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graphicFrame>
        <p:nvGraphicFramePr>
          <p:cNvPr id="33" name="object 33"/>
          <p:cNvGraphicFramePr>
            <a:graphicFrameLocks noGrp="1"/>
          </p:cNvGraphicFramePr>
          <p:nvPr/>
        </p:nvGraphicFramePr>
        <p:xfrm>
          <a:off x="687920" y="4686808"/>
          <a:ext cx="10678795" cy="1665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72958"/>
                <a:gridCol w="1708658"/>
                <a:gridCol w="1439926"/>
                <a:gridCol w="2591943"/>
                <a:gridCol w="3146044"/>
              </a:tblGrid>
              <a:tr h="330581">
                <a:tc>
                  <a:txBody>
                    <a:bodyPr vert="horz" wrap="square"/>
                    <a:lstStyle/>
                    <a:p>
                      <a:pPr marL="30861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Com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onent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Color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6609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State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3561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Mo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ular</a:t>
                      </a:r>
                      <a:r>
                        <a:rPr sz="1800" b="1" spc="-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ght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710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Co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tr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tion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</a:tr>
              <a:tr h="330454">
                <a:tc>
                  <a:txBody>
                    <a:bodyPr vert="horz" wrap="square"/>
                    <a:lstStyle/>
                    <a:p>
                      <a:pPr marL="417195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Sat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rates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4800">
                        <a:lnSpc>
                          <a:spcPct val="100000"/>
                        </a:lnSpc>
                      </a:pPr>
                      <a:r>
                        <a:rPr sz="1800" spc="-6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ransparent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0830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quid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-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-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330504">
                <a:tc>
                  <a:txBody>
                    <a:bodyPr vert="horz" wrap="square"/>
                    <a:lstStyle/>
                    <a:p>
                      <a:pPr marL="37465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omatics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9245">
                        <a:lnSpc>
                          <a:spcPct val="100000"/>
                        </a:lnSpc>
                      </a:pP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 </a:t>
                      </a:r>
                      <a:r>
                        <a:rPr sz="1800" spc="15"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low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0830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Liquid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 spc="-5">
                          <a:latin typeface="Times New Roman" panose="02020603050405020304"/>
                          <a:cs typeface="Times New Roman" panose="02020603050405020304"/>
                        </a:rPr>
                        <a:t>300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-</a:t>
                      </a:r>
                      <a:r>
                        <a:rPr sz="1800" spc="-5">
                          <a:latin typeface="Times New Roman" panose="02020603050405020304"/>
                          <a:cs typeface="Times New Roman" panose="02020603050405020304"/>
                        </a:rPr>
                        <a:t>500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81025">
                        <a:lnSpc>
                          <a:spcPct val="100000"/>
                        </a:lnSpc>
                      </a:pPr>
                      <a:r>
                        <a:rPr sz="1800" spc="-114">
                          <a:latin typeface="Times New Roman" panose="02020603050405020304"/>
                          <a:cs typeface="Times New Roman" panose="02020603050405020304"/>
                        </a:rPr>
                        <a:t>V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iscosity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and 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luid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ty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</a:tr>
              <a:tr h="330504">
                <a:tc>
                  <a:txBody>
                    <a:bodyPr vert="horz" wrap="square"/>
                    <a:lstStyle/>
                    <a:p>
                      <a:pPr marL="563245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Resins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22605">
                        <a:lnSpc>
                          <a:spcPct val="100000"/>
                        </a:lnSpc>
                      </a:pPr>
                      <a:r>
                        <a:rPr sz="1800" spc="-185"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low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590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Se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isol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153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600-1000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23240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Adhesion and duc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330504">
                <a:tc>
                  <a:txBody>
                    <a:bodyPr vert="horz" wrap="square"/>
                    <a:lstStyle/>
                    <a:p>
                      <a:pPr marL="29083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ph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altenes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9908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Dark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bro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72440">
                        <a:lnSpc>
                          <a:spcPct val="100000"/>
                        </a:lnSpc>
                      </a:pP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olid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-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9120">
                        <a:lnSpc>
                          <a:spcPct val="100000"/>
                        </a:lnSpc>
                      </a:pP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tr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ngth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and 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ti</a:t>
                      </a:r>
                      <a:r>
                        <a:rPr sz="1800" spc="-40"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fness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60831" y="3787140"/>
            <a:ext cx="10899521" cy="159854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73074" y="1052782"/>
            <a:ext cx="10501630" cy="14077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3525">
              <a:lnSpc>
                <a:spcPct val="100000"/>
              </a:lnSpc>
              <a:tabLst>
                <a:tab pos="1089025"/>
              </a:tabLst>
            </a:pPr>
            <a:r>
              <a:rPr sz="2600">
                <a:latin typeface="Times New Roman" panose="02020603050405020304"/>
                <a:cs typeface="Times New Roman" panose="02020603050405020304"/>
              </a:rPr>
              <a:t>7.</a:t>
            </a:r>
            <a:r>
              <a:rPr sz="2600" spc="5">
                <a:latin typeface="Times New Roman" panose="02020603050405020304"/>
                <a:cs typeface="Times New Roman" panose="02020603050405020304"/>
              </a:rPr>
              <a:t>3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.2	C</a:t>
            </a:r>
            <a:r>
              <a:rPr sz="26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6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oi</a:t>
            </a:r>
            <a:r>
              <a:rPr sz="26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26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Structure</a:t>
            </a:r>
            <a:r>
              <a:rPr sz="26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26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26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6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600">
                <a:latin typeface="Times New Roman" panose="02020603050405020304"/>
                <a:cs typeface="Times New Roman" panose="02020603050405020304"/>
              </a:rPr>
              <a:t>t</a:t>
            </a:r>
            <a:endParaRPr sz="26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>
              <a:lnSpc>
                <a:spcPct val="150000"/>
              </a:lnSpc>
              <a:spcBef>
                <a:spcPts val="189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nes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igh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weight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wrapp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ns,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which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form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dispersed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oil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his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kind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dal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stem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unique 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quid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ty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rheolog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propert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2410" y="2741929"/>
            <a:ext cx="6849745" cy="25336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co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dal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 vari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due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ferent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 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each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compo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3074" y="3324079"/>
            <a:ext cx="10504170" cy="1776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>
              <a:lnSpc>
                <a:spcPct val="100000"/>
              </a:lnSpc>
            </a:pPr>
            <a:r>
              <a:rPr sz="2400" spc="-5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2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Sol Structure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1655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q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resin/aro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ic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equ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ake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asphaltenes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ized,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among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kind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ract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but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rior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viscosit</a:t>
            </a:r>
            <a:r>
              <a:rPr sz="1800" spc="-114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straight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-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run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structur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83691" y="1205483"/>
            <a:ext cx="10899521" cy="170218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560831" y="3224783"/>
            <a:ext cx="10899521" cy="134556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3074" y="913121"/>
            <a:ext cx="10504170" cy="41897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7530" indent="-278130">
              <a:lnSpc>
                <a:spcPct val="100000"/>
              </a:lnSpc>
              <a:buAutoNum type="arabicPeriod" startAt="2"/>
              <a:tabLst>
                <a:tab pos="558165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Gel</a:t>
            </a:r>
            <a:r>
              <a:rPr sz="22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cture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20000"/>
              </a:lnSpc>
              <a:spcBef>
                <a:spcPts val="128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If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q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/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resin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insu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ize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es,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800" spc="-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 associ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 </a:t>
            </a:r>
            <a:r>
              <a:rPr sz="1800" spc="-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ell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nuous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work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throughout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character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infer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flu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peratu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sensi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bu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great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visco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idized asphalt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gel 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557530" indent="-278130">
              <a:lnSpc>
                <a:spcPct val="100000"/>
              </a:lnSpc>
              <a:spcBef>
                <a:spcPts val="1170"/>
              </a:spcBef>
              <a:buAutoNum type="arabicPeriod" startAt="3"/>
              <a:tabLst>
                <a:tab pos="558165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ol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-gel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cture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20000"/>
              </a:lnSpc>
              <a:spcBef>
                <a:spcPts val="129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lt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ins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approp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ground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nes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elles,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nces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ong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atively </a:t>
            </a:r>
            <a:r>
              <a:rPr sz="1800" spc="-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l, </a:t>
            </a:r>
            <a:r>
              <a:rPr sz="1800" spc="-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ere </a:t>
            </a:r>
            <a:r>
              <a:rPr sz="1800" spc="-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-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 </a:t>
            </a:r>
            <a:r>
              <a:rPr sz="1800" spc="-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among </a:t>
            </a:r>
            <a:r>
              <a:rPr sz="1800" spc="-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ween </a:t>
            </a:r>
            <a:r>
              <a:rPr sz="1800" spc="-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sol </a:t>
            </a:r>
            <a:r>
              <a:rPr sz="1800" spc="-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 </a:t>
            </a:r>
            <a:r>
              <a:rPr sz="1800" spc="-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ed, 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-gel 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prac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ermedia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279400">
              <a:lnSpc>
                <a:spcPct val="100000"/>
              </a:lnSpc>
              <a:spcBef>
                <a:spcPts val="144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um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ends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not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posit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but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ts val="2150"/>
              </a:lnSpc>
              <a:spcBef>
                <a:spcPts val="44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peratur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043427" y="4974335"/>
            <a:ext cx="6265164" cy="114757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 txBox="1"/>
          <p:nvPr/>
        </p:nvSpPr>
        <p:spPr>
          <a:xfrm>
            <a:off x="3350133" y="6126662"/>
            <a:ext cx="114427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(a)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sol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ctu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94096" y="6126662"/>
            <a:ext cx="1163955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gel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cture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19441" y="6122700"/>
            <a:ext cx="141986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(c)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-gel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ctu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48276" y="6415308"/>
            <a:ext cx="302260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igu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.2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idal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ct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4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etch</a:t>
            </a:r>
            <a:r>
              <a:rPr sz="14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ap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7472" y="4082757"/>
            <a:ext cx="11115929" cy="233768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347472" y="2342413"/>
            <a:ext cx="11004677" cy="115808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3074" y="1038578"/>
            <a:ext cx="10504170" cy="49612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3525">
              <a:lnSpc>
                <a:spcPct val="100000"/>
              </a:lnSpc>
              <a:tabLst>
                <a:tab pos="1025525"/>
              </a:tabLst>
            </a:pPr>
            <a:r>
              <a:rPr sz="2400">
                <a:latin typeface="Times New Roman" panose="02020603050405020304"/>
                <a:cs typeface="Times New Roman" panose="02020603050405020304"/>
              </a:rPr>
              <a:t>7.3.3	Physical</a:t>
            </a:r>
            <a:r>
              <a:rPr sz="24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Prope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es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 marL="557530" indent="-278130">
              <a:lnSpc>
                <a:spcPct val="100000"/>
              </a:lnSpc>
              <a:buAutoNum type="arabicPeriod"/>
              <a:tabLst>
                <a:tab pos="558165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Density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>
              <a:lnSpc>
                <a:spcPct val="150000"/>
              </a:lnSpc>
              <a:spcBef>
                <a:spcPts val="1600"/>
              </a:spcBef>
            </a:pP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2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9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vo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0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97-1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01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g/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2" baseline="25000">
                <a:latin typeface="Times New Roman" panose="02020603050405020304"/>
                <a:cs typeface="Times New Roman" panose="02020603050405020304"/>
              </a:rPr>
              <a:t>3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elate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ica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900">
              <a:latin typeface="Times New Roman" panose="02020603050405020304"/>
              <a:cs typeface="Times New Roman" panose="02020603050405020304"/>
            </a:endParaRPr>
          </a:p>
          <a:p>
            <a:pPr marL="557530" indent="-278130">
              <a:lnSpc>
                <a:spcPct val="100000"/>
              </a:lnSpc>
              <a:buAutoNum type="arabicPeriod" startAt="2"/>
              <a:tabLst>
                <a:tab pos="558165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Sti</a:t>
            </a:r>
            <a:r>
              <a:rPr sz="2200" spc="-4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fness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715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hor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ela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prop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und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lie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ppr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ecia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8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ow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ow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qu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pon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qu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ela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ela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62940" y="4008081"/>
            <a:ext cx="11042777" cy="212432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347472" y="1539239"/>
            <a:ext cx="11004677" cy="21959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3074" y="1025897"/>
            <a:ext cx="10505440" cy="4608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3085" indent="-273685">
              <a:lnSpc>
                <a:spcPct val="100000"/>
              </a:lnSpc>
              <a:buAutoNum type="arabicPeriod" startAt="3"/>
              <a:tabLst>
                <a:tab pos="553720"/>
              </a:tabLst>
            </a:pPr>
            <a:r>
              <a:rPr sz="2200" spc="-14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iscosity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6350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 spc="-11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iscosity</a:t>
            </a:r>
            <a:r>
              <a:rPr sz="1800" spc="2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20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0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funda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2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rial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proper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2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ating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2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shear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lu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ppl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2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shear stres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; 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ac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cal 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s, 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 is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  resist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ce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lo</a:t>
            </a:r>
            <a:r>
              <a:rPr sz="1800" spc="-1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eologi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ior 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ents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efore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emper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ture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ust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ted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when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report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its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rheolo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propert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900">
              <a:latin typeface="Times New Roman" panose="02020603050405020304"/>
              <a:cs typeface="Times New Roman" panose="02020603050405020304"/>
            </a:endParaRPr>
          </a:p>
          <a:p>
            <a:pPr marL="553085" indent="-273685">
              <a:lnSpc>
                <a:spcPct val="100000"/>
              </a:lnSpc>
              <a:buAutoNum type="arabicPeriod" startAt="4"/>
              <a:tabLst>
                <a:tab pos="553720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Thi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x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otr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py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prope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asphalt 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bind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wher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"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s" 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when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not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irr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xotro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thought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result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from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droph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hat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form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latti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struc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ghout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cau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to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enin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Thix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ic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ts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can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ewhat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reve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sed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agitatio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property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arked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blown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oxid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s,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though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exh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ex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by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any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rs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7472" y="4524718"/>
            <a:ext cx="11004677" cy="192925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347472" y="1615439"/>
            <a:ext cx="11004677" cy="232702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3074" y="1025897"/>
            <a:ext cx="10504170" cy="5019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57530" indent="-278130">
              <a:lnSpc>
                <a:spcPct val="100000"/>
              </a:lnSpc>
              <a:buAutoNum type="arabicPeriod" startAt="5"/>
              <a:tabLst>
                <a:tab pos="558165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ftening</a:t>
            </a:r>
            <a:r>
              <a:rPr sz="22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int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Soften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ng </a:t>
            </a:r>
            <a:r>
              <a:rPr sz="1800" spc="-11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int </a:t>
            </a:r>
            <a:r>
              <a:rPr sz="1800" spc="-1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1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1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1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taken </a:t>
            </a:r>
            <a:r>
              <a:rPr sz="1800" spc="-1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 </a:t>
            </a:r>
            <a:r>
              <a:rPr sz="1800" spc="-1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ure </a:t>
            </a:r>
            <a:r>
              <a:rPr sz="1800" spc="-1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at </a:t>
            </a:r>
            <a:r>
              <a:rPr sz="1800" spc="-1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which </a:t>
            </a:r>
            <a:r>
              <a:rPr sz="1800" spc="-1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ple </a:t>
            </a:r>
            <a:r>
              <a:rPr sz="1800" spc="-11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enough </a:t>
            </a:r>
            <a:r>
              <a:rPr sz="1800" spc="-1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 </a:t>
            </a:r>
            <a:r>
              <a:rPr sz="1800" spc="-1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1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, enve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oped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sa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ple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dis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5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phalt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inder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does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no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chan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from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lid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iquid at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defi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dua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come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ss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cous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 the 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ning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point is useful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sifi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cert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 spc="-9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ive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enden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low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evat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peratures encounter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serv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ce.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900">
              <a:latin typeface="Times New Roman" panose="02020603050405020304"/>
              <a:cs typeface="Times New Roman" panose="02020603050405020304"/>
            </a:endParaRPr>
          </a:p>
          <a:p>
            <a:pPr marL="558165" indent="-278765">
              <a:lnSpc>
                <a:spcPct val="100000"/>
              </a:lnSpc>
              <a:buAutoNum type="arabicPeriod" startAt="6"/>
              <a:tabLst>
                <a:tab pos="558800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Penetrati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n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bin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clas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if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  the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  to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which  a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stan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  ne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le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will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trate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under 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specif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est condition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This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"pen"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cla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sific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rdness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lower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enet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harder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ifica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tration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nor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ration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range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grad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50/7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0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7472" y="1648967"/>
            <a:ext cx="11004677" cy="19841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417052" y="3531108"/>
            <a:ext cx="2732531" cy="20025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 txBox="1"/>
          <p:nvPr/>
        </p:nvSpPr>
        <p:spPr>
          <a:xfrm>
            <a:off x="773074" y="1025897"/>
            <a:ext cx="10544175" cy="51720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>
              <a:lnSpc>
                <a:spcPct val="100000"/>
              </a:lnSpc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7.</a:t>
            </a:r>
            <a:r>
              <a:rPr sz="22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16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2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perat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22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sc</a:t>
            </a:r>
            <a:r>
              <a:rPr sz="22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ptibility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41910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a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ecte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t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em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4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br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ittl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4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so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9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 </a:t>
            </a:r>
            <a:r>
              <a:rPr sz="1800" spc="9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sph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sph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lt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ilit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3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;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tee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gh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ilit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dd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iti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du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ilit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600">
              <a:latin typeface="Times New Roman" panose="02020603050405020304"/>
              <a:cs typeface="Times New Roman" panose="02020603050405020304"/>
            </a:endParaRPr>
          </a:p>
          <a:p>
            <a:pPr marL="12700" marR="3950335" indent="251460">
              <a:lnSpc>
                <a:spcPct val="15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Due to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emper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ture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grade 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asphalt 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 should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cording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the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imate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the ar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a.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viscosi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the asphalt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should be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ostly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opt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range 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ar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annu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range;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sof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-grade aspha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used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imat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and hard-gr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 hot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8022590" marR="5080" indent="-683260">
              <a:lnSpc>
                <a:spcPct val="100000"/>
              </a:lnSpc>
              <a:spcBef>
                <a:spcPts val="335"/>
              </a:spcBef>
            </a:pPr>
            <a:r>
              <a:rPr sz="1400">
                <a:latin typeface="Times New Roman" panose="02020603050405020304"/>
                <a:cs typeface="Times New Roman" panose="02020603050405020304"/>
              </a:rPr>
              <a:t>Figure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7.3 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-10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 spc="-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pical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relatio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bet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een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phalt visc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ure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099303" y="4241291"/>
            <a:ext cx="1993900" cy="594360"/>
          </a:xfrm>
          <a:custGeom>
            <a:rect l="l" t="t" r="r" b="b"/>
            <a:pathLst>
              <a:path w="1993900" h="594360">
                <a:moveTo>
                  <a:pt x="0" y="594360"/>
                </a:moveTo>
                <a:lnTo>
                  <a:pt x="1993392" y="594360"/>
                </a:lnTo>
                <a:lnTo>
                  <a:pt x="1993392" y="0"/>
                </a:lnTo>
                <a:lnTo>
                  <a:pt x="0" y="0"/>
                </a:lnTo>
                <a:lnTo>
                  <a:pt x="0" y="59436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5099303" y="4241291"/>
            <a:ext cx="1993900" cy="594360"/>
          </a:xfrm>
          <a:custGeom>
            <a:rect l="l" t="t" r="r" b="b"/>
            <a:pathLst>
              <a:path w="1993900" h="594360">
                <a:moveTo>
                  <a:pt x="0" y="594360"/>
                </a:moveTo>
                <a:lnTo>
                  <a:pt x="1993392" y="594360"/>
                </a:lnTo>
                <a:lnTo>
                  <a:pt x="1993392" y="0"/>
                </a:lnTo>
                <a:lnTo>
                  <a:pt x="0" y="0"/>
                </a:lnTo>
                <a:lnTo>
                  <a:pt x="0" y="594360"/>
                </a:lnTo>
                <a:close/>
              </a:path>
            </a:pathLst>
          </a:custGeom>
          <a:ln w="12700">
            <a:solidFill>
              <a:srgbClr val="213E58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85710" y="3974846"/>
            <a:ext cx="1134110" cy="253365"/>
          </a:xfrm>
          <a:custGeom>
            <a:rect l="l" t="t" r="r" b="b"/>
            <a:pathLst>
              <a:path w="1134110" h="253364">
                <a:moveTo>
                  <a:pt x="0" y="252983"/>
                </a:moveTo>
                <a:lnTo>
                  <a:pt x="1133856" y="252983"/>
                </a:lnTo>
                <a:lnTo>
                  <a:pt x="1133856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 flipH="1">
            <a:off x="1947798" y="3974846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3"/>
                </a:lnTo>
              </a:path>
            </a:pathLst>
          </a:custGeom>
          <a:ln w="56387">
            <a:solidFill>
              <a:srgbClr val="FFF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1975992" y="3974846"/>
            <a:ext cx="125095" cy="253365"/>
          </a:xfrm>
          <a:custGeom>
            <a:rect l="l" t="t" r="r" b="b"/>
            <a:pathLst>
              <a:path w="125094" h="253364">
                <a:moveTo>
                  <a:pt x="0" y="252983"/>
                </a:moveTo>
                <a:lnTo>
                  <a:pt x="124968" y="252983"/>
                </a:lnTo>
                <a:lnTo>
                  <a:pt x="124968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2100960" y="3974846"/>
            <a:ext cx="56515" cy="253365"/>
          </a:xfrm>
          <a:custGeom>
            <a:rect l="l" t="t" r="r" b="b"/>
            <a:pathLst>
              <a:path w="56514" h="253364">
                <a:moveTo>
                  <a:pt x="0" y="252983"/>
                </a:moveTo>
                <a:lnTo>
                  <a:pt x="56387" y="252983"/>
                </a:lnTo>
                <a:lnTo>
                  <a:pt x="56387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2157348" y="3974846"/>
            <a:ext cx="56515" cy="253365"/>
          </a:xfrm>
          <a:custGeom>
            <a:rect l="l" t="t" r="r" b="b"/>
            <a:pathLst>
              <a:path w="56514" h="253364">
                <a:moveTo>
                  <a:pt x="0" y="252983"/>
                </a:moveTo>
                <a:lnTo>
                  <a:pt x="56387" y="252983"/>
                </a:lnTo>
                <a:lnTo>
                  <a:pt x="56387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2213736" y="3974846"/>
            <a:ext cx="100965" cy="253365"/>
          </a:xfrm>
          <a:custGeom>
            <a:rect l="l" t="t" r="r" b="b"/>
            <a:pathLst>
              <a:path w="100964" h="253364">
                <a:moveTo>
                  <a:pt x="0" y="252983"/>
                </a:moveTo>
                <a:lnTo>
                  <a:pt x="100583" y="252983"/>
                </a:lnTo>
                <a:lnTo>
                  <a:pt x="100583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 flipH="1">
            <a:off x="2341752" y="3974846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3"/>
                </a:lnTo>
              </a:path>
            </a:pathLst>
          </a:custGeom>
          <a:ln w="54863">
            <a:solidFill>
              <a:srgbClr val="FFF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2369185" y="3974846"/>
            <a:ext cx="675640" cy="253365"/>
          </a:xfrm>
          <a:custGeom>
            <a:rect l="l" t="t" r="r" b="b"/>
            <a:pathLst>
              <a:path w="675639" h="253364">
                <a:moveTo>
                  <a:pt x="0" y="252983"/>
                </a:moveTo>
                <a:lnTo>
                  <a:pt x="675132" y="252983"/>
                </a:lnTo>
                <a:lnTo>
                  <a:pt x="675132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 flipH="1">
            <a:off x="3072510" y="3974846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3"/>
                </a:lnTo>
              </a:path>
            </a:pathLst>
          </a:custGeom>
          <a:ln w="56387">
            <a:solidFill>
              <a:srgbClr val="FFF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3100704" y="3974846"/>
            <a:ext cx="338455" cy="253365"/>
          </a:xfrm>
          <a:custGeom>
            <a:rect l="l" t="t" r="r" b="b"/>
            <a:pathLst>
              <a:path w="338454" h="253364">
                <a:moveTo>
                  <a:pt x="0" y="252983"/>
                </a:moveTo>
                <a:lnTo>
                  <a:pt x="338328" y="252983"/>
                </a:lnTo>
                <a:lnTo>
                  <a:pt x="338328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 flipH="1">
            <a:off x="3467227" y="3974846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3"/>
                </a:lnTo>
              </a:path>
            </a:pathLst>
          </a:custGeom>
          <a:ln w="56387">
            <a:solidFill>
              <a:srgbClr val="FFF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3495421" y="3974846"/>
            <a:ext cx="149860" cy="253365"/>
          </a:xfrm>
          <a:custGeom>
            <a:rect l="l" t="t" r="r" b="b"/>
            <a:pathLst>
              <a:path w="149860" h="253364">
                <a:moveTo>
                  <a:pt x="0" y="252983"/>
                </a:moveTo>
                <a:lnTo>
                  <a:pt x="149351" y="252983"/>
                </a:lnTo>
                <a:lnTo>
                  <a:pt x="149351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 flipH="1">
            <a:off x="3672966" y="3974846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3"/>
                </a:lnTo>
              </a:path>
            </a:pathLst>
          </a:custGeom>
          <a:ln w="56387">
            <a:solidFill>
              <a:srgbClr val="FFF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3701160" y="3974846"/>
            <a:ext cx="777240" cy="253365"/>
          </a:xfrm>
          <a:custGeom>
            <a:rect l="l" t="t" r="r" b="b"/>
            <a:pathLst>
              <a:path w="777239" h="253364">
                <a:moveTo>
                  <a:pt x="0" y="252983"/>
                </a:moveTo>
                <a:lnTo>
                  <a:pt x="777239" y="252983"/>
                </a:lnTo>
                <a:lnTo>
                  <a:pt x="777239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 flipH="1">
            <a:off x="4505833" y="3974846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3"/>
                </a:lnTo>
              </a:path>
            </a:pathLst>
          </a:custGeom>
          <a:ln w="54863">
            <a:solidFill>
              <a:srgbClr val="FFF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4533265" y="3974846"/>
            <a:ext cx="413384" cy="253365"/>
          </a:xfrm>
          <a:custGeom>
            <a:rect l="l" t="t" r="r" b="b"/>
            <a:pathLst>
              <a:path w="413384" h="253364">
                <a:moveTo>
                  <a:pt x="0" y="252983"/>
                </a:moveTo>
                <a:lnTo>
                  <a:pt x="413003" y="252983"/>
                </a:lnTo>
                <a:lnTo>
                  <a:pt x="413003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4946269" y="3974846"/>
            <a:ext cx="58419" cy="253365"/>
          </a:xfrm>
          <a:custGeom>
            <a:rect l="l" t="t" r="r" b="b"/>
            <a:pathLst>
              <a:path w="58419" h="253364">
                <a:moveTo>
                  <a:pt x="0" y="252983"/>
                </a:moveTo>
                <a:lnTo>
                  <a:pt x="57912" y="252983"/>
                </a:lnTo>
                <a:lnTo>
                  <a:pt x="57912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>
            <a:off x="5004180" y="3974846"/>
            <a:ext cx="338455" cy="253365"/>
          </a:xfrm>
          <a:custGeom>
            <a:rect l="l" t="t" r="r" b="b"/>
            <a:pathLst>
              <a:path w="338454" h="253364">
                <a:moveTo>
                  <a:pt x="0" y="252983"/>
                </a:moveTo>
                <a:lnTo>
                  <a:pt x="338327" y="252983"/>
                </a:lnTo>
                <a:lnTo>
                  <a:pt x="338327" y="0"/>
                </a:lnTo>
                <a:lnTo>
                  <a:pt x="0" y="0"/>
                </a:lnTo>
                <a:lnTo>
                  <a:pt x="0" y="252983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 txBox="1"/>
          <p:nvPr/>
        </p:nvSpPr>
        <p:spPr>
          <a:xfrm>
            <a:off x="773074" y="914645"/>
            <a:ext cx="10545445" cy="2606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>
              <a:lnSpc>
                <a:spcPct val="100000"/>
              </a:lnSpc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8. Penetrati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Index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44450" indent="266700" algn="just">
              <a:lnSpc>
                <a:spcPct val="130000"/>
              </a:lnSpc>
              <a:spcBef>
                <a:spcPts val="1415"/>
              </a:spcBef>
            </a:pP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qu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net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x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licati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rs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calle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"s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"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cli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ow 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rs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calle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"h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")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rm 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cli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tie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i.e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eate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q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(o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y)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 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kno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85710" y="3618229"/>
            <a:ext cx="10531475" cy="25336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ei</a:t>
            </a:r>
            <a:r>
              <a:rPr sz="1800" spc="-5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tate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: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i="1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73074" y="3978857"/>
            <a:ext cx="7138670" cy="2183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 spc="-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i="1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ob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tai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: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4711700">
              <a:lnSpc>
                <a:spcPct val="100000"/>
              </a:lnSpc>
              <a:spcBef>
                <a:spcPts val="1430"/>
              </a:spcBef>
            </a:pPr>
            <a:r>
              <a:rPr sz="20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2000" i="1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000" i="1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=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 spc="-7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000" i="1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 i="1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+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i="1">
                <a:latin typeface="Times New Roman" panose="02020603050405020304"/>
                <a:cs typeface="Times New Roman" panose="02020603050405020304"/>
              </a:rPr>
              <a:t>K</a:t>
            </a:r>
            <a:endParaRPr sz="2000">
              <a:latin typeface="Times New Roman" panose="02020603050405020304"/>
              <a:cs typeface="Times New Roman" panose="02020603050405020304"/>
            </a:endParaRPr>
          </a:p>
          <a:p>
            <a:pPr marL="279400">
              <a:lnSpc>
                <a:spcPct val="100000"/>
              </a:lnSpc>
              <a:spcBef>
                <a:spcPts val="1605"/>
              </a:spcBef>
            </a:pPr>
            <a:r>
              <a:rPr sz="1800" spc="-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this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ula: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i="1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the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pene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perature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i="1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;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marL="1739265">
              <a:lnSpc>
                <a:spcPct val="100000"/>
              </a:lnSpc>
            </a:pPr>
            <a:r>
              <a:rPr sz="1800" i="1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i="1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sensit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;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00">
              <a:latin typeface="Times New Roman" panose="02020603050405020304"/>
              <a:cs typeface="Times New Roman" panose="02020603050405020304"/>
            </a:endParaRPr>
          </a:p>
          <a:p>
            <a:pPr marL="1742440">
              <a:lnSpc>
                <a:spcPct val="100000"/>
              </a:lnSpc>
            </a:pPr>
            <a:r>
              <a:rPr sz="1800" i="1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i="1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const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731258" y="4303014"/>
            <a:ext cx="528955" cy="474345"/>
          </a:xfrm>
          <a:custGeom>
            <a:rect l="l" t="t" r="r" b="b"/>
            <a:pathLst>
              <a:path w="528954" h="474345">
                <a:moveTo>
                  <a:pt x="264413" y="0"/>
                </a:moveTo>
                <a:lnTo>
                  <a:pt x="188213" y="163194"/>
                </a:lnTo>
                <a:lnTo>
                  <a:pt x="0" y="180975"/>
                </a:lnTo>
                <a:lnTo>
                  <a:pt x="141224" y="299719"/>
                </a:lnTo>
                <a:lnTo>
                  <a:pt x="100964" y="473963"/>
                </a:lnTo>
                <a:lnTo>
                  <a:pt x="264413" y="384175"/>
                </a:lnTo>
                <a:lnTo>
                  <a:pt x="407117" y="384175"/>
                </a:lnTo>
                <a:lnTo>
                  <a:pt x="387603" y="299719"/>
                </a:lnTo>
                <a:lnTo>
                  <a:pt x="528827" y="180975"/>
                </a:lnTo>
                <a:lnTo>
                  <a:pt x="340613" y="163194"/>
                </a:lnTo>
                <a:lnTo>
                  <a:pt x="264413" y="0"/>
                </a:lnTo>
                <a:close/>
              </a:path>
              <a:path w="528954" h="474345">
                <a:moveTo>
                  <a:pt x="407117" y="384175"/>
                </a:moveTo>
                <a:lnTo>
                  <a:pt x="264413" y="384175"/>
                </a:lnTo>
                <a:lnTo>
                  <a:pt x="427863" y="473963"/>
                </a:lnTo>
                <a:lnTo>
                  <a:pt x="407117" y="384175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/>
          <p:nvPr/>
        </p:nvSpPr>
        <p:spPr>
          <a:xfrm>
            <a:off x="4731258" y="4303014"/>
            <a:ext cx="528955" cy="474345"/>
          </a:xfrm>
          <a:custGeom>
            <a:rect l="l" t="t" r="r" b="b"/>
            <a:pathLst>
              <a:path w="528954" h="474345">
                <a:moveTo>
                  <a:pt x="0" y="180975"/>
                </a:moveTo>
                <a:lnTo>
                  <a:pt x="188213" y="163194"/>
                </a:lnTo>
                <a:lnTo>
                  <a:pt x="264413" y="0"/>
                </a:lnTo>
                <a:lnTo>
                  <a:pt x="340613" y="163194"/>
                </a:lnTo>
                <a:lnTo>
                  <a:pt x="528827" y="180975"/>
                </a:lnTo>
                <a:lnTo>
                  <a:pt x="387603" y="299719"/>
                </a:lnTo>
                <a:lnTo>
                  <a:pt x="427863" y="473963"/>
                </a:lnTo>
                <a:lnTo>
                  <a:pt x="264413" y="384175"/>
                </a:lnTo>
                <a:lnTo>
                  <a:pt x="100964" y="473963"/>
                </a:lnTo>
                <a:lnTo>
                  <a:pt x="141224" y="299719"/>
                </a:lnTo>
                <a:lnTo>
                  <a:pt x="0" y="18097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686555" y="4995671"/>
            <a:ext cx="4869180" cy="958850"/>
          </a:xfrm>
          <a:custGeom>
            <a:rect l="l" t="t" r="r" b="b"/>
            <a:pathLst>
              <a:path w="4869180" h="958850">
                <a:moveTo>
                  <a:pt x="4709414" y="0"/>
                </a:moveTo>
                <a:lnTo>
                  <a:pt x="148099" y="419"/>
                </a:lnTo>
                <a:lnTo>
                  <a:pt x="106157" y="9209"/>
                </a:lnTo>
                <a:lnTo>
                  <a:pt x="69064" y="28208"/>
                </a:lnTo>
                <a:lnTo>
                  <a:pt x="38396" y="55841"/>
                </a:lnTo>
                <a:lnTo>
                  <a:pt x="15727" y="90534"/>
                </a:lnTo>
                <a:lnTo>
                  <a:pt x="2633" y="130711"/>
                </a:lnTo>
                <a:lnTo>
                  <a:pt x="0" y="159765"/>
                </a:lnTo>
                <a:lnTo>
                  <a:pt x="419" y="810492"/>
                </a:lnTo>
                <a:lnTo>
                  <a:pt x="9209" y="852428"/>
                </a:lnTo>
                <a:lnTo>
                  <a:pt x="28208" y="889520"/>
                </a:lnTo>
                <a:lnTo>
                  <a:pt x="55841" y="920191"/>
                </a:lnTo>
                <a:lnTo>
                  <a:pt x="90534" y="942864"/>
                </a:lnTo>
                <a:lnTo>
                  <a:pt x="130711" y="955962"/>
                </a:lnTo>
                <a:lnTo>
                  <a:pt x="159766" y="958595"/>
                </a:lnTo>
                <a:lnTo>
                  <a:pt x="4721080" y="958176"/>
                </a:lnTo>
                <a:lnTo>
                  <a:pt x="4763022" y="949384"/>
                </a:lnTo>
                <a:lnTo>
                  <a:pt x="4800115" y="930380"/>
                </a:lnTo>
                <a:lnTo>
                  <a:pt x="4830783" y="902743"/>
                </a:lnTo>
                <a:lnTo>
                  <a:pt x="4853452" y="868050"/>
                </a:lnTo>
                <a:lnTo>
                  <a:pt x="4866546" y="827877"/>
                </a:lnTo>
                <a:lnTo>
                  <a:pt x="4869180" y="798829"/>
                </a:lnTo>
                <a:lnTo>
                  <a:pt x="4868760" y="148099"/>
                </a:lnTo>
                <a:lnTo>
                  <a:pt x="4859970" y="106157"/>
                </a:lnTo>
                <a:lnTo>
                  <a:pt x="4840971" y="69064"/>
                </a:lnTo>
                <a:lnTo>
                  <a:pt x="4813338" y="38396"/>
                </a:lnTo>
                <a:lnTo>
                  <a:pt x="4778645" y="15727"/>
                </a:lnTo>
                <a:lnTo>
                  <a:pt x="4738468" y="2633"/>
                </a:lnTo>
                <a:lnTo>
                  <a:pt x="470941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3686555" y="4995671"/>
            <a:ext cx="4869180" cy="958850"/>
          </a:xfrm>
          <a:custGeom>
            <a:rect l="l" t="t" r="r" b="b"/>
            <a:pathLst>
              <a:path w="4869180" h="958850">
                <a:moveTo>
                  <a:pt x="0" y="159765"/>
                </a:moveTo>
                <a:lnTo>
                  <a:pt x="5836" y="116807"/>
                </a:lnTo>
                <a:lnTo>
                  <a:pt x="22297" y="78282"/>
                </a:lnTo>
                <a:lnTo>
                  <a:pt x="47807" y="45768"/>
                </a:lnTo>
                <a:lnTo>
                  <a:pt x="80792" y="20838"/>
                </a:lnTo>
                <a:lnTo>
                  <a:pt x="119677" y="5067"/>
                </a:lnTo>
                <a:lnTo>
                  <a:pt x="4709414" y="0"/>
                </a:lnTo>
                <a:lnTo>
                  <a:pt x="4724129" y="667"/>
                </a:lnTo>
                <a:lnTo>
                  <a:pt x="4765784" y="10221"/>
                </a:lnTo>
                <a:lnTo>
                  <a:pt x="4802480" y="29873"/>
                </a:lnTo>
                <a:lnTo>
                  <a:pt x="4832642" y="58050"/>
                </a:lnTo>
                <a:lnTo>
                  <a:pt x="4854694" y="93176"/>
                </a:lnTo>
                <a:lnTo>
                  <a:pt x="4867062" y="133677"/>
                </a:lnTo>
                <a:lnTo>
                  <a:pt x="4869180" y="798829"/>
                </a:lnTo>
                <a:lnTo>
                  <a:pt x="4868512" y="813541"/>
                </a:lnTo>
                <a:lnTo>
                  <a:pt x="4858958" y="855190"/>
                </a:lnTo>
                <a:lnTo>
                  <a:pt x="4839306" y="891885"/>
                </a:lnTo>
                <a:lnTo>
                  <a:pt x="4811129" y="922049"/>
                </a:lnTo>
                <a:lnTo>
                  <a:pt x="4776003" y="944106"/>
                </a:lnTo>
                <a:lnTo>
                  <a:pt x="4735502" y="956477"/>
                </a:lnTo>
                <a:lnTo>
                  <a:pt x="159766" y="958595"/>
                </a:lnTo>
                <a:lnTo>
                  <a:pt x="145050" y="957927"/>
                </a:lnTo>
                <a:lnTo>
                  <a:pt x="103395" y="948371"/>
                </a:lnTo>
                <a:lnTo>
                  <a:pt x="66699" y="928715"/>
                </a:lnTo>
                <a:lnTo>
                  <a:pt x="36537" y="900535"/>
                </a:lnTo>
                <a:lnTo>
                  <a:pt x="14485" y="865408"/>
                </a:lnTo>
                <a:lnTo>
                  <a:pt x="2117" y="824912"/>
                </a:lnTo>
                <a:lnTo>
                  <a:pt x="0" y="159765"/>
                </a:lnTo>
                <a:close/>
              </a:path>
            </a:pathLst>
          </a:custGeom>
          <a:ln w="12700">
            <a:solidFill>
              <a:srgbClr val="6C4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3074" y="997786"/>
            <a:ext cx="10502265" cy="640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324485">
              <a:lnSpc>
                <a:spcPct val="150000"/>
              </a:lnSpc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penetr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index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PI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has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defin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emper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ib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ity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would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assu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ue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ro for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road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asphal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giv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: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72228" y="1696211"/>
            <a:ext cx="2498090" cy="596265"/>
          </a:xfrm>
          <a:prstGeom prst="rect">
            <a:avLst/>
          </a:prstGeom>
          <a:solidFill>
            <a:srgbClr val="5B9BD4"/>
          </a:solidFill>
          <a:ln w="12700">
            <a:solidFill>
              <a:srgbClr val="213E58"/>
            </a:solidFill>
          </a:ln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220">
              <a:lnSpc>
                <a:spcPct val="100000"/>
              </a:lnSpc>
            </a:pPr>
            <a:r>
              <a:rPr sz="1800" i="1">
                <a:latin typeface="Times New Roman" panose="02020603050405020304"/>
                <a:cs typeface="Times New Roman" panose="02020603050405020304"/>
              </a:rPr>
              <a:t>PI</a:t>
            </a:r>
            <a:r>
              <a:rPr sz="1800" i="1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=20(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1800" spc="-5">
                <a:latin typeface="微软雅黑" panose="020b0503020204020204" charset="-122"/>
                <a:cs typeface="微软雅黑" panose="020b0503020204020204" charset="-122"/>
              </a:rPr>
              <a:t>－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25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)/(1+50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3074" y="3036644"/>
            <a:ext cx="10504805" cy="666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lue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i="1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PI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can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deriv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from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ration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ements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two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tem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ures,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i="1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baseline="-21000">
                <a:latin typeface="Times New Roman" panose="02020603050405020304"/>
                <a:cs typeface="Times New Roman" panose="02020603050405020304"/>
              </a:rPr>
              <a:t>1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i="1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baseline="-2100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using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equa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: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14088" y="3735323"/>
            <a:ext cx="3164205" cy="594360"/>
          </a:xfrm>
          <a:prstGeom prst="rect">
            <a:avLst/>
          </a:prstGeom>
          <a:solidFill>
            <a:srgbClr val="5B9BD4"/>
          </a:solidFill>
          <a:ln w="12700">
            <a:solidFill>
              <a:srgbClr val="213E58"/>
            </a:solidFill>
          </a:ln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2875">
              <a:lnSpc>
                <a:spcPct val="100000"/>
              </a:lnSpc>
            </a:pPr>
            <a:r>
              <a:rPr sz="1800" i="1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= [lg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i="1" baseline="-21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baseline="-21000">
                <a:latin typeface="Times New Roman" panose="02020603050405020304"/>
                <a:cs typeface="Times New Roman" panose="02020603050405020304"/>
              </a:rPr>
              <a:t>1,</a:t>
            </a:r>
            <a:r>
              <a:rPr sz="1800" i="1" spc="-7" baseline="-210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baseline="-210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i="1" baseline="-21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微软雅黑" panose="020b0503020204020204" charset="-122"/>
                <a:cs typeface="微软雅黑" panose="020b0503020204020204" charset="-122"/>
              </a:rPr>
              <a:t>－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lg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i="1" baseline="-21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baseline="-21000">
                <a:latin typeface="Times New Roman" panose="02020603050405020304"/>
                <a:cs typeface="Times New Roman" panose="02020603050405020304"/>
              </a:rPr>
              <a:t>2,</a:t>
            </a:r>
            <a:r>
              <a:rPr sz="1800" i="1" spc="-7" baseline="-210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baseline="-210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i="1" baseline="-210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]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/(</a:t>
            </a:r>
            <a:r>
              <a:rPr sz="1800" i="1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baseline="-21000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1900" i="1" spc="-100">
                <a:latin typeface="微软雅黑" panose="020b0503020204020204" charset="-122"/>
                <a:cs typeface="微软雅黑" panose="020b0503020204020204" charset="-122"/>
              </a:rPr>
              <a:t>－</a:t>
            </a:r>
            <a:r>
              <a:rPr sz="1800" i="1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baseline="-2100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28109" y="5090107"/>
            <a:ext cx="4457700" cy="7924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In this formula: </a:t>
            </a:r>
            <a:r>
              <a:rPr sz="1800" i="1">
                <a:latin typeface="Times New Roman" panose="02020603050405020304"/>
                <a:cs typeface="Times New Roman" panose="02020603050405020304"/>
              </a:rPr>
              <a:t>m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the test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;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499870">
              <a:lnSpc>
                <a:spcPct val="100000"/>
              </a:lnSpc>
            </a:pPr>
            <a:r>
              <a:rPr sz="1800" i="1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i="1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52410" y="2452370"/>
            <a:ext cx="998219" cy="253365"/>
          </a:xfrm>
          <a:custGeom>
            <a:rect l="l" t="t" r="r" b="b"/>
            <a:pathLst>
              <a:path w="998219" h="253364">
                <a:moveTo>
                  <a:pt x="0" y="252984"/>
                </a:moveTo>
                <a:lnTo>
                  <a:pt x="998219" y="252984"/>
                </a:lnTo>
                <a:lnTo>
                  <a:pt x="99821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2050669" y="2452370"/>
            <a:ext cx="59690" cy="253365"/>
          </a:xfrm>
          <a:custGeom>
            <a:rect l="l" t="t" r="r" b="b"/>
            <a:pathLst>
              <a:path w="59689" h="253364">
                <a:moveTo>
                  <a:pt x="0" y="252984"/>
                </a:moveTo>
                <a:lnTo>
                  <a:pt x="59436" y="252984"/>
                </a:lnTo>
                <a:lnTo>
                  <a:pt x="5943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2110104" y="2452370"/>
            <a:ext cx="792480" cy="253365"/>
          </a:xfrm>
          <a:custGeom>
            <a:rect l="l" t="t" r="r" b="b"/>
            <a:pathLst>
              <a:path w="792480" h="253364">
                <a:moveTo>
                  <a:pt x="0" y="252984"/>
                </a:moveTo>
                <a:lnTo>
                  <a:pt x="792480" y="252984"/>
                </a:lnTo>
                <a:lnTo>
                  <a:pt x="79248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2902585" y="2452370"/>
            <a:ext cx="60960" cy="253365"/>
          </a:xfrm>
          <a:custGeom>
            <a:rect l="l" t="t" r="r" b="b"/>
            <a:pathLst>
              <a:path w="60960" h="253364">
                <a:moveTo>
                  <a:pt x="0" y="252984"/>
                </a:moveTo>
                <a:lnTo>
                  <a:pt x="60960" y="252984"/>
                </a:lnTo>
                <a:lnTo>
                  <a:pt x="6096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2963545" y="2452370"/>
            <a:ext cx="449580" cy="253365"/>
          </a:xfrm>
          <a:custGeom>
            <a:rect l="l" t="t" r="r" b="b"/>
            <a:pathLst>
              <a:path w="449579" h="253364">
                <a:moveTo>
                  <a:pt x="0" y="252984"/>
                </a:moveTo>
                <a:lnTo>
                  <a:pt x="449580" y="252984"/>
                </a:lnTo>
                <a:lnTo>
                  <a:pt x="44958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3413125" y="2452370"/>
            <a:ext cx="59690" cy="253365"/>
          </a:xfrm>
          <a:custGeom>
            <a:rect l="l" t="t" r="r" b="b"/>
            <a:pathLst>
              <a:path w="59689" h="253364">
                <a:moveTo>
                  <a:pt x="0" y="252984"/>
                </a:moveTo>
                <a:lnTo>
                  <a:pt x="59436" y="252984"/>
                </a:lnTo>
                <a:lnTo>
                  <a:pt x="5943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3472560" y="2452370"/>
            <a:ext cx="1003300" cy="253365"/>
          </a:xfrm>
          <a:custGeom>
            <a:rect l="l" t="t" r="r" b="b"/>
            <a:pathLst>
              <a:path w="1003300" h="253364">
                <a:moveTo>
                  <a:pt x="0" y="252984"/>
                </a:moveTo>
                <a:lnTo>
                  <a:pt x="1002791" y="252984"/>
                </a:lnTo>
                <a:lnTo>
                  <a:pt x="1002791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4475353" y="2452370"/>
            <a:ext cx="59690" cy="253365"/>
          </a:xfrm>
          <a:custGeom>
            <a:rect l="l" t="t" r="r" b="b"/>
            <a:pathLst>
              <a:path w="59689" h="253364">
                <a:moveTo>
                  <a:pt x="0" y="252984"/>
                </a:moveTo>
                <a:lnTo>
                  <a:pt x="59436" y="252984"/>
                </a:lnTo>
                <a:lnTo>
                  <a:pt x="5943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4534789" y="2452370"/>
            <a:ext cx="144780" cy="253365"/>
          </a:xfrm>
          <a:custGeom>
            <a:rect l="l" t="t" r="r" b="b"/>
            <a:pathLst>
              <a:path w="144779" h="253364">
                <a:moveTo>
                  <a:pt x="0" y="252984"/>
                </a:moveTo>
                <a:lnTo>
                  <a:pt x="144779" y="252984"/>
                </a:lnTo>
                <a:lnTo>
                  <a:pt x="14477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4679569" y="2452370"/>
            <a:ext cx="59690" cy="253365"/>
          </a:xfrm>
          <a:custGeom>
            <a:rect l="l" t="t" r="r" b="b"/>
            <a:pathLst>
              <a:path w="59689" h="253364">
                <a:moveTo>
                  <a:pt x="0" y="252984"/>
                </a:moveTo>
                <a:lnTo>
                  <a:pt x="59436" y="252984"/>
                </a:lnTo>
                <a:lnTo>
                  <a:pt x="5943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4739004" y="2452370"/>
            <a:ext cx="326390" cy="253365"/>
          </a:xfrm>
          <a:custGeom>
            <a:rect l="l" t="t" r="r" b="b"/>
            <a:pathLst>
              <a:path w="326389" h="253364">
                <a:moveTo>
                  <a:pt x="0" y="252984"/>
                </a:moveTo>
                <a:lnTo>
                  <a:pt x="326136" y="252984"/>
                </a:lnTo>
                <a:lnTo>
                  <a:pt x="32613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5065140" y="2452370"/>
            <a:ext cx="59690" cy="253365"/>
          </a:xfrm>
          <a:custGeom>
            <a:rect l="l" t="t" r="r" b="b"/>
            <a:pathLst>
              <a:path w="59689" h="253364">
                <a:moveTo>
                  <a:pt x="0" y="252984"/>
                </a:moveTo>
                <a:lnTo>
                  <a:pt x="59436" y="252984"/>
                </a:lnTo>
                <a:lnTo>
                  <a:pt x="5943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5124577" y="2452370"/>
            <a:ext cx="268605" cy="253365"/>
          </a:xfrm>
          <a:custGeom>
            <a:rect l="l" t="t" r="r" b="b"/>
            <a:pathLst>
              <a:path w="268604" h="253364">
                <a:moveTo>
                  <a:pt x="0" y="252984"/>
                </a:moveTo>
                <a:lnTo>
                  <a:pt x="268224" y="252984"/>
                </a:lnTo>
                <a:lnTo>
                  <a:pt x="26822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5392801" y="2452370"/>
            <a:ext cx="59690" cy="253365"/>
          </a:xfrm>
          <a:custGeom>
            <a:rect l="l" t="t" r="r" b="b"/>
            <a:pathLst>
              <a:path w="59689" h="253364">
                <a:moveTo>
                  <a:pt x="0" y="252984"/>
                </a:moveTo>
                <a:lnTo>
                  <a:pt x="59436" y="252984"/>
                </a:lnTo>
                <a:lnTo>
                  <a:pt x="5943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5452236" y="2452370"/>
            <a:ext cx="327660" cy="253365"/>
          </a:xfrm>
          <a:custGeom>
            <a:rect l="l" t="t" r="r" b="b"/>
            <a:pathLst>
              <a:path w="327660" h="253364">
                <a:moveTo>
                  <a:pt x="0" y="252984"/>
                </a:moveTo>
                <a:lnTo>
                  <a:pt x="327660" y="252984"/>
                </a:lnTo>
                <a:lnTo>
                  <a:pt x="32766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5779896" y="2452370"/>
            <a:ext cx="59690" cy="253365"/>
          </a:xfrm>
          <a:custGeom>
            <a:rect l="l" t="t" r="r" b="b"/>
            <a:pathLst>
              <a:path w="59689" h="253364">
                <a:moveTo>
                  <a:pt x="0" y="252984"/>
                </a:moveTo>
                <a:lnTo>
                  <a:pt x="59436" y="252984"/>
                </a:lnTo>
                <a:lnTo>
                  <a:pt x="5943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>
            <a:off x="5839333" y="2452370"/>
            <a:ext cx="658495" cy="253365"/>
          </a:xfrm>
          <a:custGeom>
            <a:rect l="l" t="t" r="r" b="b"/>
            <a:pathLst>
              <a:path w="658495" h="253364">
                <a:moveTo>
                  <a:pt x="0" y="252984"/>
                </a:moveTo>
                <a:lnTo>
                  <a:pt x="658367" y="252984"/>
                </a:lnTo>
                <a:lnTo>
                  <a:pt x="658367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6497701" y="2452370"/>
            <a:ext cx="59690" cy="253365"/>
          </a:xfrm>
          <a:custGeom>
            <a:rect l="l" t="t" r="r" b="b"/>
            <a:pathLst>
              <a:path w="59690" h="253364">
                <a:moveTo>
                  <a:pt x="0" y="252984"/>
                </a:moveTo>
                <a:lnTo>
                  <a:pt x="59435" y="252984"/>
                </a:lnTo>
                <a:lnTo>
                  <a:pt x="5943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6557136" y="2452370"/>
            <a:ext cx="268605" cy="253365"/>
          </a:xfrm>
          <a:custGeom>
            <a:rect l="l" t="t" r="r" b="b"/>
            <a:pathLst>
              <a:path w="268604" h="253364">
                <a:moveTo>
                  <a:pt x="0" y="252984"/>
                </a:moveTo>
                <a:lnTo>
                  <a:pt x="268224" y="252984"/>
                </a:lnTo>
                <a:lnTo>
                  <a:pt x="26822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>
            <a:off x="6825360" y="2452370"/>
            <a:ext cx="59690" cy="253365"/>
          </a:xfrm>
          <a:custGeom>
            <a:rect l="l" t="t" r="r" b="b"/>
            <a:pathLst>
              <a:path w="59690" h="253364">
                <a:moveTo>
                  <a:pt x="0" y="252984"/>
                </a:moveTo>
                <a:lnTo>
                  <a:pt x="59435" y="252984"/>
                </a:lnTo>
                <a:lnTo>
                  <a:pt x="5943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6884796" y="2452370"/>
            <a:ext cx="673735" cy="253365"/>
          </a:xfrm>
          <a:custGeom>
            <a:rect l="l" t="t" r="r" b="b"/>
            <a:pathLst>
              <a:path w="673734" h="253364">
                <a:moveTo>
                  <a:pt x="0" y="252984"/>
                </a:moveTo>
                <a:lnTo>
                  <a:pt x="673607" y="252984"/>
                </a:lnTo>
                <a:lnTo>
                  <a:pt x="673607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/>
        </p:nvSpPr>
        <p:spPr>
          <a:xfrm>
            <a:off x="7558405" y="2452370"/>
            <a:ext cx="59690" cy="253365"/>
          </a:xfrm>
          <a:custGeom>
            <a:rect l="l" t="t" r="r" b="b"/>
            <a:pathLst>
              <a:path w="59690" h="253364">
                <a:moveTo>
                  <a:pt x="0" y="252984"/>
                </a:moveTo>
                <a:lnTo>
                  <a:pt x="59435" y="252984"/>
                </a:lnTo>
                <a:lnTo>
                  <a:pt x="5943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/>
        </p:nvSpPr>
        <p:spPr>
          <a:xfrm>
            <a:off x="7617841" y="2452370"/>
            <a:ext cx="268605" cy="253365"/>
          </a:xfrm>
          <a:custGeom>
            <a:rect l="l" t="t" r="r" b="b"/>
            <a:pathLst>
              <a:path w="268604" h="253364">
                <a:moveTo>
                  <a:pt x="0" y="252984"/>
                </a:moveTo>
                <a:lnTo>
                  <a:pt x="268224" y="252984"/>
                </a:lnTo>
                <a:lnTo>
                  <a:pt x="26822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/>
          <p:nvPr/>
        </p:nvSpPr>
        <p:spPr>
          <a:xfrm>
            <a:off x="7886065" y="2452370"/>
            <a:ext cx="59690" cy="253365"/>
          </a:xfrm>
          <a:custGeom>
            <a:rect l="l" t="t" r="r" b="b"/>
            <a:pathLst>
              <a:path w="59690" h="253364">
                <a:moveTo>
                  <a:pt x="0" y="252984"/>
                </a:moveTo>
                <a:lnTo>
                  <a:pt x="59435" y="252984"/>
                </a:lnTo>
                <a:lnTo>
                  <a:pt x="5943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object 27"/>
          <p:cNvSpPr/>
          <p:nvPr/>
        </p:nvSpPr>
        <p:spPr>
          <a:xfrm>
            <a:off x="7945501" y="2452370"/>
            <a:ext cx="586740" cy="253365"/>
          </a:xfrm>
          <a:custGeom>
            <a:rect l="l" t="t" r="r" b="b"/>
            <a:pathLst>
              <a:path w="586740" h="253364">
                <a:moveTo>
                  <a:pt x="0" y="252984"/>
                </a:moveTo>
                <a:lnTo>
                  <a:pt x="586740" y="252984"/>
                </a:lnTo>
                <a:lnTo>
                  <a:pt x="58674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/>
          <p:nvPr/>
        </p:nvSpPr>
        <p:spPr>
          <a:xfrm>
            <a:off x="8532241" y="2452370"/>
            <a:ext cx="60960" cy="253365"/>
          </a:xfrm>
          <a:custGeom>
            <a:rect l="l" t="t" r="r" b="b"/>
            <a:pathLst>
              <a:path w="60957" h="253364">
                <a:moveTo>
                  <a:pt x="0" y="252984"/>
                </a:moveTo>
                <a:lnTo>
                  <a:pt x="60959" y="252984"/>
                </a:lnTo>
                <a:lnTo>
                  <a:pt x="6095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/>
          <p:nvPr/>
        </p:nvSpPr>
        <p:spPr>
          <a:xfrm>
            <a:off x="8593201" y="2452370"/>
            <a:ext cx="266700" cy="253365"/>
          </a:xfrm>
          <a:custGeom>
            <a:rect l="l" t="t" r="r" b="b"/>
            <a:pathLst>
              <a:path w="266700" h="253364">
                <a:moveTo>
                  <a:pt x="0" y="252984"/>
                </a:moveTo>
                <a:lnTo>
                  <a:pt x="266700" y="252984"/>
                </a:lnTo>
                <a:lnTo>
                  <a:pt x="266700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object 30"/>
          <p:cNvSpPr/>
          <p:nvPr/>
        </p:nvSpPr>
        <p:spPr>
          <a:xfrm>
            <a:off x="8859901" y="2452370"/>
            <a:ext cx="59690" cy="253365"/>
          </a:xfrm>
          <a:custGeom>
            <a:rect l="l" t="t" r="r" b="b"/>
            <a:pathLst>
              <a:path w="59690" h="253364">
                <a:moveTo>
                  <a:pt x="0" y="252984"/>
                </a:moveTo>
                <a:lnTo>
                  <a:pt x="59435" y="252984"/>
                </a:lnTo>
                <a:lnTo>
                  <a:pt x="5943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object 31"/>
          <p:cNvSpPr/>
          <p:nvPr/>
        </p:nvSpPr>
        <p:spPr>
          <a:xfrm>
            <a:off x="8919336" y="2452370"/>
            <a:ext cx="573405" cy="253365"/>
          </a:xfrm>
          <a:custGeom>
            <a:rect l="l" t="t" r="r" b="b"/>
            <a:pathLst>
              <a:path w="573404" h="253364">
                <a:moveTo>
                  <a:pt x="0" y="252984"/>
                </a:moveTo>
                <a:lnTo>
                  <a:pt x="573024" y="252984"/>
                </a:lnTo>
                <a:lnTo>
                  <a:pt x="57302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/>
          <p:nvPr/>
        </p:nvSpPr>
        <p:spPr>
          <a:xfrm>
            <a:off x="9492360" y="2452370"/>
            <a:ext cx="60960" cy="253365"/>
          </a:xfrm>
          <a:custGeom>
            <a:rect l="l" t="t" r="r" b="b"/>
            <a:pathLst>
              <a:path w="60957" h="253364">
                <a:moveTo>
                  <a:pt x="0" y="252984"/>
                </a:moveTo>
                <a:lnTo>
                  <a:pt x="60959" y="252984"/>
                </a:lnTo>
                <a:lnTo>
                  <a:pt x="6095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object 33"/>
          <p:cNvSpPr/>
          <p:nvPr/>
        </p:nvSpPr>
        <p:spPr>
          <a:xfrm>
            <a:off x="9553320" y="2452370"/>
            <a:ext cx="338455" cy="253365"/>
          </a:xfrm>
          <a:custGeom>
            <a:rect l="l" t="t" r="r" b="b"/>
            <a:pathLst>
              <a:path w="338454" h="253364">
                <a:moveTo>
                  <a:pt x="0" y="252984"/>
                </a:moveTo>
                <a:lnTo>
                  <a:pt x="338327" y="252984"/>
                </a:lnTo>
                <a:lnTo>
                  <a:pt x="338327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>
            <a:off x="9891648" y="2452370"/>
            <a:ext cx="60960" cy="253365"/>
          </a:xfrm>
          <a:custGeom>
            <a:rect l="l" t="t" r="r" b="b"/>
            <a:pathLst>
              <a:path w="60957" h="253364">
                <a:moveTo>
                  <a:pt x="0" y="252984"/>
                </a:moveTo>
                <a:lnTo>
                  <a:pt x="60959" y="252984"/>
                </a:lnTo>
                <a:lnTo>
                  <a:pt x="6095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/>
          <p:nvPr/>
        </p:nvSpPr>
        <p:spPr>
          <a:xfrm>
            <a:off x="9952608" y="2452370"/>
            <a:ext cx="803275" cy="253365"/>
          </a:xfrm>
          <a:custGeom>
            <a:rect l="l" t="t" r="r" b="b"/>
            <a:pathLst>
              <a:path w="803275" h="253364">
                <a:moveTo>
                  <a:pt x="0" y="252984"/>
                </a:moveTo>
                <a:lnTo>
                  <a:pt x="803148" y="252984"/>
                </a:lnTo>
                <a:lnTo>
                  <a:pt x="803148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object 36"/>
          <p:cNvSpPr/>
          <p:nvPr/>
        </p:nvSpPr>
        <p:spPr>
          <a:xfrm flipH="1">
            <a:off x="10782427" y="2452370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4"/>
                </a:lnTo>
              </a:path>
            </a:pathLst>
          </a:custGeom>
          <a:ln w="53340">
            <a:solidFill>
              <a:srgbClr val="FFFF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/>
          <p:nvPr/>
        </p:nvSpPr>
        <p:spPr>
          <a:xfrm>
            <a:off x="10809096" y="2452370"/>
            <a:ext cx="59690" cy="253365"/>
          </a:xfrm>
          <a:custGeom>
            <a:rect l="l" t="t" r="r" b="b"/>
            <a:pathLst>
              <a:path w="59690" h="253364">
                <a:moveTo>
                  <a:pt x="0" y="252984"/>
                </a:moveTo>
                <a:lnTo>
                  <a:pt x="59435" y="252984"/>
                </a:lnTo>
                <a:lnTo>
                  <a:pt x="5943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object 38"/>
          <p:cNvSpPr txBox="1"/>
          <p:nvPr/>
        </p:nvSpPr>
        <p:spPr>
          <a:xfrm>
            <a:off x="773074" y="1038578"/>
            <a:ext cx="10507980" cy="3562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3525">
              <a:lnSpc>
                <a:spcPct val="100000"/>
              </a:lnSpc>
              <a:tabLst>
                <a:tab pos="1009015"/>
              </a:tabLst>
            </a:pPr>
            <a:r>
              <a:rPr sz="2400">
                <a:latin typeface="Times New Roman" panose="02020603050405020304"/>
                <a:cs typeface="Times New Roman" panose="02020603050405020304"/>
              </a:rPr>
              <a:t>7.3.4	Asphalt</a:t>
            </a:r>
            <a:r>
              <a:rPr sz="2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Grading</a:t>
            </a:r>
            <a:r>
              <a:rPr sz="2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Me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hods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50">
              <a:latin typeface="Times New Roman" panose="02020603050405020304"/>
              <a:cs typeface="Times New Roman" panose="02020603050405020304"/>
            </a:endParaRPr>
          </a:p>
          <a:p>
            <a:pPr marL="279400">
              <a:lnSpc>
                <a:spcPct val="100000"/>
              </a:lnSpc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1. Penetrati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Gradi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g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 spc="-4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lt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icall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onl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orr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ela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ati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nu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call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"s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"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wh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all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"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"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cl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sph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3104515">
              <a:lnSpc>
                <a:spcPct val="100000"/>
              </a:lnSpc>
              <a:spcBef>
                <a:spcPts val="240"/>
              </a:spcBef>
            </a:pPr>
            <a:r>
              <a:rPr sz="1400" spc="-10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7.2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Pene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gra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 spc="-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stem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phalt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t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graphicFrame>
        <p:nvGraphicFramePr>
          <p:cNvPr id="39" name="object 39"/>
          <p:cNvGraphicFramePr>
            <a:graphicFrameLocks noGrp="1"/>
          </p:cNvGraphicFramePr>
          <p:nvPr/>
        </p:nvGraphicFramePr>
        <p:xfrm>
          <a:off x="687920" y="4635119"/>
          <a:ext cx="10678795" cy="16592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95918"/>
                <a:gridCol w="2841752"/>
                <a:gridCol w="2841752"/>
                <a:gridCol w="2380106"/>
              </a:tblGrid>
              <a:tr h="27431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206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ade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24840">
                        <a:lnSpc>
                          <a:spcPts val="206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netration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min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05155">
                        <a:lnSpc>
                          <a:spcPts val="206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netration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max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7860">
                        <a:lnSpc>
                          <a:spcPts val="206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Comments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</a:tr>
              <a:tr h="27431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40-50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40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50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73100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Hard grade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60-70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60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70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marL="739775" marR="122555" indent="-605790">
                        <a:lnSpc>
                          <a:spcPct val="100000"/>
                        </a:lnSpc>
                      </a:pPr>
                      <a:r>
                        <a:rPr sz="1800" spc="-114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spc="25"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pi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al</a:t>
                      </a:r>
                      <a:r>
                        <a:rPr sz="1800" spc="-4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gr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s 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sed on pav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ent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27438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85-100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85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100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27431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120-150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120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150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Soft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grade. U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for cold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200-300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200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800" spc="-5">
                          <a:latin typeface="Times New Roman" panose="02020603050405020304"/>
                          <a:cs typeface="Times New Roman" panose="02020603050405020304"/>
                        </a:rPr>
                        <a:t>300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85710" y="3092450"/>
            <a:ext cx="1320165" cy="253365"/>
          </a:xfrm>
          <a:custGeom>
            <a:rect l="l" t="t" r="r" b="b"/>
            <a:pathLst>
              <a:path w="1320164" h="253364">
                <a:moveTo>
                  <a:pt x="0" y="252984"/>
                </a:moveTo>
                <a:lnTo>
                  <a:pt x="1319784" y="252984"/>
                </a:lnTo>
                <a:lnTo>
                  <a:pt x="131978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2105532" y="3092450"/>
            <a:ext cx="100965" cy="253365"/>
          </a:xfrm>
          <a:custGeom>
            <a:rect l="l" t="t" r="r" b="b"/>
            <a:pathLst>
              <a:path w="100964" h="253364">
                <a:moveTo>
                  <a:pt x="0" y="252984"/>
                </a:moveTo>
                <a:lnTo>
                  <a:pt x="100583" y="252984"/>
                </a:lnTo>
                <a:lnTo>
                  <a:pt x="10058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2206117" y="3092450"/>
            <a:ext cx="195580" cy="253365"/>
          </a:xfrm>
          <a:custGeom>
            <a:rect l="l" t="t" r="r" b="b"/>
            <a:pathLst>
              <a:path w="195580" h="253364">
                <a:moveTo>
                  <a:pt x="0" y="252984"/>
                </a:moveTo>
                <a:lnTo>
                  <a:pt x="195071" y="252984"/>
                </a:lnTo>
                <a:lnTo>
                  <a:pt x="195071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2401189" y="3092450"/>
            <a:ext cx="102235" cy="253365"/>
          </a:xfrm>
          <a:custGeom>
            <a:rect l="l" t="t" r="r" b="b"/>
            <a:pathLst>
              <a:path w="102235" h="253364">
                <a:moveTo>
                  <a:pt x="0" y="252984"/>
                </a:moveTo>
                <a:lnTo>
                  <a:pt x="102107" y="252984"/>
                </a:lnTo>
                <a:lnTo>
                  <a:pt x="102107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2503297" y="3092450"/>
            <a:ext cx="401320" cy="253365"/>
          </a:xfrm>
          <a:custGeom>
            <a:rect l="l" t="t" r="r" b="b"/>
            <a:pathLst>
              <a:path w="401319" h="253364">
                <a:moveTo>
                  <a:pt x="0" y="252984"/>
                </a:moveTo>
                <a:lnTo>
                  <a:pt x="400812" y="252984"/>
                </a:lnTo>
                <a:lnTo>
                  <a:pt x="400812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2904108" y="3092450"/>
            <a:ext cx="100965" cy="253365"/>
          </a:xfrm>
          <a:custGeom>
            <a:rect l="l" t="t" r="r" b="b"/>
            <a:pathLst>
              <a:path w="100964" h="253364">
                <a:moveTo>
                  <a:pt x="0" y="252984"/>
                </a:moveTo>
                <a:lnTo>
                  <a:pt x="100583" y="252984"/>
                </a:lnTo>
                <a:lnTo>
                  <a:pt x="10058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3004692" y="3092450"/>
            <a:ext cx="666115" cy="253365"/>
          </a:xfrm>
          <a:custGeom>
            <a:rect l="l" t="t" r="r" b="b"/>
            <a:pathLst>
              <a:path w="666114" h="253364">
                <a:moveTo>
                  <a:pt x="0" y="252984"/>
                </a:moveTo>
                <a:lnTo>
                  <a:pt x="665987" y="252984"/>
                </a:lnTo>
                <a:lnTo>
                  <a:pt x="665987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3670680" y="3092450"/>
            <a:ext cx="100965" cy="253365"/>
          </a:xfrm>
          <a:custGeom>
            <a:rect l="l" t="t" r="r" b="b"/>
            <a:pathLst>
              <a:path w="100964" h="253364">
                <a:moveTo>
                  <a:pt x="0" y="252984"/>
                </a:moveTo>
                <a:lnTo>
                  <a:pt x="100584" y="252984"/>
                </a:lnTo>
                <a:lnTo>
                  <a:pt x="10058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3771265" y="3092450"/>
            <a:ext cx="600710" cy="253365"/>
          </a:xfrm>
          <a:custGeom>
            <a:rect l="l" t="t" r="r" b="b"/>
            <a:pathLst>
              <a:path w="600710" h="253364">
                <a:moveTo>
                  <a:pt x="0" y="252984"/>
                </a:moveTo>
                <a:lnTo>
                  <a:pt x="600456" y="252984"/>
                </a:lnTo>
                <a:lnTo>
                  <a:pt x="600456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4371721" y="3092450"/>
            <a:ext cx="102235" cy="253365"/>
          </a:xfrm>
          <a:custGeom>
            <a:rect l="l" t="t" r="r" b="b"/>
            <a:pathLst>
              <a:path w="102235" h="253364">
                <a:moveTo>
                  <a:pt x="0" y="252984"/>
                </a:moveTo>
                <a:lnTo>
                  <a:pt x="102108" y="252984"/>
                </a:lnTo>
                <a:lnTo>
                  <a:pt x="102108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4473828" y="3092450"/>
            <a:ext cx="753110" cy="253365"/>
          </a:xfrm>
          <a:custGeom>
            <a:rect l="l" t="t" r="r" b="b"/>
            <a:pathLst>
              <a:path w="753110" h="253364">
                <a:moveTo>
                  <a:pt x="0" y="252984"/>
                </a:moveTo>
                <a:lnTo>
                  <a:pt x="752855" y="252984"/>
                </a:lnTo>
                <a:lnTo>
                  <a:pt x="752855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5226684" y="3092450"/>
            <a:ext cx="100965" cy="253365"/>
          </a:xfrm>
          <a:custGeom>
            <a:rect l="l" t="t" r="r" b="b"/>
            <a:pathLst>
              <a:path w="100964" h="253364">
                <a:moveTo>
                  <a:pt x="0" y="252984"/>
                </a:moveTo>
                <a:lnTo>
                  <a:pt x="100584" y="252984"/>
                </a:lnTo>
                <a:lnTo>
                  <a:pt x="100584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5327269" y="3092450"/>
            <a:ext cx="184785" cy="253365"/>
          </a:xfrm>
          <a:custGeom>
            <a:rect l="l" t="t" r="r" b="b"/>
            <a:pathLst>
              <a:path w="184785" h="253364">
                <a:moveTo>
                  <a:pt x="0" y="252984"/>
                </a:moveTo>
                <a:lnTo>
                  <a:pt x="184403" y="252984"/>
                </a:lnTo>
                <a:lnTo>
                  <a:pt x="18440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5511672" y="3092450"/>
            <a:ext cx="102235" cy="253365"/>
          </a:xfrm>
          <a:custGeom>
            <a:rect l="l" t="t" r="r" b="b"/>
            <a:pathLst>
              <a:path w="102235" h="253364">
                <a:moveTo>
                  <a:pt x="0" y="252984"/>
                </a:moveTo>
                <a:lnTo>
                  <a:pt x="102108" y="252984"/>
                </a:lnTo>
                <a:lnTo>
                  <a:pt x="102108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5613780" y="3092450"/>
            <a:ext cx="527685" cy="253365"/>
          </a:xfrm>
          <a:custGeom>
            <a:rect l="l" t="t" r="r" b="b"/>
            <a:pathLst>
              <a:path w="527685" h="253364">
                <a:moveTo>
                  <a:pt x="0" y="252984"/>
                </a:moveTo>
                <a:lnTo>
                  <a:pt x="527303" y="252984"/>
                </a:lnTo>
                <a:lnTo>
                  <a:pt x="52730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/>
          <p:nvPr/>
        </p:nvSpPr>
        <p:spPr>
          <a:xfrm>
            <a:off x="6141084" y="3092450"/>
            <a:ext cx="102235" cy="253365"/>
          </a:xfrm>
          <a:custGeom>
            <a:rect l="l" t="t" r="r" b="b"/>
            <a:pathLst>
              <a:path w="102235" h="253364">
                <a:moveTo>
                  <a:pt x="0" y="252984"/>
                </a:moveTo>
                <a:lnTo>
                  <a:pt x="102108" y="252984"/>
                </a:lnTo>
                <a:lnTo>
                  <a:pt x="102108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>
            <a:off x="6243192" y="3092450"/>
            <a:ext cx="998219" cy="253365"/>
          </a:xfrm>
          <a:custGeom>
            <a:rect l="l" t="t" r="r" b="b"/>
            <a:pathLst>
              <a:path w="998219" h="253364">
                <a:moveTo>
                  <a:pt x="0" y="252984"/>
                </a:moveTo>
                <a:lnTo>
                  <a:pt x="998219" y="252984"/>
                </a:lnTo>
                <a:lnTo>
                  <a:pt x="99821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7241413" y="3092450"/>
            <a:ext cx="60960" cy="253365"/>
          </a:xfrm>
          <a:custGeom>
            <a:rect l="l" t="t" r="r" b="b"/>
            <a:pathLst>
              <a:path w="60957" h="253364">
                <a:moveTo>
                  <a:pt x="0" y="252984"/>
                </a:moveTo>
                <a:lnTo>
                  <a:pt x="60959" y="252984"/>
                </a:lnTo>
                <a:lnTo>
                  <a:pt x="60959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7302372" y="3092450"/>
            <a:ext cx="100965" cy="253365"/>
          </a:xfrm>
          <a:custGeom>
            <a:rect l="l" t="t" r="r" b="b"/>
            <a:pathLst>
              <a:path w="100965" h="253364">
                <a:moveTo>
                  <a:pt x="0" y="252984"/>
                </a:moveTo>
                <a:lnTo>
                  <a:pt x="100583" y="252984"/>
                </a:lnTo>
                <a:lnTo>
                  <a:pt x="100583" y="0"/>
                </a:lnTo>
                <a:lnTo>
                  <a:pt x="0" y="0"/>
                </a:lnTo>
                <a:lnTo>
                  <a:pt x="0" y="252984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 txBox="1"/>
          <p:nvPr/>
        </p:nvSpPr>
        <p:spPr>
          <a:xfrm>
            <a:off x="773074" y="913121"/>
            <a:ext cx="10548620" cy="1776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>
              <a:lnSpc>
                <a:spcPct val="100000"/>
              </a:lnSpc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2.</a:t>
            </a:r>
            <a:r>
              <a:rPr sz="22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14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iscosity</a:t>
            </a:r>
            <a:r>
              <a:rPr sz="22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Gradi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g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2705" indent="266700" algn="just">
              <a:lnSpc>
                <a:spcPct val="120000"/>
              </a:lnSpc>
              <a:spcBef>
                <a:spcPts val="1280"/>
              </a:spcBef>
            </a:pPr>
            <a:r>
              <a:rPr sz="1800" spc="-9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s-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pp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ha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mp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mpl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ty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ty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fro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po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oe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m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ac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gr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mp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85710" y="2761742"/>
            <a:ext cx="10535920" cy="253365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sz="1800" spc="2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rti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un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pi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 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mo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73074" y="3096080"/>
            <a:ext cx="10497820" cy="894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 spc="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-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 </a:t>
            </a:r>
            <a:r>
              <a:rPr sz="1800" spc="-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ha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800" spc="-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3 </a:t>
            </a:r>
            <a:r>
              <a:rPr sz="1800" spc="-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4 </a:t>
            </a:r>
            <a:r>
              <a:rPr sz="1800" spc="-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 </a:t>
            </a:r>
            <a:r>
              <a:rPr sz="1800" spc="-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800" spc="2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gr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gr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s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(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3381)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3104515">
              <a:lnSpc>
                <a:spcPct val="100000"/>
              </a:lnSpc>
              <a:spcBef>
                <a:spcPts val="765"/>
              </a:spcBef>
            </a:pPr>
            <a:r>
              <a:rPr sz="1400" spc="-10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7.2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Pene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gra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 spc="-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stem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phalt</a:t>
            </a:r>
            <a:r>
              <a:rPr sz="14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t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305936" y="5013863"/>
            <a:ext cx="513969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 spc="-10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7.4 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Sta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dard</a:t>
            </a:r>
            <a:r>
              <a:rPr sz="1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viscos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gra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ba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400" spc="3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-re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ue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sph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alt(AR)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graphicFrame>
        <p:nvGraphicFramePr>
          <p:cNvPr id="25" name="object 25"/>
          <p:cNvGraphicFramePr>
            <a:graphicFrameLocks noGrp="1"/>
          </p:cNvGraphicFramePr>
          <p:nvPr/>
        </p:nvGraphicFramePr>
        <p:xfrm>
          <a:off x="687920" y="3997071"/>
          <a:ext cx="10678795" cy="8356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80400"/>
                <a:gridCol w="1494408"/>
                <a:gridCol w="1607439"/>
                <a:gridCol w="1419859"/>
                <a:gridCol w="1419860"/>
                <a:gridCol w="1419859"/>
                <a:gridCol w="1417701"/>
              </a:tblGrid>
              <a:tr h="274320">
                <a:tc>
                  <a:txBody>
                    <a:bodyPr vert="horz" wrap="square"/>
                    <a:lstStyle/>
                    <a:p>
                      <a:pPr marL="520700">
                        <a:lnSpc>
                          <a:spcPts val="206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adi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94970">
                        <a:lnSpc>
                          <a:spcPts val="2060"/>
                        </a:lnSpc>
                      </a:pP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-2.5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2060"/>
                        </a:lnSpc>
                      </a:pP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-5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6080">
                        <a:lnSpc>
                          <a:spcPts val="2060"/>
                        </a:lnSpc>
                      </a:pP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-10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6080">
                        <a:lnSpc>
                          <a:spcPts val="2060"/>
                        </a:lnSpc>
                      </a:pP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-20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6080">
                        <a:lnSpc>
                          <a:spcPts val="2060"/>
                        </a:lnSpc>
                      </a:pP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-30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6080">
                        <a:lnSpc>
                          <a:spcPts val="2060"/>
                        </a:lnSpc>
                      </a:pP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-40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</a:tr>
              <a:tr h="548639">
                <a:tc>
                  <a:txBody>
                    <a:bodyPr vert="horz" wrap="square"/>
                    <a:lstStyle/>
                    <a:p>
                      <a:pPr marL="124460" marR="116840" indent="377825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sol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te </a:t>
                      </a:r>
                      <a:r>
                        <a:rPr sz="1800" b="1" spc="-8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V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iscosit</a:t>
                      </a:r>
                      <a:r>
                        <a:rPr sz="1800" b="1" spc="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(Po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ses)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7782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250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50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7782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500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100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27330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1000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200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2796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2000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400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2796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3000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600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26060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4000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800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object 27"/>
          <p:cNvGraphicFramePr>
            <a:graphicFrameLocks noGrp="1"/>
          </p:cNvGraphicFramePr>
          <p:nvPr/>
        </p:nvGraphicFramePr>
        <p:xfrm>
          <a:off x="687920" y="5263260"/>
          <a:ext cx="10678795" cy="8356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87715"/>
                <a:gridCol w="1710435"/>
                <a:gridCol w="1710563"/>
                <a:gridCol w="1710436"/>
                <a:gridCol w="1710435"/>
                <a:gridCol w="1829943"/>
              </a:tblGrid>
              <a:tr h="274319"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ts val="206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Gra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ing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7195">
                        <a:lnSpc>
                          <a:spcPts val="2060"/>
                        </a:lnSpc>
                      </a:pP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AR</a:t>
                      </a: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-1000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7195">
                        <a:lnSpc>
                          <a:spcPts val="2060"/>
                        </a:lnSpc>
                      </a:pP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AR-2000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7195">
                        <a:lnSpc>
                          <a:spcPts val="2060"/>
                        </a:lnSpc>
                      </a:pP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AR</a:t>
                      </a: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-4000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7195">
                        <a:lnSpc>
                          <a:spcPts val="2060"/>
                        </a:lnSpc>
                      </a:pP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</a:t>
                      </a: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8000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ts val="2060"/>
                        </a:lnSpc>
                      </a:pP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AR</a:t>
                      </a: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-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16000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</a:tr>
              <a:tr h="548614">
                <a:tc>
                  <a:txBody>
                    <a:bodyPr vert="horz" wrap="square"/>
                    <a:lstStyle/>
                    <a:p>
                      <a:pPr marL="177800" marR="168275" indent="377825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sol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te </a:t>
                      </a:r>
                      <a:r>
                        <a:rPr sz="1800" b="1" spc="-7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V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is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osit</a:t>
                      </a:r>
                      <a:r>
                        <a:rPr sz="18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(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oises)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1000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250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7274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200</a:t>
                      </a:r>
                      <a:r>
                        <a:rPr sz="1800" spc="-5">
                          <a:latin typeface="Times New Roman" panose="02020603050405020304"/>
                          <a:cs typeface="Times New Roman" panose="02020603050405020304"/>
                        </a:rPr>
                        <a:t>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500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765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4000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1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5595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8000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2000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16000</a:t>
                      </a:r>
                      <a:r>
                        <a:rPr sz="1800" spc="-5">
                          <a:latin typeface="等线" panose="02010600030101010101" charset="-122"/>
                          <a:cs typeface="等线" panose="02010600030101010101" charset="-122"/>
                        </a:rPr>
                        <a:t>±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4000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43127" y="3246094"/>
            <a:ext cx="10784967" cy="95976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672083" y="3329940"/>
            <a:ext cx="10681716" cy="85648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672083" y="3329940"/>
            <a:ext cx="10681970" cy="856615"/>
          </a:xfrm>
          <a:custGeom>
            <a:rect l="l" t="t" r="r" b="b"/>
            <a:pathLst>
              <a:path w="10681970" h="856614">
                <a:moveTo>
                  <a:pt x="0" y="856488"/>
                </a:moveTo>
                <a:lnTo>
                  <a:pt x="10681716" y="856488"/>
                </a:lnTo>
                <a:lnTo>
                  <a:pt x="10681716" y="0"/>
                </a:lnTo>
                <a:lnTo>
                  <a:pt x="0" y="0"/>
                </a:lnTo>
                <a:lnTo>
                  <a:pt x="0" y="856488"/>
                </a:lnTo>
                <a:close/>
              </a:path>
            </a:pathLst>
          </a:custGeom>
          <a:ln w="6350">
            <a:solidFill>
              <a:srgbClr val="FFC00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3074" y="1025897"/>
            <a:ext cx="10513695" cy="52755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>
              <a:lnSpc>
                <a:spcPct val="100000"/>
              </a:lnSpc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3. S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per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ave Perf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2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ance</a:t>
            </a:r>
            <a:r>
              <a:rPr sz="22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Gradi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g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160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Pene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ration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iscosity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ding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ewhat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their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fully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binder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pav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 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uperpave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search, 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ew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nder 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sts 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specif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 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ere 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developed 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 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ore 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ely 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lly 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rs 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 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 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HMA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2794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These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ests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ifi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 </a:t>
            </a:r>
            <a:r>
              <a:rPr sz="1800" spc="-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signed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addre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pavement </a:t>
            </a:r>
            <a:r>
              <a:rPr sz="1800" spc="-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ance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para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ers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such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 rut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ing,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igue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ck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ck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14605" indent="266700" algn="just">
              <a:lnSpc>
                <a:spcPct val="150000"/>
              </a:lnSpc>
              <a:spcBef>
                <a:spcPts val="995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Superpave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based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that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HM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prope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ties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should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be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ated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ndit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ons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under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hich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lt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s,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involves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xpec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atic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itions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 well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nsider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stem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uses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sts</a:t>
            </a:r>
            <a:r>
              <a:rPr sz="1800" spc="1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(as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penetr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 and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viscosity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ems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do)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but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speci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lt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ust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pass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sts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 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 dep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ndent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upon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specif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 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imat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ar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68630" y="3205733"/>
            <a:ext cx="452755" cy="386080"/>
          </a:xfrm>
          <a:custGeom>
            <a:rect l="l" t="t" r="r" b="b"/>
            <a:pathLst>
              <a:path w="452755" h="386079">
                <a:moveTo>
                  <a:pt x="452628" y="147319"/>
                </a:moveTo>
                <a:lnTo>
                  <a:pt x="0" y="147319"/>
                </a:lnTo>
                <a:lnTo>
                  <a:pt x="139865" y="238251"/>
                </a:lnTo>
                <a:lnTo>
                  <a:pt x="86448" y="385571"/>
                </a:lnTo>
                <a:lnTo>
                  <a:pt x="226314" y="294513"/>
                </a:lnTo>
                <a:lnTo>
                  <a:pt x="333162" y="294513"/>
                </a:lnTo>
                <a:lnTo>
                  <a:pt x="312762" y="238251"/>
                </a:lnTo>
                <a:lnTo>
                  <a:pt x="452628" y="147319"/>
                </a:lnTo>
                <a:close/>
              </a:path>
              <a:path w="452755" h="386079">
                <a:moveTo>
                  <a:pt x="333162" y="294513"/>
                </a:moveTo>
                <a:lnTo>
                  <a:pt x="226314" y="294513"/>
                </a:lnTo>
                <a:lnTo>
                  <a:pt x="366179" y="385571"/>
                </a:lnTo>
                <a:lnTo>
                  <a:pt x="333162" y="294513"/>
                </a:lnTo>
                <a:close/>
              </a:path>
              <a:path w="452755" h="386079">
                <a:moveTo>
                  <a:pt x="226314" y="0"/>
                </a:moveTo>
                <a:lnTo>
                  <a:pt x="172885" y="147319"/>
                </a:lnTo>
                <a:lnTo>
                  <a:pt x="279742" y="147319"/>
                </a:lnTo>
                <a:lnTo>
                  <a:pt x="226314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468630" y="3205733"/>
            <a:ext cx="452755" cy="386080"/>
          </a:xfrm>
          <a:custGeom>
            <a:rect l="l" t="t" r="r" b="b"/>
            <a:pathLst>
              <a:path w="452755" h="386079">
                <a:moveTo>
                  <a:pt x="0" y="147319"/>
                </a:moveTo>
                <a:lnTo>
                  <a:pt x="172885" y="147319"/>
                </a:lnTo>
                <a:lnTo>
                  <a:pt x="226314" y="0"/>
                </a:lnTo>
                <a:lnTo>
                  <a:pt x="279742" y="147319"/>
                </a:lnTo>
                <a:lnTo>
                  <a:pt x="452628" y="147319"/>
                </a:lnTo>
                <a:lnTo>
                  <a:pt x="312762" y="238251"/>
                </a:lnTo>
                <a:lnTo>
                  <a:pt x="366179" y="385571"/>
                </a:lnTo>
                <a:lnTo>
                  <a:pt x="226314" y="294513"/>
                </a:lnTo>
                <a:lnTo>
                  <a:pt x="86448" y="385571"/>
                </a:lnTo>
                <a:lnTo>
                  <a:pt x="139865" y="238251"/>
                </a:lnTo>
                <a:lnTo>
                  <a:pt x="0" y="147319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73074" y="909394"/>
            <a:ext cx="10503535" cy="502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66700">
              <a:lnSpc>
                <a:spcPct val="100000"/>
              </a:lnSpc>
            </a:pPr>
            <a:r>
              <a:rPr sz="1800" spc="-1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able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5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sho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how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Supe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pave </a:t>
            </a:r>
            <a:r>
              <a:rPr sz="1800" spc="-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stem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addresses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cific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ding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 gen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10814" y="1353469"/>
            <a:ext cx="5317490" cy="203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400" spc="-1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4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.5 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Pri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itati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ns</a:t>
            </a:r>
            <a:r>
              <a:rPr sz="14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up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ave</a:t>
            </a:r>
            <a:r>
              <a:rPr sz="14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fica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4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4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fea</a:t>
            </a:r>
            <a:r>
              <a:rPr sz="1400" spc="5">
                <a:latin typeface="Times New Roman" panose="02020603050405020304"/>
                <a:cs typeface="Times New Roman" panose="02020603050405020304"/>
              </a:rPr>
              <a:t>tu</a:t>
            </a:r>
            <a:r>
              <a:rPr sz="1400">
                <a:latin typeface="Times New Roman" panose="02020603050405020304"/>
                <a:cs typeface="Times New Roman" panose="02020603050405020304"/>
              </a:rPr>
              <a:t>res</a:t>
            </a:r>
            <a:endParaRPr sz="14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899140" y="6073087"/>
            <a:ext cx="814069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inue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393636" y="1717420"/>
          <a:ext cx="11411585" cy="42906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44807"/>
                <a:gridCol w="5947156"/>
              </a:tblGrid>
              <a:tr h="487679">
                <a:tc>
                  <a:txBody>
                    <a:bodyPr vert="horz" wrap="square"/>
                    <a:lstStyle/>
                    <a:p>
                      <a:pPr marL="254000">
                        <a:lnSpc>
                          <a:spcPct val="100000"/>
                        </a:lnSpc>
                      </a:pP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Li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itations</a:t>
                      </a:r>
                      <a:r>
                        <a:rPr sz="1600" b="1" spc="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of Pene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ration,</a:t>
                      </a:r>
                      <a:r>
                        <a:rPr sz="1600" b="1" spc="-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AC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600" b="1" spc="-10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AR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rading</a:t>
                      </a:r>
                      <a:r>
                        <a:rPr sz="1600" b="1" spc="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Syste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211705" marR="88265" indent="-2117090">
                        <a:lnSpc>
                          <a:spcPct val="100000"/>
                        </a:lnSpc>
                      </a:pP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Superp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ve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Binder</a:t>
                      </a:r>
                      <a:r>
                        <a:rPr sz="1600" b="1" spc="-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1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esting</a:t>
                      </a:r>
                      <a:r>
                        <a:rPr sz="1600" b="1" spc="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Speci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ication</a:t>
                      </a:r>
                      <a:r>
                        <a:rPr sz="1600" b="1" spc="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Featu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that</a:t>
                      </a:r>
                      <a:r>
                        <a:rPr sz="1600" b="1" spc="-8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Add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ess Prior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Li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itations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</a:tr>
              <a:tr h="1463040">
                <a:tc>
                  <a:txBody>
                    <a:bodyPr vert="horz" wrap="square"/>
                    <a:lstStyle/>
                    <a:p>
                      <a:pPr marL="106045" marR="98425" indent="290830" algn="just">
                        <a:lnSpc>
                          <a:spcPct val="100000"/>
                        </a:lnSpc>
                      </a:pP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Superp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av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per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din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(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)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o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ide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1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asph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binder'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per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sh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ul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el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ndi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unde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hic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i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sed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.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asph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binders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hi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30175" marR="120650" algn="ctr">
                        <a:lnSpc>
                          <a:spcPct val="100000"/>
                        </a:lnSpc>
                      </a:pP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in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vo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v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x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pec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cli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ndi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ag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nsider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.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,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use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li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pene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600" b="1" spc="-8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-1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din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86410">
                        <a:lnSpc>
                          <a:spcPct val="100000"/>
                        </a:lnSpc>
                      </a:pP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Superpa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v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binder testi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spc="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and Speci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ication</a:t>
                      </a:r>
                      <a:r>
                        <a:rPr sz="1600" spc="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eatures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that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address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prior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li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it</a:t>
                      </a:r>
                      <a:r>
                        <a:rPr sz="1600" spc="10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tions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487679">
                <a:tc>
                  <a:txBody>
                    <a:bodyPr vert="horz" wrap="square"/>
                    <a:lstStyle/>
                    <a:p>
                      <a:pPr marL="1047750" marR="41275" indent="-745490">
                        <a:lnSpc>
                          <a:spcPct val="100000"/>
                        </a:lnSpc>
                      </a:pP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ene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duc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il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600" b="1" spc="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pi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ri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d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ec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 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el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H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10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av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per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1920" marR="358140" indent="-779145">
                        <a:lnSpc>
                          <a:spcPct val="100000"/>
                        </a:lnSpc>
                      </a:pP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ph</a:t>
                      </a:r>
                      <a:r>
                        <a:rPr sz="1600" spc="-10"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sical</a:t>
                      </a:r>
                      <a:r>
                        <a:rPr sz="1600" spc="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pro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erties</a:t>
                      </a:r>
                      <a:r>
                        <a:rPr sz="1600" spc="2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3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eas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red</a:t>
                      </a:r>
                      <a:r>
                        <a:rPr sz="1600" spc="4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are</a:t>
                      </a:r>
                      <a:r>
                        <a:rPr sz="1600" spc="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directly</a:t>
                      </a:r>
                      <a:r>
                        <a:rPr sz="1600" spc="3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related</a:t>
                      </a:r>
                      <a:r>
                        <a:rPr sz="1600" spc="3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to field perf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3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ance</a:t>
                      </a:r>
                      <a:r>
                        <a:rPr sz="1600" spc="5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by engineering</a:t>
                      </a:r>
                      <a:r>
                        <a:rPr sz="1600" spc="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princi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les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864235">
                <a:tc>
                  <a:txBody>
                    <a:bodyPr vert="horz" wrap="square"/>
                    <a:lstStyle/>
                    <a:p>
                      <a:pPr marL="145415" marR="135255" indent="284480">
                        <a:lnSpc>
                          <a:spcPct val="100000"/>
                        </a:lnSpc>
                      </a:pPr>
                      <a:r>
                        <a:rPr sz="1600" b="1" spc="-16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nduc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on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nd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er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 </a:t>
                      </a:r>
                      <a:r>
                        <a:rPr sz="16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cli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ic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asph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binde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 spc="-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il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use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4655">
                        <a:lnSpc>
                          <a:spcPct val="100000"/>
                        </a:lnSpc>
                      </a:pPr>
                      <a:r>
                        <a:rPr sz="1600" spc="-14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es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ite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5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spc="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on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sta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, 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ho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we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v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9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,</a:t>
                      </a:r>
                      <a:r>
                        <a:rPr sz="16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5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spc="-10"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10"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ic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cr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it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6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b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4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6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ng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on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si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era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 spc="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 spc="-4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 b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nd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ra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ec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175" algn="ctr">
                        <a:lnSpc>
                          <a:spcPct val="100000"/>
                        </a:lnSpc>
                      </a:pP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fo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 t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 p</a:t>
                      </a:r>
                      <a:r>
                        <a:rPr sz="1600" spc="-3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v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ale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cl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600" spc="-5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spc="-15">
                          <a:latin typeface="Times New Roman" panose="02020603050405020304"/>
                          <a:cs typeface="Times New Roman" panose="02020603050405020304"/>
                        </a:rPr>
                        <a:t>ati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ond</a:t>
                      </a:r>
                      <a:r>
                        <a:rPr sz="1600" spc="-25">
                          <a:latin typeface="Times New Roman" panose="02020603050405020304"/>
                          <a:cs typeface="Times New Roman" panose="02020603050405020304"/>
                        </a:rPr>
                        <a:t>iti</a:t>
                      </a:r>
                      <a:r>
                        <a:rPr sz="1600" spc="-20">
                          <a:latin typeface="Times New Roman" panose="02020603050405020304"/>
                          <a:cs typeface="Times New Roman" panose="02020603050405020304"/>
                        </a:rPr>
                        <a:t>on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975372">
                <a:tc>
                  <a:txBody>
                    <a:bodyPr vert="horz" wrap="square"/>
                    <a:lstStyle/>
                    <a:p>
                      <a:pPr marL="97155" marR="71755" indent="231140">
                        <a:lnSpc>
                          <a:spcPct val="100000"/>
                        </a:lnSpc>
                      </a:pP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range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pave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ent</a:t>
                      </a:r>
                      <a:r>
                        <a:rPr sz="1600" b="1" spc="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te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peratu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</a:t>
                      </a:r>
                      <a:r>
                        <a:rPr sz="1600" b="1" spc="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at any one</a:t>
                      </a:r>
                      <a:r>
                        <a:rPr sz="16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site</a:t>
                      </a:r>
                      <a:r>
                        <a:rPr sz="16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is</a:t>
                      </a:r>
                      <a:r>
                        <a:rPr sz="1600" b="1" spc="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not adequ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tely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cove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ed. For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exa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ple,</a:t>
                      </a:r>
                      <a:r>
                        <a:rPr sz="1600" b="1" spc="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is</a:t>
                      </a:r>
                      <a:r>
                        <a:rPr sz="1600" b="1" spc="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no 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est</a:t>
                      </a:r>
                      <a:r>
                        <a:rPr sz="16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ethod</a:t>
                      </a:r>
                      <a:r>
                        <a:rPr sz="1600" b="1" spc="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1968500" marR="367665" indent="-1597660">
                        <a:lnSpc>
                          <a:spcPct val="100000"/>
                        </a:lnSpc>
                      </a:pP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asph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lt binder</a:t>
                      </a:r>
                      <a:r>
                        <a:rPr sz="16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stif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ness</a:t>
                      </a:r>
                      <a:r>
                        <a:rPr sz="1600" b="1" spc="4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at low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te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peratu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</a:t>
                      </a:r>
                      <a:r>
                        <a:rPr sz="1600" b="1" spc="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to</a:t>
                      </a:r>
                      <a:r>
                        <a:rPr sz="16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cont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ol ther</a:t>
                      </a:r>
                      <a:r>
                        <a:rPr sz="16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al</a:t>
                      </a:r>
                      <a:r>
                        <a:rPr sz="1600" b="1" spc="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crac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ing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68500" marR="398780" indent="-1314450">
                        <a:lnSpc>
                          <a:spcPct val="100000"/>
                        </a:lnSpc>
                      </a:pP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The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entire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ran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pa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v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600" spc="-3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ent</a:t>
                      </a:r>
                      <a:r>
                        <a:rPr sz="1600" spc="4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te</a:t>
                      </a:r>
                      <a:r>
                        <a:rPr sz="1600" spc="-3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pe</a:t>
                      </a:r>
                      <a:r>
                        <a:rPr sz="1600" spc="5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at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res</a:t>
                      </a:r>
                      <a:r>
                        <a:rPr sz="1600" spc="5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experienced</a:t>
                      </a:r>
                      <a:r>
                        <a:rPr sz="1600" spc="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at</a:t>
                      </a:r>
                      <a:r>
                        <a:rPr sz="1600" spc="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a particular</a:t>
                      </a:r>
                      <a:r>
                        <a:rPr sz="1600" spc="4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site</a:t>
                      </a:r>
                      <a:r>
                        <a:rPr sz="1600" spc="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is</a:t>
                      </a:r>
                      <a:r>
                        <a:rPr sz="1600" spc="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600">
                          <a:latin typeface="Times New Roman" panose="02020603050405020304"/>
                          <a:cs typeface="Times New Roman" panose="02020603050405020304"/>
                        </a:rPr>
                        <a:t>covered</a:t>
                      </a:r>
                      <a:endParaRPr sz="16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3702" y="178465"/>
            <a:ext cx="3962400" cy="483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5052" y="4706948"/>
            <a:ext cx="9674225" cy="1077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51460" algn="just">
              <a:lnSpc>
                <a:spcPct val="15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Superpave perfor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grad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fol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owing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 bind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sts: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rol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ing thin fi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oven (</a:t>
            </a:r>
            <a:r>
              <a:rPr sz="1800" spc="-1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TFO), pres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ag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vessel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17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V), rotat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onal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viscomet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 (</a:t>
            </a:r>
            <a:r>
              <a:rPr sz="1800" spc="-1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V), d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namic</a:t>
            </a:r>
            <a:r>
              <a:rPr sz="1800" spc="-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shear rheo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 (D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R),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bend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 rheo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 (BBR), dir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ct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nsion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ster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(DTT).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78663" y="1131442"/>
          <a:ext cx="11378565" cy="3030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29046"/>
                <a:gridCol w="5929883"/>
              </a:tblGrid>
              <a:tr h="548640">
                <a:tc>
                  <a:txBody>
                    <a:bodyPr vert="horz" wrap="square"/>
                    <a:lstStyle/>
                    <a:p>
                      <a:pPr marL="2332990" marR="393065" indent="-193294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Lim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tations</a:t>
                      </a:r>
                      <a:r>
                        <a:rPr sz="18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of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penetration,</a:t>
                      </a:r>
                      <a:r>
                        <a:rPr sz="1800" b="1" spc="-1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AC</a:t>
                      </a: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800" b="1" spc="-10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AR</a:t>
                      </a: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grading s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stems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56410" marR="213995" indent="-153670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perpave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bi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der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testing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if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cation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featu</a:t>
                      </a:r>
                      <a:r>
                        <a:rPr sz="18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that ad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ess prior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mitations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</a:tr>
              <a:tr h="1371600">
                <a:tc>
                  <a:txBody>
                    <a:bodyPr vert="horz" wrap="square"/>
                    <a:lstStyle/>
                    <a:p>
                      <a:pPr marL="72390" marR="61595" indent="1905" algn="ctr">
                        <a:lnSpc>
                          <a:spcPct val="100000"/>
                        </a:lnSpc>
                      </a:pPr>
                      <a:r>
                        <a:rPr sz="1800" b="1" spc="-19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m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 spc="-4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t-t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as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ph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nd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ag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(t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il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ov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)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800" b="1" spc="-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g-t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ag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 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ic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fa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to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 spc="-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 spc="-5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fat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cr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w 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er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at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 spc="-5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 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cr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k</a:t>
                      </a:r>
                      <a:r>
                        <a:rPr sz="1800" b="1" spc="-2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29920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Thr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cr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bind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r ages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are si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ul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and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sted: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364740" indent="-2077720">
                        <a:lnSpc>
                          <a:spcPct val="100000"/>
                        </a:lnSpc>
                        <a:buAutoNum type="arabicParenBoth"/>
                        <a:tabLst>
                          <a:tab pos="610235"/>
                        </a:tabLst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O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igin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 as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halt binder</a:t>
                      </a:r>
                      <a:r>
                        <a:rPr sz="18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prior to 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ixing 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ith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aggreg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.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364740" marR="631825" indent="-1727200">
                        <a:lnSpc>
                          <a:spcPct val="100000"/>
                        </a:lnSpc>
                        <a:buAutoNum type="arabicParenBoth"/>
                        <a:tabLst>
                          <a:tab pos="948690"/>
                        </a:tabLst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Aged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asphalt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bind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r aft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r 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MA</a:t>
                      </a:r>
                      <a:r>
                        <a:rPr sz="1800" spc="-10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product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on</a:t>
                      </a:r>
                      <a:r>
                        <a:rPr sz="18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and constru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on.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2066290" indent="-323850">
                        <a:lnSpc>
                          <a:spcPct val="100000"/>
                        </a:lnSpc>
                        <a:buAutoNum type="arabicParenBoth"/>
                        <a:tabLst>
                          <a:tab pos="2066925"/>
                        </a:tabLst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Lon</a:t>
                      </a:r>
                      <a:r>
                        <a:rPr sz="1800" spc="-5"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-t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rm</a:t>
                      </a:r>
                      <a:r>
                        <a:rPr sz="1800" spc="-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ag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bind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548639">
                <a:tc>
                  <a:txBody>
                    <a:bodyPr vert="horz" wrap="square"/>
                    <a:lstStyle/>
                    <a:p>
                      <a:pPr marL="395605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alt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bi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ders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can have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sig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if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cantly</a:t>
                      </a:r>
                      <a:r>
                        <a:rPr sz="1800" b="1" spc="-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diffe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ent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340995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character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stics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 spc="1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w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ithin</a:t>
                      </a:r>
                      <a:r>
                        <a:rPr sz="1800" b="1" spc="-2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 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ame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gradi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g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category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Grading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is more pre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ise and there is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ss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overl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be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ween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grades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  <a:tr h="548639">
                <a:tc>
                  <a:txBody>
                    <a:bodyPr vert="horz" wrap="square"/>
                    <a:lstStyle/>
                    <a:p>
                      <a:pPr marL="1924685" marR="332740" indent="-1584325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Modif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ed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as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p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halt bin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 a</a:t>
                      </a:r>
                      <a:r>
                        <a:rPr sz="1800" b="1" spc="-3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r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 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n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ot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u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it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d for</a:t>
                      </a:r>
                      <a:r>
                        <a:rPr sz="1800" b="1" spc="-3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these grading</a:t>
                      </a:r>
                      <a:r>
                        <a:rPr sz="1800" b="1" spc="-10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 b="1" spc="5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y</a:t>
                      </a:r>
                      <a:r>
                        <a:rPr sz="1800" b="1">
                          <a:solidFill>
                            <a:srgbClr val="FFFFFF"/>
                          </a:solidFill>
                          <a:latin typeface="Times New Roman" panose="02020603050405020304"/>
                          <a:cs typeface="Times New Roman" panose="02020603050405020304"/>
                        </a:rPr>
                        <a:t>stems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43865" marR="187960" indent="-250190">
                        <a:lnSpc>
                          <a:spcPct val="100000"/>
                        </a:lnSpc>
                      </a:pPr>
                      <a:r>
                        <a:rPr sz="1800" spc="-12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ests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and 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pe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if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a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ons</a:t>
                      </a:r>
                      <a:r>
                        <a:rPr sz="1800" spc="-3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are in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end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d</a:t>
                      </a:r>
                      <a:r>
                        <a:rPr sz="1800" spc="-20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for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asphalt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"binders"</a:t>
                      </a:r>
                      <a:r>
                        <a:rPr sz="1800" spc="-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to in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lude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both 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odif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ed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and un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odif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i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ed aspha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l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 spc="-15">
                          <a:latin typeface="Times New Roman" panose="02020603050405020304"/>
                          <a:cs typeface="Times New Roman" panose="02020603050405020304"/>
                        </a:rPr>
                        <a:t> 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c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e</a:t>
                      </a:r>
                      <a:r>
                        <a:rPr sz="1800" spc="-10">
                          <a:latin typeface="Times New Roman" panose="02020603050405020304"/>
                          <a:cs typeface="Times New Roman" panose="02020603050405020304"/>
                        </a:rPr>
                        <a:t>m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en</a:t>
                      </a:r>
                      <a:r>
                        <a:rPr sz="1800" spc="5">
                          <a:latin typeface="Times New Roman" panose="02020603050405020304"/>
                          <a:cs typeface="Times New Roman" panose="02020603050405020304"/>
                        </a:rPr>
                        <a:t>t</a:t>
                      </a:r>
                      <a:r>
                        <a:rPr sz="1800">
                          <a:latin typeface="Times New Roman" panose="02020603050405020304"/>
                          <a:cs typeface="Times New Roman" panose="02020603050405020304"/>
                        </a:rPr>
                        <a:t>s</a:t>
                      </a:r>
                      <a:endParaRPr sz="1800">
                        <a:latin typeface="Times New Roman" panose="02020603050405020304"/>
                        <a:cs typeface="Times New Roman" panose="02020603050405020304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37082" y="4374641"/>
            <a:ext cx="3843654" cy="462280"/>
          </a:xfrm>
          <a:custGeom>
            <a:rect l="l" t="t" r="r" b="b"/>
            <a:pathLst>
              <a:path w="3843654" h="462279">
                <a:moveTo>
                  <a:pt x="3612642" y="0"/>
                </a:moveTo>
                <a:lnTo>
                  <a:pt x="0" y="0"/>
                </a:lnTo>
                <a:lnTo>
                  <a:pt x="0" y="461771"/>
                </a:lnTo>
                <a:lnTo>
                  <a:pt x="3612642" y="461771"/>
                </a:lnTo>
                <a:lnTo>
                  <a:pt x="3843528" y="230885"/>
                </a:lnTo>
                <a:lnTo>
                  <a:pt x="3612642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1037082" y="4374641"/>
            <a:ext cx="3843654" cy="462280"/>
          </a:xfrm>
          <a:custGeom>
            <a:rect l="l" t="t" r="r" b="b"/>
            <a:pathLst>
              <a:path w="3843654" h="462279">
                <a:moveTo>
                  <a:pt x="0" y="0"/>
                </a:moveTo>
                <a:lnTo>
                  <a:pt x="3612642" y="0"/>
                </a:lnTo>
                <a:lnTo>
                  <a:pt x="3843528" y="230885"/>
                </a:lnTo>
                <a:lnTo>
                  <a:pt x="3612642" y="461771"/>
                </a:lnTo>
                <a:lnTo>
                  <a:pt x="0" y="461771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925830" y="826769"/>
            <a:ext cx="4439920" cy="463550"/>
          </a:xfrm>
          <a:custGeom>
            <a:rect l="l" t="t" r="r" b="b"/>
            <a:pathLst>
              <a:path w="4439920" h="463550">
                <a:moveTo>
                  <a:pt x="4207764" y="0"/>
                </a:moveTo>
                <a:lnTo>
                  <a:pt x="0" y="0"/>
                </a:lnTo>
                <a:lnTo>
                  <a:pt x="0" y="463295"/>
                </a:lnTo>
                <a:lnTo>
                  <a:pt x="4207764" y="463295"/>
                </a:lnTo>
                <a:lnTo>
                  <a:pt x="4439411" y="231647"/>
                </a:lnTo>
                <a:lnTo>
                  <a:pt x="4207764" y="0"/>
                </a:lnTo>
                <a:close/>
              </a:path>
            </a:pathLst>
          </a:custGeom>
          <a:solidFill>
            <a:srgbClr val="A4A4A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925830" y="826769"/>
            <a:ext cx="4439920" cy="463550"/>
          </a:xfrm>
          <a:custGeom>
            <a:rect l="l" t="t" r="r" b="b"/>
            <a:pathLst>
              <a:path w="4439920" h="463550">
                <a:moveTo>
                  <a:pt x="0" y="0"/>
                </a:moveTo>
                <a:lnTo>
                  <a:pt x="4207764" y="0"/>
                </a:lnTo>
                <a:lnTo>
                  <a:pt x="4439411" y="231647"/>
                </a:lnTo>
                <a:lnTo>
                  <a:pt x="4207764" y="463295"/>
                </a:lnTo>
                <a:lnTo>
                  <a:pt x="0" y="463295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3074" y="913121"/>
            <a:ext cx="10560050" cy="5587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75005" indent="-395605">
              <a:lnSpc>
                <a:spcPct val="100000"/>
              </a:lnSpc>
              <a:buAutoNum type="arabicParenBoth"/>
              <a:tabLst>
                <a:tab pos="675640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Rolli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22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22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Film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Oven</a:t>
            </a:r>
            <a:r>
              <a:rPr sz="22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2200" spc="-14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TFO)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9690" indent="266700" algn="just">
              <a:lnSpc>
                <a:spcPct val="120000"/>
              </a:lnSpc>
              <a:spcBef>
                <a:spcPts val="785"/>
              </a:spcBef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rolling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-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fi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oven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1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O)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du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used</a:t>
            </a:r>
            <a:r>
              <a:rPr sz="18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ul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short-t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rm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ging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curs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during </a:t>
            </a:r>
            <a:r>
              <a:rPr sz="1800" spc="-2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produ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2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2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2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hod </a:t>
            </a:r>
            <a:r>
              <a:rPr sz="1800" spc="-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TM </a:t>
            </a:r>
            <a:r>
              <a:rPr sz="1800" spc="-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2872),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poured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into 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es.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bot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plac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-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dra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ove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perature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163</a:t>
            </a:r>
            <a:r>
              <a:rPr sz="1800" spc="-5">
                <a:latin typeface="微软雅黑" panose="020b0503020204020204" charset="-122"/>
                <a:cs typeface="微软雅黑" panose="020b0503020204020204" charset="-122"/>
              </a:rPr>
              <a:t>°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(325</a:t>
            </a:r>
            <a:r>
              <a:rPr sz="1800" spc="-5">
                <a:latin typeface="微软雅黑" panose="020b0503020204020204" charset="-122"/>
                <a:cs typeface="微软雅黑" panose="020b0503020204020204" charset="-122"/>
              </a:rPr>
              <a:t>°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75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in. </a:t>
            </a:r>
            <a:r>
              <a:rPr sz="18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 </a:t>
            </a:r>
            <a:r>
              <a:rPr sz="1800" spc="-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nuous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xposing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fresh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rotating </a:t>
            </a:r>
            <a:r>
              <a:rPr sz="18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800" spc="-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 subje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jet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speed</a:t>
            </a:r>
            <a:r>
              <a:rPr sz="18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up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perfo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ade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ifica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amount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ass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loss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duri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TFO 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 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n-f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lm 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oven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ition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 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used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 evalu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tion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 </a:t>
            </a:r>
            <a:r>
              <a:rPr sz="1800" spc="-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utt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</a:t>
            </a:r>
            <a:r>
              <a:rPr sz="1800" spc="-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rheo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eter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-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prior </a:t>
            </a:r>
            <a:r>
              <a:rPr sz="1800" spc="-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 spc="-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conditio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ure ag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 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vesse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nder 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penet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 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 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visc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grading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hods, 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ge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lly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sted 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 pen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viscosi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resul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 compar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those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675005" indent="-395605">
              <a:lnSpc>
                <a:spcPct val="100000"/>
              </a:lnSpc>
              <a:spcBef>
                <a:spcPts val="1170"/>
              </a:spcBef>
              <a:buAutoNum type="arabicParenBoth" startAt="2"/>
              <a:tabLst>
                <a:tab pos="675640"/>
              </a:tabLst>
            </a:pPr>
            <a:r>
              <a:rPr sz="2200" spc="-5">
                <a:latin typeface="Times New Roman" panose="02020603050405020304"/>
                <a:cs typeface="Times New Roman" panose="02020603050405020304"/>
              </a:rPr>
              <a:t>Pressure</a:t>
            </a:r>
            <a:r>
              <a:rPr sz="2200" spc="-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Agi</a:t>
            </a:r>
            <a:r>
              <a:rPr sz="22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2200" spc="-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200" spc="-25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22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el (</a:t>
            </a:r>
            <a:r>
              <a:rPr sz="2200" spc="-204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2200" spc="-29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2200" spc="-5">
                <a:latin typeface="Times New Roman" panose="02020603050405020304"/>
                <a:cs typeface="Times New Roman" panose="02020603050405020304"/>
              </a:rPr>
              <a:t>V)</a:t>
            </a:r>
            <a:endParaRPr sz="22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20000"/>
              </a:lnSpc>
              <a:spcBef>
                <a:spcPts val="785"/>
              </a:spcBef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pres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ves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el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-17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V)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provides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ula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long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erm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ag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inder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per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estin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exposed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heat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ssure to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te in-ser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ag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over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7-10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d.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Accor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to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TM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652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asic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7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3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dure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ak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TFO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lt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ess</a:t>
            </a:r>
            <a:r>
              <a:rPr sz="18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 pans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ges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20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hours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vessel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pres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305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psi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10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MP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20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7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ospheres).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ples are then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stored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sical</a:t>
            </a:r>
            <a:r>
              <a:rPr sz="1800" spc="-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property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25830" y="2556510"/>
            <a:ext cx="5530850" cy="463550"/>
          </a:xfrm>
          <a:custGeom>
            <a:rect l="l" t="t" r="r" b="b"/>
            <a:pathLst>
              <a:path w="5530850" h="463550">
                <a:moveTo>
                  <a:pt x="5298948" y="0"/>
                </a:moveTo>
                <a:lnTo>
                  <a:pt x="0" y="0"/>
                </a:lnTo>
                <a:lnTo>
                  <a:pt x="0" y="463295"/>
                </a:lnTo>
                <a:lnTo>
                  <a:pt x="5298948" y="463295"/>
                </a:lnTo>
                <a:lnTo>
                  <a:pt x="5530596" y="231648"/>
                </a:lnTo>
                <a:lnTo>
                  <a:pt x="5298948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925830" y="2556510"/>
            <a:ext cx="5530850" cy="463550"/>
          </a:xfrm>
          <a:custGeom>
            <a:rect l="l" t="t" r="r" b="b"/>
            <a:pathLst>
              <a:path w="5530850" h="463550">
                <a:moveTo>
                  <a:pt x="0" y="0"/>
                </a:moveTo>
                <a:lnTo>
                  <a:pt x="5298948" y="0"/>
                </a:lnTo>
                <a:lnTo>
                  <a:pt x="5530596" y="231648"/>
                </a:lnTo>
                <a:lnTo>
                  <a:pt x="5298948" y="463295"/>
                </a:lnTo>
                <a:lnTo>
                  <a:pt x="0" y="463295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925830" y="826769"/>
            <a:ext cx="4439920" cy="463550"/>
          </a:xfrm>
          <a:custGeom>
            <a:rect l="l" t="t" r="r" b="b"/>
            <a:pathLst>
              <a:path w="4439920" h="463550">
                <a:moveTo>
                  <a:pt x="4207764" y="0"/>
                </a:moveTo>
                <a:lnTo>
                  <a:pt x="0" y="0"/>
                </a:lnTo>
                <a:lnTo>
                  <a:pt x="0" y="463295"/>
                </a:lnTo>
                <a:lnTo>
                  <a:pt x="4207764" y="463295"/>
                </a:lnTo>
                <a:lnTo>
                  <a:pt x="4439411" y="231647"/>
                </a:lnTo>
                <a:lnTo>
                  <a:pt x="4207764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925830" y="826769"/>
            <a:ext cx="4439920" cy="463550"/>
          </a:xfrm>
          <a:custGeom>
            <a:rect l="l" t="t" r="r" b="b"/>
            <a:pathLst>
              <a:path w="4439920" h="463550">
                <a:moveTo>
                  <a:pt x="0" y="0"/>
                </a:moveTo>
                <a:lnTo>
                  <a:pt x="4207764" y="0"/>
                </a:lnTo>
                <a:lnTo>
                  <a:pt x="4439411" y="231647"/>
                </a:lnTo>
                <a:lnTo>
                  <a:pt x="4207764" y="463295"/>
                </a:lnTo>
                <a:lnTo>
                  <a:pt x="0" y="463295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3074" y="860270"/>
            <a:ext cx="10504805" cy="56711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10565" indent="-431165">
              <a:lnSpc>
                <a:spcPct val="100000"/>
              </a:lnSpc>
              <a:buAutoNum type="arabicParenBoth" startAt="3"/>
              <a:tabLst>
                <a:tab pos="711200"/>
              </a:tabLst>
            </a:pPr>
            <a:r>
              <a:rPr sz="2400">
                <a:latin typeface="Times New Roman" panose="02020603050405020304"/>
                <a:cs typeface="Times New Roman" panose="02020603050405020304"/>
              </a:rPr>
              <a:t>Rotat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onal</a:t>
            </a:r>
            <a:r>
              <a:rPr sz="2400" spc="-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15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24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2400" spc="-19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V)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11000"/>
              </a:lnSpc>
              <a:spcBef>
                <a:spcPts val="840"/>
              </a:spcBef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Brookfi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ld)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vis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1800" spc="4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(A</a:t>
            </a:r>
            <a:r>
              <a:rPr sz="18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TM</a:t>
            </a:r>
            <a:r>
              <a:rPr sz="18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4402)</a:t>
            </a:r>
            <a:r>
              <a:rPr sz="18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sists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nal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viscome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 and</a:t>
            </a:r>
            <a:r>
              <a:rPr sz="1800" spc="8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8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un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t.</a:t>
            </a:r>
            <a:r>
              <a:rPr sz="1800" spc="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used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ermine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iscosity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rs.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4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est can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conduc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ious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perature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bu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uperpave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bin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7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pecif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condu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at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27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5</a:t>
            </a:r>
            <a:r>
              <a:rPr sz="1800" spc="-5">
                <a:latin typeface="微软雅黑" panose="020b0503020204020204" charset="-122"/>
                <a:cs typeface="微软雅黑" panose="020b0503020204020204" charset="-122"/>
              </a:rPr>
              <a:t>°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 (13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5</a:t>
            </a:r>
            <a:r>
              <a:rPr sz="1800" spc="-5">
                <a:latin typeface="微软雅黑" panose="020b0503020204020204" charset="-122"/>
                <a:cs typeface="微软雅黑" panose="020b0503020204020204" charset="-122"/>
              </a:rPr>
              <a:t>°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710565" indent="-431165">
              <a:lnSpc>
                <a:spcPct val="100000"/>
              </a:lnSpc>
              <a:spcBef>
                <a:spcPts val="680"/>
              </a:spcBef>
              <a:buAutoNum type="arabicParenBoth" startAt="4"/>
              <a:tabLst>
                <a:tab pos="711200"/>
              </a:tabLst>
            </a:pPr>
            <a:r>
              <a:rPr sz="2400">
                <a:latin typeface="Times New Roman" panose="02020603050405020304"/>
                <a:cs typeface="Times New Roman" panose="02020603050405020304"/>
              </a:rPr>
              <a:t>Dyna</a:t>
            </a:r>
            <a:r>
              <a:rPr sz="2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ic</a:t>
            </a:r>
            <a:r>
              <a:rPr sz="24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Shear</a:t>
            </a:r>
            <a:r>
              <a:rPr sz="2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Rheo</a:t>
            </a:r>
            <a:r>
              <a:rPr sz="2400" spc="-2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24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4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 spc="-17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24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(DS</a:t>
            </a:r>
            <a:r>
              <a:rPr sz="24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400">
                <a:latin typeface="Times New Roman" panose="02020603050405020304"/>
                <a:cs typeface="Times New Roman" panose="02020603050405020304"/>
              </a:rPr>
              <a:t>)</a:t>
            </a:r>
            <a:endParaRPr sz="24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11000"/>
              </a:lnSpc>
              <a:spcBef>
                <a:spcPts val="840"/>
              </a:spcBef>
            </a:pP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8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7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6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7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io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8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q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ire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ts</a:t>
            </a:r>
            <a:r>
              <a:rPr sz="1800" spc="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per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gr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din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 s</a:t>
            </a:r>
            <a:r>
              <a:rPr sz="1800" spc="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t,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era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q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up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de </a:t>
            </a:r>
            <a:r>
              <a:rPr sz="1800" spc="-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1800" spc="-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nde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800" spc="-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4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-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6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4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微软雅黑" panose="020b0503020204020204" charset="-122"/>
                <a:cs typeface="微软雅黑" panose="020b0503020204020204" charset="-122"/>
              </a:rPr>
              <a:t>°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). </a:t>
            </a:r>
            <a:r>
              <a:rPr sz="1800" spc="-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 </a:t>
            </a:r>
            <a:r>
              <a:rPr sz="1800" spc="-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25</a:t>
            </a:r>
            <a:r>
              <a:rPr sz="18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mm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1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mm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ck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l,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mp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in-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ove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n.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ue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l,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;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5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微软雅黑" panose="020b0503020204020204" charset="-122"/>
                <a:cs typeface="微软雅黑" panose="020b0503020204020204" charset="-122"/>
              </a:rPr>
              <a:t>°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or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64-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22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z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8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mm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by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2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mm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rio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in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lli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-fil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ov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ow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ssu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-a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6985" indent="266700" algn="just">
              <a:lnSpc>
                <a:spcPct val="111000"/>
              </a:lnSpc>
              <a:spcBef>
                <a:spcPts val="995"/>
              </a:spcBef>
            </a:pPr>
            <a:r>
              <a:rPr sz="1800" spc="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DS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mp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x </a:t>
            </a:r>
            <a:r>
              <a:rPr sz="1800" spc="-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odu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800" spc="-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*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ngl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i="1" spc="15">
                <a:latin typeface="Times New Roman" panose="02020603050405020304"/>
                <a:cs typeface="Times New Roman" panose="02020603050405020304"/>
              </a:rPr>
              <a:t>δ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-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ple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x </a:t>
            </a:r>
            <a:r>
              <a:rPr sz="1800" spc="-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 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odulu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*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red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defor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ly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d,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le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i="1" spc="15">
                <a:latin typeface="Times New Roman" panose="02020603050405020304"/>
                <a:cs typeface="Times New Roman" panose="02020603050405020304"/>
              </a:rPr>
              <a:t>δ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),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app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hea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ge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1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1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i="1" spc="10">
                <a:latin typeface="Times New Roman" panose="02020603050405020304"/>
                <a:cs typeface="Times New Roman" panose="02020603050405020304"/>
              </a:rPr>
              <a:t>δ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ou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teria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50748" y="5111496"/>
            <a:ext cx="10703560" cy="1510665"/>
          </a:xfrm>
          <a:custGeom>
            <a:rect l="l" t="t" r="r" b="b"/>
            <a:pathLst>
              <a:path w="10703560" h="1510665">
                <a:moveTo>
                  <a:pt x="0" y="151002"/>
                </a:moveTo>
                <a:lnTo>
                  <a:pt x="35021" y="175506"/>
                </a:lnTo>
                <a:lnTo>
                  <a:pt x="77765" y="187304"/>
                </a:lnTo>
                <a:lnTo>
                  <a:pt x="136413" y="198747"/>
                </a:lnTo>
                <a:lnTo>
                  <a:pt x="210276" y="209798"/>
                </a:lnTo>
                <a:lnTo>
                  <a:pt x="298665" y="220416"/>
                </a:lnTo>
                <a:lnTo>
                  <a:pt x="400893" y="230563"/>
                </a:lnTo>
                <a:lnTo>
                  <a:pt x="516270" y="240201"/>
                </a:lnTo>
                <a:lnTo>
                  <a:pt x="644107" y="249291"/>
                </a:lnTo>
                <a:lnTo>
                  <a:pt x="783716" y="257794"/>
                </a:lnTo>
                <a:lnTo>
                  <a:pt x="934409" y="265671"/>
                </a:lnTo>
                <a:lnTo>
                  <a:pt x="1095496" y="272883"/>
                </a:lnTo>
                <a:lnTo>
                  <a:pt x="1266290" y="279392"/>
                </a:lnTo>
                <a:lnTo>
                  <a:pt x="1446100" y="285159"/>
                </a:lnTo>
                <a:lnTo>
                  <a:pt x="1634239" y="290145"/>
                </a:lnTo>
                <a:lnTo>
                  <a:pt x="1830019" y="294311"/>
                </a:lnTo>
                <a:lnTo>
                  <a:pt x="2032749" y="297619"/>
                </a:lnTo>
                <a:lnTo>
                  <a:pt x="2241743" y="300030"/>
                </a:lnTo>
                <a:lnTo>
                  <a:pt x="2456310" y="301505"/>
                </a:lnTo>
                <a:lnTo>
                  <a:pt x="2675763" y="302005"/>
                </a:lnTo>
                <a:lnTo>
                  <a:pt x="2895215" y="301505"/>
                </a:lnTo>
                <a:lnTo>
                  <a:pt x="3109782" y="300030"/>
                </a:lnTo>
                <a:lnTo>
                  <a:pt x="3318776" y="297619"/>
                </a:lnTo>
                <a:lnTo>
                  <a:pt x="3521506" y="294311"/>
                </a:lnTo>
                <a:lnTo>
                  <a:pt x="3717286" y="290145"/>
                </a:lnTo>
                <a:lnTo>
                  <a:pt x="3905425" y="285159"/>
                </a:lnTo>
                <a:lnTo>
                  <a:pt x="4085235" y="279392"/>
                </a:lnTo>
                <a:lnTo>
                  <a:pt x="4256029" y="272883"/>
                </a:lnTo>
                <a:lnTo>
                  <a:pt x="4417116" y="265671"/>
                </a:lnTo>
                <a:lnTo>
                  <a:pt x="4567809" y="257794"/>
                </a:lnTo>
                <a:lnTo>
                  <a:pt x="4707418" y="249291"/>
                </a:lnTo>
                <a:lnTo>
                  <a:pt x="4835255" y="240201"/>
                </a:lnTo>
                <a:lnTo>
                  <a:pt x="4950632" y="230563"/>
                </a:lnTo>
                <a:lnTo>
                  <a:pt x="5052860" y="220416"/>
                </a:lnTo>
                <a:lnTo>
                  <a:pt x="5141249" y="209798"/>
                </a:lnTo>
                <a:lnTo>
                  <a:pt x="5215112" y="198747"/>
                </a:lnTo>
                <a:lnTo>
                  <a:pt x="5273760" y="187304"/>
                </a:lnTo>
                <a:lnTo>
                  <a:pt x="5316504" y="175506"/>
                </a:lnTo>
                <a:lnTo>
                  <a:pt x="5351526" y="151002"/>
                </a:lnTo>
                <a:lnTo>
                  <a:pt x="5360396" y="138612"/>
                </a:lnTo>
                <a:lnTo>
                  <a:pt x="5386547" y="126499"/>
                </a:lnTo>
                <a:lnTo>
                  <a:pt x="5429291" y="114701"/>
                </a:lnTo>
                <a:lnTo>
                  <a:pt x="5487939" y="103258"/>
                </a:lnTo>
                <a:lnTo>
                  <a:pt x="5561802" y="92207"/>
                </a:lnTo>
                <a:lnTo>
                  <a:pt x="5650191" y="81589"/>
                </a:lnTo>
                <a:lnTo>
                  <a:pt x="5752419" y="71442"/>
                </a:lnTo>
                <a:lnTo>
                  <a:pt x="5867796" y="61804"/>
                </a:lnTo>
                <a:lnTo>
                  <a:pt x="5995633" y="52714"/>
                </a:lnTo>
                <a:lnTo>
                  <a:pt x="6135242" y="44211"/>
                </a:lnTo>
                <a:lnTo>
                  <a:pt x="6285935" y="36334"/>
                </a:lnTo>
                <a:lnTo>
                  <a:pt x="6447022" y="29122"/>
                </a:lnTo>
                <a:lnTo>
                  <a:pt x="6617816" y="22613"/>
                </a:lnTo>
                <a:lnTo>
                  <a:pt x="6797626" y="16846"/>
                </a:lnTo>
                <a:lnTo>
                  <a:pt x="6985765" y="11860"/>
                </a:lnTo>
                <a:lnTo>
                  <a:pt x="7181545" y="7694"/>
                </a:lnTo>
                <a:lnTo>
                  <a:pt x="7384275" y="4386"/>
                </a:lnTo>
                <a:lnTo>
                  <a:pt x="7593269" y="1975"/>
                </a:lnTo>
                <a:lnTo>
                  <a:pt x="7807836" y="500"/>
                </a:lnTo>
                <a:lnTo>
                  <a:pt x="8027288" y="0"/>
                </a:lnTo>
                <a:lnTo>
                  <a:pt x="8246741" y="500"/>
                </a:lnTo>
                <a:lnTo>
                  <a:pt x="8461308" y="1975"/>
                </a:lnTo>
                <a:lnTo>
                  <a:pt x="8670302" y="4386"/>
                </a:lnTo>
                <a:lnTo>
                  <a:pt x="8873032" y="7694"/>
                </a:lnTo>
                <a:lnTo>
                  <a:pt x="9068812" y="11860"/>
                </a:lnTo>
                <a:lnTo>
                  <a:pt x="9256951" y="16846"/>
                </a:lnTo>
                <a:lnTo>
                  <a:pt x="9436761" y="22613"/>
                </a:lnTo>
                <a:lnTo>
                  <a:pt x="9607555" y="29122"/>
                </a:lnTo>
                <a:lnTo>
                  <a:pt x="9768642" y="36334"/>
                </a:lnTo>
                <a:lnTo>
                  <a:pt x="9919335" y="44211"/>
                </a:lnTo>
                <a:lnTo>
                  <a:pt x="10058944" y="52714"/>
                </a:lnTo>
                <a:lnTo>
                  <a:pt x="10186781" y="61804"/>
                </a:lnTo>
                <a:lnTo>
                  <a:pt x="10302158" y="71442"/>
                </a:lnTo>
                <a:lnTo>
                  <a:pt x="10404386" y="81589"/>
                </a:lnTo>
                <a:lnTo>
                  <a:pt x="10492775" y="92207"/>
                </a:lnTo>
                <a:lnTo>
                  <a:pt x="10566638" y="103258"/>
                </a:lnTo>
                <a:lnTo>
                  <a:pt x="10625286" y="114701"/>
                </a:lnTo>
                <a:lnTo>
                  <a:pt x="10668030" y="126499"/>
                </a:lnTo>
                <a:lnTo>
                  <a:pt x="10703052" y="151002"/>
                </a:lnTo>
                <a:lnTo>
                  <a:pt x="10703052" y="1359255"/>
                </a:lnTo>
                <a:lnTo>
                  <a:pt x="10694181" y="1346868"/>
                </a:lnTo>
                <a:lnTo>
                  <a:pt x="10668030" y="1334757"/>
                </a:lnTo>
                <a:lnTo>
                  <a:pt x="10625286" y="1322960"/>
                </a:lnTo>
                <a:lnTo>
                  <a:pt x="10566638" y="1311517"/>
                </a:lnTo>
                <a:lnTo>
                  <a:pt x="10492775" y="1300467"/>
                </a:lnTo>
                <a:lnTo>
                  <a:pt x="10404386" y="1289848"/>
                </a:lnTo>
                <a:lnTo>
                  <a:pt x="10302158" y="1279698"/>
                </a:lnTo>
                <a:lnTo>
                  <a:pt x="10186781" y="1270058"/>
                </a:lnTo>
                <a:lnTo>
                  <a:pt x="10058944" y="1260966"/>
                </a:lnTo>
                <a:lnTo>
                  <a:pt x="9919335" y="1252461"/>
                </a:lnTo>
                <a:lnTo>
                  <a:pt x="9768642" y="1244581"/>
                </a:lnTo>
                <a:lnTo>
                  <a:pt x="9607555" y="1237366"/>
                </a:lnTo>
                <a:lnTo>
                  <a:pt x="9436761" y="1230854"/>
                </a:lnTo>
                <a:lnTo>
                  <a:pt x="9256951" y="1225084"/>
                </a:lnTo>
                <a:lnTo>
                  <a:pt x="9068812" y="1220095"/>
                </a:lnTo>
                <a:lnTo>
                  <a:pt x="8873032" y="1215926"/>
                </a:lnTo>
                <a:lnTo>
                  <a:pt x="8670302" y="1212616"/>
                </a:lnTo>
                <a:lnTo>
                  <a:pt x="8461308" y="1210203"/>
                </a:lnTo>
                <a:lnTo>
                  <a:pt x="8246741" y="1208727"/>
                </a:lnTo>
                <a:lnTo>
                  <a:pt x="8027288" y="1208227"/>
                </a:lnTo>
                <a:lnTo>
                  <a:pt x="7807836" y="1208727"/>
                </a:lnTo>
                <a:lnTo>
                  <a:pt x="7593269" y="1210203"/>
                </a:lnTo>
                <a:lnTo>
                  <a:pt x="7384275" y="1212616"/>
                </a:lnTo>
                <a:lnTo>
                  <a:pt x="7181545" y="1215926"/>
                </a:lnTo>
                <a:lnTo>
                  <a:pt x="6985765" y="1220095"/>
                </a:lnTo>
                <a:lnTo>
                  <a:pt x="6797626" y="1225084"/>
                </a:lnTo>
                <a:lnTo>
                  <a:pt x="6617816" y="1230854"/>
                </a:lnTo>
                <a:lnTo>
                  <a:pt x="6447022" y="1237366"/>
                </a:lnTo>
                <a:lnTo>
                  <a:pt x="6285935" y="1244581"/>
                </a:lnTo>
                <a:lnTo>
                  <a:pt x="6135243" y="1252461"/>
                </a:lnTo>
                <a:lnTo>
                  <a:pt x="5995633" y="1260966"/>
                </a:lnTo>
                <a:lnTo>
                  <a:pt x="5867796" y="1270058"/>
                </a:lnTo>
                <a:lnTo>
                  <a:pt x="5752419" y="1279698"/>
                </a:lnTo>
                <a:lnTo>
                  <a:pt x="5650191" y="1289848"/>
                </a:lnTo>
                <a:lnTo>
                  <a:pt x="5561802" y="1300467"/>
                </a:lnTo>
                <a:lnTo>
                  <a:pt x="5487939" y="1311517"/>
                </a:lnTo>
                <a:lnTo>
                  <a:pt x="5429291" y="1322960"/>
                </a:lnTo>
                <a:lnTo>
                  <a:pt x="5386547" y="1334757"/>
                </a:lnTo>
                <a:lnTo>
                  <a:pt x="5351526" y="1359255"/>
                </a:lnTo>
                <a:lnTo>
                  <a:pt x="5342655" y="1371642"/>
                </a:lnTo>
                <a:lnTo>
                  <a:pt x="5316504" y="1383753"/>
                </a:lnTo>
                <a:lnTo>
                  <a:pt x="5273760" y="1395550"/>
                </a:lnTo>
                <a:lnTo>
                  <a:pt x="5215112" y="1406993"/>
                </a:lnTo>
                <a:lnTo>
                  <a:pt x="5141249" y="1418043"/>
                </a:lnTo>
                <a:lnTo>
                  <a:pt x="5052860" y="1428663"/>
                </a:lnTo>
                <a:lnTo>
                  <a:pt x="4950632" y="1438812"/>
                </a:lnTo>
                <a:lnTo>
                  <a:pt x="4835255" y="1448452"/>
                </a:lnTo>
                <a:lnTo>
                  <a:pt x="4707418" y="1457544"/>
                </a:lnTo>
                <a:lnTo>
                  <a:pt x="4567809" y="1466049"/>
                </a:lnTo>
                <a:lnTo>
                  <a:pt x="4417116" y="1473929"/>
                </a:lnTo>
                <a:lnTo>
                  <a:pt x="4256029" y="1481145"/>
                </a:lnTo>
                <a:lnTo>
                  <a:pt x="4085235" y="1487657"/>
                </a:lnTo>
                <a:lnTo>
                  <a:pt x="3905425" y="1493427"/>
                </a:lnTo>
                <a:lnTo>
                  <a:pt x="3717286" y="1498415"/>
                </a:lnTo>
                <a:lnTo>
                  <a:pt x="3521506" y="1502584"/>
                </a:lnTo>
                <a:lnTo>
                  <a:pt x="3318776" y="1505894"/>
                </a:lnTo>
                <a:lnTo>
                  <a:pt x="3109782" y="1508307"/>
                </a:lnTo>
                <a:lnTo>
                  <a:pt x="2895215" y="1509783"/>
                </a:lnTo>
                <a:lnTo>
                  <a:pt x="2675763" y="1510283"/>
                </a:lnTo>
                <a:lnTo>
                  <a:pt x="2456310" y="1509783"/>
                </a:lnTo>
                <a:lnTo>
                  <a:pt x="2241743" y="1508307"/>
                </a:lnTo>
                <a:lnTo>
                  <a:pt x="2032749" y="1505894"/>
                </a:lnTo>
                <a:lnTo>
                  <a:pt x="1830019" y="1502584"/>
                </a:lnTo>
                <a:lnTo>
                  <a:pt x="1634239" y="1498415"/>
                </a:lnTo>
                <a:lnTo>
                  <a:pt x="1446100" y="1493427"/>
                </a:lnTo>
                <a:lnTo>
                  <a:pt x="1266290" y="1487657"/>
                </a:lnTo>
                <a:lnTo>
                  <a:pt x="1095496" y="1481145"/>
                </a:lnTo>
                <a:lnTo>
                  <a:pt x="934409" y="1473929"/>
                </a:lnTo>
                <a:lnTo>
                  <a:pt x="783717" y="1466049"/>
                </a:lnTo>
                <a:lnTo>
                  <a:pt x="644107" y="1457544"/>
                </a:lnTo>
                <a:lnTo>
                  <a:pt x="516270" y="1448452"/>
                </a:lnTo>
                <a:lnTo>
                  <a:pt x="400893" y="1438812"/>
                </a:lnTo>
                <a:lnTo>
                  <a:pt x="298665" y="1428663"/>
                </a:lnTo>
                <a:lnTo>
                  <a:pt x="210276" y="1418043"/>
                </a:lnTo>
                <a:lnTo>
                  <a:pt x="136413" y="1406993"/>
                </a:lnTo>
                <a:lnTo>
                  <a:pt x="77765" y="1395550"/>
                </a:lnTo>
                <a:lnTo>
                  <a:pt x="35021" y="1383753"/>
                </a:lnTo>
                <a:lnTo>
                  <a:pt x="0" y="1359255"/>
                </a:lnTo>
                <a:lnTo>
                  <a:pt x="0" y="151002"/>
                </a:lnTo>
                <a:close/>
              </a:path>
            </a:pathLst>
          </a:custGeom>
          <a:ln w="9524">
            <a:solidFill>
              <a:srgbClr val="EC7C30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25830" y="3822953"/>
            <a:ext cx="3845560" cy="463550"/>
          </a:xfrm>
          <a:custGeom>
            <a:rect l="l" t="t" r="r" b="b"/>
            <a:pathLst>
              <a:path w="3845560" h="463550">
                <a:moveTo>
                  <a:pt x="3613404" y="0"/>
                </a:moveTo>
                <a:lnTo>
                  <a:pt x="0" y="0"/>
                </a:lnTo>
                <a:lnTo>
                  <a:pt x="0" y="463296"/>
                </a:lnTo>
                <a:lnTo>
                  <a:pt x="3613404" y="463296"/>
                </a:lnTo>
                <a:lnTo>
                  <a:pt x="3845052" y="231648"/>
                </a:lnTo>
                <a:lnTo>
                  <a:pt x="3613404" y="0"/>
                </a:lnTo>
                <a:close/>
              </a:path>
            </a:pathLst>
          </a:custGeom>
          <a:solidFill>
            <a:srgbClr val="C5DFB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925830" y="3822953"/>
            <a:ext cx="3845560" cy="463550"/>
          </a:xfrm>
          <a:custGeom>
            <a:rect l="l" t="t" r="r" b="b"/>
            <a:pathLst>
              <a:path w="3845560" h="463550">
                <a:moveTo>
                  <a:pt x="0" y="0"/>
                </a:moveTo>
                <a:lnTo>
                  <a:pt x="3613404" y="0"/>
                </a:lnTo>
                <a:lnTo>
                  <a:pt x="3845052" y="231648"/>
                </a:lnTo>
                <a:lnTo>
                  <a:pt x="3613404" y="463296"/>
                </a:lnTo>
                <a:lnTo>
                  <a:pt x="0" y="463296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925830" y="826769"/>
            <a:ext cx="4439920" cy="463550"/>
          </a:xfrm>
          <a:custGeom>
            <a:rect l="l" t="t" r="r" b="b"/>
            <a:pathLst>
              <a:path w="4439920" h="463550">
                <a:moveTo>
                  <a:pt x="4207764" y="0"/>
                </a:moveTo>
                <a:lnTo>
                  <a:pt x="0" y="0"/>
                </a:lnTo>
                <a:lnTo>
                  <a:pt x="0" y="463295"/>
                </a:lnTo>
                <a:lnTo>
                  <a:pt x="4207764" y="463295"/>
                </a:lnTo>
                <a:lnTo>
                  <a:pt x="4439411" y="231647"/>
                </a:lnTo>
                <a:lnTo>
                  <a:pt x="4207764" y="0"/>
                </a:lnTo>
                <a:close/>
              </a:path>
            </a:pathLst>
          </a:custGeom>
          <a:solidFill>
            <a:srgbClr val="FF99CC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925830" y="826769"/>
            <a:ext cx="4439920" cy="463550"/>
          </a:xfrm>
          <a:custGeom>
            <a:rect l="l" t="t" r="r" b="b"/>
            <a:pathLst>
              <a:path w="4439920" h="463550">
                <a:moveTo>
                  <a:pt x="0" y="0"/>
                </a:moveTo>
                <a:lnTo>
                  <a:pt x="4207764" y="0"/>
                </a:lnTo>
                <a:lnTo>
                  <a:pt x="4439411" y="231647"/>
                </a:lnTo>
                <a:lnTo>
                  <a:pt x="4207764" y="463295"/>
                </a:lnTo>
                <a:lnTo>
                  <a:pt x="0" y="463295"/>
                </a:lnTo>
                <a:lnTo>
                  <a:pt x="0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396240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78613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7.3	Asphalt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Cement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3074" y="912931"/>
            <a:ext cx="10505440" cy="5615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6905" indent="-357505">
              <a:lnSpc>
                <a:spcPct val="100000"/>
              </a:lnSpc>
              <a:buAutoNum type="arabicParenBoth" startAt="5"/>
              <a:tabLst>
                <a:tab pos="637540"/>
              </a:tabLst>
            </a:pPr>
            <a:r>
              <a:rPr sz="20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2000" spc="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am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Rheo</a:t>
            </a:r>
            <a:r>
              <a:rPr sz="20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20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4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20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(BB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)</a:t>
            </a:r>
            <a:endParaRPr sz="20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18000"/>
              </a:lnSpc>
              <a:spcBef>
                <a:spcPts val="800"/>
              </a:spcBef>
            </a:pP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7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bend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7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rheo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7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R)</a:t>
            </a:r>
            <a:r>
              <a:rPr sz="17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17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prov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des</a:t>
            </a:r>
            <a:r>
              <a:rPr sz="17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3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easu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7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700" spc="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 spc="-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7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ess</a:t>
            </a:r>
            <a:r>
              <a:rPr sz="17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x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4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prope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rti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700" spc="3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 aspha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7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hese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ers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ve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ow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The BBR</a:t>
            </a:r>
            <a:r>
              <a:rPr sz="17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us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1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ct</a:t>
            </a:r>
            <a:r>
              <a:rPr sz="17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ens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7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T)</a:t>
            </a:r>
            <a:r>
              <a:rPr sz="1700" spc="1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deter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700" spc="1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1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1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ow</a:t>
            </a:r>
            <a:r>
              <a:rPr sz="17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700" spc="1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PG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grad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7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her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supe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s,</a:t>
            </a:r>
            <a:r>
              <a:rPr sz="17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ual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ures</a:t>
            </a:r>
            <a:r>
              <a:rPr sz="17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ar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l be</a:t>
            </a:r>
            <a:r>
              <a:rPr sz="17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ced</a:t>
            </a:r>
            <a:r>
              <a:rPr sz="17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ete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7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17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ures</a:t>
            </a:r>
            <a:r>
              <a:rPr sz="17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ed.</a:t>
            </a:r>
            <a:r>
              <a:rPr sz="17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bas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BR</a:t>
            </a:r>
            <a:r>
              <a:rPr sz="1700" spc="1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17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ses</a:t>
            </a:r>
            <a:r>
              <a:rPr sz="17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1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beam</a:t>
            </a:r>
            <a:r>
              <a:rPr sz="17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hat</a:t>
            </a:r>
            <a:r>
              <a:rPr sz="1700" spc="10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simp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700" spc="11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suppo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qu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h.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oad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app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cen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am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def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easu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700" spc="3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ga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nst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tim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 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4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fne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based</a:t>
            </a:r>
            <a:r>
              <a:rPr sz="17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easu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ef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andard</a:t>
            </a:r>
            <a:r>
              <a:rPr sz="17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eam </a:t>
            </a:r>
            <a:r>
              <a:rPr sz="17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pro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700" spc="-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asu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7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how </a:t>
            </a:r>
            <a:r>
              <a:rPr sz="1700" spc="-2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700" spc="-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 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el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axes</a:t>
            </a:r>
            <a:r>
              <a:rPr sz="17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oad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 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so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700" spc="-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BBR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 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7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6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 spc="-2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700" spc="-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age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 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am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</a:t>
            </a:r>
            <a:endParaRPr sz="1700">
              <a:latin typeface="Times New Roman" panose="02020603050405020304"/>
              <a:cs typeface="Times New Roman" panose="02020603050405020304"/>
            </a:endParaRPr>
          </a:p>
          <a:p>
            <a:pPr marL="636905" indent="-357505">
              <a:lnSpc>
                <a:spcPct val="100000"/>
              </a:lnSpc>
              <a:spcBef>
                <a:spcPts val="1200"/>
              </a:spcBef>
              <a:buAutoNum type="arabicParenBoth" startAt="6"/>
              <a:tabLst>
                <a:tab pos="637540"/>
              </a:tabLst>
            </a:pPr>
            <a:r>
              <a:rPr sz="2000">
                <a:latin typeface="Times New Roman" panose="02020603050405020304"/>
                <a:cs typeface="Times New Roman" panose="02020603050405020304"/>
              </a:rPr>
              <a:t>Direct</a:t>
            </a:r>
            <a:r>
              <a:rPr sz="2000" spc="-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4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ension</a:t>
            </a:r>
            <a:r>
              <a:rPr sz="2000" spc="-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 spc="-14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20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20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2000">
                <a:latin typeface="Times New Roman" panose="02020603050405020304"/>
                <a:cs typeface="Times New Roman" panose="02020603050405020304"/>
              </a:rPr>
              <a:t>TT)</a:t>
            </a:r>
            <a:endParaRPr sz="2000">
              <a:latin typeface="Times New Roman" panose="02020603050405020304"/>
              <a:cs typeface="Times New Roman" panose="02020603050405020304"/>
            </a:endParaRPr>
          </a:p>
          <a:p>
            <a:pPr marL="12700" marR="5715" indent="266700" algn="just">
              <a:lnSpc>
                <a:spcPct val="118000"/>
              </a:lnSpc>
              <a:spcBef>
                <a:spcPts val="805"/>
              </a:spcBef>
            </a:pP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700" spc="-15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ct </a:t>
            </a:r>
            <a:r>
              <a:rPr sz="1700" spc="-1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ns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700" spc="-14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er </a:t>
            </a:r>
            <a:r>
              <a:rPr sz="1700" spc="-1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TT) </a:t>
            </a:r>
            <a:r>
              <a:rPr sz="1700" spc="-15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st </a:t>
            </a:r>
            <a:r>
              <a:rPr sz="1700" spc="-15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provides </a:t>
            </a:r>
            <a:r>
              <a:rPr sz="1700" spc="-16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700" spc="-15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asu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700" spc="-1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700" spc="-1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 </a:t>
            </a:r>
            <a:r>
              <a:rPr sz="1700" spc="-1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peratu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700" spc="-1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 spc="-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fne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700" spc="-1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an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700" spc="-15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xa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on </a:t>
            </a:r>
            <a:r>
              <a:rPr sz="1700" spc="-14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rope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rti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700" spc="-1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700" spc="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hese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ers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ve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'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ow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The DTT</a:t>
            </a:r>
            <a:r>
              <a:rPr sz="1700" spc="-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 us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wi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BBR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rmi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r'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ow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ade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rmi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</a:t>
            </a:r>
            <a:endParaRPr sz="17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18000"/>
              </a:lnSpc>
              <a:spcBef>
                <a:spcPts val="995"/>
              </a:spcBef>
            </a:pPr>
            <a:r>
              <a:rPr sz="17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DTT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easu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fa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sp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pu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part</a:t>
            </a:r>
            <a:r>
              <a:rPr sz="1700" spc="4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cons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ant ra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on.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2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era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are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ch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hat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fa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ure</a:t>
            </a:r>
            <a:r>
              <a:rPr sz="1700" spc="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om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br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ittl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or</a:t>
            </a:r>
            <a:r>
              <a:rPr sz="17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br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it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e-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duc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7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est</a:t>
            </a:r>
            <a:r>
              <a:rPr sz="17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700" spc="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use 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at 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pera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ere </a:t>
            </a:r>
            <a:r>
              <a:rPr sz="17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he 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im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en 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fa</a:t>
            </a:r>
            <a:r>
              <a:rPr sz="1700" spc="-2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by 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duc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til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2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il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ure </a:t>
            </a:r>
            <a:r>
              <a:rPr sz="1700" spc="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st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7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latin typeface="Times New Roman" panose="02020603050405020304"/>
                <a:cs typeface="Times New Roman" panose="02020603050405020304"/>
              </a:rPr>
              <a:t>wit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hout </a:t>
            </a:r>
            <a:r>
              <a:rPr sz="17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break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700" spc="-15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7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7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 </a:t>
            </a:r>
            <a:r>
              <a:rPr sz="17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 con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uc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700" spc="-2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16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 spc="-2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700" spc="-5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age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700" spc="-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nder</a:t>
            </a:r>
            <a:r>
              <a:rPr sz="17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am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7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7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endParaRPr sz="170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710051" y="2104486"/>
            <a:ext cx="4964430" cy="1675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248920" algn="ctr">
              <a:lnSpc>
                <a:spcPct val="100000"/>
              </a:lnSpc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7.4</a:t>
            </a:r>
            <a:endParaRPr sz="5400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Cutback</a:t>
            </a:r>
            <a:r>
              <a:rPr sz="5400" b="1" spc="-290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Asphalt</a:t>
            </a:r>
            <a:endParaRPr sz="54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6334" y="2292857"/>
            <a:ext cx="10968228" cy="131063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385572" y="2292095"/>
            <a:ext cx="10965053" cy="130746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386334" y="2292857"/>
            <a:ext cx="10968355" cy="1310640"/>
          </a:xfrm>
          <a:custGeom>
            <a:rect l="l" t="t" r="r" b="b"/>
            <a:pathLst>
              <a:path w="10968355" h="1310639">
                <a:moveTo>
                  <a:pt x="0" y="1310639"/>
                </a:moveTo>
                <a:lnTo>
                  <a:pt x="10968228" y="1310639"/>
                </a:lnTo>
                <a:lnTo>
                  <a:pt x="10968228" y="0"/>
                </a:lnTo>
                <a:lnTo>
                  <a:pt x="0" y="0"/>
                </a:lnTo>
                <a:lnTo>
                  <a:pt x="0" y="1310639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411607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7.4	Cutback</a:t>
            </a:r>
            <a:r>
              <a:rPr sz="3600" b="1" spc="-2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Asphalt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291584" y="3794759"/>
            <a:ext cx="3884929" cy="753110"/>
          </a:xfrm>
          <a:custGeom>
            <a:rect l="l" t="t" r="r" b="b"/>
            <a:pathLst>
              <a:path w="3884929" h="753110">
                <a:moveTo>
                  <a:pt x="3884675" y="0"/>
                </a:moveTo>
                <a:lnTo>
                  <a:pt x="435737" y="0"/>
                </a:lnTo>
                <a:lnTo>
                  <a:pt x="0" y="376427"/>
                </a:lnTo>
                <a:lnTo>
                  <a:pt x="435737" y="752856"/>
                </a:lnTo>
                <a:lnTo>
                  <a:pt x="3884675" y="752856"/>
                </a:lnTo>
                <a:lnTo>
                  <a:pt x="3884675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4291584" y="3794759"/>
            <a:ext cx="3884929" cy="753110"/>
          </a:xfrm>
          <a:custGeom>
            <a:rect l="l" t="t" r="r" b="b"/>
            <a:pathLst>
              <a:path w="3884929" h="753110">
                <a:moveTo>
                  <a:pt x="3884675" y="752856"/>
                </a:moveTo>
                <a:lnTo>
                  <a:pt x="435737" y="752856"/>
                </a:lnTo>
                <a:lnTo>
                  <a:pt x="0" y="376427"/>
                </a:lnTo>
                <a:lnTo>
                  <a:pt x="435737" y="0"/>
                </a:lnTo>
                <a:lnTo>
                  <a:pt x="3884675" y="0"/>
                </a:lnTo>
                <a:lnTo>
                  <a:pt x="3884675" y="752856"/>
                </a:lnTo>
                <a:close/>
              </a:path>
            </a:pathLst>
          </a:custGeom>
          <a:ln w="12699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 txBox="1"/>
          <p:nvPr/>
        </p:nvSpPr>
        <p:spPr>
          <a:xfrm>
            <a:off x="463702" y="1069414"/>
            <a:ext cx="10813415" cy="32308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66700" algn="just">
              <a:lnSpc>
                <a:spcPct val="150000"/>
              </a:lnSpc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Cu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 asph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 produced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ix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ement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etroleum di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uen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Cutb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ck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lt is 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assifi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 thr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groups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pend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ative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sp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eum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uen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: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id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ring </a:t>
            </a:r>
            <a:r>
              <a:rPr sz="1800" spc="-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(RC),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m curing (MC),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slow curing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(SC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Cutb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cks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have viscosi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are t</a:t>
            </a:r>
            <a:r>
              <a:rPr sz="1800" spc="2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lly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lower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asphal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5715" indent="266700" algn="just">
              <a:lnSpc>
                <a:spcPct val="150000"/>
              </a:lnSpc>
              <a:spcBef>
                <a:spcPts val="990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Aft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ed,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tion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7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sol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will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pora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v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only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lt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 it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4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Their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uses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lu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ust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vem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</a:t>
            </a:r>
            <a:r>
              <a:rPr sz="1800" spc="6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surf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atm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hip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l),</a:t>
            </a:r>
            <a:r>
              <a:rPr sz="1800" spc="5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ix</a:t>
            </a:r>
            <a:r>
              <a:rPr sz="1800" spc="5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 and 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</a:pP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00785" algn="ctr">
              <a:lnSpc>
                <a:spcPct val="100000"/>
              </a:lnSpc>
            </a:pP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rapid cur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(RC)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855720" y="3794759"/>
            <a:ext cx="871855" cy="753110"/>
          </a:xfrm>
          <a:custGeom>
            <a:rect l="l" t="t" r="r" b="b"/>
            <a:pathLst>
              <a:path w="871853" h="753110">
                <a:moveTo>
                  <a:pt x="435863" y="0"/>
                </a:moveTo>
                <a:lnTo>
                  <a:pt x="365178" y="4926"/>
                </a:lnTo>
                <a:lnTo>
                  <a:pt x="298118" y="19190"/>
                </a:lnTo>
                <a:lnTo>
                  <a:pt x="235584" y="42015"/>
                </a:lnTo>
                <a:lnTo>
                  <a:pt x="178472" y="72627"/>
                </a:lnTo>
                <a:lnTo>
                  <a:pt x="127682" y="110251"/>
                </a:lnTo>
                <a:lnTo>
                  <a:pt x="84112" y="154112"/>
                </a:lnTo>
                <a:lnTo>
                  <a:pt x="48660" y="203436"/>
                </a:lnTo>
                <a:lnTo>
                  <a:pt x="22226" y="257446"/>
                </a:lnTo>
                <a:lnTo>
                  <a:pt x="5706" y="315368"/>
                </a:lnTo>
                <a:lnTo>
                  <a:pt x="0" y="376427"/>
                </a:lnTo>
                <a:lnTo>
                  <a:pt x="1445" y="407301"/>
                </a:lnTo>
                <a:lnTo>
                  <a:pt x="12670" y="466889"/>
                </a:lnTo>
                <a:lnTo>
                  <a:pt x="34260" y="522952"/>
                </a:lnTo>
                <a:lnTo>
                  <a:pt x="65315" y="574715"/>
                </a:lnTo>
                <a:lnTo>
                  <a:pt x="104938" y="621404"/>
                </a:lnTo>
                <a:lnTo>
                  <a:pt x="152231" y="662244"/>
                </a:lnTo>
                <a:lnTo>
                  <a:pt x="206294" y="696459"/>
                </a:lnTo>
                <a:lnTo>
                  <a:pt x="266229" y="723274"/>
                </a:lnTo>
                <a:lnTo>
                  <a:pt x="331139" y="741916"/>
                </a:lnTo>
                <a:lnTo>
                  <a:pt x="400123" y="751608"/>
                </a:lnTo>
                <a:lnTo>
                  <a:pt x="435863" y="752856"/>
                </a:lnTo>
                <a:lnTo>
                  <a:pt x="471604" y="751608"/>
                </a:lnTo>
                <a:lnTo>
                  <a:pt x="540588" y="741916"/>
                </a:lnTo>
                <a:lnTo>
                  <a:pt x="605498" y="723274"/>
                </a:lnTo>
                <a:lnTo>
                  <a:pt x="665433" y="696459"/>
                </a:lnTo>
                <a:lnTo>
                  <a:pt x="719496" y="662244"/>
                </a:lnTo>
                <a:lnTo>
                  <a:pt x="766789" y="621404"/>
                </a:lnTo>
                <a:lnTo>
                  <a:pt x="806412" y="574715"/>
                </a:lnTo>
                <a:lnTo>
                  <a:pt x="837467" y="522952"/>
                </a:lnTo>
                <a:lnTo>
                  <a:pt x="859057" y="466889"/>
                </a:lnTo>
                <a:lnTo>
                  <a:pt x="870282" y="407301"/>
                </a:lnTo>
                <a:lnTo>
                  <a:pt x="871727" y="376427"/>
                </a:lnTo>
                <a:lnTo>
                  <a:pt x="870282" y="345554"/>
                </a:lnTo>
                <a:lnTo>
                  <a:pt x="859057" y="285966"/>
                </a:lnTo>
                <a:lnTo>
                  <a:pt x="837467" y="229903"/>
                </a:lnTo>
                <a:lnTo>
                  <a:pt x="806412" y="178140"/>
                </a:lnTo>
                <a:lnTo>
                  <a:pt x="766789" y="131451"/>
                </a:lnTo>
                <a:lnTo>
                  <a:pt x="719496" y="90611"/>
                </a:lnTo>
                <a:lnTo>
                  <a:pt x="665433" y="56396"/>
                </a:lnTo>
                <a:lnTo>
                  <a:pt x="605498" y="29581"/>
                </a:lnTo>
                <a:lnTo>
                  <a:pt x="540588" y="10939"/>
                </a:lnTo>
                <a:lnTo>
                  <a:pt x="471604" y="1247"/>
                </a:lnTo>
                <a:lnTo>
                  <a:pt x="435863" y="0"/>
                </a:lnTo>
                <a:close/>
              </a:path>
            </a:pathLst>
          </a:custGeom>
          <a:solidFill>
            <a:srgbClr val="C4D4EB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3855720" y="3794759"/>
            <a:ext cx="871855" cy="753110"/>
          </a:xfrm>
          <a:custGeom>
            <a:rect l="l" t="t" r="r" b="b"/>
            <a:pathLst>
              <a:path w="871853" h="753110">
                <a:moveTo>
                  <a:pt x="0" y="376427"/>
                </a:moveTo>
                <a:lnTo>
                  <a:pt x="5706" y="315368"/>
                </a:lnTo>
                <a:lnTo>
                  <a:pt x="22226" y="257446"/>
                </a:lnTo>
                <a:lnTo>
                  <a:pt x="48660" y="203436"/>
                </a:lnTo>
                <a:lnTo>
                  <a:pt x="84112" y="154112"/>
                </a:lnTo>
                <a:lnTo>
                  <a:pt x="127682" y="110251"/>
                </a:lnTo>
                <a:lnTo>
                  <a:pt x="178472" y="72627"/>
                </a:lnTo>
                <a:lnTo>
                  <a:pt x="235584" y="42015"/>
                </a:lnTo>
                <a:lnTo>
                  <a:pt x="298118" y="19190"/>
                </a:lnTo>
                <a:lnTo>
                  <a:pt x="365178" y="4926"/>
                </a:lnTo>
                <a:lnTo>
                  <a:pt x="435863" y="0"/>
                </a:lnTo>
                <a:lnTo>
                  <a:pt x="471604" y="1247"/>
                </a:lnTo>
                <a:lnTo>
                  <a:pt x="540588" y="10939"/>
                </a:lnTo>
                <a:lnTo>
                  <a:pt x="605498" y="29581"/>
                </a:lnTo>
                <a:lnTo>
                  <a:pt x="665433" y="56396"/>
                </a:lnTo>
                <a:lnTo>
                  <a:pt x="719496" y="90611"/>
                </a:lnTo>
                <a:lnTo>
                  <a:pt x="766789" y="131451"/>
                </a:lnTo>
                <a:lnTo>
                  <a:pt x="806412" y="178140"/>
                </a:lnTo>
                <a:lnTo>
                  <a:pt x="837467" y="229903"/>
                </a:lnTo>
                <a:lnTo>
                  <a:pt x="859057" y="285966"/>
                </a:lnTo>
                <a:lnTo>
                  <a:pt x="870282" y="345554"/>
                </a:lnTo>
                <a:lnTo>
                  <a:pt x="871727" y="376427"/>
                </a:lnTo>
                <a:lnTo>
                  <a:pt x="870282" y="407301"/>
                </a:lnTo>
                <a:lnTo>
                  <a:pt x="859057" y="466889"/>
                </a:lnTo>
                <a:lnTo>
                  <a:pt x="837467" y="522952"/>
                </a:lnTo>
                <a:lnTo>
                  <a:pt x="806412" y="574715"/>
                </a:lnTo>
                <a:lnTo>
                  <a:pt x="766789" y="621404"/>
                </a:lnTo>
                <a:lnTo>
                  <a:pt x="719496" y="662244"/>
                </a:lnTo>
                <a:lnTo>
                  <a:pt x="665433" y="696459"/>
                </a:lnTo>
                <a:lnTo>
                  <a:pt x="605498" y="723274"/>
                </a:lnTo>
                <a:lnTo>
                  <a:pt x="540588" y="741916"/>
                </a:lnTo>
                <a:lnTo>
                  <a:pt x="471604" y="751608"/>
                </a:lnTo>
                <a:lnTo>
                  <a:pt x="435863" y="752856"/>
                </a:lnTo>
                <a:lnTo>
                  <a:pt x="400123" y="751608"/>
                </a:lnTo>
                <a:lnTo>
                  <a:pt x="331139" y="741916"/>
                </a:lnTo>
                <a:lnTo>
                  <a:pt x="266229" y="723274"/>
                </a:lnTo>
                <a:lnTo>
                  <a:pt x="206294" y="696459"/>
                </a:lnTo>
                <a:lnTo>
                  <a:pt x="152231" y="662244"/>
                </a:lnTo>
                <a:lnTo>
                  <a:pt x="104938" y="621404"/>
                </a:lnTo>
                <a:lnTo>
                  <a:pt x="65315" y="574715"/>
                </a:lnTo>
                <a:lnTo>
                  <a:pt x="34260" y="522952"/>
                </a:lnTo>
                <a:lnTo>
                  <a:pt x="12670" y="466889"/>
                </a:lnTo>
                <a:lnTo>
                  <a:pt x="1445" y="407301"/>
                </a:lnTo>
                <a:lnTo>
                  <a:pt x="0" y="376427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4291584" y="4773167"/>
            <a:ext cx="3884929" cy="753110"/>
          </a:xfrm>
          <a:custGeom>
            <a:rect l="l" t="t" r="r" b="b"/>
            <a:pathLst>
              <a:path w="3884929" h="753110">
                <a:moveTo>
                  <a:pt x="3884675" y="0"/>
                </a:moveTo>
                <a:lnTo>
                  <a:pt x="435737" y="0"/>
                </a:lnTo>
                <a:lnTo>
                  <a:pt x="0" y="376427"/>
                </a:lnTo>
                <a:lnTo>
                  <a:pt x="435737" y="752855"/>
                </a:lnTo>
                <a:lnTo>
                  <a:pt x="3884675" y="752855"/>
                </a:lnTo>
                <a:lnTo>
                  <a:pt x="3884675" y="0"/>
                </a:lnTo>
                <a:close/>
              </a:path>
            </a:pathLst>
          </a:custGeom>
          <a:solidFill>
            <a:srgbClr val="4DC58D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4291584" y="4773167"/>
            <a:ext cx="3884929" cy="753110"/>
          </a:xfrm>
          <a:custGeom>
            <a:rect l="l" t="t" r="r" b="b"/>
            <a:pathLst>
              <a:path w="3884929" h="753110">
                <a:moveTo>
                  <a:pt x="3884675" y="752855"/>
                </a:moveTo>
                <a:lnTo>
                  <a:pt x="435737" y="752855"/>
                </a:lnTo>
                <a:lnTo>
                  <a:pt x="0" y="376427"/>
                </a:lnTo>
                <a:lnTo>
                  <a:pt x="435737" y="0"/>
                </a:lnTo>
                <a:lnTo>
                  <a:pt x="3884675" y="0"/>
                </a:lnTo>
                <a:lnTo>
                  <a:pt x="3884675" y="752855"/>
                </a:lnTo>
                <a:close/>
              </a:path>
            </a:pathLst>
          </a:custGeom>
          <a:ln w="12699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 txBox="1"/>
          <p:nvPr/>
        </p:nvSpPr>
        <p:spPr>
          <a:xfrm>
            <a:off x="5480684" y="5023940"/>
            <a:ext cx="197993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um</a:t>
            </a: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curing (</a:t>
            </a: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855720" y="4773167"/>
            <a:ext cx="871855" cy="753110"/>
          </a:xfrm>
          <a:custGeom>
            <a:rect l="l" t="t" r="r" b="b"/>
            <a:pathLst>
              <a:path w="871853" h="753110">
                <a:moveTo>
                  <a:pt x="435863" y="0"/>
                </a:moveTo>
                <a:lnTo>
                  <a:pt x="365178" y="4926"/>
                </a:lnTo>
                <a:lnTo>
                  <a:pt x="298118" y="19190"/>
                </a:lnTo>
                <a:lnTo>
                  <a:pt x="235584" y="42015"/>
                </a:lnTo>
                <a:lnTo>
                  <a:pt x="178472" y="72627"/>
                </a:lnTo>
                <a:lnTo>
                  <a:pt x="127682" y="110251"/>
                </a:lnTo>
                <a:lnTo>
                  <a:pt x="84112" y="154112"/>
                </a:lnTo>
                <a:lnTo>
                  <a:pt x="48660" y="203436"/>
                </a:lnTo>
                <a:lnTo>
                  <a:pt x="22226" y="257446"/>
                </a:lnTo>
                <a:lnTo>
                  <a:pt x="5706" y="315368"/>
                </a:lnTo>
                <a:lnTo>
                  <a:pt x="0" y="376427"/>
                </a:lnTo>
                <a:lnTo>
                  <a:pt x="1445" y="407301"/>
                </a:lnTo>
                <a:lnTo>
                  <a:pt x="12670" y="466889"/>
                </a:lnTo>
                <a:lnTo>
                  <a:pt x="34260" y="522952"/>
                </a:lnTo>
                <a:lnTo>
                  <a:pt x="65315" y="574715"/>
                </a:lnTo>
                <a:lnTo>
                  <a:pt x="104938" y="621404"/>
                </a:lnTo>
                <a:lnTo>
                  <a:pt x="152231" y="662244"/>
                </a:lnTo>
                <a:lnTo>
                  <a:pt x="206294" y="696459"/>
                </a:lnTo>
                <a:lnTo>
                  <a:pt x="266229" y="723274"/>
                </a:lnTo>
                <a:lnTo>
                  <a:pt x="331139" y="741916"/>
                </a:lnTo>
                <a:lnTo>
                  <a:pt x="400123" y="751608"/>
                </a:lnTo>
                <a:lnTo>
                  <a:pt x="435863" y="752855"/>
                </a:lnTo>
                <a:lnTo>
                  <a:pt x="471604" y="751608"/>
                </a:lnTo>
                <a:lnTo>
                  <a:pt x="540588" y="741916"/>
                </a:lnTo>
                <a:lnTo>
                  <a:pt x="605498" y="723274"/>
                </a:lnTo>
                <a:lnTo>
                  <a:pt x="665433" y="696459"/>
                </a:lnTo>
                <a:lnTo>
                  <a:pt x="719496" y="662244"/>
                </a:lnTo>
                <a:lnTo>
                  <a:pt x="766789" y="621404"/>
                </a:lnTo>
                <a:lnTo>
                  <a:pt x="806412" y="574715"/>
                </a:lnTo>
                <a:lnTo>
                  <a:pt x="837467" y="522952"/>
                </a:lnTo>
                <a:lnTo>
                  <a:pt x="859057" y="466889"/>
                </a:lnTo>
                <a:lnTo>
                  <a:pt x="870282" y="407301"/>
                </a:lnTo>
                <a:lnTo>
                  <a:pt x="871727" y="376427"/>
                </a:lnTo>
                <a:lnTo>
                  <a:pt x="870282" y="345554"/>
                </a:lnTo>
                <a:lnTo>
                  <a:pt x="859057" y="285966"/>
                </a:lnTo>
                <a:lnTo>
                  <a:pt x="837467" y="229903"/>
                </a:lnTo>
                <a:lnTo>
                  <a:pt x="806412" y="178140"/>
                </a:lnTo>
                <a:lnTo>
                  <a:pt x="766789" y="131451"/>
                </a:lnTo>
                <a:lnTo>
                  <a:pt x="719496" y="90611"/>
                </a:lnTo>
                <a:lnTo>
                  <a:pt x="665433" y="56396"/>
                </a:lnTo>
                <a:lnTo>
                  <a:pt x="605498" y="29581"/>
                </a:lnTo>
                <a:lnTo>
                  <a:pt x="540588" y="10939"/>
                </a:lnTo>
                <a:lnTo>
                  <a:pt x="471604" y="1247"/>
                </a:lnTo>
                <a:lnTo>
                  <a:pt x="435863" y="0"/>
                </a:lnTo>
                <a:close/>
              </a:path>
            </a:pathLst>
          </a:custGeom>
          <a:solidFill>
            <a:srgbClr val="C2E3D6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3855720" y="4773167"/>
            <a:ext cx="871855" cy="753110"/>
          </a:xfrm>
          <a:custGeom>
            <a:rect l="l" t="t" r="r" b="b"/>
            <a:pathLst>
              <a:path w="871853" h="753110">
                <a:moveTo>
                  <a:pt x="0" y="376427"/>
                </a:moveTo>
                <a:lnTo>
                  <a:pt x="5706" y="315368"/>
                </a:lnTo>
                <a:lnTo>
                  <a:pt x="22226" y="257446"/>
                </a:lnTo>
                <a:lnTo>
                  <a:pt x="48660" y="203436"/>
                </a:lnTo>
                <a:lnTo>
                  <a:pt x="84112" y="154112"/>
                </a:lnTo>
                <a:lnTo>
                  <a:pt x="127682" y="110251"/>
                </a:lnTo>
                <a:lnTo>
                  <a:pt x="178472" y="72627"/>
                </a:lnTo>
                <a:lnTo>
                  <a:pt x="235584" y="42015"/>
                </a:lnTo>
                <a:lnTo>
                  <a:pt x="298118" y="19190"/>
                </a:lnTo>
                <a:lnTo>
                  <a:pt x="365178" y="4926"/>
                </a:lnTo>
                <a:lnTo>
                  <a:pt x="435863" y="0"/>
                </a:lnTo>
                <a:lnTo>
                  <a:pt x="471604" y="1247"/>
                </a:lnTo>
                <a:lnTo>
                  <a:pt x="540588" y="10939"/>
                </a:lnTo>
                <a:lnTo>
                  <a:pt x="605498" y="29581"/>
                </a:lnTo>
                <a:lnTo>
                  <a:pt x="665433" y="56396"/>
                </a:lnTo>
                <a:lnTo>
                  <a:pt x="719496" y="90611"/>
                </a:lnTo>
                <a:lnTo>
                  <a:pt x="766789" y="131451"/>
                </a:lnTo>
                <a:lnTo>
                  <a:pt x="806412" y="178140"/>
                </a:lnTo>
                <a:lnTo>
                  <a:pt x="837467" y="229903"/>
                </a:lnTo>
                <a:lnTo>
                  <a:pt x="859057" y="285966"/>
                </a:lnTo>
                <a:lnTo>
                  <a:pt x="870282" y="345554"/>
                </a:lnTo>
                <a:lnTo>
                  <a:pt x="871727" y="376427"/>
                </a:lnTo>
                <a:lnTo>
                  <a:pt x="870282" y="407301"/>
                </a:lnTo>
                <a:lnTo>
                  <a:pt x="859057" y="466889"/>
                </a:lnTo>
                <a:lnTo>
                  <a:pt x="837467" y="522952"/>
                </a:lnTo>
                <a:lnTo>
                  <a:pt x="806412" y="574715"/>
                </a:lnTo>
                <a:lnTo>
                  <a:pt x="766789" y="621404"/>
                </a:lnTo>
                <a:lnTo>
                  <a:pt x="719496" y="662244"/>
                </a:lnTo>
                <a:lnTo>
                  <a:pt x="665433" y="696459"/>
                </a:lnTo>
                <a:lnTo>
                  <a:pt x="605498" y="723274"/>
                </a:lnTo>
                <a:lnTo>
                  <a:pt x="540588" y="741916"/>
                </a:lnTo>
                <a:lnTo>
                  <a:pt x="471604" y="751608"/>
                </a:lnTo>
                <a:lnTo>
                  <a:pt x="435863" y="752855"/>
                </a:lnTo>
                <a:lnTo>
                  <a:pt x="400123" y="751608"/>
                </a:lnTo>
                <a:lnTo>
                  <a:pt x="331139" y="741916"/>
                </a:lnTo>
                <a:lnTo>
                  <a:pt x="266229" y="723274"/>
                </a:lnTo>
                <a:lnTo>
                  <a:pt x="206294" y="696459"/>
                </a:lnTo>
                <a:lnTo>
                  <a:pt x="152231" y="662244"/>
                </a:lnTo>
                <a:lnTo>
                  <a:pt x="104938" y="621404"/>
                </a:lnTo>
                <a:lnTo>
                  <a:pt x="65315" y="574715"/>
                </a:lnTo>
                <a:lnTo>
                  <a:pt x="34260" y="522952"/>
                </a:lnTo>
                <a:lnTo>
                  <a:pt x="12670" y="466889"/>
                </a:lnTo>
                <a:lnTo>
                  <a:pt x="1445" y="407301"/>
                </a:lnTo>
                <a:lnTo>
                  <a:pt x="0" y="376427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4291584" y="5750052"/>
            <a:ext cx="3884929" cy="753110"/>
          </a:xfrm>
          <a:custGeom>
            <a:rect l="l" t="t" r="r" b="b"/>
            <a:pathLst>
              <a:path w="3884929" h="753109">
                <a:moveTo>
                  <a:pt x="3884675" y="0"/>
                </a:moveTo>
                <a:lnTo>
                  <a:pt x="435737" y="0"/>
                </a:lnTo>
                <a:lnTo>
                  <a:pt x="0" y="376428"/>
                </a:lnTo>
                <a:lnTo>
                  <a:pt x="435737" y="752856"/>
                </a:lnTo>
                <a:lnTo>
                  <a:pt x="3884675" y="752856"/>
                </a:lnTo>
                <a:lnTo>
                  <a:pt x="3884675" y="0"/>
                </a:lnTo>
                <a:close/>
              </a:path>
            </a:pathLst>
          </a:custGeom>
          <a:solidFill>
            <a:srgbClr val="6FAC46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4291584" y="5750052"/>
            <a:ext cx="3884929" cy="753110"/>
          </a:xfrm>
          <a:custGeom>
            <a:rect l="l" t="t" r="r" b="b"/>
            <a:pathLst>
              <a:path w="3884929" h="753109">
                <a:moveTo>
                  <a:pt x="3884675" y="752856"/>
                </a:moveTo>
                <a:lnTo>
                  <a:pt x="435737" y="752856"/>
                </a:lnTo>
                <a:lnTo>
                  <a:pt x="0" y="376428"/>
                </a:lnTo>
                <a:lnTo>
                  <a:pt x="435737" y="0"/>
                </a:lnTo>
                <a:lnTo>
                  <a:pt x="3884675" y="0"/>
                </a:lnTo>
                <a:lnTo>
                  <a:pt x="3884675" y="752856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 txBox="1"/>
          <p:nvPr/>
        </p:nvSpPr>
        <p:spPr>
          <a:xfrm>
            <a:off x="5677280" y="6001459"/>
            <a:ext cx="158750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slow 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uring (</a:t>
            </a: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C)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855720" y="5750052"/>
            <a:ext cx="871855" cy="753110"/>
          </a:xfrm>
          <a:custGeom>
            <a:rect l="l" t="t" r="r" b="b"/>
            <a:pathLst>
              <a:path w="871853" h="753109">
                <a:moveTo>
                  <a:pt x="435863" y="0"/>
                </a:moveTo>
                <a:lnTo>
                  <a:pt x="365178" y="4926"/>
                </a:lnTo>
                <a:lnTo>
                  <a:pt x="298118" y="19190"/>
                </a:lnTo>
                <a:lnTo>
                  <a:pt x="235584" y="42015"/>
                </a:lnTo>
                <a:lnTo>
                  <a:pt x="178472" y="72627"/>
                </a:lnTo>
                <a:lnTo>
                  <a:pt x="127682" y="110251"/>
                </a:lnTo>
                <a:lnTo>
                  <a:pt x="84112" y="154112"/>
                </a:lnTo>
                <a:lnTo>
                  <a:pt x="48660" y="203436"/>
                </a:lnTo>
                <a:lnTo>
                  <a:pt x="22226" y="257446"/>
                </a:lnTo>
                <a:lnTo>
                  <a:pt x="5706" y="315368"/>
                </a:lnTo>
                <a:lnTo>
                  <a:pt x="0" y="376428"/>
                </a:lnTo>
                <a:lnTo>
                  <a:pt x="1445" y="407301"/>
                </a:lnTo>
                <a:lnTo>
                  <a:pt x="12670" y="466889"/>
                </a:lnTo>
                <a:lnTo>
                  <a:pt x="34260" y="522952"/>
                </a:lnTo>
                <a:lnTo>
                  <a:pt x="65315" y="574715"/>
                </a:lnTo>
                <a:lnTo>
                  <a:pt x="104938" y="621404"/>
                </a:lnTo>
                <a:lnTo>
                  <a:pt x="152231" y="662244"/>
                </a:lnTo>
                <a:lnTo>
                  <a:pt x="206294" y="696459"/>
                </a:lnTo>
                <a:lnTo>
                  <a:pt x="266229" y="723274"/>
                </a:lnTo>
                <a:lnTo>
                  <a:pt x="331139" y="741916"/>
                </a:lnTo>
                <a:lnTo>
                  <a:pt x="400123" y="751608"/>
                </a:lnTo>
                <a:lnTo>
                  <a:pt x="435863" y="752856"/>
                </a:lnTo>
                <a:lnTo>
                  <a:pt x="471604" y="751608"/>
                </a:lnTo>
                <a:lnTo>
                  <a:pt x="540588" y="741916"/>
                </a:lnTo>
                <a:lnTo>
                  <a:pt x="605498" y="723274"/>
                </a:lnTo>
                <a:lnTo>
                  <a:pt x="665433" y="696459"/>
                </a:lnTo>
                <a:lnTo>
                  <a:pt x="719496" y="662244"/>
                </a:lnTo>
                <a:lnTo>
                  <a:pt x="766789" y="621404"/>
                </a:lnTo>
                <a:lnTo>
                  <a:pt x="806412" y="574715"/>
                </a:lnTo>
                <a:lnTo>
                  <a:pt x="837467" y="522952"/>
                </a:lnTo>
                <a:lnTo>
                  <a:pt x="859057" y="466889"/>
                </a:lnTo>
                <a:lnTo>
                  <a:pt x="870282" y="407301"/>
                </a:lnTo>
                <a:lnTo>
                  <a:pt x="871727" y="376428"/>
                </a:lnTo>
                <a:lnTo>
                  <a:pt x="870282" y="345554"/>
                </a:lnTo>
                <a:lnTo>
                  <a:pt x="859057" y="285966"/>
                </a:lnTo>
                <a:lnTo>
                  <a:pt x="837467" y="229903"/>
                </a:lnTo>
                <a:lnTo>
                  <a:pt x="806412" y="178140"/>
                </a:lnTo>
                <a:lnTo>
                  <a:pt x="766789" y="131451"/>
                </a:lnTo>
                <a:lnTo>
                  <a:pt x="719496" y="90611"/>
                </a:lnTo>
                <a:lnTo>
                  <a:pt x="665433" y="56396"/>
                </a:lnTo>
                <a:lnTo>
                  <a:pt x="605498" y="29581"/>
                </a:lnTo>
                <a:lnTo>
                  <a:pt x="540588" y="10939"/>
                </a:lnTo>
                <a:lnTo>
                  <a:pt x="471604" y="1247"/>
                </a:lnTo>
                <a:lnTo>
                  <a:pt x="435863" y="0"/>
                </a:lnTo>
                <a:close/>
              </a:path>
            </a:pathLst>
          </a:custGeom>
          <a:solidFill>
            <a:srgbClr val="C8DBC1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3855720" y="5750052"/>
            <a:ext cx="871855" cy="753110"/>
          </a:xfrm>
          <a:custGeom>
            <a:rect l="l" t="t" r="r" b="b"/>
            <a:pathLst>
              <a:path w="871853" h="753109">
                <a:moveTo>
                  <a:pt x="0" y="376428"/>
                </a:moveTo>
                <a:lnTo>
                  <a:pt x="5706" y="315368"/>
                </a:lnTo>
                <a:lnTo>
                  <a:pt x="22226" y="257446"/>
                </a:lnTo>
                <a:lnTo>
                  <a:pt x="48660" y="203436"/>
                </a:lnTo>
                <a:lnTo>
                  <a:pt x="84112" y="154112"/>
                </a:lnTo>
                <a:lnTo>
                  <a:pt x="127682" y="110251"/>
                </a:lnTo>
                <a:lnTo>
                  <a:pt x="178472" y="72627"/>
                </a:lnTo>
                <a:lnTo>
                  <a:pt x="235584" y="42015"/>
                </a:lnTo>
                <a:lnTo>
                  <a:pt x="298118" y="19190"/>
                </a:lnTo>
                <a:lnTo>
                  <a:pt x="365178" y="4926"/>
                </a:lnTo>
                <a:lnTo>
                  <a:pt x="435863" y="0"/>
                </a:lnTo>
                <a:lnTo>
                  <a:pt x="471604" y="1247"/>
                </a:lnTo>
                <a:lnTo>
                  <a:pt x="540588" y="10939"/>
                </a:lnTo>
                <a:lnTo>
                  <a:pt x="605498" y="29581"/>
                </a:lnTo>
                <a:lnTo>
                  <a:pt x="665433" y="56396"/>
                </a:lnTo>
                <a:lnTo>
                  <a:pt x="719496" y="90611"/>
                </a:lnTo>
                <a:lnTo>
                  <a:pt x="766789" y="131451"/>
                </a:lnTo>
                <a:lnTo>
                  <a:pt x="806412" y="178140"/>
                </a:lnTo>
                <a:lnTo>
                  <a:pt x="837467" y="229903"/>
                </a:lnTo>
                <a:lnTo>
                  <a:pt x="859057" y="285966"/>
                </a:lnTo>
                <a:lnTo>
                  <a:pt x="870282" y="345554"/>
                </a:lnTo>
                <a:lnTo>
                  <a:pt x="871727" y="376428"/>
                </a:lnTo>
                <a:lnTo>
                  <a:pt x="870282" y="407301"/>
                </a:lnTo>
                <a:lnTo>
                  <a:pt x="859057" y="466889"/>
                </a:lnTo>
                <a:lnTo>
                  <a:pt x="837467" y="522952"/>
                </a:lnTo>
                <a:lnTo>
                  <a:pt x="806412" y="574715"/>
                </a:lnTo>
                <a:lnTo>
                  <a:pt x="766789" y="621404"/>
                </a:lnTo>
                <a:lnTo>
                  <a:pt x="719496" y="662244"/>
                </a:lnTo>
                <a:lnTo>
                  <a:pt x="665433" y="696459"/>
                </a:lnTo>
                <a:lnTo>
                  <a:pt x="605498" y="723274"/>
                </a:lnTo>
                <a:lnTo>
                  <a:pt x="540588" y="741916"/>
                </a:lnTo>
                <a:lnTo>
                  <a:pt x="471604" y="751608"/>
                </a:lnTo>
                <a:lnTo>
                  <a:pt x="435863" y="752856"/>
                </a:lnTo>
                <a:lnTo>
                  <a:pt x="400123" y="751608"/>
                </a:lnTo>
                <a:lnTo>
                  <a:pt x="331139" y="741916"/>
                </a:lnTo>
                <a:lnTo>
                  <a:pt x="266229" y="723274"/>
                </a:lnTo>
                <a:lnTo>
                  <a:pt x="206294" y="696459"/>
                </a:lnTo>
                <a:lnTo>
                  <a:pt x="152231" y="662244"/>
                </a:lnTo>
                <a:lnTo>
                  <a:pt x="104938" y="621404"/>
                </a:lnTo>
                <a:lnTo>
                  <a:pt x="65315" y="574715"/>
                </a:lnTo>
                <a:lnTo>
                  <a:pt x="34260" y="522952"/>
                </a:lnTo>
                <a:lnTo>
                  <a:pt x="12670" y="466889"/>
                </a:lnTo>
                <a:lnTo>
                  <a:pt x="1445" y="407301"/>
                </a:lnTo>
                <a:lnTo>
                  <a:pt x="0" y="376428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3396836" y="3800856"/>
            <a:ext cx="451484" cy="2926080"/>
          </a:xfrm>
          <a:custGeom>
            <a:rect l="l" t="t" r="r" b="b"/>
            <a:pathLst>
              <a:path w="451484" h="2926079">
                <a:moveTo>
                  <a:pt x="451263" y="2926079"/>
                </a:moveTo>
                <a:lnTo>
                  <a:pt x="410733" y="2925475"/>
                </a:lnTo>
                <a:lnTo>
                  <a:pt x="372572" y="2923735"/>
                </a:lnTo>
                <a:lnTo>
                  <a:pt x="321159" y="2919225"/>
                </a:lnTo>
                <a:lnTo>
                  <a:pt x="278637" y="2912750"/>
                </a:lnTo>
                <a:lnTo>
                  <a:pt x="239462" y="2901676"/>
                </a:lnTo>
                <a:lnTo>
                  <a:pt x="224949" y="1500758"/>
                </a:lnTo>
                <a:lnTo>
                  <a:pt x="224030" y="1497338"/>
                </a:lnTo>
                <a:lnTo>
                  <a:pt x="183824" y="1479074"/>
                </a:lnTo>
                <a:lnTo>
                  <a:pt x="144974" y="1471987"/>
                </a:lnTo>
                <a:lnTo>
                  <a:pt x="96475" y="1466738"/>
                </a:lnTo>
                <a:lnTo>
                  <a:pt x="40462" y="1463682"/>
                </a:lnTo>
                <a:lnTo>
                  <a:pt x="0" y="1463039"/>
                </a:lnTo>
                <a:lnTo>
                  <a:pt x="20425" y="1462885"/>
                </a:lnTo>
                <a:lnTo>
                  <a:pt x="59708" y="1461686"/>
                </a:lnTo>
                <a:lnTo>
                  <a:pt x="113478" y="1457866"/>
                </a:lnTo>
                <a:lnTo>
                  <a:pt x="159099" y="1451944"/>
                </a:lnTo>
                <a:lnTo>
                  <a:pt x="203427" y="1441402"/>
                </a:lnTo>
                <a:lnTo>
                  <a:pt x="224949" y="37718"/>
                </a:lnTo>
                <a:lnTo>
                  <a:pt x="225867" y="34298"/>
                </a:lnTo>
                <a:lnTo>
                  <a:pt x="266074" y="16034"/>
                </a:lnTo>
                <a:lnTo>
                  <a:pt x="304923" y="8947"/>
                </a:lnTo>
                <a:lnTo>
                  <a:pt x="353422" y="3698"/>
                </a:lnTo>
                <a:lnTo>
                  <a:pt x="409436" y="642"/>
                </a:lnTo>
                <a:lnTo>
                  <a:pt x="429408" y="173"/>
                </a:lnTo>
                <a:lnTo>
                  <a:pt x="449898" y="0"/>
                </a:lnTo>
              </a:path>
            </a:pathLst>
          </a:custGeom>
          <a:ln w="6350">
            <a:solidFill>
              <a:srgbClr val="4471C4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09845" y="2320386"/>
            <a:ext cx="88265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6455"/>
              </a:lnSpc>
            </a:pPr>
            <a:r>
              <a:rPr sz="54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7.5</a:t>
            </a:r>
            <a:endParaRPr sz="54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182620" y="3279347"/>
            <a:ext cx="4991735" cy="610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5740"/>
              </a:lnSpc>
            </a:pP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Emulsi</a:t>
            </a:r>
            <a:r>
              <a:rPr sz="4800" b="1" spc="-1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ied</a:t>
            </a:r>
            <a:r>
              <a:rPr sz="4800" b="1" spc="-245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4800" b="1">
                <a:solidFill>
                  <a:srgbClr val="FF0000"/>
                </a:solidFill>
                <a:latin typeface="Times New Roman" panose="02020603050405020304"/>
                <a:cs typeface="Times New Roman" panose="02020603050405020304"/>
              </a:rPr>
              <a:t>Asphalt</a:t>
            </a:r>
            <a:endParaRPr sz="4800" b="1">
              <a:solidFill>
                <a:srgbClr val="FF0000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5572" y="2595372"/>
            <a:ext cx="11116056" cy="102260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385572" y="2595372"/>
            <a:ext cx="11116310" cy="1022985"/>
          </a:xfrm>
          <a:custGeom>
            <a:rect l="l" t="t" r="r" b="b"/>
            <a:pathLst>
              <a:path w="11116310" h="1022985">
                <a:moveTo>
                  <a:pt x="0" y="1022603"/>
                </a:moveTo>
                <a:lnTo>
                  <a:pt x="11116056" y="1022603"/>
                </a:lnTo>
                <a:lnTo>
                  <a:pt x="11116056" y="0"/>
                </a:lnTo>
                <a:lnTo>
                  <a:pt x="0" y="0"/>
                </a:lnTo>
                <a:lnTo>
                  <a:pt x="0" y="1022603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3702" y="191165"/>
            <a:ext cx="4549140" cy="457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305"/>
              </a:lnSpc>
              <a:tabLst>
                <a:tab pos="812800"/>
              </a:tabLst>
            </a:pP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7.5	Emu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sifi</a:t>
            </a:r>
            <a:r>
              <a:rPr sz="3600" b="1" spc="-1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3600" b="1" spc="-19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3600" b="1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Asphalt</a:t>
            </a:r>
            <a:endParaRPr sz="36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1225" y="967306"/>
            <a:ext cx="10665460" cy="33756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6350" indent="266700" algn="just">
              <a:lnSpc>
                <a:spcPct val="150000"/>
              </a:lnSpc>
            </a:pP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Emulsifi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 </a:t>
            </a:r>
            <a:r>
              <a:rPr sz="1800" spc="-1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 </a:t>
            </a:r>
            <a:r>
              <a:rPr sz="1800" spc="-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 </a:t>
            </a:r>
            <a:r>
              <a:rPr sz="1800" spc="-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produced </a:t>
            </a:r>
            <a:r>
              <a:rPr sz="1800" spc="-2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b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ispersing </a:t>
            </a:r>
            <a:r>
              <a:rPr sz="1800" spc="-1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ti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 </a:t>
            </a:r>
            <a:r>
              <a:rPr sz="1800" spc="-17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lobu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es </a:t>
            </a:r>
            <a:r>
              <a:rPr sz="1800" spc="-1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sz="1800" spc="-2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asphalt </a:t>
            </a:r>
            <a:r>
              <a:rPr sz="1800" spc="-19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ent </a:t>
            </a:r>
            <a:r>
              <a:rPr sz="1800" spc="-19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nto </a:t>
            </a:r>
            <a:r>
              <a:rPr sz="1800" spc="-1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wat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r </a:t>
            </a:r>
            <a:r>
              <a:rPr sz="1800" spc="-204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treated </a:t>
            </a:r>
            <a:r>
              <a:rPr sz="1800" spc="-19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with </a:t>
            </a:r>
            <a:r>
              <a:rPr sz="1800" spc="-19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 </a:t>
            </a:r>
            <a:r>
              <a:rPr sz="1800" spc="-2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 quan</a:t>
            </a:r>
            <a:r>
              <a:rPr sz="1800" spc="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ity</a:t>
            </a:r>
            <a:r>
              <a:rPr sz="1800" spc="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7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emu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si</a:t>
            </a:r>
            <a:r>
              <a:rPr sz="1800" spc="-1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2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8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-5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80">
                <a:solidFill>
                  <a:srgbClr val="4471C4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er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comprises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continu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phase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globules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 up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iscon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uous</a:t>
            </a:r>
            <a:r>
              <a:rPr sz="1800" spc="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h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emulsion</a:t>
            </a:r>
            <a:r>
              <a:rPr sz="1800" spc="204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setti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 spc="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rate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will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ine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35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rent</a:t>
            </a:r>
            <a:r>
              <a:rPr sz="1800" spc="2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gra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es</a:t>
            </a:r>
            <a:r>
              <a:rPr sz="1800" spc="22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for</a:t>
            </a:r>
            <a:r>
              <a:rPr sz="1800" spc="2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ulsif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 </a:t>
            </a:r>
            <a:r>
              <a:rPr sz="1800" spc="-22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t: rapid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(RS),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ed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um set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(M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),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slow set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(S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),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qui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(Q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).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995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The</a:t>
            </a:r>
            <a:r>
              <a:rPr sz="1800" spc="9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app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ic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ions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6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asphalt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products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: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ix</a:t>
            </a:r>
            <a:r>
              <a:rPr sz="1800" spc="9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hing,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8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7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ce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g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,</a:t>
            </a:r>
            <a:r>
              <a:rPr sz="1800" spc="10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</a:t>
            </a:r>
            <a:r>
              <a:rPr sz="1800" spc="-2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8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treatment (fog,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sand, ch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sandwich, slurry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seals,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surfa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 and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pe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seal),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pav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nt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nan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and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on.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12700" marR="5080" indent="266700" algn="just">
              <a:lnSpc>
                <a:spcPct val="150000"/>
              </a:lnSpc>
              <a:spcBef>
                <a:spcPts val="995"/>
              </a:spcBef>
            </a:pPr>
            <a:r>
              <a:rPr sz="180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pha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emulsi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ns are</a:t>
            </a:r>
            <a:r>
              <a:rPr sz="1800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ep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ng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ks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d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u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to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env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ron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en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al 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onc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rn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 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he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</a:t>
            </a:r>
            <a:r>
              <a:rPr sz="1800" spc="-15"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llo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ing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four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asons th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aspha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t emulsions should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be</a:t>
            </a:r>
            <a:r>
              <a:rPr sz="1800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used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in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eu of</a:t>
            </a:r>
            <a:r>
              <a:rPr sz="1800" spc="-10"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cu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ba</a:t>
            </a:r>
            <a:r>
              <a:rPr sz="1800" spc="5">
                <a:latin typeface="Times New Roman" panose="02020603050405020304"/>
                <a:cs typeface="Times New Roman" panose="02020603050405020304"/>
              </a:rPr>
              <a:t>c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k</a:t>
            </a:r>
            <a:r>
              <a:rPr sz="1800" spc="-5"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511808" y="4009644"/>
            <a:ext cx="8714740" cy="2848610"/>
          </a:xfrm>
          <a:custGeom>
            <a:rect l="l" t="t" r="r" b="b"/>
            <a:pathLst>
              <a:path w="8714740" h="2848609">
                <a:moveTo>
                  <a:pt x="7290054" y="0"/>
                </a:moveTo>
                <a:lnTo>
                  <a:pt x="7290054" y="712088"/>
                </a:lnTo>
                <a:lnTo>
                  <a:pt x="0" y="712088"/>
                </a:lnTo>
                <a:lnTo>
                  <a:pt x="0" y="2136266"/>
                </a:lnTo>
                <a:lnTo>
                  <a:pt x="7290054" y="2136266"/>
                </a:lnTo>
                <a:lnTo>
                  <a:pt x="7290054" y="2848355"/>
                </a:lnTo>
                <a:lnTo>
                  <a:pt x="8714232" y="1424177"/>
                </a:lnTo>
                <a:lnTo>
                  <a:pt x="7290054" y="0"/>
                </a:lnTo>
                <a:close/>
              </a:path>
            </a:pathLst>
          </a:custGeom>
          <a:solidFill>
            <a:srgbClr val="D2DEEE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748283" y="4681728"/>
            <a:ext cx="2468880" cy="1504315"/>
          </a:xfrm>
          <a:custGeom>
            <a:rect l="l" t="t" r="r" b="b"/>
            <a:pathLst>
              <a:path w="2468880" h="1504314">
                <a:moveTo>
                  <a:pt x="2218182" y="0"/>
                </a:moveTo>
                <a:lnTo>
                  <a:pt x="250748" y="0"/>
                </a:lnTo>
                <a:lnTo>
                  <a:pt x="230184" y="831"/>
                </a:lnTo>
                <a:lnTo>
                  <a:pt x="190492" y="7287"/>
                </a:lnTo>
                <a:lnTo>
                  <a:pt x="153147" y="19704"/>
                </a:lnTo>
                <a:lnTo>
                  <a:pt x="118666" y="37566"/>
                </a:lnTo>
                <a:lnTo>
                  <a:pt x="87565" y="60356"/>
                </a:lnTo>
                <a:lnTo>
                  <a:pt x="60361" y="87557"/>
                </a:lnTo>
                <a:lnTo>
                  <a:pt x="37568" y="118652"/>
                </a:lnTo>
                <a:lnTo>
                  <a:pt x="19705" y="153126"/>
                </a:lnTo>
                <a:lnTo>
                  <a:pt x="7287" y="190461"/>
                </a:lnTo>
                <a:lnTo>
                  <a:pt x="831" y="230140"/>
                </a:lnTo>
                <a:lnTo>
                  <a:pt x="0" y="250698"/>
                </a:lnTo>
                <a:lnTo>
                  <a:pt x="0" y="1253490"/>
                </a:lnTo>
                <a:lnTo>
                  <a:pt x="3281" y="1294154"/>
                </a:lnTo>
                <a:lnTo>
                  <a:pt x="12783" y="1332729"/>
                </a:lnTo>
                <a:lnTo>
                  <a:pt x="27988" y="1368699"/>
                </a:lnTo>
                <a:lnTo>
                  <a:pt x="48381" y="1401548"/>
                </a:lnTo>
                <a:lnTo>
                  <a:pt x="73444" y="1430759"/>
                </a:lnTo>
                <a:lnTo>
                  <a:pt x="102661" y="1455817"/>
                </a:lnTo>
                <a:lnTo>
                  <a:pt x="135517" y="1476205"/>
                </a:lnTo>
                <a:lnTo>
                  <a:pt x="171494" y="1491407"/>
                </a:lnTo>
                <a:lnTo>
                  <a:pt x="210076" y="1500906"/>
                </a:lnTo>
                <a:lnTo>
                  <a:pt x="250748" y="1504188"/>
                </a:lnTo>
                <a:lnTo>
                  <a:pt x="2218182" y="1504188"/>
                </a:lnTo>
                <a:lnTo>
                  <a:pt x="2258840" y="1500906"/>
                </a:lnTo>
                <a:lnTo>
                  <a:pt x="2297411" y="1491407"/>
                </a:lnTo>
                <a:lnTo>
                  <a:pt x="2333380" y="1476205"/>
                </a:lnTo>
                <a:lnTo>
                  <a:pt x="2366229" y="1455817"/>
                </a:lnTo>
                <a:lnTo>
                  <a:pt x="2395442" y="1430759"/>
                </a:lnTo>
                <a:lnTo>
                  <a:pt x="2420502" y="1401548"/>
                </a:lnTo>
                <a:lnTo>
                  <a:pt x="2440892" y="1368699"/>
                </a:lnTo>
                <a:lnTo>
                  <a:pt x="2456096" y="1332729"/>
                </a:lnTo>
                <a:lnTo>
                  <a:pt x="2465598" y="1294154"/>
                </a:lnTo>
                <a:lnTo>
                  <a:pt x="2468879" y="1253490"/>
                </a:lnTo>
                <a:lnTo>
                  <a:pt x="2468879" y="250698"/>
                </a:lnTo>
                <a:lnTo>
                  <a:pt x="2465598" y="210039"/>
                </a:lnTo>
                <a:lnTo>
                  <a:pt x="2456096" y="171468"/>
                </a:lnTo>
                <a:lnTo>
                  <a:pt x="2440892" y="135499"/>
                </a:lnTo>
                <a:lnTo>
                  <a:pt x="2420502" y="102650"/>
                </a:lnTo>
                <a:lnTo>
                  <a:pt x="2395442" y="73437"/>
                </a:lnTo>
                <a:lnTo>
                  <a:pt x="2366229" y="48377"/>
                </a:lnTo>
                <a:lnTo>
                  <a:pt x="2333380" y="27987"/>
                </a:lnTo>
                <a:lnTo>
                  <a:pt x="2297411" y="12783"/>
                </a:lnTo>
                <a:lnTo>
                  <a:pt x="2258840" y="3281"/>
                </a:lnTo>
                <a:lnTo>
                  <a:pt x="2218182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748283" y="4681728"/>
            <a:ext cx="2468880" cy="1504315"/>
          </a:xfrm>
          <a:custGeom>
            <a:rect l="l" t="t" r="r" b="b"/>
            <a:pathLst>
              <a:path w="2468880" h="1504314">
                <a:moveTo>
                  <a:pt x="0" y="250698"/>
                </a:moveTo>
                <a:lnTo>
                  <a:pt x="3281" y="210039"/>
                </a:lnTo>
                <a:lnTo>
                  <a:pt x="12783" y="171468"/>
                </a:lnTo>
                <a:lnTo>
                  <a:pt x="27988" y="135499"/>
                </a:lnTo>
                <a:lnTo>
                  <a:pt x="48381" y="102650"/>
                </a:lnTo>
                <a:lnTo>
                  <a:pt x="73444" y="73437"/>
                </a:lnTo>
                <a:lnTo>
                  <a:pt x="102661" y="48377"/>
                </a:lnTo>
                <a:lnTo>
                  <a:pt x="135517" y="27987"/>
                </a:lnTo>
                <a:lnTo>
                  <a:pt x="171494" y="12783"/>
                </a:lnTo>
                <a:lnTo>
                  <a:pt x="210076" y="3281"/>
                </a:lnTo>
                <a:lnTo>
                  <a:pt x="250748" y="0"/>
                </a:lnTo>
                <a:lnTo>
                  <a:pt x="2218182" y="0"/>
                </a:lnTo>
                <a:lnTo>
                  <a:pt x="2258840" y="3281"/>
                </a:lnTo>
                <a:lnTo>
                  <a:pt x="2297411" y="12783"/>
                </a:lnTo>
                <a:lnTo>
                  <a:pt x="2333380" y="27987"/>
                </a:lnTo>
                <a:lnTo>
                  <a:pt x="2366229" y="48377"/>
                </a:lnTo>
                <a:lnTo>
                  <a:pt x="2395442" y="73437"/>
                </a:lnTo>
                <a:lnTo>
                  <a:pt x="2420502" y="102650"/>
                </a:lnTo>
                <a:lnTo>
                  <a:pt x="2440892" y="135499"/>
                </a:lnTo>
                <a:lnTo>
                  <a:pt x="2456096" y="171468"/>
                </a:lnTo>
                <a:lnTo>
                  <a:pt x="2465598" y="210039"/>
                </a:lnTo>
                <a:lnTo>
                  <a:pt x="2468879" y="250698"/>
                </a:lnTo>
                <a:lnTo>
                  <a:pt x="2468879" y="1253490"/>
                </a:lnTo>
                <a:lnTo>
                  <a:pt x="2465598" y="1294154"/>
                </a:lnTo>
                <a:lnTo>
                  <a:pt x="2456096" y="1332729"/>
                </a:lnTo>
                <a:lnTo>
                  <a:pt x="2440892" y="1368699"/>
                </a:lnTo>
                <a:lnTo>
                  <a:pt x="2420502" y="1401548"/>
                </a:lnTo>
                <a:lnTo>
                  <a:pt x="2395442" y="1430759"/>
                </a:lnTo>
                <a:lnTo>
                  <a:pt x="2366229" y="1455817"/>
                </a:lnTo>
                <a:lnTo>
                  <a:pt x="2333380" y="1476205"/>
                </a:lnTo>
                <a:lnTo>
                  <a:pt x="2297411" y="1491407"/>
                </a:lnTo>
                <a:lnTo>
                  <a:pt x="2258840" y="1500906"/>
                </a:lnTo>
                <a:lnTo>
                  <a:pt x="2218182" y="1504188"/>
                </a:lnTo>
                <a:lnTo>
                  <a:pt x="250748" y="1504188"/>
                </a:lnTo>
                <a:lnTo>
                  <a:pt x="210076" y="1500906"/>
                </a:lnTo>
                <a:lnTo>
                  <a:pt x="171494" y="1491407"/>
                </a:lnTo>
                <a:lnTo>
                  <a:pt x="135517" y="1476205"/>
                </a:lnTo>
                <a:lnTo>
                  <a:pt x="102661" y="1455817"/>
                </a:lnTo>
                <a:lnTo>
                  <a:pt x="73444" y="1430759"/>
                </a:lnTo>
                <a:lnTo>
                  <a:pt x="48381" y="1401548"/>
                </a:lnTo>
                <a:lnTo>
                  <a:pt x="27988" y="1368699"/>
                </a:lnTo>
                <a:lnTo>
                  <a:pt x="12783" y="1332729"/>
                </a:lnTo>
                <a:lnTo>
                  <a:pt x="3281" y="1294154"/>
                </a:lnTo>
                <a:lnTo>
                  <a:pt x="0" y="1253490"/>
                </a:lnTo>
                <a:lnTo>
                  <a:pt x="0" y="250698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 txBox="1"/>
          <p:nvPr/>
        </p:nvSpPr>
        <p:spPr>
          <a:xfrm>
            <a:off x="921207" y="4938342"/>
            <a:ext cx="2121535" cy="995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205740">
              <a:lnSpc>
                <a:spcPts val="1940"/>
              </a:lnSpc>
            </a:pP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(1) Environment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 regul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ons.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Emulsions are re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iv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pol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ut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i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on</a:t>
            </a:r>
            <a:endParaRPr sz="1800">
              <a:latin typeface="Times New Roman" panose="02020603050405020304"/>
              <a:cs typeface="Times New Roman" panose="02020603050405020304"/>
            </a:endParaRPr>
          </a:p>
          <a:p>
            <a:pPr marL="635" algn="ctr">
              <a:lnSpc>
                <a:spcPts val="1915"/>
              </a:lnSpc>
            </a:pP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fre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340608" y="4736591"/>
            <a:ext cx="2467610" cy="1394460"/>
          </a:xfrm>
          <a:custGeom>
            <a:rect l="l" t="t" r="r" b="b"/>
            <a:pathLst>
              <a:path w="2467610" h="1394460">
                <a:moveTo>
                  <a:pt x="2235072" y="0"/>
                </a:moveTo>
                <a:lnTo>
                  <a:pt x="232282" y="0"/>
                </a:lnTo>
                <a:lnTo>
                  <a:pt x="213234" y="770"/>
                </a:lnTo>
                <a:lnTo>
                  <a:pt x="158869" y="11844"/>
                </a:lnTo>
                <a:lnTo>
                  <a:pt x="109933" y="34810"/>
                </a:lnTo>
                <a:lnTo>
                  <a:pt x="68040" y="68056"/>
                </a:lnTo>
                <a:lnTo>
                  <a:pt x="34805" y="109968"/>
                </a:lnTo>
                <a:lnTo>
                  <a:pt x="11843" y="158934"/>
                </a:lnTo>
                <a:lnTo>
                  <a:pt x="770" y="213343"/>
                </a:lnTo>
                <a:lnTo>
                  <a:pt x="0" y="232409"/>
                </a:lnTo>
                <a:lnTo>
                  <a:pt x="0" y="1162049"/>
                </a:lnTo>
                <a:lnTo>
                  <a:pt x="6751" y="1217901"/>
                </a:lnTo>
                <a:lnTo>
                  <a:pt x="25930" y="1268856"/>
                </a:lnTo>
                <a:lnTo>
                  <a:pt x="55920" y="1313300"/>
                </a:lnTo>
                <a:lnTo>
                  <a:pt x="95106" y="1349619"/>
                </a:lnTo>
                <a:lnTo>
                  <a:pt x="141874" y="1376196"/>
                </a:lnTo>
                <a:lnTo>
                  <a:pt x="194609" y="1391418"/>
                </a:lnTo>
                <a:lnTo>
                  <a:pt x="232282" y="1394459"/>
                </a:lnTo>
                <a:lnTo>
                  <a:pt x="2235072" y="1394459"/>
                </a:lnTo>
                <a:lnTo>
                  <a:pt x="2290887" y="1387705"/>
                </a:lnTo>
                <a:lnTo>
                  <a:pt x="2341813" y="1368519"/>
                </a:lnTo>
                <a:lnTo>
                  <a:pt x="2386233" y="1338515"/>
                </a:lnTo>
                <a:lnTo>
                  <a:pt x="2422534" y="1299309"/>
                </a:lnTo>
                <a:lnTo>
                  <a:pt x="2449099" y="1252515"/>
                </a:lnTo>
                <a:lnTo>
                  <a:pt x="2464315" y="1199748"/>
                </a:lnTo>
                <a:lnTo>
                  <a:pt x="2467355" y="1162049"/>
                </a:lnTo>
                <a:lnTo>
                  <a:pt x="2467355" y="232409"/>
                </a:lnTo>
                <a:lnTo>
                  <a:pt x="2460604" y="176546"/>
                </a:lnTo>
                <a:lnTo>
                  <a:pt x="2441425" y="125586"/>
                </a:lnTo>
                <a:lnTo>
                  <a:pt x="2411435" y="81143"/>
                </a:lnTo>
                <a:lnTo>
                  <a:pt x="2372249" y="44829"/>
                </a:lnTo>
                <a:lnTo>
                  <a:pt x="2325481" y="18258"/>
                </a:lnTo>
                <a:lnTo>
                  <a:pt x="2272746" y="3040"/>
                </a:lnTo>
                <a:lnTo>
                  <a:pt x="2235072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3340608" y="4736591"/>
            <a:ext cx="2467610" cy="1394460"/>
          </a:xfrm>
          <a:custGeom>
            <a:rect l="l" t="t" r="r" b="b"/>
            <a:pathLst>
              <a:path w="2467610" h="1394460">
                <a:moveTo>
                  <a:pt x="0" y="232409"/>
                </a:moveTo>
                <a:lnTo>
                  <a:pt x="6751" y="176546"/>
                </a:lnTo>
                <a:lnTo>
                  <a:pt x="25930" y="125586"/>
                </a:lnTo>
                <a:lnTo>
                  <a:pt x="55920" y="81143"/>
                </a:lnTo>
                <a:lnTo>
                  <a:pt x="95106" y="44829"/>
                </a:lnTo>
                <a:lnTo>
                  <a:pt x="141874" y="18258"/>
                </a:lnTo>
                <a:lnTo>
                  <a:pt x="194609" y="3040"/>
                </a:lnTo>
                <a:lnTo>
                  <a:pt x="232282" y="0"/>
                </a:lnTo>
                <a:lnTo>
                  <a:pt x="2235072" y="0"/>
                </a:lnTo>
                <a:lnTo>
                  <a:pt x="2290887" y="6752"/>
                </a:lnTo>
                <a:lnTo>
                  <a:pt x="2341813" y="25933"/>
                </a:lnTo>
                <a:lnTo>
                  <a:pt x="2386233" y="55931"/>
                </a:lnTo>
                <a:lnTo>
                  <a:pt x="2422534" y="95134"/>
                </a:lnTo>
                <a:lnTo>
                  <a:pt x="2449099" y="141928"/>
                </a:lnTo>
                <a:lnTo>
                  <a:pt x="2464315" y="194702"/>
                </a:lnTo>
                <a:lnTo>
                  <a:pt x="2467355" y="232409"/>
                </a:lnTo>
                <a:lnTo>
                  <a:pt x="2467355" y="1162049"/>
                </a:lnTo>
                <a:lnTo>
                  <a:pt x="2460604" y="1217901"/>
                </a:lnTo>
                <a:lnTo>
                  <a:pt x="2441425" y="1268856"/>
                </a:lnTo>
                <a:lnTo>
                  <a:pt x="2411435" y="1313300"/>
                </a:lnTo>
                <a:lnTo>
                  <a:pt x="2372249" y="1349619"/>
                </a:lnTo>
                <a:lnTo>
                  <a:pt x="2325481" y="1376196"/>
                </a:lnTo>
                <a:lnTo>
                  <a:pt x="2272746" y="1391418"/>
                </a:lnTo>
                <a:lnTo>
                  <a:pt x="2235072" y="1394459"/>
                </a:lnTo>
                <a:lnTo>
                  <a:pt x="232282" y="1394459"/>
                </a:lnTo>
                <a:lnTo>
                  <a:pt x="176468" y="1387705"/>
                </a:lnTo>
                <a:lnTo>
                  <a:pt x="125542" y="1368519"/>
                </a:lnTo>
                <a:lnTo>
                  <a:pt x="81122" y="1338515"/>
                </a:lnTo>
                <a:lnTo>
                  <a:pt x="44821" y="1299309"/>
                </a:lnTo>
                <a:lnTo>
                  <a:pt x="18256" y="1252515"/>
                </a:lnTo>
                <a:lnTo>
                  <a:pt x="3040" y="1199748"/>
                </a:lnTo>
                <a:lnTo>
                  <a:pt x="0" y="1162049"/>
                </a:lnTo>
                <a:lnTo>
                  <a:pt x="0" y="232409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 txBox="1"/>
          <p:nvPr/>
        </p:nvSpPr>
        <p:spPr>
          <a:xfrm>
            <a:off x="3488563" y="5185230"/>
            <a:ext cx="2167890" cy="501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61670" marR="5080" indent="-649605">
              <a:lnSpc>
                <a:spcPts val="1940"/>
              </a:lnSpc>
            </a:pP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(2) Loss</a:t>
            </a: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high en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4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gy products.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5931408" y="4864608"/>
            <a:ext cx="2467610" cy="1138555"/>
          </a:xfrm>
          <a:custGeom>
            <a:rect l="l" t="t" r="r" b="b"/>
            <a:pathLst>
              <a:path w="2467609" h="1138554">
                <a:moveTo>
                  <a:pt x="2277491" y="0"/>
                </a:moveTo>
                <a:lnTo>
                  <a:pt x="189864" y="0"/>
                </a:lnTo>
                <a:lnTo>
                  <a:pt x="174287" y="629"/>
                </a:lnTo>
                <a:lnTo>
                  <a:pt x="129836" y="9674"/>
                </a:lnTo>
                <a:lnTo>
                  <a:pt x="89833" y="28430"/>
                </a:lnTo>
                <a:lnTo>
                  <a:pt x="55594" y="55578"/>
                </a:lnTo>
                <a:lnTo>
                  <a:pt x="28435" y="89798"/>
                </a:lnTo>
                <a:lnTo>
                  <a:pt x="9675" y="129771"/>
                </a:lnTo>
                <a:lnTo>
                  <a:pt x="629" y="174178"/>
                </a:lnTo>
                <a:lnTo>
                  <a:pt x="0" y="189738"/>
                </a:lnTo>
                <a:lnTo>
                  <a:pt x="0" y="948690"/>
                </a:lnTo>
                <a:lnTo>
                  <a:pt x="5515" y="994285"/>
                </a:lnTo>
                <a:lnTo>
                  <a:pt x="21184" y="1035884"/>
                </a:lnTo>
                <a:lnTo>
                  <a:pt x="45689" y="1072168"/>
                </a:lnTo>
                <a:lnTo>
                  <a:pt x="77714" y="1101819"/>
                </a:lnTo>
                <a:lnTo>
                  <a:pt x="115943" y="1123517"/>
                </a:lnTo>
                <a:lnTo>
                  <a:pt x="159057" y="1135944"/>
                </a:lnTo>
                <a:lnTo>
                  <a:pt x="189864" y="1138428"/>
                </a:lnTo>
                <a:lnTo>
                  <a:pt x="2277491" y="1138428"/>
                </a:lnTo>
                <a:lnTo>
                  <a:pt x="2323131" y="1132913"/>
                </a:lnTo>
                <a:lnTo>
                  <a:pt x="2364763" y="1117249"/>
                </a:lnTo>
                <a:lnTo>
                  <a:pt x="2401070" y="1092754"/>
                </a:lnTo>
                <a:lnTo>
                  <a:pt x="2430735" y="1060746"/>
                </a:lnTo>
                <a:lnTo>
                  <a:pt x="2452441" y="1022543"/>
                </a:lnTo>
                <a:lnTo>
                  <a:pt x="2464872" y="979466"/>
                </a:lnTo>
                <a:lnTo>
                  <a:pt x="2467356" y="948690"/>
                </a:lnTo>
                <a:lnTo>
                  <a:pt x="2467356" y="189738"/>
                </a:lnTo>
                <a:lnTo>
                  <a:pt x="2461840" y="144146"/>
                </a:lnTo>
                <a:lnTo>
                  <a:pt x="2446171" y="102548"/>
                </a:lnTo>
                <a:lnTo>
                  <a:pt x="2421666" y="66264"/>
                </a:lnTo>
                <a:lnTo>
                  <a:pt x="2389641" y="36612"/>
                </a:lnTo>
                <a:lnTo>
                  <a:pt x="2351412" y="14912"/>
                </a:lnTo>
                <a:lnTo>
                  <a:pt x="2308298" y="2483"/>
                </a:lnTo>
                <a:lnTo>
                  <a:pt x="2277491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5931408" y="4864608"/>
            <a:ext cx="2467610" cy="1138555"/>
          </a:xfrm>
          <a:custGeom>
            <a:rect l="l" t="t" r="r" b="b"/>
            <a:pathLst>
              <a:path w="2467609" h="1138554">
                <a:moveTo>
                  <a:pt x="0" y="189738"/>
                </a:moveTo>
                <a:lnTo>
                  <a:pt x="5515" y="144146"/>
                </a:lnTo>
                <a:lnTo>
                  <a:pt x="21184" y="102548"/>
                </a:lnTo>
                <a:lnTo>
                  <a:pt x="45689" y="66264"/>
                </a:lnTo>
                <a:lnTo>
                  <a:pt x="77714" y="36612"/>
                </a:lnTo>
                <a:lnTo>
                  <a:pt x="115943" y="14912"/>
                </a:lnTo>
                <a:lnTo>
                  <a:pt x="159057" y="2483"/>
                </a:lnTo>
                <a:lnTo>
                  <a:pt x="189864" y="0"/>
                </a:lnTo>
                <a:lnTo>
                  <a:pt x="2277491" y="0"/>
                </a:lnTo>
                <a:lnTo>
                  <a:pt x="2323131" y="5515"/>
                </a:lnTo>
                <a:lnTo>
                  <a:pt x="2364763" y="21180"/>
                </a:lnTo>
                <a:lnTo>
                  <a:pt x="2401070" y="45678"/>
                </a:lnTo>
                <a:lnTo>
                  <a:pt x="2430735" y="77687"/>
                </a:lnTo>
                <a:lnTo>
                  <a:pt x="2452441" y="115889"/>
                </a:lnTo>
                <a:lnTo>
                  <a:pt x="2464872" y="158965"/>
                </a:lnTo>
                <a:lnTo>
                  <a:pt x="2467356" y="189738"/>
                </a:lnTo>
                <a:lnTo>
                  <a:pt x="2467356" y="948690"/>
                </a:lnTo>
                <a:lnTo>
                  <a:pt x="2461840" y="994285"/>
                </a:lnTo>
                <a:lnTo>
                  <a:pt x="2446171" y="1035884"/>
                </a:lnTo>
                <a:lnTo>
                  <a:pt x="2421666" y="1072168"/>
                </a:lnTo>
                <a:lnTo>
                  <a:pt x="2389641" y="1101819"/>
                </a:lnTo>
                <a:lnTo>
                  <a:pt x="2351412" y="1123517"/>
                </a:lnTo>
                <a:lnTo>
                  <a:pt x="2308298" y="1135944"/>
                </a:lnTo>
                <a:lnTo>
                  <a:pt x="2277491" y="1138428"/>
                </a:lnTo>
                <a:lnTo>
                  <a:pt x="189864" y="1138428"/>
                </a:lnTo>
                <a:lnTo>
                  <a:pt x="144224" y="1132913"/>
                </a:lnTo>
                <a:lnTo>
                  <a:pt x="102592" y="1117249"/>
                </a:lnTo>
                <a:lnTo>
                  <a:pt x="66285" y="1092754"/>
                </a:lnTo>
                <a:lnTo>
                  <a:pt x="36620" y="1060746"/>
                </a:lnTo>
                <a:lnTo>
                  <a:pt x="14914" y="1022543"/>
                </a:lnTo>
                <a:lnTo>
                  <a:pt x="2483" y="979466"/>
                </a:lnTo>
                <a:lnTo>
                  <a:pt x="0" y="948690"/>
                </a:lnTo>
                <a:lnTo>
                  <a:pt x="0" y="189738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 txBox="1"/>
          <p:nvPr/>
        </p:nvSpPr>
        <p:spPr>
          <a:xfrm>
            <a:off x="6166230" y="5185230"/>
            <a:ext cx="1998345" cy="501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8770" marR="5080" indent="-306705">
              <a:lnSpc>
                <a:spcPts val="1940"/>
              </a:lnSpc>
            </a:pP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(3) </a:t>
            </a: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af</a:t>
            </a:r>
            <a:r>
              <a:rPr sz="1800" spc="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</a:t>
            </a:r>
            <a:r>
              <a:rPr sz="1800" spc="-9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y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r>
              <a:rPr sz="1800" spc="-3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Emulsions are safe</a:t>
            </a:r>
            <a:r>
              <a:rPr sz="1800" spc="-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to u</a:t>
            </a:r>
            <a:r>
              <a:rPr sz="1800" spc="-1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s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8522207" y="4864608"/>
            <a:ext cx="2467610" cy="1138555"/>
          </a:xfrm>
          <a:custGeom>
            <a:rect l="l" t="t" r="r" b="b"/>
            <a:pathLst>
              <a:path w="2467609" h="1138554">
                <a:moveTo>
                  <a:pt x="2277491" y="0"/>
                </a:moveTo>
                <a:lnTo>
                  <a:pt x="189865" y="0"/>
                </a:lnTo>
                <a:lnTo>
                  <a:pt x="174287" y="629"/>
                </a:lnTo>
                <a:lnTo>
                  <a:pt x="129836" y="9674"/>
                </a:lnTo>
                <a:lnTo>
                  <a:pt x="89833" y="28430"/>
                </a:lnTo>
                <a:lnTo>
                  <a:pt x="55594" y="55578"/>
                </a:lnTo>
                <a:lnTo>
                  <a:pt x="28435" y="89798"/>
                </a:lnTo>
                <a:lnTo>
                  <a:pt x="9675" y="129771"/>
                </a:lnTo>
                <a:lnTo>
                  <a:pt x="629" y="174178"/>
                </a:lnTo>
                <a:lnTo>
                  <a:pt x="0" y="189738"/>
                </a:lnTo>
                <a:lnTo>
                  <a:pt x="0" y="948690"/>
                </a:lnTo>
                <a:lnTo>
                  <a:pt x="5515" y="994285"/>
                </a:lnTo>
                <a:lnTo>
                  <a:pt x="21184" y="1035884"/>
                </a:lnTo>
                <a:lnTo>
                  <a:pt x="45689" y="1072168"/>
                </a:lnTo>
                <a:lnTo>
                  <a:pt x="77714" y="1101819"/>
                </a:lnTo>
                <a:lnTo>
                  <a:pt x="115943" y="1123517"/>
                </a:lnTo>
                <a:lnTo>
                  <a:pt x="159057" y="1135944"/>
                </a:lnTo>
                <a:lnTo>
                  <a:pt x="189865" y="1138428"/>
                </a:lnTo>
                <a:lnTo>
                  <a:pt x="2277491" y="1138428"/>
                </a:lnTo>
                <a:lnTo>
                  <a:pt x="2323131" y="1132913"/>
                </a:lnTo>
                <a:lnTo>
                  <a:pt x="2364763" y="1117249"/>
                </a:lnTo>
                <a:lnTo>
                  <a:pt x="2401070" y="1092754"/>
                </a:lnTo>
                <a:lnTo>
                  <a:pt x="2430735" y="1060746"/>
                </a:lnTo>
                <a:lnTo>
                  <a:pt x="2452441" y="1022543"/>
                </a:lnTo>
                <a:lnTo>
                  <a:pt x="2464872" y="979466"/>
                </a:lnTo>
                <a:lnTo>
                  <a:pt x="2467356" y="948690"/>
                </a:lnTo>
                <a:lnTo>
                  <a:pt x="2467356" y="189738"/>
                </a:lnTo>
                <a:lnTo>
                  <a:pt x="2461840" y="144146"/>
                </a:lnTo>
                <a:lnTo>
                  <a:pt x="2446171" y="102548"/>
                </a:lnTo>
                <a:lnTo>
                  <a:pt x="2421666" y="66264"/>
                </a:lnTo>
                <a:lnTo>
                  <a:pt x="2389641" y="36612"/>
                </a:lnTo>
                <a:lnTo>
                  <a:pt x="2351412" y="14912"/>
                </a:lnTo>
                <a:lnTo>
                  <a:pt x="2308298" y="2483"/>
                </a:lnTo>
                <a:lnTo>
                  <a:pt x="2277491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8522207" y="4864608"/>
            <a:ext cx="2467610" cy="1138555"/>
          </a:xfrm>
          <a:custGeom>
            <a:rect l="l" t="t" r="r" b="b"/>
            <a:pathLst>
              <a:path w="2467609" h="1138554">
                <a:moveTo>
                  <a:pt x="0" y="189738"/>
                </a:moveTo>
                <a:lnTo>
                  <a:pt x="5515" y="144146"/>
                </a:lnTo>
                <a:lnTo>
                  <a:pt x="21184" y="102548"/>
                </a:lnTo>
                <a:lnTo>
                  <a:pt x="45689" y="66264"/>
                </a:lnTo>
                <a:lnTo>
                  <a:pt x="77714" y="36612"/>
                </a:lnTo>
                <a:lnTo>
                  <a:pt x="115943" y="14912"/>
                </a:lnTo>
                <a:lnTo>
                  <a:pt x="159057" y="2483"/>
                </a:lnTo>
                <a:lnTo>
                  <a:pt x="189865" y="0"/>
                </a:lnTo>
                <a:lnTo>
                  <a:pt x="2277491" y="0"/>
                </a:lnTo>
                <a:lnTo>
                  <a:pt x="2323131" y="5515"/>
                </a:lnTo>
                <a:lnTo>
                  <a:pt x="2364763" y="21180"/>
                </a:lnTo>
                <a:lnTo>
                  <a:pt x="2401070" y="45678"/>
                </a:lnTo>
                <a:lnTo>
                  <a:pt x="2430735" y="77687"/>
                </a:lnTo>
                <a:lnTo>
                  <a:pt x="2452441" y="115889"/>
                </a:lnTo>
                <a:lnTo>
                  <a:pt x="2464872" y="158965"/>
                </a:lnTo>
                <a:lnTo>
                  <a:pt x="2467356" y="189738"/>
                </a:lnTo>
                <a:lnTo>
                  <a:pt x="2467356" y="948690"/>
                </a:lnTo>
                <a:lnTo>
                  <a:pt x="2461840" y="994285"/>
                </a:lnTo>
                <a:lnTo>
                  <a:pt x="2446171" y="1035884"/>
                </a:lnTo>
                <a:lnTo>
                  <a:pt x="2421666" y="1072168"/>
                </a:lnTo>
                <a:lnTo>
                  <a:pt x="2389641" y="1101819"/>
                </a:lnTo>
                <a:lnTo>
                  <a:pt x="2351412" y="1123517"/>
                </a:lnTo>
                <a:lnTo>
                  <a:pt x="2308298" y="1135944"/>
                </a:lnTo>
                <a:lnTo>
                  <a:pt x="2277491" y="1138428"/>
                </a:lnTo>
                <a:lnTo>
                  <a:pt x="189865" y="1138428"/>
                </a:lnTo>
                <a:lnTo>
                  <a:pt x="144224" y="1132913"/>
                </a:lnTo>
                <a:lnTo>
                  <a:pt x="102592" y="1117249"/>
                </a:lnTo>
                <a:lnTo>
                  <a:pt x="66285" y="1092754"/>
                </a:lnTo>
                <a:lnTo>
                  <a:pt x="36620" y="1060746"/>
                </a:lnTo>
                <a:lnTo>
                  <a:pt x="14914" y="1022543"/>
                </a:lnTo>
                <a:lnTo>
                  <a:pt x="2483" y="979466"/>
                </a:lnTo>
                <a:lnTo>
                  <a:pt x="0" y="948690"/>
                </a:lnTo>
                <a:lnTo>
                  <a:pt x="0" y="189738"/>
                </a:lnTo>
                <a:close/>
              </a:path>
            </a:pathLst>
          </a:custGeom>
          <a:ln w="12699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 txBox="1"/>
          <p:nvPr/>
        </p:nvSpPr>
        <p:spPr>
          <a:xfrm>
            <a:off x="8774683" y="5185230"/>
            <a:ext cx="1967864" cy="501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24180" marR="5080" indent="-411480">
              <a:lnSpc>
                <a:spcPts val="1940"/>
              </a:lnSpc>
            </a:pPr>
            <a:r>
              <a:rPr sz="1800" spc="-2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(4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)</a:t>
            </a:r>
            <a:r>
              <a:rPr sz="1800" spc="-3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</a:t>
            </a:r>
            <a:r>
              <a:rPr sz="1800" spc="-2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 spc="-3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w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3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sz="1800" spc="-2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pp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licati</a:t>
            </a:r>
            <a:r>
              <a:rPr sz="1800" spc="-2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o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n 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te</a:t>
            </a:r>
            <a:r>
              <a:rPr sz="1800" spc="-3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m</a:t>
            </a:r>
            <a:r>
              <a:rPr sz="1800" spc="-2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p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 spc="-2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r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at</a:t>
            </a:r>
            <a:r>
              <a:rPr sz="1800" spc="-25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ur</a:t>
            </a:r>
            <a:r>
              <a:rPr sz="1800" spc="-2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e</a:t>
            </a:r>
            <a:r>
              <a:rPr sz="1800">
                <a:solidFill>
                  <a:srgbClr val="FFFFFF"/>
                </a:solidFill>
                <a:latin typeface="Times New Roman" panose="02020603050405020304"/>
                <a:cs typeface="Times New Roman" panose="02020603050405020304"/>
              </a:rPr>
              <a:t>.</a:t>
            </a:r>
            <a:endParaRPr sz="1800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476250" y="4411217"/>
            <a:ext cx="547370" cy="563880"/>
          </a:xfrm>
          <a:custGeom>
            <a:rect l="l" t="t" r="r" b="b"/>
            <a:pathLst>
              <a:path w="547369" h="563879">
                <a:moveTo>
                  <a:pt x="547116" y="215391"/>
                </a:moveTo>
                <a:lnTo>
                  <a:pt x="0" y="215391"/>
                </a:lnTo>
                <a:lnTo>
                  <a:pt x="169075" y="348487"/>
                </a:lnTo>
                <a:lnTo>
                  <a:pt x="104495" y="563879"/>
                </a:lnTo>
                <a:lnTo>
                  <a:pt x="273558" y="430783"/>
                </a:lnTo>
                <a:lnTo>
                  <a:pt x="402715" y="430783"/>
                </a:lnTo>
                <a:lnTo>
                  <a:pt x="378040" y="348487"/>
                </a:lnTo>
                <a:lnTo>
                  <a:pt x="547116" y="215391"/>
                </a:lnTo>
                <a:close/>
              </a:path>
              <a:path w="547369" h="563879">
                <a:moveTo>
                  <a:pt x="402715" y="430783"/>
                </a:moveTo>
                <a:lnTo>
                  <a:pt x="273558" y="430783"/>
                </a:lnTo>
                <a:lnTo>
                  <a:pt x="442620" y="563879"/>
                </a:lnTo>
                <a:lnTo>
                  <a:pt x="402715" y="430783"/>
                </a:lnTo>
                <a:close/>
              </a:path>
              <a:path w="547369" h="563879">
                <a:moveTo>
                  <a:pt x="273558" y="0"/>
                </a:moveTo>
                <a:lnTo>
                  <a:pt x="208978" y="215391"/>
                </a:lnTo>
                <a:lnTo>
                  <a:pt x="338137" y="215391"/>
                </a:lnTo>
                <a:lnTo>
                  <a:pt x="273558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476250" y="4411217"/>
            <a:ext cx="547370" cy="563880"/>
          </a:xfrm>
          <a:custGeom>
            <a:rect l="l" t="t" r="r" b="b"/>
            <a:pathLst>
              <a:path w="547369" h="563879">
                <a:moveTo>
                  <a:pt x="0" y="215391"/>
                </a:moveTo>
                <a:lnTo>
                  <a:pt x="208978" y="215391"/>
                </a:lnTo>
                <a:lnTo>
                  <a:pt x="273558" y="0"/>
                </a:lnTo>
                <a:lnTo>
                  <a:pt x="338137" y="215391"/>
                </a:lnTo>
                <a:lnTo>
                  <a:pt x="547116" y="215391"/>
                </a:lnTo>
                <a:lnTo>
                  <a:pt x="378040" y="348487"/>
                </a:lnTo>
                <a:lnTo>
                  <a:pt x="442620" y="563879"/>
                </a:lnTo>
                <a:lnTo>
                  <a:pt x="273558" y="430783"/>
                </a:lnTo>
                <a:lnTo>
                  <a:pt x="104495" y="563879"/>
                </a:lnTo>
                <a:lnTo>
                  <a:pt x="169075" y="348487"/>
                </a:lnTo>
                <a:lnTo>
                  <a:pt x="0" y="215391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https://d.book118.com/378047012074006030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D75B6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8">
      <vt:lpstr>Arial</vt:lpstr>
      <vt:lpstr>Calibri</vt:lpstr>
      <vt:lpstr>Times New Roman</vt:lpstr>
      <vt:lpstr>Meiryo</vt:lpstr>
      <vt:lpstr>宋体</vt:lpstr>
      <vt:lpstr>微软雅黑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7.1	Introduction</vt:lpstr>
      <vt:lpstr>PowerPoint Presentation</vt:lpstr>
      <vt:lpstr>7.2	Classification</vt:lpstr>
      <vt:lpstr>PowerPoint Presentation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7.3	Asphalt Cement</vt:lpstr>
      <vt:lpstr>PowerPoint Presentation</vt:lpstr>
      <vt:lpstr>7.4	Cutback Asphalt</vt:lpstr>
      <vt:lpstr>PowerPoint Presentation</vt:lpstr>
      <vt:lpstr>7.5	Emulsified Asphalt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2024-09-07T02:38:19.416</cp:lastPrinted>
  <dcterms:created xsi:type="dcterms:W3CDTF">2024-09-06T18:38:19Z</dcterms:created>
  <dcterms:modified xsi:type="dcterms:W3CDTF">2024-09-06T18:38:21Z</dcterms:modified>
</cp:coreProperties>
</file>