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RDBJIA+DOGOTI+ArialMT"/>
      <p:regular r:id="rId15"/>
    </p:embeddedFont>
    <p:embeddedFont>
      <p:font typeface="ACVQOV+MS-UIGothic"/>
      <p:regular r:id="rId16"/>
    </p:embeddedFont>
    <p:embeddedFont>
      <p:font typeface="FHPLED+UHJGIU+MicrosoftYaHei-Bold"/>
      <p:regular r:id="rId17"/>
    </p:embeddedFont>
    <p:embeddedFont>
      <p:font typeface="VKMUUR+FTBWRE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BF8F69-5AA1-48DF-83E6-D18804395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56DD8-B7B2-4C0B-AD86-C395185E3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C340A-8669-4CCF-BDA9-AE5039EC9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9E66A-4507-4111-B5EF-39A1B9F92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1AAB45-9315-46A7-BB16-A892429E7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2F8ABD-6087-4770-A8DE-0983693FF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77923E-A7AB-4D65-9787-0D2D3481E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CDC1B-398D-4583-8707-6F6BE64A4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01798-2F93-4ABC-B4B1-18CC07384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AB325-931D-4B61-B2B1-0F32BF51A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C61E0-7990-4861-BF38-BE815C673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50122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40729" y="173501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RDBJIA+DOGOTI+ArialMT"/>
                <a:cs typeface="RDBJIA+DOGOT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FFFFFF"/>
                </a:solidFill>
                <a:latin typeface="ACVQOV+MS-UIGothic"/>
                <a:cs typeface="ACVQOV+MS-UIGothic"/>
              </a:rPr>
              <a:t>程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FFFFFF"/>
                </a:solidFill>
                <a:latin typeface="ACVQOV+MS-UIGothic"/>
                <a:cs typeface="ACVQOV+MS-UIGothic"/>
              </a:rPr>
              <a:t>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43AEF2"/>
                </a:solidFill>
                <a:latin typeface="ACVQOV+MS-UIGothic"/>
                <a:cs typeface="ACVQOV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40535" y="195405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FHPLED+UHJGIU+MicrosoftYaHei-Bold"/>
                <a:cs typeface="FHPLED+UHJGI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691119" y="195405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FHPLED+UHJGIU+MicrosoftYaHei-Bold"/>
                <a:cs typeface="FHPLED+UHJGI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3590" y="5493861"/>
            <a:ext cx="5140047" cy="9296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学生在学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习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除法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时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经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常会遇到被除数和商中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间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有</a:t>
            </a:r>
            <a:r>
              <a:rPr sz="1200">
                <a:solidFill>
                  <a:srgbClr val="1C7EBD"/>
                </a:solidFill>
                <a:latin typeface="VKMUUR+FTBWRE+MicrosoftYaHei"/>
                <a:cs typeface="VKMUUR+FTBWRE+MicrosoftYaHei"/>
              </a:rPr>
              <a:t>0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的情况，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这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是除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法中的一个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难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点。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为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了帮助学生更好地理解和掌握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这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一知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识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点，本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课</a:t>
            </a:r>
          </a:p>
          <a:p>
            <a:pPr marL="0" marR="0">
              <a:lnSpc>
                <a:spcPts val="1200"/>
              </a:lnSpc>
              <a:spcBef>
                <a:spcPts val="959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程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应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运而生。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15455" y="5493861"/>
            <a:ext cx="5126440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通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过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本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课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程的学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习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，学生将掌握被除数和商中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间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有</a:t>
            </a:r>
            <a:r>
              <a:rPr sz="1200">
                <a:solidFill>
                  <a:srgbClr val="1C7EBD"/>
                </a:solidFill>
                <a:latin typeface="VKMUUR+FTBWRE+MicrosoftYaHei"/>
                <a:cs typeface="VKMUUR+FTBWRE+MicrosoftYaHei"/>
              </a:rPr>
              <a:t>0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的除法的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计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算方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法，提高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计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算能力和思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维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ACVQOV+MS-UIGothic"/>
                <a:cs typeface="ACVQOV+MS-UIGothic"/>
              </a:rPr>
              <a:t>学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43AEF2"/>
                </a:solidFill>
                <a:latin typeface="ACVQOV+MS-UIGothic"/>
                <a:cs typeface="ACVQOV+MS-UIGothic"/>
              </a:rPr>
              <a:t>目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588884" y="2299176"/>
            <a:ext cx="3373840" cy="15514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掌握被除数和商中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间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有</a:t>
            </a:r>
            <a:r>
              <a:rPr sz="1200">
                <a:solidFill>
                  <a:srgbClr val="1C7EBD"/>
                </a:solidFill>
                <a:latin typeface="VKMUUR+FTBWRE+MicrosoftYaHei"/>
                <a:cs typeface="VKMUUR+FTBWRE+MicrosoftYaHei"/>
              </a:rPr>
              <a:t>0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的除法的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计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算方法。</a:t>
            </a:r>
          </a:p>
          <a:p>
            <a:pPr marL="0" marR="0">
              <a:lnSpc>
                <a:spcPts val="1250"/>
              </a:lnSpc>
              <a:spcBef>
                <a:spcPts val="7839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理解被除数和商中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间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有</a:t>
            </a:r>
            <a:r>
              <a:rPr sz="1200">
                <a:solidFill>
                  <a:srgbClr val="1C7EBD"/>
                </a:solidFill>
                <a:latin typeface="VKMUUR+FTBWRE+MicrosoftYaHei"/>
                <a:cs typeface="VKMUUR+FTBWRE+MicrosoftYaHei"/>
              </a:rPr>
              <a:t>0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的原因和意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义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88884" y="4681696"/>
            <a:ext cx="292054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能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够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灵活运用所学知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识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解决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实际问题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43AEF2"/>
                </a:solidFill>
                <a:latin typeface="ACVQOV+MS-UIGothic"/>
                <a:cs typeface="ACVQOV+MS-UIGothic"/>
              </a:rPr>
              <a:t>程安排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19275" y="2773501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KMUUR+FTBWRE+MicrosoftYaHei"/>
                <a:cs typeface="VKMUUR+FTBWRE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28029" y="2773501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KMUUR+FTBWRE+MicrosoftYaHei"/>
                <a:cs typeface="VKMUUR+FTBWRE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36784" y="2773501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VKMUUR+FTBWRE+MicrosoftYaHei"/>
                <a:cs typeface="VKMUUR+FTBWRE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57300" y="4381484"/>
            <a:ext cx="1777655" cy="4557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课</a:t>
            </a:r>
            <a:r>
              <a:rPr sz="1400" spc="25">
                <a:solidFill>
                  <a:srgbClr val="1C7EBD"/>
                </a:solidFill>
                <a:latin typeface="ACVQOV+MS-UIGothic"/>
                <a:cs typeface="ACVQOV+MS-UIGothic"/>
              </a:rPr>
              <a:t>程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时长</a:t>
            </a:r>
            <a:r>
              <a:rPr sz="1400" spc="25">
                <a:solidFill>
                  <a:srgbClr val="1C7EBD"/>
                </a:solidFill>
                <a:latin typeface="ACVQOV+MS-UIGothic"/>
                <a:cs typeface="ACVQOV+MS-UIGothic"/>
              </a:rPr>
              <a:t>：</a:t>
            </a:r>
            <a:r>
              <a:rPr sz="1400" spc="25">
                <a:solidFill>
                  <a:srgbClr val="1C7EBD"/>
                </a:solidFill>
                <a:latin typeface="VKMUUR+FTBWRE+MicrosoftYaHei"/>
                <a:cs typeface="VKMUUR+FTBWRE+MicrosoftYaHei"/>
              </a:rPr>
              <a:t>45</a:t>
            </a:r>
            <a:r>
              <a:rPr sz="1400" spc="25">
                <a:solidFill>
                  <a:srgbClr val="1C7EBD"/>
                </a:solidFill>
                <a:latin typeface="ACVQOV+MS-UIGothic"/>
                <a:cs typeface="ACVQOV+MS-UIGothic"/>
              </a:rPr>
              <a:t>分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钟</a:t>
            </a:r>
            <a:r>
              <a:rPr sz="1400">
                <a:solidFill>
                  <a:srgbClr val="1C7EBD"/>
                </a:solidFill>
                <a:latin typeface="ACVQOV+MS-UIGothic"/>
                <a:cs typeface="ACVQOV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34050" y="4381484"/>
            <a:ext cx="987501" cy="44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ACVQOV+MS-UIGothic"/>
                <a:cs typeface="ACVQOV+MS-UIGothic"/>
              </a:rPr>
              <a:t>教学内容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965565" y="4381484"/>
            <a:ext cx="2617420" cy="45578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ACVQOV+MS-UIGothic"/>
                <a:cs typeface="ACVQOV+MS-UIGothic"/>
              </a:rPr>
              <a:t>被除数和商中</a:t>
            </a:r>
            <a:r>
              <a:rPr sz="1400" spc="25">
                <a:solidFill>
                  <a:srgbClr val="1C7EBD"/>
                </a:solidFill>
                <a:latin typeface="SimSun"/>
                <a:cs typeface="SimSun"/>
              </a:rPr>
              <a:t>间</a:t>
            </a:r>
            <a:r>
              <a:rPr sz="1400" spc="25">
                <a:solidFill>
                  <a:srgbClr val="1C7EBD"/>
                </a:solidFill>
                <a:latin typeface="ACVQOV+MS-UIGothic"/>
                <a:cs typeface="ACVQOV+MS-UIGothic"/>
              </a:rPr>
              <a:t>有</a:t>
            </a:r>
            <a:r>
              <a:rPr sz="1400" spc="25">
                <a:solidFill>
                  <a:srgbClr val="1C7EBD"/>
                </a:solidFill>
                <a:latin typeface="VKMUUR+FTBWRE+MicrosoftYaHei"/>
                <a:cs typeface="VKMUUR+FTBWRE+MicrosoftYaHei"/>
              </a:rPr>
              <a:t>0</a:t>
            </a:r>
            <a:r>
              <a:rPr sz="1400" spc="25">
                <a:solidFill>
                  <a:srgbClr val="1C7EBD"/>
                </a:solidFill>
                <a:latin typeface="ACVQOV+MS-UIGothic"/>
                <a:cs typeface="ACVQOV+MS-UIGothic"/>
              </a:rPr>
              <a:t>的除法</a:t>
            </a:r>
            <a:r>
              <a:rPr sz="1400">
                <a:solidFill>
                  <a:srgbClr val="1C7EBD"/>
                </a:solidFill>
                <a:latin typeface="SimSun"/>
                <a:cs typeface="SimSun"/>
              </a:rPr>
              <a:t>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742804" y="4707239"/>
            <a:ext cx="927771" cy="44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0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1C7EBD"/>
                </a:solidFill>
                <a:latin typeface="ACVQOV+MS-UIGothic"/>
                <a:cs typeface="ACVQOV+MS-UIGothic"/>
              </a:rPr>
              <a:t>算方法。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43AEF2"/>
                </a:solidFill>
                <a:latin typeface="ACVQOV+MS-UIGothic"/>
                <a:cs typeface="ACVQOV+MS-UIGothic"/>
              </a:rPr>
              <a:t>程安排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334100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CVQOV+MS-UIGothic"/>
                <a:cs typeface="ACVQOV+MS-UIGothic"/>
              </a:rPr>
              <a:t>被除数和商中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ACVQOV+MS-UIGothic"/>
                <a:cs typeface="ACVQOV+MS-UIGothic"/>
              </a:rPr>
              <a:t>有</a:t>
            </a:r>
            <a:r>
              <a:rPr sz="1500">
                <a:solidFill>
                  <a:srgbClr val="FFFFFF"/>
                </a:solidFill>
                <a:latin typeface="VKMUUR+FTBWRE+MicrosoftYaHei"/>
                <a:cs typeface="VKMUUR+FTBWRE+MicrosoftYaHei"/>
              </a:rPr>
              <a:t>0</a:t>
            </a:r>
            <a:r>
              <a:rPr sz="1500">
                <a:solidFill>
                  <a:srgbClr val="FFFFFF"/>
                </a:solidFill>
                <a:latin typeface="ACVQOV+MS-UIGothic"/>
                <a:cs typeface="ACVQOV+MS-UIGothic"/>
              </a:rPr>
              <a:t>的原因和意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ACVQOV+MS-UIGothic"/>
                <a:cs typeface="ACVQOV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实际应</a:t>
            </a:r>
            <a:r>
              <a:rPr sz="1500">
                <a:solidFill>
                  <a:srgbClr val="FFFFFF"/>
                </a:solidFill>
                <a:latin typeface="ACVQOV+MS-UIGothic"/>
                <a:cs typeface="ACVQOV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举</a:t>
            </a:r>
            <a:r>
              <a:rPr sz="1500">
                <a:solidFill>
                  <a:srgbClr val="FFFFFF"/>
                </a:solidFill>
                <a:latin typeface="ACVQOV+MS-UIGothic"/>
                <a:cs typeface="ACVQOV+MS-UIGothic"/>
              </a:rPr>
              <a:t>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1047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CVQOV+MS-UIGothic"/>
                <a:cs typeface="ACVQOV+MS-UIGothic"/>
              </a:rPr>
              <a:t>教学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43AEF2"/>
                </a:solidFill>
                <a:latin typeface="ACVQOV+MS-UIGothic"/>
                <a:cs typeface="ACVQOV+MS-UIGothic"/>
              </a:rPr>
              <a:t>程安排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841365" y="2005326"/>
            <a:ext cx="1419879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导</a:t>
            </a:r>
            <a:r>
              <a:rPr sz="1550" spc="25">
                <a:solidFill>
                  <a:srgbClr val="43AEF2"/>
                </a:solidFill>
                <a:latin typeface="ACVQOV+MS-UIGothic"/>
                <a:cs typeface="ACVQOV+MS-UIGothic"/>
              </a:rPr>
              <a:t>入（</a:t>
            </a:r>
            <a:r>
              <a:rPr sz="1550" spc="25">
                <a:solidFill>
                  <a:srgbClr val="43AEF2"/>
                </a:solidFill>
                <a:latin typeface="FHPLED+UHJGIU+MicrosoftYaHei-Bold"/>
                <a:cs typeface="FHPLED+UHJGIU+MicrosoftYaHei-Bold"/>
              </a:rPr>
              <a:t>5</a:t>
            </a:r>
            <a:r>
              <a:rPr sz="1550" spc="25">
                <a:solidFill>
                  <a:srgbClr val="43AEF2"/>
                </a:solidFill>
                <a:latin typeface="ACVQOV+MS-UIGothic"/>
                <a:cs typeface="ACVQOV+MS-UIGothic"/>
              </a:rPr>
              <a:t>分</a:t>
            </a:r>
            <a:r>
              <a:rPr sz="1550" spc="25">
                <a:solidFill>
                  <a:srgbClr val="43AEF2"/>
                </a:solidFill>
                <a:latin typeface="SimSun"/>
                <a:cs typeface="SimSun"/>
              </a:rPr>
              <a:t>钟</a:t>
            </a:r>
            <a:r>
              <a:rPr sz="1550">
                <a:solidFill>
                  <a:srgbClr val="43AEF2"/>
                </a:solidFill>
                <a:latin typeface="ACVQOV+MS-UIGothic"/>
                <a:cs typeface="ACVQOV+MS-UIGothic"/>
              </a:rPr>
              <a:t>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73209" y="2005326"/>
            <a:ext cx="1540154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43AEF2"/>
                </a:solidFill>
                <a:latin typeface="SimSun"/>
                <a:cs typeface="SimSun"/>
              </a:rPr>
              <a:t>讲</a:t>
            </a:r>
            <a:r>
              <a:rPr sz="1550" spc="20">
                <a:solidFill>
                  <a:srgbClr val="43AEF2"/>
                </a:solidFill>
                <a:latin typeface="ACVQOV+MS-UIGothic"/>
                <a:cs typeface="ACVQOV+MS-UIGothic"/>
              </a:rPr>
              <a:t>解（</a:t>
            </a:r>
            <a:r>
              <a:rPr sz="1550" spc="20">
                <a:solidFill>
                  <a:srgbClr val="43AEF2"/>
                </a:solidFill>
                <a:latin typeface="FHPLED+UHJGIU+MicrosoftYaHei-Bold"/>
                <a:cs typeface="FHPLED+UHJGIU+MicrosoftYaHei-Bold"/>
              </a:rPr>
              <a:t>15</a:t>
            </a:r>
            <a:r>
              <a:rPr sz="1550" spc="20">
                <a:solidFill>
                  <a:srgbClr val="43AEF2"/>
                </a:solidFill>
                <a:latin typeface="ACVQOV+MS-UIGothic"/>
                <a:cs typeface="ACVQOV+MS-UIGothic"/>
              </a:rPr>
              <a:t>分</a:t>
            </a:r>
            <a:r>
              <a:rPr sz="1550" spc="20">
                <a:solidFill>
                  <a:srgbClr val="43AEF2"/>
                </a:solidFill>
                <a:latin typeface="SimSun"/>
                <a:cs typeface="SimSun"/>
              </a:rPr>
              <a:t>钟</a:t>
            </a:r>
            <a:r>
              <a:rPr sz="1550">
                <a:solidFill>
                  <a:srgbClr val="43AEF2"/>
                </a:solidFill>
                <a:latin typeface="ACVQOV+MS-UIGothic"/>
                <a:cs typeface="ACVQOV+MS-UIGothic"/>
              </a:rPr>
              <a:t>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33645" y="2570333"/>
            <a:ext cx="26278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ACVQOV+MS-UIGothic"/>
                <a:cs typeface="ACVQOV+MS-UIGothic"/>
              </a:rPr>
              <a:t>通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过问题导</a:t>
            </a:r>
            <a:r>
              <a:rPr sz="1350">
                <a:solidFill>
                  <a:srgbClr val="1C7EBD"/>
                </a:solidFill>
                <a:latin typeface="ACVQOV+MS-UIGothic"/>
                <a:cs typeface="ACVQOV+MS-UIGothic"/>
              </a:rPr>
              <a:t>入，引起学生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兴</a:t>
            </a:r>
            <a:r>
              <a:rPr sz="1350">
                <a:solidFill>
                  <a:srgbClr val="1C7EBD"/>
                </a:solidFill>
                <a:latin typeface="ACVQOV+MS-UIGothic"/>
                <a:cs typeface="ACVQOV+MS-UIGothic"/>
              </a:rPr>
              <a:t>趣。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27084" y="2570333"/>
            <a:ext cx="327030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详细讲</a:t>
            </a:r>
            <a:r>
              <a:rPr sz="1350">
                <a:solidFill>
                  <a:srgbClr val="1C7EBD"/>
                </a:solidFill>
                <a:latin typeface="ACVQOV+MS-UIGothic"/>
                <a:cs typeface="ACVQOV+MS-UIGothic"/>
              </a:rPr>
              <a:t>解被除数和商中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1C7EBD"/>
                </a:solidFill>
                <a:latin typeface="ACVQOV+MS-UIGothic"/>
                <a:cs typeface="ACVQOV+MS-UIGothic"/>
              </a:rPr>
              <a:t>有</a:t>
            </a:r>
            <a:r>
              <a:rPr sz="1350">
                <a:solidFill>
                  <a:srgbClr val="1C7EBD"/>
                </a:solidFill>
                <a:latin typeface="VKMUUR+FTBWRE+MicrosoftYaHei"/>
                <a:cs typeface="VKMUUR+FTBWRE+MicrosoftYaHei"/>
              </a:rPr>
              <a:t>0</a:t>
            </a:r>
            <a:r>
              <a:rPr sz="1350">
                <a:solidFill>
                  <a:srgbClr val="1C7EBD"/>
                </a:solidFill>
                <a:latin typeface="ACVQOV+MS-UIGothic"/>
                <a:cs typeface="ACVQOV+MS-UIGothic"/>
              </a:rPr>
              <a:t>的除法的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1C7EBD"/>
                </a:solidFill>
                <a:latin typeface="ACVQOV+MS-UIGothic"/>
                <a:cs typeface="ACVQOV+MS-UIGothic"/>
              </a:rPr>
              <a:t>算方法和意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1C7EBD"/>
                </a:solidFill>
                <a:latin typeface="ACVQOV+MS-UIGothic"/>
                <a:cs typeface="ACVQOV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79770" y="4380860"/>
            <a:ext cx="1540154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43AEF2"/>
                </a:solidFill>
                <a:latin typeface="SimSun"/>
                <a:cs typeface="SimSun"/>
              </a:rPr>
              <a:t>练习</a:t>
            </a:r>
            <a:r>
              <a:rPr sz="1550" spc="20">
                <a:solidFill>
                  <a:srgbClr val="43AEF2"/>
                </a:solidFill>
                <a:latin typeface="ACVQOV+MS-UIGothic"/>
                <a:cs typeface="ACVQOV+MS-UIGothic"/>
              </a:rPr>
              <a:t>（</a:t>
            </a:r>
            <a:r>
              <a:rPr sz="1550" spc="20">
                <a:solidFill>
                  <a:srgbClr val="43AEF2"/>
                </a:solidFill>
                <a:latin typeface="FHPLED+UHJGIU+MicrosoftYaHei-Bold"/>
                <a:cs typeface="FHPLED+UHJGIU+MicrosoftYaHei-Bold"/>
              </a:rPr>
              <a:t>15</a:t>
            </a:r>
            <a:r>
              <a:rPr sz="1550" spc="20">
                <a:solidFill>
                  <a:srgbClr val="43AEF2"/>
                </a:solidFill>
                <a:latin typeface="ACVQOV+MS-UIGothic"/>
                <a:cs typeface="ACVQOV+MS-UIGothic"/>
              </a:rPr>
              <a:t>分</a:t>
            </a:r>
            <a:r>
              <a:rPr sz="1550" spc="20">
                <a:solidFill>
                  <a:srgbClr val="43AEF2"/>
                </a:solidFill>
                <a:latin typeface="SimSun"/>
                <a:cs typeface="SimSun"/>
              </a:rPr>
              <a:t>钟</a:t>
            </a:r>
            <a:r>
              <a:rPr sz="1550">
                <a:solidFill>
                  <a:srgbClr val="43AEF2"/>
                </a:solidFill>
                <a:latin typeface="ACVQOV+MS-UIGothic"/>
                <a:cs typeface="ACVQOV+MS-UIGothic"/>
              </a:rPr>
              <a:t>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73209" y="4380860"/>
            <a:ext cx="1540154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43AEF2"/>
                </a:solidFill>
                <a:latin typeface="SimSun"/>
                <a:cs typeface="SimSun"/>
              </a:rPr>
              <a:t>总结</a:t>
            </a:r>
            <a:r>
              <a:rPr sz="1550" spc="20">
                <a:solidFill>
                  <a:srgbClr val="43AEF2"/>
                </a:solidFill>
                <a:latin typeface="ACVQOV+MS-UIGothic"/>
                <a:cs typeface="ACVQOV+MS-UIGothic"/>
              </a:rPr>
              <a:t>（</a:t>
            </a:r>
            <a:r>
              <a:rPr sz="1550" spc="20">
                <a:solidFill>
                  <a:srgbClr val="43AEF2"/>
                </a:solidFill>
                <a:latin typeface="FHPLED+UHJGIU+MicrosoftYaHei-Bold"/>
                <a:cs typeface="FHPLED+UHJGIU+MicrosoftYaHei-Bold"/>
              </a:rPr>
              <a:t>10</a:t>
            </a:r>
            <a:r>
              <a:rPr sz="1550" spc="20">
                <a:solidFill>
                  <a:srgbClr val="43AEF2"/>
                </a:solidFill>
                <a:latin typeface="ACVQOV+MS-UIGothic"/>
                <a:cs typeface="ACVQOV+MS-UIGothic"/>
              </a:rPr>
              <a:t>分</a:t>
            </a:r>
            <a:r>
              <a:rPr sz="1550" spc="20">
                <a:solidFill>
                  <a:srgbClr val="43AEF2"/>
                </a:solidFill>
                <a:latin typeface="SimSun"/>
                <a:cs typeface="SimSun"/>
              </a:rPr>
              <a:t>钟</a:t>
            </a:r>
            <a:r>
              <a:rPr sz="1550">
                <a:solidFill>
                  <a:srgbClr val="43AEF2"/>
                </a:solidFill>
                <a:latin typeface="ACVQOV+MS-UIGothic"/>
                <a:cs typeface="ACVQOV+MS-UIGothic"/>
              </a:rPr>
              <a:t>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033645" y="4945233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ACVQOV+MS-UIGothic"/>
                <a:cs typeface="ACVQOV+MS-UIGothic"/>
              </a:rPr>
              <a:t>学生自主完成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练习题</a:t>
            </a:r>
            <a:r>
              <a:rPr sz="1350">
                <a:solidFill>
                  <a:srgbClr val="1C7EBD"/>
                </a:solidFill>
                <a:latin typeface="ACVQOV+MS-UIGothic"/>
                <a:cs typeface="ACVQOV+MS-UIGothic"/>
              </a:rPr>
              <a:t>，加深理解。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427084" y="4945233"/>
            <a:ext cx="32856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1C7EBD"/>
                </a:solidFill>
                <a:latin typeface="ACVQOV+MS-UIGothic"/>
                <a:cs typeface="ACVQOV+MS-UIGothic"/>
              </a:rPr>
              <a:t>本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节课</a:t>
            </a:r>
            <a:r>
              <a:rPr sz="1350">
                <a:solidFill>
                  <a:srgbClr val="1C7EBD"/>
                </a:solidFill>
                <a:latin typeface="ACVQOV+MS-UIGothic"/>
                <a:cs typeface="ACVQOV+MS-UIGothic"/>
              </a:rPr>
              <a:t>的重点内容，帮助学生巩固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1C7EBD"/>
                </a:solidFill>
                <a:latin typeface="ACVQOV+MS-UIGothic"/>
                <a:cs typeface="ACVQOV+MS-UIGothic"/>
              </a:rPr>
              <a:t>所学知</a:t>
            </a:r>
            <a:r>
              <a:rPr sz="1350">
                <a:solidFill>
                  <a:srgbClr val="1C7EBD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1C7EBD"/>
                </a:solidFill>
                <a:latin typeface="ACVQOV+MS-UIGothic"/>
                <a:cs typeface="ACVQO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3AEF2"/>
                </a:solidFill>
                <a:latin typeface="ACVQOV+MS-UIGothic"/>
                <a:cs typeface="ACVQOV+MS-UIGothic"/>
              </a:rPr>
              <a:t>定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3AEF2"/>
                </a:solidFill>
                <a:latin typeface="ACVQOV+MS-UIGothic"/>
                <a:cs typeface="ACVQOV+MS-UIGothic"/>
              </a:rPr>
              <a:t>与性</a:t>
            </a:r>
            <a:r>
              <a:rPr sz="3000">
                <a:solidFill>
                  <a:srgbClr val="43AEF2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5775" y="177879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FHPLED+UHJGIU+MicrosoftYaHei-Bold"/>
                <a:cs typeface="FHPLED+UHJGI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675244" y="1778797"/>
            <a:ext cx="1527423" cy="1420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84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43AEF2"/>
                </a:solidFill>
                <a:latin typeface="FHPLED+UHJGIU+MicrosoftYaHei-Bold"/>
                <a:cs typeface="FHPLED+UHJGI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5775" y="271208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ACVQOV+MS-UIGothic"/>
                <a:cs typeface="ACVQOV+MS-UIGothic"/>
              </a:rPr>
              <a:t>定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75244" y="271208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3AEF2"/>
                </a:solidFill>
                <a:latin typeface="ACVQOV+MS-UIGothic"/>
                <a:cs typeface="ACVQOV+MS-UIGothic"/>
              </a:rPr>
              <a:t>性</a:t>
            </a:r>
            <a:r>
              <a:rPr sz="1550">
                <a:solidFill>
                  <a:srgbClr val="43AEF2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83590" y="5493861"/>
            <a:ext cx="5053972" cy="3906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被除数中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间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有</a:t>
            </a:r>
            <a:r>
              <a:rPr sz="1200">
                <a:solidFill>
                  <a:srgbClr val="1C7EBD"/>
                </a:solidFill>
                <a:latin typeface="VKMUUR+FTBWRE+MicrosoftYaHei"/>
                <a:cs typeface="VKMUUR+FTBWRE+MicrosoftYaHei"/>
              </a:rPr>
              <a:t>0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的除法是指在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行除法运算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时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，被除数中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间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出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现</a:t>
            </a:r>
            <a:r>
              <a:rPr sz="1200">
                <a:solidFill>
                  <a:srgbClr val="1C7EBD"/>
                </a:solidFill>
                <a:latin typeface="VKMUUR+FTBWRE+MicrosoftYaHei"/>
                <a:cs typeface="VKMUUR+FTBWRE+MicrosoftYaHei"/>
              </a:rPr>
              <a:t>0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815455" y="5493861"/>
            <a:ext cx="5008755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被除数中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间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有</a:t>
            </a:r>
            <a:r>
              <a:rPr sz="1200">
                <a:solidFill>
                  <a:srgbClr val="1C7EBD"/>
                </a:solidFill>
                <a:latin typeface="VKMUUR+FTBWRE+MicrosoftYaHei"/>
                <a:cs typeface="VKMUUR+FTBWRE+MicrosoftYaHei"/>
              </a:rPr>
              <a:t>0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的除法具有整除性、唯一性、可交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换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性、可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结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合性等</a:t>
            </a:r>
          </a:p>
          <a:p>
            <a:pPr marL="0" marR="0">
              <a:lnSpc>
                <a:spcPts val="1200"/>
              </a:lnSpc>
              <a:spcBef>
                <a:spcPts val="91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性</a:t>
            </a:r>
            <a:r>
              <a:rPr sz="1200">
                <a:solidFill>
                  <a:srgbClr val="1C7EBD"/>
                </a:solidFill>
                <a:latin typeface="SimSun"/>
                <a:cs typeface="SimSun"/>
              </a:rPr>
              <a:t>质</a:t>
            </a: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83590" y="5768181"/>
            <a:ext cx="6346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1C7EBD"/>
                </a:solidFill>
                <a:latin typeface="ACVQOV+MS-UIGothic"/>
                <a:cs typeface="ACVQOV+MS-UIGothic"/>
              </a:rPr>
              <a:t>情况。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https://d.book118.com/378050122017006047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RDBJIA+DOGOTI+ArialMT</vt:lpstr>
      <vt:lpstr>Times New Roman</vt:lpstr>
      <vt:lpstr>SimSun</vt:lpstr>
      <vt:lpstr>ACVQOV+MS-UIGothic</vt:lpstr>
      <vt:lpstr>FHPLED+UHJGIU+MicrosoftYaHei-Bold</vt:lpstr>
      <vt:lpstr>VKMUUR+FTBWRE+MicrosoftYaHei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2024-09-28T07:33:07.742</cp:lastPrinted>
  <dcterms:created xsi:type="dcterms:W3CDTF">2024-09-27T23:33:07Z</dcterms:created>
  <dcterms:modified xsi:type="dcterms:W3CDTF">2024-09-27T23:33:08Z</dcterms:modified>
</cp:coreProperties>
</file>