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79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00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3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tags" Target="../tags/tag28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2.xml" /><Relationship Id="rId4" Type="http://schemas.openxmlformats.org/officeDocument/2006/relationships/image" Target="../media/image4.png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tags" Target="../tags/tag66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60.xml" /><Relationship Id="rId4" Type="http://schemas.openxmlformats.org/officeDocument/2006/relationships/image" Target="../media/image4.png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tags" Target="../tags/tag6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7A5F78-9A16-4F94-840E-D8A67D6BC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7B206B-78A1-4984-82DB-BE8A13485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C2F009-8195-4E5D-9D60-E0A3D1187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B86F98-CED2-4F43-86D9-B0438B143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E71136-D522-45D7-8907-C4884E3E7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72CEB6-9223-4BA7-B486-57C6AA91C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85714C-1E67-4224-9060-A44989AC3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B6F2DD-868F-43E8-A528-2F8283171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20EA15-B927-48A8-8A2B-81167E15C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D1F922-2A91-494A-9F9F-A04D2BE5A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ED9CF0-EF37-4252-8657-7FEAE23DB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9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@svg_bg2_封面" descr="C:/Users/kingsoft/AppData/Local/Temp/fig2wpp/@svg_bg2_封面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pic>
        <p:nvPicPr>
          <p:cNvPr id="2097157" name="@png2x_01_封面" descr="C:/Users/kingsoft/AppData/Local/Temp/fig2wpp/@png2x_01_封面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3175" y="0"/>
            <a:ext cx="12188825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6"/>
            </p:custDataLst>
          </p:nvPr>
        </p:nvSpPr>
        <p:spPr>
          <a:xfrm>
            <a:off x="1014730" y="2591670"/>
            <a:ext cx="6861187" cy="1418335"/>
          </a:xfrm>
          <a:noFill/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 hasCustomPrompt="1"/>
            <p:custDataLst>
              <p:tags r:id="rId7"/>
            </p:custDataLst>
          </p:nvPr>
        </p:nvSpPr>
        <p:spPr>
          <a:xfrm>
            <a:off x="1014730" y="1334530"/>
            <a:ext cx="6860933" cy="1142224"/>
          </a:xfrm>
          <a:noFill/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400" b="0">
                <a:solidFill>
                  <a:schemeClr val="tx2"/>
                </a:solidFill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1014730" y="4169663"/>
            <a:ext cx="6787780" cy="1353807"/>
          </a:xfrm>
          <a:noFill/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0">
                <a:solidFill>
                  <a:schemeClr val="tx2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@png2x_目录" descr="C:/Users/kingsoft/AppData/Local/Temp/fig2wpp/@png2x_目录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213042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>
            <a:lvl1pPr algn="r">
              <a:defRPr sz="5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1" name="@svg_bg4" descr="C:/Users/kingsoft/AppData/Local/Temp/fig2wpp/@svg_bg4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3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350" y="0"/>
            <a:ext cx="12188825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2943860" y="3042181"/>
            <a:ext cx="8229600" cy="2265897"/>
          </a:xfrm>
          <a:noFill/>
        </p:spPr>
        <p:txBody>
          <a:bodyPr wrap="square" anchor="t">
            <a:normAutofit/>
          </a:bodyPr>
          <a:lstStyle>
            <a:lvl1pPr algn="r">
              <a:defRPr sz="4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1014730" y="1014730"/>
            <a:ext cx="10158730" cy="1795377"/>
          </a:xfrm>
          <a:noFill/>
        </p:spPr>
        <p:txBody>
          <a:bodyPr wrap="square" anchor="t">
            <a:normAutofit/>
          </a:bodyPr>
          <a:lstStyle>
            <a:lvl1pPr marL="0" indent="0" algn="r">
              <a:buNone/>
              <a:defRPr sz="94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1014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48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1014984" y="1624588"/>
            <a:ext cx="4802061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1014984" y="2262127"/>
            <a:ext cx="4802061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48259" y="1624588"/>
            <a:ext cx="482571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48259" y="2262127"/>
            <a:ext cx="4825710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014984" y="1658138"/>
            <a:ext cx="10158984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5" name="@svg_bg2" descr="C:/Users/kingsoft/AppData/Local/Temp/fig2wpp/@svg_bg2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7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6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1014984" y="606577"/>
            <a:ext cx="10158984" cy="2958491"/>
          </a:xfrm>
          <a:noFill/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1014984" y="3758184"/>
            <a:ext cx="10158984" cy="1962392"/>
          </a:xfrm>
          <a:noFill/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7.xml" /><Relationship Id="rId13" Type="http://schemas.openxmlformats.org/officeDocument/2006/relationships/image" Target="../media/image1.png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 userDrawn="1">
            <p:custDataLst>
              <p:tags r:id="rId12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svg_bg3" descr="C:/Users/kingsoft/AppData/Local/Temp/fig2wpp/@svg_bg3.svg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-31955" y="-9054"/>
            <a:ext cx="12188825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1014984" y="457200"/>
            <a:ext cx="10158984" cy="1069848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1014984" y="1773936"/>
            <a:ext cx="10158984" cy="4187952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783" r:id="rId2"/>
    <p:sldLayoutId id="2147485784" r:id="rId3"/>
    <p:sldLayoutId id="2147485785" r:id="rId4"/>
    <p:sldLayoutId id="2147485786" r:id="rId5"/>
    <p:sldLayoutId id="2147485787" r:id="rId6"/>
    <p:sldLayoutId id="2147485788" r:id="rId7"/>
    <p:sldLayoutId id="2147485789" r:id="rId8"/>
    <p:sldLayoutId id="2147485790" r:id="rId9"/>
    <p:sldLayoutId id="2147485791" r:id="rId10"/>
    <p:sldLayoutId id="2147485792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lang="zh-CN" altLang="en-US" sz="3400" b="0" kern="1200">
          <a:solidFill>
            <a:schemeClr val="tx2"/>
          </a:solidFill>
          <a:latin typeface="+mj-ea"/>
          <a:ea typeface="+mj-ea"/>
          <a:cs typeface="汉仪正圆-75W" panose="0002060004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Relationship Id="rId7" Type="http://schemas.openxmlformats.org/officeDocument/2006/relationships/tags" Target="../tags/tag99.xml" /><Relationship Id="rId8" Type="http://schemas.openxmlformats.org/officeDocument/2006/relationships/tags" Target="../tags/tag100.xml" /><Relationship Id="rId9" Type="http://schemas.openxmlformats.org/officeDocument/2006/relationships/tags" Target="../tags/tag10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14" Type="http://schemas.openxmlformats.org/officeDocument/2006/relationships/tags" Target="../tags/tag153.xml" /><Relationship Id="rId15" Type="http://schemas.openxmlformats.org/officeDocument/2006/relationships/tags" Target="../tags/tag154.xml" /><Relationship Id="rId16" Type="http://schemas.openxmlformats.org/officeDocument/2006/relationships/tags" Target="../tags/tag155.xml" /><Relationship Id="rId17" Type="http://schemas.openxmlformats.org/officeDocument/2006/relationships/tags" Target="../tags/tag156.xml" /><Relationship Id="rId18" Type="http://schemas.openxmlformats.org/officeDocument/2006/relationships/tags" Target="../tags/tag157.xml" /><Relationship Id="rId19" Type="http://schemas.openxmlformats.org/officeDocument/2006/relationships/tags" Target="../tags/tag158.xml" /><Relationship Id="rId2" Type="http://schemas.openxmlformats.org/officeDocument/2006/relationships/tags" Target="../tags/tag141.xml" /><Relationship Id="rId20" Type="http://schemas.openxmlformats.org/officeDocument/2006/relationships/tags" Target="../tags/tag159.xml" /><Relationship Id="rId21" Type="http://schemas.openxmlformats.org/officeDocument/2006/relationships/tags" Target="../tags/tag160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05103414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14730" y="2591670"/>
            <a:ext cx="6861187" cy="1418335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2024年汽车行业智能驾驶辅助技术开发计划</a:t>
            </a:r>
            <a:endParaRPr lang="zh-CN" altLang="en-US"/>
          </a:p>
        </p:txBody>
      </p:sp>
      <p:sp>
        <p:nvSpPr>
          <p:cNvPr id="1048650" name="副标题 4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014983" y="1334530"/>
            <a:ext cx="6860933" cy="1142224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1088136" y="4169663"/>
            <a:ext cx="6787780" cy="1353807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序号"/>
          <p:cNvSpPr txBox="1"/>
          <p:nvPr>
            <p:custDataLst>
              <p:tags r:id="rId2"/>
            </p:custDataLst>
          </p:nvPr>
        </p:nvSpPr>
        <p:spPr>
          <a:xfrm>
            <a:off x="14465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01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2" name="项标题"/>
          <p:cNvSpPr txBox="1"/>
          <p:nvPr>
            <p:custDataLst>
              <p:tags r:id="rId3"/>
            </p:custDataLst>
          </p:nvPr>
        </p:nvSpPr>
        <p:spPr>
          <a:xfrm>
            <a:off x="24640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智能驾驶辅助技术的发展趋势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4"/>
            </p:custDataLst>
          </p:nvPr>
        </p:nvSpPr>
        <p:spPr>
          <a:xfrm>
            <a:off x="61709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02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6" name="项标题"/>
          <p:cNvSpPr txBox="1"/>
          <p:nvPr>
            <p:custDataLst>
              <p:tags r:id="rId5"/>
            </p:custDataLst>
          </p:nvPr>
        </p:nvSpPr>
        <p:spPr>
          <a:xfrm>
            <a:off x="71884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2024年汽车行业智能驾驶辅助技术开发计划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61709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04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0" name="项标题"/>
          <p:cNvSpPr txBox="1"/>
          <p:nvPr>
            <p:custDataLst>
              <p:tags r:id="rId7"/>
            </p:custDataLst>
          </p:nvPr>
        </p:nvSpPr>
        <p:spPr>
          <a:xfrm>
            <a:off x="71884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智能驾驶辅助技术的应用场景与案例分析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8"/>
            </p:custDataLst>
          </p:nvPr>
        </p:nvSpPr>
        <p:spPr>
          <a:xfrm>
            <a:off x="14465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03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4" name="项标题"/>
          <p:cNvSpPr txBox="1"/>
          <p:nvPr>
            <p:custDataLst>
              <p:tags r:id="rId9"/>
            </p:custDataLst>
          </p:nvPr>
        </p:nvSpPr>
        <p:spPr>
          <a:xfrm>
            <a:off x="24640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智能驾驶辅助技术的挑战与对策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6" name="序号"/>
          <p:cNvSpPr txBox="1"/>
          <p:nvPr>
            <p:custDataLst>
              <p:tags r:id="rId10"/>
            </p:custDataLst>
          </p:nvPr>
        </p:nvSpPr>
        <p:spPr>
          <a:xfrm>
            <a:off x="14465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05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8" name="项标题"/>
          <p:cNvSpPr txBox="1"/>
          <p:nvPr>
            <p:custDataLst>
              <p:tags r:id="rId11"/>
            </p:custDataLst>
          </p:nvPr>
        </p:nvSpPr>
        <p:spPr>
          <a:xfrm>
            <a:off x="24640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智能驾驶辅助技术的商业模式创新与市场前景分析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0" name="标题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智能驾驶辅助技术的发展趋势</a:t>
            </a:r>
            <a:endParaRPr lang="zh-CN" altLang="en-US"/>
          </a:p>
        </p:txBody>
      </p:sp>
      <p:sp>
        <p:nvSpPr>
          <p:cNvPr id="104885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fontScale="98936" lnSpcReduction="1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自动驾驶技术发展现状</a:t>
            </a:r>
            <a:endParaRPr lang="zh-CN" altLang="en-US"/>
          </a:p>
        </p:txBody>
      </p:sp>
      <p:sp>
        <p:nvSpPr>
          <p:cNvPr id="1048900" name="五边形 30"/>
          <p:cNvSpPr/>
          <p:nvPr>
            <p:custDataLst>
              <p:tags r:id="rId2"/>
            </p:custDataLst>
          </p:nvPr>
        </p:nvSpPr>
        <p:spPr>
          <a:xfrm>
            <a:off x="1014984" y="3333723"/>
            <a:ext cx="2692576" cy="1094496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02" name="燕尾形 36"/>
          <p:cNvSpPr/>
          <p:nvPr>
            <p:custDataLst>
              <p:tags r:id="rId3"/>
            </p:custDataLst>
          </p:nvPr>
        </p:nvSpPr>
        <p:spPr>
          <a:xfrm>
            <a:off x="3434139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04" name="燕尾形 37"/>
          <p:cNvSpPr/>
          <p:nvPr>
            <p:custDataLst>
              <p:tags r:id="rId4"/>
            </p:custDataLst>
          </p:nvPr>
        </p:nvSpPr>
        <p:spPr>
          <a:xfrm>
            <a:off x="8272450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06" name="燕尾形 38"/>
          <p:cNvSpPr/>
          <p:nvPr>
            <p:custDataLst>
              <p:tags r:id="rId5"/>
            </p:custDataLst>
          </p:nvPr>
        </p:nvSpPr>
        <p:spPr>
          <a:xfrm>
            <a:off x="5853295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08" name="文本框 3"/>
          <p:cNvSpPr txBox="1"/>
          <p:nvPr>
            <p:custDataLst>
              <p:tags r:id="rId6"/>
            </p:custDataLst>
          </p:nvPr>
        </p:nvSpPr>
        <p:spPr>
          <a:xfrm>
            <a:off x="3377823" y="4661646"/>
            <a:ext cx="2903966" cy="127242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2024年汽车行业智能驾驶辅助技术发展目标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10" name="文本框 6"/>
          <p:cNvSpPr txBox="1"/>
          <p:nvPr>
            <p:custDataLst>
              <p:tags r:id="rId7"/>
            </p:custDataLst>
          </p:nvPr>
        </p:nvSpPr>
        <p:spPr>
          <a:xfrm>
            <a:off x="1014984" y="1802570"/>
            <a:ext cx="2903966" cy="130996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自动驾驶技术等级划分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12" name="文本框 7"/>
          <p:cNvSpPr txBox="1"/>
          <p:nvPr>
            <p:custDataLst>
              <p:tags r:id="rId8"/>
            </p:custDataLst>
          </p:nvPr>
        </p:nvSpPr>
        <p:spPr>
          <a:xfrm>
            <a:off x="5851663" y="1802570"/>
            <a:ext cx="2903966" cy="130996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自动驾驶技术应用场景及案例分析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14" name="文本框 8"/>
          <p:cNvSpPr txBox="1"/>
          <p:nvPr>
            <p:custDataLst>
              <p:tags r:id="rId9"/>
            </p:custDataLst>
          </p:nvPr>
        </p:nvSpPr>
        <p:spPr>
          <a:xfrm>
            <a:off x="8270002" y="4661646"/>
            <a:ext cx="2903966" cy="127242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自动驾驶技术面临的挑战与解决方案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智能驾驶辅助技术的重要性和必要性</a:t>
            </a:r>
            <a:endParaRPr lang="zh-CN" altLang="en-US"/>
          </a:p>
        </p:txBody>
      </p:sp>
      <p:sp>
        <p:nvSpPr>
          <p:cNvPr id="1048952" name="五边形 30"/>
          <p:cNvSpPr/>
          <p:nvPr>
            <p:custDataLst>
              <p:tags r:id="rId2"/>
            </p:custDataLst>
          </p:nvPr>
        </p:nvSpPr>
        <p:spPr>
          <a:xfrm>
            <a:off x="1014984" y="3333723"/>
            <a:ext cx="2692576" cy="1094496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54" name="燕尾形 36"/>
          <p:cNvSpPr/>
          <p:nvPr>
            <p:custDataLst>
              <p:tags r:id="rId3"/>
            </p:custDataLst>
          </p:nvPr>
        </p:nvSpPr>
        <p:spPr>
          <a:xfrm>
            <a:off x="3434139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56" name="燕尾形 37"/>
          <p:cNvSpPr/>
          <p:nvPr>
            <p:custDataLst>
              <p:tags r:id="rId4"/>
            </p:custDataLst>
          </p:nvPr>
        </p:nvSpPr>
        <p:spPr>
          <a:xfrm>
            <a:off x="8272450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58" name="燕尾形 38"/>
          <p:cNvSpPr/>
          <p:nvPr>
            <p:custDataLst>
              <p:tags r:id="rId5"/>
            </p:custDataLst>
          </p:nvPr>
        </p:nvSpPr>
        <p:spPr>
          <a:xfrm>
            <a:off x="5853295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60" name="文本框 3"/>
          <p:cNvSpPr txBox="1"/>
          <p:nvPr>
            <p:custDataLst>
              <p:tags r:id="rId6"/>
            </p:custDataLst>
          </p:nvPr>
        </p:nvSpPr>
        <p:spPr>
          <a:xfrm>
            <a:off x="3377823" y="4661646"/>
            <a:ext cx="2903966" cy="127242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提升驾驶舒适性：通过智能驾驶辅助技术，可以减轻驾驶者的负担，提高驾驶舒适性。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62" name="文本框 6"/>
          <p:cNvSpPr txBox="1"/>
          <p:nvPr>
            <p:custDataLst>
              <p:tags r:id="rId7"/>
            </p:custDataLst>
          </p:nvPr>
        </p:nvSpPr>
        <p:spPr>
          <a:xfrm>
            <a:off x="1014984" y="1802570"/>
            <a:ext cx="2903966" cy="130996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提高行车安全性：智能驾驶辅助技术可以有效降低交通事故发生率，提高道路安全。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64" name="文本框 7"/>
          <p:cNvSpPr txBox="1"/>
          <p:nvPr>
            <p:custDataLst>
              <p:tags r:id="rId8"/>
            </p:custDataLst>
          </p:nvPr>
        </p:nvSpPr>
        <p:spPr>
          <a:xfrm>
            <a:off x="5851663" y="1802570"/>
            <a:ext cx="2903966" cy="130996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推动汽车行业技术创新：智能驾驶辅助技术的发展将推动汽车行业的技术创新和产业升级。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66" name="文本框 8"/>
          <p:cNvSpPr txBox="1"/>
          <p:nvPr>
            <p:custDataLst>
              <p:tags r:id="rId9"/>
            </p:custDataLst>
          </p:nvPr>
        </p:nvSpPr>
        <p:spPr>
          <a:xfrm>
            <a:off x="8270002" y="4661646"/>
            <a:ext cx="2903966" cy="1272424"/>
          </a:xfrm>
          <a:prstGeom prst="rect">
            <a:avLst/>
          </a:prstGeom>
          <a:noFill/>
        </p:spPr>
        <p:txBody>
          <a:bodyPr wrap="square" lIns="0" rtlCol="0">
            <a:normAutofit fontScale="85714" lnSpcReduction="10000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适应未来交通发展需求：随着城市化进程加速和交通拥堵问题日益严重，智能驾驶辅助技术将成为未来交通发展的重要趋势。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智能驾驶辅助技术的发展趋势和未来展望</a:t>
            </a:r>
            <a:endParaRPr lang="zh-CN" altLang="en-US"/>
          </a:p>
        </p:txBody>
      </p:sp>
      <p:sp>
        <p:nvSpPr>
          <p:cNvPr id="1049004" name="矩形: 圆角 1"/>
          <p:cNvSpPr/>
          <p:nvPr>
            <p:custDataLst>
              <p:tags r:id="rId2"/>
            </p:custDataLst>
          </p:nvPr>
        </p:nvSpPr>
        <p:spPr>
          <a:xfrm>
            <a:off x="1014984" y="2460501"/>
            <a:ext cx="5018149" cy="1291878"/>
          </a:xfrm>
          <a:prstGeom prst="roundRect">
            <a:avLst>
              <a:gd name="adj" fmla="val 8028"/>
            </a:avLst>
          </a:prstGeom>
          <a:solidFill>
            <a:schemeClr val="lt1">
              <a:lumMod val="100000"/>
            </a:schemeClr>
          </a:solidFill>
          <a:ln>
            <a:gradFill>
              <a:gsLst>
                <a:gs pos="0">
                  <a:schemeClr val="accent1">
                    <a:lumMod val="40000"/>
                    <a:lumOff val="60000"/>
                    <a:alpha val="80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3320000" scaled="0"/>
            </a:gradFill>
          </a:ln>
          <a:effectLst>
            <a:outerShdw blurRad="203200" dist="76200" dir="2160000" algn="tr" rotWithShape="0">
              <a:schemeClr val="accent1">
                <a:alpha val="1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006" name="Freeform 7"/>
          <p:cNvSpPr/>
          <p:nvPr>
            <p:custDataLst>
              <p:tags r:id="rId3"/>
            </p:custDataLst>
          </p:nvPr>
        </p:nvSpPr>
        <p:spPr bwMode="auto">
          <a:xfrm flipV="1">
            <a:off x="1130774" y="2588635"/>
            <a:ext cx="1367546" cy="1038078"/>
          </a:xfrm>
          <a:custGeom>
            <a:gdLst>
              <a:gd name="T0" fmla="*/ 163 w 184"/>
              <a:gd name="T1" fmla="*/ 138 h 138"/>
              <a:gd name="T2" fmla="*/ 17 w 184"/>
              <a:gd name="T3" fmla="*/ 138 h 138"/>
              <a:gd name="T4" fmla="*/ 0 w 184"/>
              <a:gd name="T5" fmla="*/ 121 h 138"/>
              <a:gd name="T6" fmla="*/ 0 w 184"/>
              <a:gd name="T7" fmla="*/ 17 h 138"/>
              <a:gd name="T8" fmla="*/ 17 w 184"/>
              <a:gd name="T9" fmla="*/ 0 h 138"/>
              <a:gd name="T10" fmla="*/ 111 w 184"/>
              <a:gd name="T11" fmla="*/ 0 h 138"/>
              <a:gd name="T12" fmla="*/ 126 w 184"/>
              <a:gd name="T13" fmla="*/ 9 h 138"/>
              <a:gd name="T14" fmla="*/ 178 w 184"/>
              <a:gd name="T15" fmla="*/ 113 h 138"/>
              <a:gd name="T16" fmla="*/ 163 w 184"/>
              <a:gd name="T17" fmla="*/ 138 h 1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84" h="138">
                <a:moveTo>
                  <a:pt x="163" y="138"/>
                </a:moveTo>
                <a:cubicBezTo>
                  <a:pt x="17" y="138"/>
                  <a:pt x="17" y="138"/>
                  <a:pt x="17" y="138"/>
                </a:cubicBezTo>
                <a:cubicBezTo>
                  <a:pt x="8" y="138"/>
                  <a:pt x="0" y="130"/>
                  <a:pt x="0" y="121"/>
                </a:cubicBezTo>
                <a:cubicBezTo>
                  <a:pt x="0" y="17"/>
                  <a:pt x="0" y="17"/>
                  <a:pt x="0" y="17"/>
                </a:cubicBezTo>
                <a:cubicBezTo>
                  <a:pt x="0" y="7"/>
                  <a:pt x="8" y="0"/>
                  <a:pt x="17" y="0"/>
                </a:cubicBezTo>
                <a:cubicBezTo>
                  <a:pt x="111" y="0"/>
                  <a:pt x="111" y="0"/>
                  <a:pt x="111" y="0"/>
                </a:cubicBezTo>
                <a:cubicBezTo>
                  <a:pt x="117" y="0"/>
                  <a:pt x="123" y="3"/>
                  <a:pt x="126" y="9"/>
                </a:cubicBezTo>
                <a:cubicBezTo>
                  <a:pt x="178" y="113"/>
                  <a:pt x="178" y="113"/>
                  <a:pt x="178" y="113"/>
                </a:cubicBezTo>
                <a:cubicBezTo>
                  <a:pt x="184" y="124"/>
                  <a:pt x="176" y="138"/>
                  <a:pt x="163" y="138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0">
                <a:schemeClr val="accent1"/>
              </a:gs>
              <a:gs pos="70000">
                <a:schemeClr val="accent1">
                  <a:lumMod val="80000"/>
                  <a:lumOff val="20000"/>
                </a:schemeClr>
              </a:gs>
            </a:gsLst>
            <a:lin ang="11760000" scaled="0"/>
          </a:gradFill>
          <a:ln>
            <a:noFill/>
          </a:ln>
          <a:effectLst>
            <a:outerShdw blurRad="101600" dist="101600" dir="30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08" name="标题"/>
          <p:cNvSpPr txBox="1"/>
          <p:nvPr>
            <p:custDataLst>
              <p:tags r:id="rId4"/>
            </p:custDataLst>
          </p:nvPr>
        </p:nvSpPr>
        <p:spPr>
          <a:xfrm>
            <a:off x="1130774" y="2549842"/>
            <a:ext cx="1061798" cy="1114992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10" name="正文"/>
          <p:cNvSpPr txBox="1"/>
          <p:nvPr>
            <p:custDataLst>
              <p:tags r:id="rId5"/>
            </p:custDataLst>
          </p:nvPr>
        </p:nvSpPr>
        <p:spPr>
          <a:xfrm>
            <a:off x="2460893" y="2461677"/>
            <a:ext cx="3572292" cy="129187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8571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</a:rPr>
              <a:t>技术创新：随着人工智能、传感器等技术的不断发展，智能驾驶辅助技术将更加成熟和可靠，实现更高级别的自动化和智能化。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</a:endParaRPr>
          </a:p>
        </p:txBody>
      </p:sp>
      <p:sp>
        <p:nvSpPr>
          <p:cNvPr id="1049012" name="矩形: 圆角 19"/>
          <p:cNvSpPr/>
          <p:nvPr>
            <p:custDataLst>
              <p:tags r:id="rId6"/>
            </p:custDataLst>
          </p:nvPr>
        </p:nvSpPr>
        <p:spPr>
          <a:xfrm>
            <a:off x="6155604" y="2460501"/>
            <a:ext cx="5018149" cy="1291878"/>
          </a:xfrm>
          <a:prstGeom prst="roundRect">
            <a:avLst>
              <a:gd name="adj" fmla="val 8028"/>
            </a:avLst>
          </a:prstGeom>
          <a:solidFill>
            <a:schemeClr val="lt1">
              <a:lumMod val="100000"/>
            </a:schemeClr>
          </a:solidFill>
          <a:ln>
            <a:gradFill>
              <a:gsLst>
                <a:gs pos="0">
                  <a:schemeClr val="accent1">
                    <a:lumMod val="40000"/>
                    <a:lumOff val="60000"/>
                    <a:alpha val="80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3320000" scaled="0"/>
            </a:gradFill>
          </a:ln>
          <a:effectLst>
            <a:outerShdw blurRad="203200" dist="76200" dir="2160000" algn="tr" rotWithShape="0">
              <a:schemeClr val="accent1">
                <a:alpha val="1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014" name="Freeform 7"/>
          <p:cNvSpPr/>
          <p:nvPr>
            <p:custDataLst>
              <p:tags r:id="rId7"/>
            </p:custDataLst>
          </p:nvPr>
        </p:nvSpPr>
        <p:spPr bwMode="auto">
          <a:xfrm flipV="1">
            <a:off x="6265516" y="2587459"/>
            <a:ext cx="1367546" cy="1038078"/>
          </a:xfrm>
          <a:custGeom>
            <a:gdLst>
              <a:gd name="T0" fmla="*/ 163 w 184"/>
              <a:gd name="T1" fmla="*/ 138 h 138"/>
              <a:gd name="T2" fmla="*/ 17 w 184"/>
              <a:gd name="T3" fmla="*/ 138 h 138"/>
              <a:gd name="T4" fmla="*/ 0 w 184"/>
              <a:gd name="T5" fmla="*/ 121 h 138"/>
              <a:gd name="T6" fmla="*/ 0 w 184"/>
              <a:gd name="T7" fmla="*/ 17 h 138"/>
              <a:gd name="T8" fmla="*/ 17 w 184"/>
              <a:gd name="T9" fmla="*/ 0 h 138"/>
              <a:gd name="T10" fmla="*/ 111 w 184"/>
              <a:gd name="T11" fmla="*/ 0 h 138"/>
              <a:gd name="T12" fmla="*/ 126 w 184"/>
              <a:gd name="T13" fmla="*/ 9 h 138"/>
              <a:gd name="T14" fmla="*/ 178 w 184"/>
              <a:gd name="T15" fmla="*/ 113 h 138"/>
              <a:gd name="T16" fmla="*/ 163 w 184"/>
              <a:gd name="T17" fmla="*/ 138 h 1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84" h="138">
                <a:moveTo>
                  <a:pt x="163" y="138"/>
                </a:moveTo>
                <a:cubicBezTo>
                  <a:pt x="17" y="138"/>
                  <a:pt x="17" y="138"/>
                  <a:pt x="17" y="138"/>
                </a:cubicBezTo>
                <a:cubicBezTo>
                  <a:pt x="8" y="138"/>
                  <a:pt x="0" y="130"/>
                  <a:pt x="0" y="121"/>
                </a:cubicBezTo>
                <a:cubicBezTo>
                  <a:pt x="0" y="17"/>
                  <a:pt x="0" y="17"/>
                  <a:pt x="0" y="17"/>
                </a:cubicBezTo>
                <a:cubicBezTo>
                  <a:pt x="0" y="7"/>
                  <a:pt x="8" y="0"/>
                  <a:pt x="17" y="0"/>
                </a:cubicBezTo>
                <a:cubicBezTo>
                  <a:pt x="111" y="0"/>
                  <a:pt x="111" y="0"/>
                  <a:pt x="111" y="0"/>
                </a:cubicBezTo>
                <a:cubicBezTo>
                  <a:pt x="117" y="0"/>
                  <a:pt x="123" y="3"/>
                  <a:pt x="126" y="9"/>
                </a:cubicBezTo>
                <a:cubicBezTo>
                  <a:pt x="178" y="113"/>
                  <a:pt x="178" y="113"/>
                  <a:pt x="178" y="113"/>
                </a:cubicBezTo>
                <a:cubicBezTo>
                  <a:pt x="184" y="124"/>
                  <a:pt x="176" y="138"/>
                  <a:pt x="163" y="138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0">
                <a:schemeClr val="accent1"/>
              </a:gs>
              <a:gs pos="70000">
                <a:schemeClr val="accent1">
                  <a:lumMod val="80000"/>
                  <a:lumOff val="20000"/>
                </a:schemeClr>
              </a:gs>
            </a:gsLst>
            <a:lin ang="11760000" scaled="0"/>
          </a:gradFill>
          <a:ln>
            <a:noFill/>
          </a:ln>
          <a:effectLst>
            <a:outerShdw blurRad="101600" dist="101600" dir="30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16" name="标题"/>
          <p:cNvSpPr txBox="1"/>
          <p:nvPr>
            <p:custDataLst>
              <p:tags r:id="rId8"/>
            </p:custDataLst>
          </p:nvPr>
        </p:nvSpPr>
        <p:spPr>
          <a:xfrm>
            <a:off x="6265516" y="2549254"/>
            <a:ext cx="1061798" cy="1114992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18" name="正文"/>
          <p:cNvSpPr txBox="1"/>
          <p:nvPr>
            <p:custDataLst>
              <p:tags r:id="rId9"/>
            </p:custDataLst>
          </p:nvPr>
        </p:nvSpPr>
        <p:spPr>
          <a:xfrm>
            <a:off x="7596223" y="2462852"/>
            <a:ext cx="3572292" cy="129187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285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</a:rPr>
              <a:t>政策支持：各国政府对智能驾驶辅助技术的支持和鼓励政策将进一步加大，推动技术研发和市场应用。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</a:endParaRPr>
          </a:p>
        </p:txBody>
      </p:sp>
      <p:sp>
        <p:nvSpPr>
          <p:cNvPr id="1049020" name="矩形: 圆角 28"/>
          <p:cNvSpPr/>
          <p:nvPr>
            <p:custDataLst>
              <p:tags r:id="rId10"/>
            </p:custDataLst>
          </p:nvPr>
        </p:nvSpPr>
        <p:spPr>
          <a:xfrm>
            <a:off x="1014984" y="3981645"/>
            <a:ext cx="5018149" cy="1291878"/>
          </a:xfrm>
          <a:prstGeom prst="roundRect">
            <a:avLst>
              <a:gd name="adj" fmla="val 8028"/>
            </a:avLst>
          </a:prstGeom>
          <a:solidFill>
            <a:schemeClr val="lt1">
              <a:lumMod val="100000"/>
            </a:schemeClr>
          </a:solidFill>
          <a:ln>
            <a:gradFill>
              <a:gsLst>
                <a:gs pos="0">
                  <a:schemeClr val="accent1">
                    <a:lumMod val="40000"/>
                    <a:lumOff val="60000"/>
                    <a:alpha val="80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3320000" scaled="0"/>
            </a:gradFill>
          </a:ln>
          <a:effectLst>
            <a:outerShdw blurRad="203200" dist="76200" dir="2160000" algn="tr" rotWithShape="0">
              <a:schemeClr val="accent1">
                <a:alpha val="1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022" name="Freeform 7"/>
          <p:cNvSpPr/>
          <p:nvPr>
            <p:custDataLst>
              <p:tags r:id="rId11"/>
            </p:custDataLst>
          </p:nvPr>
        </p:nvSpPr>
        <p:spPr bwMode="auto">
          <a:xfrm flipV="1">
            <a:off x="1130774" y="4109779"/>
            <a:ext cx="1367546" cy="1038078"/>
          </a:xfrm>
          <a:custGeom>
            <a:gdLst>
              <a:gd name="T0" fmla="*/ 163 w 184"/>
              <a:gd name="T1" fmla="*/ 138 h 138"/>
              <a:gd name="T2" fmla="*/ 17 w 184"/>
              <a:gd name="T3" fmla="*/ 138 h 138"/>
              <a:gd name="T4" fmla="*/ 0 w 184"/>
              <a:gd name="T5" fmla="*/ 121 h 138"/>
              <a:gd name="T6" fmla="*/ 0 w 184"/>
              <a:gd name="T7" fmla="*/ 17 h 138"/>
              <a:gd name="T8" fmla="*/ 17 w 184"/>
              <a:gd name="T9" fmla="*/ 0 h 138"/>
              <a:gd name="T10" fmla="*/ 111 w 184"/>
              <a:gd name="T11" fmla="*/ 0 h 138"/>
              <a:gd name="T12" fmla="*/ 126 w 184"/>
              <a:gd name="T13" fmla="*/ 9 h 138"/>
              <a:gd name="T14" fmla="*/ 178 w 184"/>
              <a:gd name="T15" fmla="*/ 113 h 138"/>
              <a:gd name="T16" fmla="*/ 163 w 184"/>
              <a:gd name="T17" fmla="*/ 138 h 1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84" h="138">
                <a:moveTo>
                  <a:pt x="163" y="138"/>
                </a:moveTo>
                <a:cubicBezTo>
                  <a:pt x="17" y="138"/>
                  <a:pt x="17" y="138"/>
                  <a:pt x="17" y="138"/>
                </a:cubicBezTo>
                <a:cubicBezTo>
                  <a:pt x="8" y="138"/>
                  <a:pt x="0" y="130"/>
                  <a:pt x="0" y="121"/>
                </a:cubicBezTo>
                <a:cubicBezTo>
                  <a:pt x="0" y="17"/>
                  <a:pt x="0" y="17"/>
                  <a:pt x="0" y="17"/>
                </a:cubicBezTo>
                <a:cubicBezTo>
                  <a:pt x="0" y="7"/>
                  <a:pt x="8" y="0"/>
                  <a:pt x="17" y="0"/>
                </a:cubicBezTo>
                <a:cubicBezTo>
                  <a:pt x="111" y="0"/>
                  <a:pt x="111" y="0"/>
                  <a:pt x="111" y="0"/>
                </a:cubicBezTo>
                <a:cubicBezTo>
                  <a:pt x="117" y="0"/>
                  <a:pt x="123" y="3"/>
                  <a:pt x="126" y="9"/>
                </a:cubicBezTo>
                <a:cubicBezTo>
                  <a:pt x="178" y="113"/>
                  <a:pt x="178" y="113"/>
                  <a:pt x="178" y="113"/>
                </a:cubicBezTo>
                <a:cubicBezTo>
                  <a:pt x="184" y="124"/>
                  <a:pt x="176" y="138"/>
                  <a:pt x="163" y="138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0">
                <a:schemeClr val="accent1"/>
              </a:gs>
              <a:gs pos="70000">
                <a:schemeClr val="accent1">
                  <a:lumMod val="80000"/>
                  <a:lumOff val="20000"/>
                </a:schemeClr>
              </a:gs>
            </a:gsLst>
            <a:lin ang="11760000" scaled="0"/>
          </a:gradFill>
          <a:ln>
            <a:noFill/>
          </a:ln>
          <a:effectLst>
            <a:outerShdw blurRad="101600" dist="101600" dir="30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24" name="标题"/>
          <p:cNvSpPr txBox="1"/>
          <p:nvPr>
            <p:custDataLst>
              <p:tags r:id="rId12"/>
            </p:custDataLst>
          </p:nvPr>
        </p:nvSpPr>
        <p:spPr>
          <a:xfrm>
            <a:off x="1130774" y="4070986"/>
            <a:ext cx="1061798" cy="1114992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26" name="正文"/>
          <p:cNvSpPr txBox="1"/>
          <p:nvPr>
            <p:custDataLst>
              <p:tags r:id="rId13"/>
            </p:custDataLst>
          </p:nvPr>
        </p:nvSpPr>
        <p:spPr>
          <a:xfrm>
            <a:off x="2460893" y="3982821"/>
            <a:ext cx="3572292" cy="129187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285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</a:rPr>
              <a:t>市场需求：随着消费者对安全、舒适、便捷等需求的提高，智能驾驶辅助技术将成为汽车行业的核心竞争力之一。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</a:endParaRPr>
          </a:p>
        </p:txBody>
      </p:sp>
      <p:sp>
        <p:nvSpPr>
          <p:cNvPr id="1049028" name="矩形: 圆角 24"/>
          <p:cNvSpPr/>
          <p:nvPr>
            <p:custDataLst>
              <p:tags r:id="rId14"/>
            </p:custDataLst>
          </p:nvPr>
        </p:nvSpPr>
        <p:spPr>
          <a:xfrm>
            <a:off x="6155604" y="3981645"/>
            <a:ext cx="5018149" cy="1291878"/>
          </a:xfrm>
          <a:prstGeom prst="roundRect">
            <a:avLst>
              <a:gd name="adj" fmla="val 8028"/>
            </a:avLst>
          </a:prstGeom>
          <a:solidFill>
            <a:schemeClr val="lt1">
              <a:lumMod val="100000"/>
            </a:schemeClr>
          </a:solidFill>
          <a:ln>
            <a:gradFill>
              <a:gsLst>
                <a:gs pos="0">
                  <a:schemeClr val="accent1">
                    <a:lumMod val="40000"/>
                    <a:lumOff val="60000"/>
                    <a:alpha val="80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3320000" scaled="0"/>
            </a:gradFill>
          </a:ln>
          <a:effectLst>
            <a:outerShdw blurRad="203200" dist="76200" dir="2160000" algn="tr" rotWithShape="0">
              <a:schemeClr val="accent1">
                <a:alpha val="1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030" name="Freeform 7"/>
          <p:cNvSpPr/>
          <p:nvPr>
            <p:custDataLst>
              <p:tags r:id="rId15"/>
            </p:custDataLst>
          </p:nvPr>
        </p:nvSpPr>
        <p:spPr bwMode="auto">
          <a:xfrm flipV="1">
            <a:off x="6265516" y="4108603"/>
            <a:ext cx="1367546" cy="1038078"/>
          </a:xfrm>
          <a:custGeom>
            <a:gdLst>
              <a:gd name="T0" fmla="*/ 163 w 184"/>
              <a:gd name="T1" fmla="*/ 138 h 138"/>
              <a:gd name="T2" fmla="*/ 17 w 184"/>
              <a:gd name="T3" fmla="*/ 138 h 138"/>
              <a:gd name="T4" fmla="*/ 0 w 184"/>
              <a:gd name="T5" fmla="*/ 121 h 138"/>
              <a:gd name="T6" fmla="*/ 0 w 184"/>
              <a:gd name="T7" fmla="*/ 17 h 138"/>
              <a:gd name="T8" fmla="*/ 17 w 184"/>
              <a:gd name="T9" fmla="*/ 0 h 138"/>
              <a:gd name="T10" fmla="*/ 111 w 184"/>
              <a:gd name="T11" fmla="*/ 0 h 138"/>
              <a:gd name="T12" fmla="*/ 126 w 184"/>
              <a:gd name="T13" fmla="*/ 9 h 138"/>
              <a:gd name="T14" fmla="*/ 178 w 184"/>
              <a:gd name="T15" fmla="*/ 113 h 138"/>
              <a:gd name="T16" fmla="*/ 163 w 184"/>
              <a:gd name="T17" fmla="*/ 138 h 1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84" h="138">
                <a:moveTo>
                  <a:pt x="163" y="138"/>
                </a:moveTo>
                <a:cubicBezTo>
                  <a:pt x="17" y="138"/>
                  <a:pt x="17" y="138"/>
                  <a:pt x="17" y="138"/>
                </a:cubicBezTo>
                <a:cubicBezTo>
                  <a:pt x="8" y="138"/>
                  <a:pt x="0" y="130"/>
                  <a:pt x="0" y="121"/>
                </a:cubicBezTo>
                <a:cubicBezTo>
                  <a:pt x="0" y="17"/>
                  <a:pt x="0" y="17"/>
                  <a:pt x="0" y="17"/>
                </a:cubicBezTo>
                <a:cubicBezTo>
                  <a:pt x="0" y="7"/>
                  <a:pt x="8" y="0"/>
                  <a:pt x="17" y="0"/>
                </a:cubicBezTo>
                <a:cubicBezTo>
                  <a:pt x="111" y="0"/>
                  <a:pt x="111" y="0"/>
                  <a:pt x="111" y="0"/>
                </a:cubicBezTo>
                <a:cubicBezTo>
                  <a:pt x="117" y="0"/>
                  <a:pt x="123" y="3"/>
                  <a:pt x="126" y="9"/>
                </a:cubicBezTo>
                <a:cubicBezTo>
                  <a:pt x="178" y="113"/>
                  <a:pt x="178" y="113"/>
                  <a:pt x="178" y="113"/>
                </a:cubicBezTo>
                <a:cubicBezTo>
                  <a:pt x="184" y="124"/>
                  <a:pt x="176" y="138"/>
                  <a:pt x="163" y="138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0">
                <a:schemeClr val="accent1"/>
              </a:gs>
              <a:gs pos="70000">
                <a:schemeClr val="accent1">
                  <a:lumMod val="80000"/>
                  <a:lumOff val="20000"/>
                </a:schemeClr>
              </a:gs>
            </a:gsLst>
            <a:lin ang="11760000" scaled="0"/>
          </a:gradFill>
          <a:ln>
            <a:noFill/>
          </a:ln>
          <a:effectLst>
            <a:outerShdw blurRad="101600" dist="101600" dir="30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32" name="标题"/>
          <p:cNvSpPr txBox="1"/>
          <p:nvPr>
            <p:custDataLst>
              <p:tags r:id="rId16"/>
            </p:custDataLst>
          </p:nvPr>
        </p:nvSpPr>
        <p:spPr>
          <a:xfrm>
            <a:off x="6265516" y="4069810"/>
            <a:ext cx="1061798" cy="1114992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34" name="正文"/>
          <p:cNvSpPr txBox="1"/>
          <p:nvPr>
            <p:custDataLst>
              <p:tags r:id="rId17"/>
            </p:custDataLst>
          </p:nvPr>
        </p:nvSpPr>
        <p:spPr>
          <a:xfrm>
            <a:off x="7596223" y="3983408"/>
            <a:ext cx="3572292" cy="129187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78571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</a:rPr>
              <a:t>产业链完善：智能驾驶辅助技术的产业链将进一步完善，包括硬件、软件、服务等领域的企业将形成更加紧密的合作关系，共同推动技术进步和应用推广。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7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2024年汽车行业智能驾驶辅助技术开发计划</a:t>
            </a:r>
            <a:endParaRPr lang="zh-CN" altLang="en-US"/>
          </a:p>
        </p:txBody>
      </p:sp>
      <p:sp>
        <p:nvSpPr>
          <p:cNvPr id="104907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fontScale="98936" lnSpcReduction="10000"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开发目标与任务</a:t>
            </a:r>
            <a:endParaRPr lang="zh-CN" altLang="en-US"/>
          </a:p>
        </p:txBody>
      </p:sp>
      <p:sp>
        <p:nvSpPr>
          <p:cNvPr id="1049114" name="矩形 5"/>
          <p:cNvSpPr/>
          <p:nvPr>
            <p:custDataLst>
              <p:tags r:id="rId2"/>
            </p:custDataLst>
          </p:nvPr>
        </p:nvSpPr>
        <p:spPr>
          <a:xfrm>
            <a:off x="1014984" y="2658509"/>
            <a:ext cx="2397468" cy="2424815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6" name="矩形 10"/>
          <p:cNvSpPr/>
          <p:nvPr>
            <p:custDataLst>
              <p:tags r:id="rId3"/>
            </p:custDataLst>
          </p:nvPr>
        </p:nvSpPr>
        <p:spPr>
          <a:xfrm>
            <a:off x="1343398" y="2653193"/>
            <a:ext cx="492256" cy="25524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8" name="TextBox 2"/>
          <p:cNvSpPr txBox="1"/>
          <p:nvPr>
            <p:custDataLst>
              <p:tags r:id="rId4"/>
            </p:custDataLst>
          </p:nvPr>
        </p:nvSpPr>
        <p:spPr>
          <a:xfrm>
            <a:off x="1158517" y="3189524"/>
            <a:ext cx="2110622" cy="17043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实现高度自动驾驶功能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20" name="矩形 6"/>
          <p:cNvSpPr/>
          <p:nvPr>
            <p:custDataLst>
              <p:tags r:id="rId5"/>
            </p:custDataLst>
          </p:nvPr>
        </p:nvSpPr>
        <p:spPr>
          <a:xfrm>
            <a:off x="3606857" y="2658509"/>
            <a:ext cx="2397468" cy="2424815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2" name="矩形 11"/>
          <p:cNvSpPr/>
          <p:nvPr>
            <p:custDataLst>
              <p:tags r:id="rId6"/>
            </p:custDataLst>
          </p:nvPr>
        </p:nvSpPr>
        <p:spPr>
          <a:xfrm>
            <a:off x="3952991" y="2653193"/>
            <a:ext cx="492256" cy="25524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4" name="TextBox 2"/>
          <p:cNvSpPr txBox="1"/>
          <p:nvPr>
            <p:custDataLst>
              <p:tags r:id="rId7"/>
            </p:custDataLst>
          </p:nvPr>
        </p:nvSpPr>
        <p:spPr>
          <a:xfrm>
            <a:off x="3749800" y="3189524"/>
            <a:ext cx="2110622" cy="17043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提高车辆安全性与可靠性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26" name="矩形 33"/>
          <p:cNvSpPr/>
          <p:nvPr>
            <p:custDataLst>
              <p:tags r:id="rId8"/>
            </p:custDataLst>
          </p:nvPr>
        </p:nvSpPr>
        <p:spPr>
          <a:xfrm>
            <a:off x="6194595" y="2658509"/>
            <a:ext cx="2397468" cy="2424815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8" name="矩形 37"/>
          <p:cNvSpPr/>
          <p:nvPr>
            <p:custDataLst>
              <p:tags r:id="rId9"/>
            </p:custDataLst>
          </p:nvPr>
        </p:nvSpPr>
        <p:spPr>
          <a:xfrm>
            <a:off x="6523009" y="2653193"/>
            <a:ext cx="492256" cy="25524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0" name="TextBox 2"/>
          <p:cNvSpPr txBox="1"/>
          <p:nvPr>
            <p:custDataLst>
              <p:tags r:id="rId10"/>
            </p:custDataLst>
          </p:nvPr>
        </p:nvSpPr>
        <p:spPr>
          <a:xfrm>
            <a:off x="6338128" y="3189524"/>
            <a:ext cx="2110622" cy="17043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降低事故发生率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32" name="矩形 34"/>
          <p:cNvSpPr/>
          <p:nvPr>
            <p:custDataLst>
              <p:tags r:id="rId11"/>
            </p:custDataLst>
          </p:nvPr>
        </p:nvSpPr>
        <p:spPr>
          <a:xfrm>
            <a:off x="8777017" y="2658509"/>
            <a:ext cx="2397468" cy="2424815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4" name="矩形 38"/>
          <p:cNvSpPr/>
          <p:nvPr>
            <p:custDataLst>
              <p:tags r:id="rId12"/>
            </p:custDataLst>
          </p:nvPr>
        </p:nvSpPr>
        <p:spPr>
          <a:xfrm>
            <a:off x="9123151" y="2653193"/>
            <a:ext cx="492256" cy="25524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6" name="TextBox 2"/>
          <p:cNvSpPr txBox="1"/>
          <p:nvPr>
            <p:custDataLst>
              <p:tags r:id="rId13"/>
            </p:custDataLst>
          </p:nvPr>
        </p:nvSpPr>
        <p:spPr>
          <a:xfrm>
            <a:off x="8920551" y="3189524"/>
            <a:ext cx="2110622" cy="17043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提升用户体验与便利性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关键技术突破与研发重点</a:t>
            </a:r>
            <a:endParaRPr lang="zh-CN" altLang="en-US"/>
          </a:p>
        </p:txBody>
      </p:sp>
      <p:sp>
        <p:nvSpPr>
          <p:cNvPr id="104917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53873" y="1780267"/>
            <a:ext cx="792419" cy="230577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073458" y="434894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8" name="任意多边形 18"/>
          <p:cNvSpPr/>
          <p:nvPr>
            <p:custDataLst>
              <p:tags r:id="rId4"/>
            </p:custDataLst>
          </p:nvPr>
        </p:nvSpPr>
        <p:spPr>
          <a:xfrm>
            <a:off x="6415264" y="2534015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0" name="任意多边形 19"/>
          <p:cNvSpPr/>
          <p:nvPr>
            <p:custDataLst>
              <p:tags r:id="rId5"/>
            </p:custDataLst>
          </p:nvPr>
        </p:nvSpPr>
        <p:spPr>
          <a:xfrm flipV="1">
            <a:off x="6297157" y="1941699"/>
            <a:ext cx="2305771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771106" y="1780860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791879" y="434894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6" name="任意多边形 4"/>
          <p:cNvSpPr/>
          <p:nvPr>
            <p:custDataLst>
              <p:tags r:id="rId8"/>
            </p:custDataLst>
          </p:nvPr>
        </p:nvSpPr>
        <p:spPr>
          <a:xfrm>
            <a:off x="1133684" y="2534015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8" name="任意多边形 5"/>
          <p:cNvSpPr/>
          <p:nvPr>
            <p:custDataLst>
              <p:tags r:id="rId9"/>
            </p:custDataLst>
          </p:nvPr>
        </p:nvSpPr>
        <p:spPr>
          <a:xfrm flipV="1">
            <a:off x="1014984" y="1941699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133684" y="3191022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高级驾驶辅助系统（ADAS）技术：实现车辆自动巡航、自动泊车等功能，提高驾驶安全性。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15264" y="3191022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5G通信技术：实现车与车、车与基础设施、车与行人之间的实时信息交换，提高行车安全性。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9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80446" y="1792730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500625" y="436081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8" name="任意多边形 11"/>
          <p:cNvSpPr/>
          <p:nvPr>
            <p:custDataLst>
              <p:tags r:id="rId14"/>
            </p:custDataLst>
          </p:nvPr>
        </p:nvSpPr>
        <p:spPr>
          <a:xfrm>
            <a:off x="3842430" y="2545291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0" name="任意多边形 12"/>
          <p:cNvSpPr/>
          <p:nvPr>
            <p:custDataLst>
              <p:tags r:id="rId15"/>
            </p:custDataLst>
          </p:nvPr>
        </p:nvSpPr>
        <p:spPr>
          <a:xfrm flipV="1">
            <a:off x="3724323" y="1954163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626113" y="1815877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646292" y="4382775"/>
            <a:ext cx="753304" cy="207040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6" name="任意多边形 25"/>
          <p:cNvSpPr/>
          <p:nvPr>
            <p:custDataLst>
              <p:tags r:id="rId18"/>
            </p:custDataLst>
          </p:nvPr>
        </p:nvSpPr>
        <p:spPr>
          <a:xfrm>
            <a:off x="8987504" y="2568438"/>
            <a:ext cx="2070405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8" name="任意多边形 26"/>
          <p:cNvSpPr/>
          <p:nvPr>
            <p:custDataLst>
              <p:tags r:id="rId19"/>
            </p:custDataLst>
          </p:nvPr>
        </p:nvSpPr>
        <p:spPr>
          <a:xfrm flipV="1">
            <a:off x="8869991" y="1977309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8988098" y="3225445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云计算技术：实现车辆远程升级、数据存储与分析等功能，提升车辆智能化水平。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842430" y="3202299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人工智能（AI）技术：应用于智能驾驶辅助系统，实现车辆自主感知、决策和执行。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技术路线与实施方案</a:t>
            </a:r>
            <a:endParaRPr lang="zh-CN" altLang="en-US"/>
          </a:p>
        </p:txBody>
      </p:sp>
      <p:sp>
        <p:nvSpPr>
          <p:cNvPr id="1049250" name="矩形 3"/>
          <p:cNvSpPr/>
          <p:nvPr>
            <p:custDataLst>
              <p:tags r:id="rId2"/>
            </p:custDataLst>
          </p:nvPr>
        </p:nvSpPr>
        <p:spPr>
          <a:xfrm>
            <a:off x="2151231" y="1773936"/>
            <a:ext cx="8351375" cy="918210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矩形 13"/>
          <p:cNvSpPr/>
          <p:nvPr>
            <p:custDataLst>
              <p:tags r:id="rId3"/>
            </p:custDataLst>
          </p:nvPr>
        </p:nvSpPr>
        <p:spPr>
          <a:xfrm>
            <a:off x="1686399" y="1773936"/>
            <a:ext cx="226487" cy="91821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文本框 4"/>
          <p:cNvSpPr txBox="1"/>
          <p:nvPr>
            <p:custDataLst>
              <p:tags r:id="rId4"/>
            </p:custDataLst>
          </p:nvPr>
        </p:nvSpPr>
        <p:spPr>
          <a:xfrm>
            <a:off x="2390351" y="1853270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7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技术路线：从硬件到软件，从基础到高级，逐步实现智能驾驶辅助技术的全面升级。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矩形 39"/>
          <p:cNvSpPr/>
          <p:nvPr>
            <p:custDataLst>
              <p:tags r:id="rId5"/>
            </p:custDataLst>
          </p:nvPr>
        </p:nvSpPr>
        <p:spPr>
          <a:xfrm>
            <a:off x="2151231" y="2863943"/>
            <a:ext cx="8351375" cy="918210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矩形 5"/>
          <p:cNvSpPr/>
          <p:nvPr>
            <p:custDataLst>
              <p:tags r:id="rId6"/>
            </p:custDataLst>
          </p:nvPr>
        </p:nvSpPr>
        <p:spPr>
          <a:xfrm>
            <a:off x="1686399" y="2863943"/>
            <a:ext cx="226487" cy="918210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文本框 41"/>
          <p:cNvSpPr txBox="1"/>
          <p:nvPr>
            <p:custDataLst>
              <p:tags r:id="rId7"/>
            </p:custDataLst>
          </p:nvPr>
        </p:nvSpPr>
        <p:spPr>
          <a:xfrm>
            <a:off x="2390351" y="2943277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7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实施方案：与国内外知名汽车厂商合作，共同研发智能驾驶辅助技术，推动技术成果的商业化应用。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矩形 12"/>
          <p:cNvSpPr/>
          <p:nvPr>
            <p:custDataLst>
              <p:tags r:id="rId8"/>
            </p:custDataLst>
          </p:nvPr>
        </p:nvSpPr>
        <p:spPr>
          <a:xfrm>
            <a:off x="2151231" y="3953950"/>
            <a:ext cx="8351375" cy="918210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矩形 17"/>
          <p:cNvSpPr/>
          <p:nvPr>
            <p:custDataLst>
              <p:tags r:id="rId9"/>
            </p:custDataLst>
          </p:nvPr>
        </p:nvSpPr>
        <p:spPr>
          <a:xfrm>
            <a:off x="1686399" y="3953950"/>
            <a:ext cx="226487" cy="918210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文本框 19"/>
          <p:cNvSpPr txBox="1"/>
          <p:nvPr>
            <p:custDataLst>
              <p:tags r:id="rId10"/>
            </p:custDataLst>
          </p:nvPr>
        </p:nvSpPr>
        <p:spPr>
          <a:xfrm>
            <a:off x="2390351" y="4033285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关键技术：包括传感器技术、控制算法、人机交互等，需要不断突破和创新。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矩形 49"/>
          <p:cNvSpPr/>
          <p:nvPr>
            <p:custDataLst>
              <p:tags r:id="rId11"/>
            </p:custDataLst>
          </p:nvPr>
        </p:nvSpPr>
        <p:spPr>
          <a:xfrm>
            <a:off x="2151231" y="5043399"/>
            <a:ext cx="8351375" cy="918210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矩形 26"/>
          <p:cNvSpPr/>
          <p:nvPr>
            <p:custDataLst>
              <p:tags r:id="rId12"/>
            </p:custDataLst>
          </p:nvPr>
        </p:nvSpPr>
        <p:spPr>
          <a:xfrm>
            <a:off x="1686399" y="5043399"/>
            <a:ext cx="226487" cy="918210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文本框 27"/>
          <p:cNvSpPr txBox="1"/>
          <p:nvPr>
            <p:custDataLst>
              <p:tags r:id="rId13"/>
            </p:custDataLst>
          </p:nvPr>
        </p:nvSpPr>
        <p:spPr>
          <a:xfrm>
            <a:off x="2390351" y="5122733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7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计划时间表：2024年底前完成全部研发工作，并进行大规模的商业化推广和应用。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预期成果与效益分析</a:t>
            </a:r>
            <a:endParaRPr lang="zh-CN" altLang="en-US"/>
          </a:p>
        </p:txBody>
      </p:sp>
      <p:sp>
        <p:nvSpPr>
          <p:cNvPr id="1049310" name="任意多边形 20"/>
          <p:cNvSpPr/>
          <p:nvPr>
            <p:custDataLst>
              <p:tags r:id="rId2"/>
            </p:custDataLst>
          </p:nvPr>
        </p:nvSpPr>
        <p:spPr>
          <a:xfrm rot="2700000">
            <a:off x="2248630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936743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预期成果：实现L4级别自动驾驶功能，提升车辆安全性与舒适性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矩形 42"/>
          <p:cNvSpPr/>
          <p:nvPr>
            <p:custDataLst>
              <p:tags r:id="rId4"/>
            </p:custDataLst>
          </p:nvPr>
        </p:nvSpPr>
        <p:spPr>
          <a:xfrm>
            <a:off x="2052489" y="2965036"/>
            <a:ext cx="1516214" cy="10737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6" name="任意多边形 18"/>
          <p:cNvSpPr/>
          <p:nvPr>
            <p:custDataLst>
              <p:tags r:id="rId5"/>
            </p:custDataLst>
          </p:nvPr>
        </p:nvSpPr>
        <p:spPr>
          <a:xfrm rot="5400000">
            <a:off x="4438111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4125654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经济效益：降低事故率，提高车辆使用效率，节省保险费用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矩形 43"/>
          <p:cNvSpPr/>
          <p:nvPr>
            <p:custDataLst>
              <p:tags r:id="rId7"/>
            </p:custDataLst>
          </p:nvPr>
        </p:nvSpPr>
        <p:spPr>
          <a:xfrm>
            <a:off x="4241970" y="2965036"/>
            <a:ext cx="1516214" cy="10737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27021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15134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社会效益：提升道路交通效率，缓解城市拥堵问题，减少排放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矩形 44"/>
          <p:cNvSpPr/>
          <p:nvPr>
            <p:custDataLst>
              <p:tags r:id="rId10"/>
            </p:custDataLst>
          </p:nvPr>
        </p:nvSpPr>
        <p:spPr>
          <a:xfrm>
            <a:off x="6430310" y="2965036"/>
            <a:ext cx="1516214" cy="10737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8815932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504045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技术创新：推动智能驾驶辅助技术发展，提升汽车行业技术水平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矩形 45"/>
          <p:cNvSpPr/>
          <p:nvPr>
            <p:custDataLst>
              <p:tags r:id="rId13"/>
            </p:custDataLst>
          </p:nvPr>
        </p:nvSpPr>
        <p:spPr>
          <a:xfrm>
            <a:off x="8619791" y="2965036"/>
            <a:ext cx="1516214" cy="10737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智能驾驶辅助技术的挑战与对策</a:t>
            </a:r>
            <a:endParaRPr lang="zh-CN" altLang="en-US"/>
          </a:p>
        </p:txBody>
      </p:sp>
      <p:sp>
        <p:nvSpPr>
          <p:cNvPr id="10493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fontScale="98936" lnSpcReduction="10000"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技术难题与挑战</a:t>
            </a:r>
            <a:endParaRPr lang="zh-CN" altLang="en-US"/>
          </a:p>
        </p:txBody>
      </p:sp>
      <p:sp>
        <p:nvSpPr>
          <p:cNvPr id="1049412" name="任意多边形 20"/>
          <p:cNvSpPr/>
          <p:nvPr>
            <p:custDataLst>
              <p:tags r:id="rId2"/>
            </p:custDataLst>
          </p:nvPr>
        </p:nvSpPr>
        <p:spPr>
          <a:xfrm rot="2700000">
            <a:off x="2248630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936743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技术成熟度：智能驾驶辅助技术尚未完全成熟，需要进一步研发和完善。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矩形 42"/>
          <p:cNvSpPr/>
          <p:nvPr>
            <p:custDataLst>
              <p:tags r:id="rId4"/>
            </p:custDataLst>
          </p:nvPr>
        </p:nvSpPr>
        <p:spPr>
          <a:xfrm>
            <a:off x="2052489" y="2965036"/>
            <a:ext cx="1516214" cy="10737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8" name="任意多边形 18"/>
          <p:cNvSpPr/>
          <p:nvPr>
            <p:custDataLst>
              <p:tags r:id="rId5"/>
            </p:custDataLst>
          </p:nvPr>
        </p:nvSpPr>
        <p:spPr>
          <a:xfrm rot="5400000">
            <a:off x="4438111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4125654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法律法规：智能驾驶辅助技术的相关法律法规尚不完善，需要政府和行业共同制定和推进。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矩形 43"/>
          <p:cNvSpPr/>
          <p:nvPr>
            <p:custDataLst>
              <p:tags r:id="rId7"/>
            </p:custDataLst>
          </p:nvPr>
        </p:nvSpPr>
        <p:spPr>
          <a:xfrm>
            <a:off x="4241970" y="2965036"/>
            <a:ext cx="1516214" cy="10737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27021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15134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7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道路基础设施：智能驾驶辅助技术需要与道路基础设施进行配合，但现有的基础设施可能无法满足其需求。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8" name="矩形 44"/>
          <p:cNvSpPr/>
          <p:nvPr>
            <p:custDataLst>
              <p:tags r:id="rId10"/>
            </p:custDataLst>
          </p:nvPr>
        </p:nvSpPr>
        <p:spPr>
          <a:xfrm>
            <a:off x="6430310" y="2965036"/>
            <a:ext cx="1516214" cy="10737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8815932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504045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375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安全可靠性：智能驾驶辅助技术需要保证安全可靠，避免因技术故障或黑客攻击导致的事故和损失。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4" name="矩形 45"/>
          <p:cNvSpPr/>
          <p:nvPr>
            <p:custDataLst>
              <p:tags r:id="rId13"/>
            </p:custDataLst>
          </p:nvPr>
        </p:nvSpPr>
        <p:spPr>
          <a:xfrm>
            <a:off x="8619791" y="2965036"/>
            <a:ext cx="1516214" cy="10737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https://d.book118.com/378051034143006025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3"/>
</p:tagLst>
</file>

<file path=ppt/tags/tag78.xml><?xml version="1.0" encoding="utf-8"?>
<p:tagLst xmlns:p="http://schemas.openxmlformats.org/presentationml/2006/main">
  <p:tag name="KSO_WM_BEAUTIFY_FLAG" val="#wm#"/>
  <p:tag name="KSO_WM_SLIDE_ID" val="custom2023141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i*1_1_1"/>
  <p:tag name="KSO_WM_UNIT_INDEX" val="1_1_1"/>
  <p:tag name="KSO_WM_UNIT_LAYERLEVEL" val="1_1_1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i*1_2_1"/>
  <p:tag name="KSO_WM_UNIT_INDEX" val="1_2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i*1_4_1"/>
  <p:tag name="KSO_WM_UNIT_INDEX" val="1_4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i*1_3_1"/>
  <p:tag name="KSO_WM_UNIT_INDEX" val="1_3_1"/>
  <p:tag name="KSO_WM_UNIT_LAYERLEVEL" val="1_1_1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i*1_5_1"/>
  <p:tag name="KSO_WM_UNIT_INDEX" val="1_5_1"/>
  <p:tag name="KSO_WM_UNIT_LAYERLEVEL" val="1_1_1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418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3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2,&quot;transparency&quot;:0},&quot;type&quot;:1},&quot;glow&quot;:{&quot;colorType&quot;:0},&quot;line&quot;:{&quot;gradient&quot;:[{&quot;brightness&quot;:0.6000000238418579,&quot;colorType&quot;:1,&quot;foreColorIndex&quot;:5,&quot;pos&quot;:0,&quot;transparency&quot;:0.20000000298023224},{&quot;brightness&quot;:0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FORE_SCHEMECOLOR_INDEX" val="2"/>
  <p:tag name="KSO_WM_UNIT_FILL_FORE_SCHEMECOLOR_INDEX_BRIGHTNESS" val="0"/>
  <p:tag name="KSO_WM_UNIT_FILL_TYPE" val="1"/>
  <p:tag name="KSO_WM_UNIT_HIGHLIGHT" val="0"/>
  <p:tag name="KSO_WM_UNIT_ID" val="diagram20231654_3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5,&quot;pos&quot;:0.699999988079071,&quot;transparency&quot;:0},{&quot;brightness&quot;:0.800000011920929,&quot;colorType&quot;:1,&quot;foreColorIndex&quot;:5,&quot;pos&quot;:0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4_3*l_h_i*1_1_2"/>
  <p:tag name="KSO_WM_UNIT_INDEX" val="1_1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2,&quot;transparency&quot;:0},&quot;type&quot;:1},&quot;glow&quot;:{&quot;colorType&quot;:0},&quot;line&quot;:{&quot;gradient&quot;:[{&quot;brightness&quot;:0.6000000238418579,&quot;colorType&quot;:1,&quot;foreColorIndex&quot;:5,&quot;pos&quot;:0,&quot;transparency&quot;:0.20000000298023224},{&quot;brightness&quot;:0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FORE_SCHEMECOLOR_INDEX" val="2"/>
  <p:tag name="KSO_WM_UNIT_FILL_FORE_SCHEMECOLOR_INDEX_BRIGHTNESS" val="0"/>
  <p:tag name="KSO_WM_UNIT_FILL_TYPE" val="1"/>
  <p:tag name="KSO_WM_UNIT_HIGHLIGHT" val="0"/>
  <p:tag name="KSO_WM_UNIT_ID" val="diagram20231654_3*l_h_i*1_2_1"/>
  <p:tag name="KSO_WM_UNIT_INDEX" val="1_2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5,&quot;pos&quot;:0.699999988079071,&quot;transparency&quot;:0},{&quot;brightness&quot;:0.800000011920929,&quot;colorType&quot;:1,&quot;foreColorIndex&quot;:5,&quot;pos&quot;:0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4_3*l_h_i*1_2_2"/>
  <p:tag name="KSO_WM_UNIT_INDEX" val="1_2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2,&quot;transparency&quot;:0},&quot;type&quot;:1},&quot;glow&quot;:{&quot;colorType&quot;:0},&quot;line&quot;:{&quot;gradient&quot;:[{&quot;brightness&quot;:0.6000000238418579,&quot;colorType&quot;:1,&quot;foreColorIndex&quot;:5,&quot;pos&quot;:0,&quot;transparency&quot;:0.20000000298023224},{&quot;brightness&quot;:0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FORE_SCHEMECOLOR_INDEX" val="2"/>
  <p:tag name="KSO_WM_UNIT_FILL_FORE_SCHEMECOLOR_INDEX_BRIGHTNESS" val="0"/>
  <p:tag name="KSO_WM_UNIT_FILL_TYPE" val="1"/>
  <p:tag name="KSO_WM_UNIT_HIGHLIGHT" val="0"/>
  <p:tag name="KSO_WM_UNIT_ID" val="diagram20231654_3*l_h_i*1_3_1"/>
  <p:tag name="KSO_WM_UNIT_INDEX" val="1_3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5,&quot;pos&quot;:0.699999988079071,&quot;transparency&quot;:0},{&quot;brightness&quot;:0.800000011920929,&quot;colorType&quot;:1,&quot;foreColorIndex&quot;:5,&quot;pos&quot;:0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4_3*l_h_i*1_3_2"/>
  <p:tag name="KSO_WM_UNIT_INDEX" val="1_3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2,&quot;transparency&quot;:0},&quot;type&quot;:1},&quot;glow&quot;:{&quot;colorType&quot;:0},&quot;line&quot;:{&quot;gradient&quot;:[{&quot;brightness&quot;:0.6000000238418579,&quot;colorType&quot;:1,&quot;foreColorIndex&quot;:5,&quot;pos&quot;:0,&quot;transparency&quot;:0.20000000298023224},{&quot;brightness&quot;:0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FORE_SCHEMECOLOR_INDEX" val="2"/>
  <p:tag name="KSO_WM_UNIT_FILL_FORE_SCHEMECOLOR_INDEX_BRIGHTNESS" val="0"/>
  <p:tag name="KSO_WM_UNIT_FILL_TYPE" val="1"/>
  <p:tag name="KSO_WM_UNIT_HIGHLIGHT" val="0"/>
  <p:tag name="KSO_WM_UNIT_ID" val="diagram20231654_3*l_h_i*1_4_1"/>
  <p:tag name="KSO_WM_UNIT_INDEX" val="1_4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5,&quot;pos&quot;:0.699999988079071,&quot;transparency&quot;:0},{&quot;brightness&quot;:0.800000011920929,&quot;colorType&quot;:1,&quot;foreColorIndex&quot;:5,&quot;pos&quot;:0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4_3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87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0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89">
      <a:dk1>
        <a:sysClr val="windowText" lastClr="000000"/>
      </a:dk1>
      <a:lt1>
        <a:sysClr val="window" lastClr="FFFFFF"/>
      </a:lt1>
      <a:dk2>
        <a:srgbClr val="0F3656"/>
      </a:dk2>
      <a:lt2>
        <a:srgbClr val="CBE7FE"/>
      </a:lt2>
      <a:accent1>
        <a:srgbClr val="FB7C07"/>
      </a:accent1>
      <a:accent2>
        <a:srgbClr val="ECB938"/>
      </a:accent2>
      <a:accent3>
        <a:srgbClr val="FC5A3A"/>
      </a:accent3>
      <a:accent4>
        <a:srgbClr val="3590DB"/>
      </a:accent4>
      <a:accent5>
        <a:srgbClr val="41CCFD"/>
      </a:accent5>
      <a:accent6>
        <a:srgbClr val="C83DFF"/>
      </a:accent6>
      <a:hlink>
        <a:srgbClr val="658BD5"/>
      </a:hlink>
      <a:folHlink>
        <a:srgbClr val="A16AA5"/>
      </a:folHlink>
    </a:clrScheme>
    <a:fontScheme name="自定义 79">
      <a:majorFont>
        <a:latin typeface="汉仪粗圆简"/>
        <a:ea typeface="汉仪粗圆简"/>
        <a:cs typeface="Arial"/>
      </a:majorFont>
      <a:minorFont>
        <a:latin typeface="汉仪正圆-75W"/>
        <a:ea typeface="汉仪正圆-45W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汉仪粗圆简</vt:lpstr>
      <vt:lpstr>汉仪正圆-75W</vt:lpstr>
      <vt:lpstr>汉仪正圆-45W</vt:lpstr>
      <vt:lpstr>微软雅黑</vt:lpstr>
      <vt:lpstr>宋体</vt:lpstr>
      <vt:lpstr>Office Theme</vt:lpstr>
      <vt:lpstr>2024年汽车行业智能驾驶辅助技术开发计划</vt:lpstr>
      <vt:lpstr>目录</vt:lpstr>
      <vt:lpstr>智能驾驶辅助技术的发展趋势</vt:lpstr>
      <vt:lpstr>自动驾驶技术发展现状</vt:lpstr>
      <vt:lpstr>智能驾驶辅助技术的重要性和必要性</vt:lpstr>
      <vt:lpstr>智能驾驶辅助技术的发展趋势和未来展望</vt:lpstr>
      <vt:lpstr>2024年汽车行业智能驾驶辅助技术开发计划</vt:lpstr>
      <vt:lpstr>开发目标与任务</vt:lpstr>
      <vt:lpstr>关键技术突破与研发重点</vt:lpstr>
      <vt:lpstr>技术路线与实施方案</vt:lpstr>
      <vt:lpstr>预期成果与效益分析</vt:lpstr>
      <vt:lpstr>智能驾驶辅助技术的挑战与对策</vt:lpstr>
      <vt:lpstr>技术难题与挑战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2024-09-02T21:08:01.623</cp:lastPrinted>
  <dcterms:created xsi:type="dcterms:W3CDTF">2024-09-02T13:08:01Z</dcterms:created>
  <dcterms:modified xsi:type="dcterms:W3CDTF">2024-09-02T13:08:04Z</dcterms:modified>
</cp:coreProperties>
</file>