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CB17795-B9E7-4A94-A591-C9C43A5F5D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91839D2-6C84-4856-9014-7100E48684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F9F25D0-5DA1-4AC9-88F2-354681BDF0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0565245-1339-48DE-AB89-27301F47738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553933B-C604-4CCE-9306-80A565CFA43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C0F4673-A272-4420-9510-52715E3298B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0608128-A37D-4319-A018-DEF8CD37677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C8BA9FC-4A0A-40FD-B9DE-747F5429E9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8CCE297-7E46-471E-86DD-5C747754413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790AC2C-5CAA-48D2-A4B2-3A4B581D8F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481BBB0-301C-4DF7-813B-98D933AC80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 Id="rId6"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78052134043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5315495" y="927427"/>
            <a:ext cx="812800" cy="731520"/>
          </a:xfrm>
          <a:prstGeom prst="rect">
            <a:avLst/>
          </a:prstGeom>
        </p:spPr>
      </p:pic>
      <p:sp>
        <p:nvSpPr>
          <p:cNvPr id="3" name="AutoShape 3"/>
          <p:cNvSpPr/>
          <p:nvPr/>
        </p:nvSpPr>
        <p:spPr>
          <a:xfrm rot="2657183">
            <a:off x="7142739" y="769563"/>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685974">
            <a:off x="6633365" y="506931"/>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685974">
            <a:off x="7446339" y="236818"/>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685974">
            <a:off x="11517212" y="2896896"/>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685974">
            <a:off x="6777271" y="3320747"/>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3"/>
          <a:stretch>
            <a:fillRect/>
          </a:stretch>
        </p:blipFill>
        <p:spPr>
          <a:xfrm flipH="1">
            <a:off x="8211116" y="641491"/>
            <a:ext cx="3983355" cy="5732145"/>
          </a:xfrm>
          <a:prstGeom prst="rect">
            <a:avLst/>
          </a:prstGeom>
        </p:spPr>
      </p:pic>
      <p:sp>
        <p:nvSpPr>
          <p:cNvPr id="9" name="AutoShape 9"/>
          <p:cNvSpPr/>
          <p:nvPr/>
        </p:nvSpPr>
        <p:spPr>
          <a:xfrm rot="2657183">
            <a:off x="11213724" y="770198"/>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2685974">
            <a:off x="10704350" y="507566"/>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2685974">
            <a:off x="11517324" y="237453"/>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4" y="6381115"/>
            <a:ext cx="12195175" cy="4768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931384" y="1759797"/>
            <a:ext cx="7657616" cy="2750967"/>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700" b="1">
                <a:solidFill>
                  <a:schemeClr val="accent1">
                    <a:alpha val="100000"/>
                  </a:schemeClr>
                </a:solidFill>
                <a:latin typeface="Microsoft Yahei"/>
                <a:ea typeface="Microsoft Yahei"/>
                <a:cs typeface="Microsoft Yahei"/>
              </a:rPr>
              <a:t>商业分析的数据分析与数据挖掘技术</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alpha val="100000"/>
                  </a:schemeClr>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alpha val="100000"/>
                  </a:schemeClr>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商业分析概述</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数据分析基础</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数据挖掘技术</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数据挖掘在商业分析中的应用</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数据安全与伦理问题</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商业分析的未来发展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01</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商业分析概述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商业分析的定义与重要性</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商业分析的定义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商业分析是运用数据分析工具和技能，对企业的数据进行分析、挖掘和解读，以解决商业问题、优化商业决策的过程。</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商业分析的重要性</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随着大数据时代的到来，商业分析在企业的战略决策、市场营销、风险管理等方面发挥着越来越重要的作用，能够帮助企业更好地理解市场、客户和业务，提高竞争力。</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商业分析流程</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包括数据收集、数据清洗、数据探索、数据建模和结果解读等步骤。</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商业分析工具</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常用的商业分析工具有Excel、Tableau、Power BI等，这些工具能够帮助分析师快速处理和分析大量数据。</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商业分析的流程与工具</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市场营销</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通过数据分析了解客户需求、市场趋势，制定更精准的营销策略。</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运营管理</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通过数据分析优化生产流程、降低成本、提高效率。</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风险管理</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通过数据分析识别潜在风险，制定相应的风险应对策略。</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供应链管理</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通过数据分析优化供应链，降低库存成本，提高物流效率。</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商业分析的应用领域</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02</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数据分析基础</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t="9058" b="9058"/>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数据整理</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对数据进行分类、排序、筛选和组织，以便后续分析。</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数据来源</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确定数据来源，包括内部数据和外部数据，如数据库、API、社交媒体等。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数据采集</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使用适当的数据采集工具和技术，确保数据的准确性和完整性。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数据收集与整理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数据缺失处理</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检查数据中的缺失值，并决定如何处理，如填充缺失值或删除含有缺失值的记录。</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数据异常值处理</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识别并处理异常值，如使用统计方法或可视化工具。</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数据转换</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对数据进行适当的转换，以满足分析需求，如标准化、归一化或编码。</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数据清洗与预处理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使用图表展示数据，如柱状图、折线图、饼图等。</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图表创建</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提供数据的总体描述，如均值、中位数、众数等。</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数据摘要</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分析数据的分布情况，如偏度、峰度、四分位数等。</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分布分析</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数据可视化与描述性分析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6746" b="674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0951" b="1095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27" b="262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统计分析方法</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描述性统计</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使用均值、方差、相关性等指标进行数据分析。</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推理性统计</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通过假设检验、回归分析等方法进行数据推理。</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预测性统计</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利用机器学习算法进行数据预测和分类。</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03</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数据挖掘技术</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关联规则挖掘</a:t>
              </a:r>
            </a:p>
          </p:txBody>
        </p:sp>
      </p:grpSp>
      <p:grpSp>
        <p:nvGrpSpPr>
          <p:cNvPr id="32" name="Group 32"/>
          <p:cNvGrpSpPr/>
          <p:nvPr/>
        </p:nvGrpSpPr>
        <p:grpSpPr>
          <a:xfrm>
            <a:off x="4307454" y="4456549"/>
            <a:ext cx="2267763" cy="1552257"/>
            <a:chOff x="4307454" y="4456549"/>
            <a:chExt cx="2267763" cy="1552257"/>
          </a:xfrm>
        </p:grpSpPr>
        <p:sp>
          <p:nvSpPr>
            <p:cNvPr id="33" name="TextBox 33"/>
            <p:cNvSpPr txBox="1"/>
            <p:nvPr/>
          </p:nvSpPr>
          <p:spPr>
            <a:xfrm>
              <a:off x="4307454" y="4456549"/>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通过关联规则挖掘，可以发现商品之间的关联关系，从而优化商品组合和促销策略。</a:t>
              </a:r>
            </a:p>
          </p:txBody>
        </p:sp>
      </p:grpSp>
      <p:grpSp>
        <p:nvGrpSpPr>
          <p:cNvPr id="34" name="Group 34"/>
          <p:cNvGrpSpPr/>
          <p:nvPr/>
        </p:nvGrpSpPr>
        <p:grpSpPr>
          <a:xfrm>
            <a:off x="2838206" y="1281416"/>
            <a:ext cx="2267763" cy="1552257"/>
            <a:chOff x="2838206" y="1281416"/>
            <a:chExt cx="2267763" cy="1552257"/>
          </a:xfrm>
        </p:grpSpPr>
        <p:sp>
          <p:nvSpPr>
            <p:cNvPr id="35" name="TextBox 35"/>
            <p:cNvSpPr txBox="1"/>
            <p:nvPr/>
          </p:nvSpPr>
          <p:spPr>
            <a:xfrm>
              <a:off x="2838206" y="128141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关联规则挖掘是一种发现数据集中项集之间有趣关系的数据挖掘技术。</a:t>
              </a:r>
            </a:p>
          </p:txBody>
        </p:sp>
      </p:grpSp>
      <p:grpSp>
        <p:nvGrpSpPr>
          <p:cNvPr id="36" name="Group 36"/>
          <p:cNvGrpSpPr/>
          <p:nvPr/>
        </p:nvGrpSpPr>
        <p:grpSpPr>
          <a:xfrm>
            <a:off x="7245950" y="4449809"/>
            <a:ext cx="2267763" cy="1552257"/>
            <a:chOff x="7245950" y="4449809"/>
            <a:chExt cx="2267763" cy="1552257"/>
          </a:xfrm>
        </p:grpSpPr>
        <p:sp>
          <p:nvSpPr>
            <p:cNvPr id="37" name="TextBox 37"/>
            <p:cNvSpPr txBox="1"/>
            <p:nvPr/>
          </p:nvSpPr>
          <p:spPr>
            <a:xfrm>
              <a:off x="7245950" y="4449809"/>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常见的关联规则挖掘算法包括Apriori和FP-Growth。</a:t>
              </a:r>
            </a:p>
          </p:txBody>
        </p:sp>
      </p:grpSp>
      <p:grpSp>
        <p:nvGrpSpPr>
          <p:cNvPr id="38" name="Group 38"/>
          <p:cNvGrpSpPr/>
          <p:nvPr/>
        </p:nvGrpSpPr>
        <p:grpSpPr>
          <a:xfrm>
            <a:off x="5776701" y="1281416"/>
            <a:ext cx="2267763" cy="1552257"/>
            <a:chOff x="5776701" y="1281416"/>
            <a:chExt cx="2267763" cy="1552257"/>
          </a:xfrm>
        </p:grpSpPr>
        <p:sp>
          <p:nvSpPr>
            <p:cNvPr id="39" name="TextBox 39"/>
            <p:cNvSpPr txBox="1"/>
            <p:nvPr/>
          </p:nvSpPr>
          <p:spPr>
            <a:xfrm>
              <a:off x="5776701" y="128141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关联规则挖掘通常使用支持度和置信度两个阈值来评估规则的有趣性。</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0135" r="20135"/>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23261" r="23261"/>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8480" r="18480"/>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9019" r="19019"/>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TextBox 21"/>
          <p:cNvSpPr txBox="1"/>
          <p:nvPr/>
        </p:nvSpPr>
        <p:spPr>
          <a:xfrm>
            <a:off x="705451"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01</a:t>
            </a:r>
          </a:p>
        </p:txBody>
      </p:sp>
      <p:sp>
        <p:nvSpPr>
          <p:cNvPr id="22" name="TextBox 22"/>
          <p:cNvSpPr txBox="1"/>
          <p:nvPr/>
        </p:nvSpPr>
        <p:spPr>
          <a:xfrm>
            <a:off x="3571418" y="3467100"/>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02</a:t>
            </a:r>
          </a:p>
        </p:txBody>
      </p:sp>
      <p:sp>
        <p:nvSpPr>
          <p:cNvPr id="23" name="TextBox 23"/>
          <p:cNvSpPr txBox="1"/>
          <p:nvPr/>
        </p:nvSpPr>
        <p:spPr>
          <a:xfrm>
            <a:off x="9265251" y="3471017"/>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04</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聚类分析</a:t>
              </a:r>
            </a:p>
          </p:txBody>
        </p:sp>
      </p:grpSp>
      <p:grpSp>
        <p:nvGrpSpPr>
          <p:cNvPr id="46" name="Group 46"/>
          <p:cNvGrpSpPr/>
          <p:nvPr/>
        </p:nvGrpSpPr>
        <p:grpSpPr>
          <a:xfrm>
            <a:off x="756455" y="4477571"/>
            <a:ext cx="2164942" cy="1552257"/>
            <a:chOff x="756455" y="4477571"/>
            <a:chExt cx="2164942" cy="1552257"/>
          </a:xfrm>
        </p:grpSpPr>
        <p:sp>
          <p:nvSpPr>
            <p:cNvPr id="47" name="TextBox 4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聚类分析是一种将数据集划分为若干个相似组或簇的方法。</a:t>
              </a:r>
            </a:p>
          </p:txBody>
        </p:sp>
      </p:grpSp>
      <p:grpSp>
        <p:nvGrpSpPr>
          <p:cNvPr id="48" name="Group 48"/>
          <p:cNvGrpSpPr/>
          <p:nvPr/>
        </p:nvGrpSpPr>
        <p:grpSpPr>
          <a:xfrm>
            <a:off x="3628568" y="4477571"/>
            <a:ext cx="2164942" cy="1552257"/>
            <a:chOff x="3628568" y="4477571"/>
            <a:chExt cx="2164942" cy="1552257"/>
          </a:xfrm>
        </p:grpSpPr>
        <p:sp>
          <p:nvSpPr>
            <p:cNvPr id="49" name="TextBox 49"/>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通过聚类分析，可以发现数据的内在结构和模式，从而对数据进行分类和组织。</a:t>
              </a:r>
            </a:p>
          </p:txBody>
        </p:sp>
      </p:grpSp>
      <p:grpSp>
        <p:nvGrpSpPr>
          <p:cNvPr id="50" name="Group 50"/>
          <p:cNvGrpSpPr/>
          <p:nvPr/>
        </p:nvGrpSpPr>
        <p:grpSpPr>
          <a:xfrm>
            <a:off x="6466794" y="4477571"/>
            <a:ext cx="2164942" cy="1552257"/>
            <a:chOff x="6466794" y="4477571"/>
            <a:chExt cx="2164942" cy="1552257"/>
          </a:xfrm>
        </p:grpSpPr>
        <p:sp>
          <p:nvSpPr>
            <p:cNvPr id="51" name="TextBox 51"/>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常见的聚类算法包括K-means、层次聚类和DBSCAN。</a:t>
              </a:r>
            </a:p>
          </p:txBody>
        </p:sp>
      </p:grpSp>
      <p:grpSp>
        <p:nvGrpSpPr>
          <p:cNvPr id="52" name="Group 52"/>
          <p:cNvGrpSpPr/>
          <p:nvPr/>
        </p:nvGrpSpPr>
        <p:grpSpPr>
          <a:xfrm>
            <a:off x="9318371" y="4477571"/>
            <a:ext cx="2164942" cy="1552257"/>
            <a:chOff x="9318371" y="4477571"/>
            <a:chExt cx="2164942" cy="1552257"/>
          </a:xfrm>
        </p:grpSpPr>
        <p:sp>
          <p:nvSpPr>
            <p:cNvPr id="53" name="TextBox 53"/>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聚类分析在市场细分、客户分群和异常检测等方面有广泛应用。</a:t>
              </a:r>
            </a:p>
          </p:txBody>
        </p:sp>
      </p:grpSp>
      <p:sp>
        <p:nvSpPr>
          <p:cNvPr id="54" name="TextBox 54"/>
          <p:cNvSpPr txBox="1"/>
          <p:nvPr/>
        </p:nvSpPr>
        <p:spPr>
          <a:xfrm>
            <a:off x="6416218"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03</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96324" y="1798767"/>
            <a:ext cx="2754316" cy="64698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642414" y="1798767"/>
            <a:ext cx="2708226" cy="646984"/>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rgbClr val="FFFFFF">
                    <a:alpha val="100000"/>
                  </a:srgbClr>
                </a:solidFill>
                <a:latin typeface="Microsoft Yahei"/>
                <a:ea typeface="Microsoft Yahei"/>
                <a:cs typeface="Microsoft Yahei"/>
              </a:rPr>
              <a:t>01</a:t>
            </a:r>
            <a:endParaRPr lang="en-US" sz="1100"/>
          </a:p>
        </p:txBody>
      </p:sp>
      <p:sp>
        <p:nvSpPr>
          <p:cNvPr id="4" name="Freeform 4"/>
          <p:cNvSpPr/>
          <p:nvPr/>
        </p:nvSpPr>
        <p:spPr>
          <a:xfrm>
            <a:off x="1810403" y="1798767"/>
            <a:ext cx="559947" cy="562395"/>
          </a:xfrm>
          <a:custGeom>
            <a:rect l="l" t="t" r="r" b="b"/>
            <a:pathLst>
              <a:path w="85" h="85">
                <a:moveTo>
                  <a:pt x="80" y="53"/>
                </a:moveTo>
                <a:cubicBezTo>
                  <a:pt x="80" y="80"/>
                  <a:pt x="80" y="80"/>
                  <a:pt x="80" y="80"/>
                </a:cubicBezTo>
                <a:cubicBezTo>
                  <a:pt x="80" y="83"/>
                  <a:pt x="78" y="85"/>
                  <a:pt x="74" y="85"/>
                </a:cubicBezTo>
                <a:cubicBezTo>
                  <a:pt x="10" y="85"/>
                  <a:pt x="10" y="85"/>
                  <a:pt x="10" y="85"/>
                </a:cubicBezTo>
                <a:cubicBezTo>
                  <a:pt x="7" y="85"/>
                  <a:pt x="5" y="83"/>
                  <a:pt x="5" y="80"/>
                </a:cubicBezTo>
                <a:cubicBezTo>
                  <a:pt x="5" y="53"/>
                  <a:pt x="5" y="53"/>
                  <a:pt x="5" y="53"/>
                </a:cubicBezTo>
                <a:cubicBezTo>
                  <a:pt x="9" y="54"/>
                  <a:pt x="13" y="55"/>
                  <a:pt x="17" y="56"/>
                </a:cubicBezTo>
                <a:cubicBezTo>
                  <a:pt x="17" y="60"/>
                  <a:pt x="17" y="60"/>
                  <a:pt x="17" y="60"/>
                </a:cubicBezTo>
                <a:cubicBezTo>
                  <a:pt x="20" y="60"/>
                  <a:pt x="20" y="60"/>
                  <a:pt x="20" y="60"/>
                </a:cubicBezTo>
                <a:cubicBezTo>
                  <a:pt x="20" y="68"/>
                  <a:pt x="20" y="68"/>
                  <a:pt x="20" y="68"/>
                </a:cubicBezTo>
                <a:cubicBezTo>
                  <a:pt x="27" y="68"/>
                  <a:pt x="27" y="68"/>
                  <a:pt x="27" y="68"/>
                </a:cubicBezTo>
                <a:cubicBezTo>
                  <a:pt x="27" y="60"/>
                  <a:pt x="27" y="60"/>
                  <a:pt x="27" y="60"/>
                </a:cubicBezTo>
                <a:cubicBezTo>
                  <a:pt x="30" y="60"/>
                  <a:pt x="30" y="60"/>
                  <a:pt x="30" y="60"/>
                </a:cubicBezTo>
                <a:cubicBezTo>
                  <a:pt x="30" y="57"/>
                  <a:pt x="30" y="57"/>
                  <a:pt x="30" y="57"/>
                </a:cubicBezTo>
                <a:cubicBezTo>
                  <a:pt x="38" y="58"/>
                  <a:pt x="46" y="58"/>
                  <a:pt x="54" y="57"/>
                </a:cubicBezTo>
                <a:cubicBezTo>
                  <a:pt x="54" y="60"/>
                  <a:pt x="54" y="60"/>
                  <a:pt x="54" y="60"/>
                </a:cubicBezTo>
                <a:cubicBezTo>
                  <a:pt x="57" y="60"/>
                  <a:pt x="57" y="60"/>
                  <a:pt x="57" y="60"/>
                </a:cubicBezTo>
                <a:cubicBezTo>
                  <a:pt x="57" y="68"/>
                  <a:pt x="57" y="68"/>
                  <a:pt x="57" y="68"/>
                </a:cubicBezTo>
                <a:cubicBezTo>
                  <a:pt x="63" y="68"/>
                  <a:pt x="63" y="68"/>
                  <a:pt x="63" y="68"/>
                </a:cubicBezTo>
                <a:cubicBezTo>
                  <a:pt x="63" y="60"/>
                  <a:pt x="63" y="60"/>
                  <a:pt x="63" y="60"/>
                </a:cubicBezTo>
                <a:cubicBezTo>
                  <a:pt x="66" y="60"/>
                  <a:pt x="66" y="60"/>
                  <a:pt x="66" y="60"/>
                </a:cubicBezTo>
                <a:cubicBezTo>
                  <a:pt x="66" y="56"/>
                  <a:pt x="66" y="56"/>
                  <a:pt x="66" y="56"/>
                </a:cubicBezTo>
                <a:cubicBezTo>
                  <a:pt x="71" y="55"/>
                  <a:pt x="75" y="54"/>
                  <a:pt x="80" y="53"/>
                </a:cubicBezTo>
                <a:close/>
                <a:moveTo>
                  <a:pt x="31" y="0"/>
                </a:moveTo>
                <a:cubicBezTo>
                  <a:pt x="54" y="0"/>
                  <a:pt x="54" y="0"/>
                  <a:pt x="54" y="0"/>
                </a:cubicBezTo>
                <a:cubicBezTo>
                  <a:pt x="58" y="0"/>
                  <a:pt x="61" y="3"/>
                  <a:pt x="61" y="7"/>
                </a:cubicBezTo>
                <a:cubicBezTo>
                  <a:pt x="61" y="16"/>
                  <a:pt x="61" y="16"/>
                  <a:pt x="61" y="16"/>
                </a:cubicBezTo>
                <a:cubicBezTo>
                  <a:pt x="53" y="16"/>
                  <a:pt x="53" y="16"/>
                  <a:pt x="53" y="16"/>
                </a:cubicBezTo>
                <a:cubicBezTo>
                  <a:pt x="53" y="8"/>
                  <a:pt x="53" y="8"/>
                  <a:pt x="53" y="8"/>
                </a:cubicBezTo>
                <a:cubicBezTo>
                  <a:pt x="32" y="8"/>
                  <a:pt x="32" y="8"/>
                  <a:pt x="32" y="8"/>
                </a:cubicBezTo>
                <a:cubicBezTo>
                  <a:pt x="32" y="16"/>
                  <a:pt x="32" y="16"/>
                  <a:pt x="32" y="16"/>
                </a:cubicBezTo>
                <a:cubicBezTo>
                  <a:pt x="24" y="16"/>
                  <a:pt x="24" y="16"/>
                  <a:pt x="24" y="16"/>
                </a:cubicBezTo>
                <a:cubicBezTo>
                  <a:pt x="24" y="7"/>
                  <a:pt x="24" y="7"/>
                  <a:pt x="24" y="7"/>
                </a:cubicBezTo>
                <a:cubicBezTo>
                  <a:pt x="24" y="3"/>
                  <a:pt x="27" y="0"/>
                  <a:pt x="31" y="0"/>
                </a:cubicBezTo>
                <a:close/>
                <a:moveTo>
                  <a:pt x="0" y="20"/>
                </a:moveTo>
                <a:cubicBezTo>
                  <a:pt x="0" y="48"/>
                  <a:pt x="0" y="48"/>
                  <a:pt x="0" y="48"/>
                </a:cubicBezTo>
                <a:cubicBezTo>
                  <a:pt x="27" y="55"/>
                  <a:pt x="56" y="55"/>
                  <a:pt x="85" y="48"/>
                </a:cubicBezTo>
                <a:cubicBezTo>
                  <a:pt x="85" y="20"/>
                  <a:pt x="85" y="20"/>
                  <a:pt x="85" y="20"/>
                </a:cubicBezTo>
                <a:lnTo>
                  <a:pt x="0" y="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642414" y="2932252"/>
            <a:ext cx="2753936" cy="645148"/>
          </a:xfrm>
          <a:prstGeom prst="roundRect">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2654004" y="4055207"/>
            <a:ext cx="2752792" cy="64469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781996" y="4110075"/>
            <a:ext cx="644511" cy="521244"/>
          </a:xfrm>
          <a:custGeom>
            <a:rect l="l" t="t" r="r" b="b"/>
            <a:pathLst>
              <a:path w="109" h="88">
                <a:moveTo>
                  <a:pt x="80" y="88"/>
                </a:moveTo>
                <a:cubicBezTo>
                  <a:pt x="86" y="88"/>
                  <a:pt x="86" y="88"/>
                  <a:pt x="86" y="88"/>
                </a:cubicBezTo>
                <a:cubicBezTo>
                  <a:pt x="86" y="44"/>
                  <a:pt x="86" y="44"/>
                  <a:pt x="86" y="44"/>
                </a:cubicBezTo>
                <a:cubicBezTo>
                  <a:pt x="84" y="44"/>
                  <a:pt x="84" y="44"/>
                  <a:pt x="84" y="44"/>
                </a:cubicBezTo>
                <a:cubicBezTo>
                  <a:pt x="82" y="70"/>
                  <a:pt x="82" y="70"/>
                  <a:pt x="82" y="70"/>
                </a:cubicBezTo>
                <a:cubicBezTo>
                  <a:pt x="80" y="71"/>
                  <a:pt x="80" y="71"/>
                  <a:pt x="80" y="71"/>
                </a:cubicBezTo>
                <a:cubicBezTo>
                  <a:pt x="80" y="88"/>
                  <a:pt x="80" y="88"/>
                  <a:pt x="80" y="88"/>
                </a:cubicBezTo>
                <a:close/>
                <a:moveTo>
                  <a:pt x="109" y="0"/>
                </a:moveTo>
                <a:cubicBezTo>
                  <a:pt x="100" y="17"/>
                  <a:pt x="100" y="17"/>
                  <a:pt x="100" y="17"/>
                </a:cubicBezTo>
                <a:cubicBezTo>
                  <a:pt x="92" y="33"/>
                  <a:pt x="92" y="33"/>
                  <a:pt x="92" y="33"/>
                </a:cubicBezTo>
                <a:cubicBezTo>
                  <a:pt x="84" y="22"/>
                  <a:pt x="84" y="22"/>
                  <a:pt x="84" y="22"/>
                </a:cubicBezTo>
                <a:cubicBezTo>
                  <a:pt x="80" y="25"/>
                  <a:pt x="80" y="25"/>
                  <a:pt x="80" y="25"/>
                </a:cubicBezTo>
                <a:cubicBezTo>
                  <a:pt x="77" y="64"/>
                  <a:pt x="77" y="64"/>
                  <a:pt x="77" y="64"/>
                </a:cubicBezTo>
                <a:cubicBezTo>
                  <a:pt x="67" y="68"/>
                  <a:pt x="67" y="68"/>
                  <a:pt x="67" y="68"/>
                </a:cubicBezTo>
                <a:cubicBezTo>
                  <a:pt x="48" y="50"/>
                  <a:pt x="48" y="50"/>
                  <a:pt x="48" y="50"/>
                </a:cubicBezTo>
                <a:cubicBezTo>
                  <a:pt x="37" y="73"/>
                  <a:pt x="37" y="73"/>
                  <a:pt x="37" y="73"/>
                </a:cubicBezTo>
                <a:cubicBezTo>
                  <a:pt x="26" y="73"/>
                  <a:pt x="26" y="73"/>
                  <a:pt x="26" y="73"/>
                </a:cubicBezTo>
                <a:cubicBezTo>
                  <a:pt x="19" y="63"/>
                  <a:pt x="19" y="63"/>
                  <a:pt x="19" y="63"/>
                </a:cubicBezTo>
                <a:cubicBezTo>
                  <a:pt x="4" y="67"/>
                  <a:pt x="4" y="67"/>
                  <a:pt x="4" y="67"/>
                </a:cubicBezTo>
                <a:cubicBezTo>
                  <a:pt x="0" y="56"/>
                  <a:pt x="0" y="56"/>
                  <a:pt x="0" y="56"/>
                </a:cubicBezTo>
                <a:cubicBezTo>
                  <a:pt x="20" y="50"/>
                  <a:pt x="20" y="50"/>
                  <a:pt x="20" y="50"/>
                </a:cubicBezTo>
                <a:cubicBezTo>
                  <a:pt x="25" y="48"/>
                  <a:pt x="25" y="48"/>
                  <a:pt x="25" y="48"/>
                </a:cubicBezTo>
                <a:cubicBezTo>
                  <a:pt x="27" y="52"/>
                  <a:pt x="27" y="52"/>
                  <a:pt x="27" y="52"/>
                </a:cubicBezTo>
                <a:cubicBezTo>
                  <a:pt x="30" y="57"/>
                  <a:pt x="30" y="57"/>
                  <a:pt x="30" y="57"/>
                </a:cubicBezTo>
                <a:cubicBezTo>
                  <a:pt x="40" y="37"/>
                  <a:pt x="40" y="37"/>
                  <a:pt x="40" y="37"/>
                </a:cubicBezTo>
                <a:cubicBezTo>
                  <a:pt x="44" y="29"/>
                  <a:pt x="44" y="29"/>
                  <a:pt x="44" y="29"/>
                </a:cubicBezTo>
                <a:cubicBezTo>
                  <a:pt x="50" y="35"/>
                  <a:pt x="50" y="35"/>
                  <a:pt x="50" y="35"/>
                </a:cubicBezTo>
                <a:cubicBezTo>
                  <a:pt x="66" y="50"/>
                  <a:pt x="66" y="50"/>
                  <a:pt x="66" y="50"/>
                </a:cubicBezTo>
                <a:cubicBezTo>
                  <a:pt x="68" y="21"/>
                  <a:pt x="68" y="21"/>
                  <a:pt x="68" y="21"/>
                </a:cubicBezTo>
                <a:cubicBezTo>
                  <a:pt x="68" y="18"/>
                  <a:pt x="68" y="18"/>
                  <a:pt x="68" y="18"/>
                </a:cubicBezTo>
                <a:cubicBezTo>
                  <a:pt x="71" y="16"/>
                  <a:pt x="71" y="16"/>
                  <a:pt x="71" y="16"/>
                </a:cubicBezTo>
                <a:cubicBezTo>
                  <a:pt x="78" y="12"/>
                  <a:pt x="78" y="12"/>
                  <a:pt x="78" y="12"/>
                </a:cubicBezTo>
                <a:cubicBezTo>
                  <a:pt x="72" y="2"/>
                  <a:pt x="72" y="2"/>
                  <a:pt x="72" y="2"/>
                </a:cubicBezTo>
                <a:cubicBezTo>
                  <a:pt x="90" y="1"/>
                  <a:pt x="90" y="1"/>
                  <a:pt x="90" y="1"/>
                </a:cubicBezTo>
                <a:cubicBezTo>
                  <a:pt x="109" y="0"/>
                  <a:pt x="109" y="0"/>
                  <a:pt x="109" y="0"/>
                </a:cubicBezTo>
                <a:close/>
                <a:moveTo>
                  <a:pt x="22" y="88"/>
                </a:moveTo>
                <a:cubicBezTo>
                  <a:pt x="24" y="88"/>
                  <a:pt x="27" y="88"/>
                  <a:pt x="29" y="88"/>
                </a:cubicBezTo>
                <a:cubicBezTo>
                  <a:pt x="29" y="80"/>
                  <a:pt x="29" y="80"/>
                  <a:pt x="29" y="80"/>
                </a:cubicBezTo>
                <a:cubicBezTo>
                  <a:pt x="23" y="81"/>
                  <a:pt x="23" y="81"/>
                  <a:pt x="23" y="81"/>
                </a:cubicBezTo>
                <a:cubicBezTo>
                  <a:pt x="22" y="79"/>
                  <a:pt x="22" y="79"/>
                  <a:pt x="22" y="79"/>
                </a:cubicBezTo>
                <a:cubicBezTo>
                  <a:pt x="22" y="88"/>
                  <a:pt x="22" y="88"/>
                  <a:pt x="22" y="88"/>
                </a:cubicBezTo>
                <a:close/>
                <a:moveTo>
                  <a:pt x="11" y="88"/>
                </a:moveTo>
                <a:cubicBezTo>
                  <a:pt x="17" y="88"/>
                  <a:pt x="17" y="88"/>
                  <a:pt x="17" y="88"/>
                </a:cubicBezTo>
                <a:cubicBezTo>
                  <a:pt x="17" y="71"/>
                  <a:pt x="17" y="71"/>
                  <a:pt x="17" y="71"/>
                </a:cubicBezTo>
                <a:cubicBezTo>
                  <a:pt x="17" y="71"/>
                  <a:pt x="17" y="71"/>
                  <a:pt x="17" y="71"/>
                </a:cubicBezTo>
                <a:cubicBezTo>
                  <a:pt x="11" y="73"/>
                  <a:pt x="11" y="73"/>
                  <a:pt x="11" y="73"/>
                </a:cubicBezTo>
                <a:cubicBezTo>
                  <a:pt x="11" y="88"/>
                  <a:pt x="11" y="88"/>
                  <a:pt x="11" y="88"/>
                </a:cubicBezTo>
                <a:close/>
                <a:moveTo>
                  <a:pt x="34" y="88"/>
                </a:moveTo>
                <a:cubicBezTo>
                  <a:pt x="36" y="88"/>
                  <a:pt x="38" y="88"/>
                  <a:pt x="40" y="88"/>
                </a:cubicBezTo>
                <a:cubicBezTo>
                  <a:pt x="40" y="79"/>
                  <a:pt x="40" y="79"/>
                  <a:pt x="40" y="79"/>
                </a:cubicBezTo>
                <a:cubicBezTo>
                  <a:pt x="40" y="80"/>
                  <a:pt x="40" y="80"/>
                  <a:pt x="40" y="80"/>
                </a:cubicBezTo>
                <a:cubicBezTo>
                  <a:pt x="34" y="80"/>
                  <a:pt x="34" y="80"/>
                  <a:pt x="34" y="80"/>
                </a:cubicBezTo>
                <a:cubicBezTo>
                  <a:pt x="34" y="88"/>
                  <a:pt x="34" y="88"/>
                  <a:pt x="34" y="88"/>
                </a:cubicBezTo>
                <a:close/>
                <a:moveTo>
                  <a:pt x="45" y="88"/>
                </a:moveTo>
                <a:cubicBezTo>
                  <a:pt x="47" y="88"/>
                  <a:pt x="50" y="88"/>
                  <a:pt x="52" y="88"/>
                </a:cubicBezTo>
                <a:cubicBezTo>
                  <a:pt x="52" y="63"/>
                  <a:pt x="52" y="63"/>
                  <a:pt x="52" y="63"/>
                </a:cubicBezTo>
                <a:cubicBezTo>
                  <a:pt x="49" y="60"/>
                  <a:pt x="49" y="60"/>
                  <a:pt x="49" y="60"/>
                </a:cubicBezTo>
                <a:cubicBezTo>
                  <a:pt x="45" y="69"/>
                  <a:pt x="45" y="69"/>
                  <a:pt x="45" y="69"/>
                </a:cubicBezTo>
                <a:cubicBezTo>
                  <a:pt x="45" y="88"/>
                  <a:pt x="45" y="88"/>
                  <a:pt x="45" y="88"/>
                </a:cubicBezTo>
                <a:close/>
                <a:moveTo>
                  <a:pt x="57" y="88"/>
                </a:moveTo>
                <a:cubicBezTo>
                  <a:pt x="59" y="88"/>
                  <a:pt x="61" y="88"/>
                  <a:pt x="63" y="88"/>
                </a:cubicBezTo>
                <a:cubicBezTo>
                  <a:pt x="63" y="73"/>
                  <a:pt x="63" y="73"/>
                  <a:pt x="63" y="73"/>
                </a:cubicBezTo>
                <a:cubicBezTo>
                  <a:pt x="57" y="67"/>
                  <a:pt x="57" y="67"/>
                  <a:pt x="57" y="67"/>
                </a:cubicBezTo>
                <a:cubicBezTo>
                  <a:pt x="57" y="88"/>
                  <a:pt x="57" y="88"/>
                  <a:pt x="57" y="88"/>
                </a:cubicBezTo>
                <a:close/>
                <a:moveTo>
                  <a:pt x="68" y="88"/>
                </a:moveTo>
                <a:cubicBezTo>
                  <a:pt x="70" y="88"/>
                  <a:pt x="73" y="88"/>
                  <a:pt x="75" y="88"/>
                </a:cubicBezTo>
                <a:cubicBezTo>
                  <a:pt x="75" y="72"/>
                  <a:pt x="75" y="72"/>
                  <a:pt x="75" y="72"/>
                </a:cubicBezTo>
                <a:cubicBezTo>
                  <a:pt x="68" y="75"/>
                  <a:pt x="68" y="75"/>
                  <a:pt x="68" y="75"/>
                </a:cubicBezTo>
                <a:lnTo>
                  <a:pt x="68" y="8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619378" y="5177711"/>
            <a:ext cx="2754121" cy="647099"/>
          </a:xfrm>
          <a:prstGeom prst="roundRect">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776120" y="5179997"/>
            <a:ext cx="628513" cy="649269"/>
          </a:xfrm>
          <a:custGeom>
            <a:rect l="l" t="t" r="r" b="b"/>
            <a:pathLst>
              <a:path w="89" h="92">
                <a:moveTo>
                  <a:pt x="45" y="0"/>
                </a:moveTo>
                <a:cubicBezTo>
                  <a:pt x="40" y="0"/>
                  <a:pt x="35" y="5"/>
                  <a:pt x="35" y="11"/>
                </a:cubicBezTo>
                <a:cubicBezTo>
                  <a:pt x="35" y="16"/>
                  <a:pt x="40" y="21"/>
                  <a:pt x="45" y="21"/>
                </a:cubicBezTo>
                <a:cubicBezTo>
                  <a:pt x="51" y="21"/>
                  <a:pt x="56" y="16"/>
                  <a:pt x="56" y="11"/>
                </a:cubicBezTo>
                <a:cubicBezTo>
                  <a:pt x="56" y="5"/>
                  <a:pt x="51" y="0"/>
                  <a:pt x="45" y="0"/>
                </a:cubicBezTo>
                <a:close/>
                <a:moveTo>
                  <a:pt x="70" y="10"/>
                </a:moveTo>
                <a:cubicBezTo>
                  <a:pt x="65" y="10"/>
                  <a:pt x="61" y="14"/>
                  <a:pt x="61" y="18"/>
                </a:cubicBezTo>
                <a:cubicBezTo>
                  <a:pt x="61" y="23"/>
                  <a:pt x="65" y="27"/>
                  <a:pt x="70" y="27"/>
                </a:cubicBezTo>
                <a:cubicBezTo>
                  <a:pt x="74" y="27"/>
                  <a:pt x="78" y="23"/>
                  <a:pt x="78" y="18"/>
                </a:cubicBezTo>
                <a:cubicBezTo>
                  <a:pt x="78" y="14"/>
                  <a:pt x="74" y="10"/>
                  <a:pt x="70" y="10"/>
                </a:cubicBezTo>
                <a:close/>
                <a:moveTo>
                  <a:pt x="30" y="52"/>
                </a:moveTo>
                <a:cubicBezTo>
                  <a:pt x="30" y="55"/>
                  <a:pt x="30" y="55"/>
                  <a:pt x="30" y="55"/>
                </a:cubicBezTo>
                <a:cubicBezTo>
                  <a:pt x="30" y="55"/>
                  <a:pt x="30" y="55"/>
                  <a:pt x="30" y="55"/>
                </a:cubicBezTo>
                <a:cubicBezTo>
                  <a:pt x="32" y="85"/>
                  <a:pt x="32" y="85"/>
                  <a:pt x="32" y="85"/>
                </a:cubicBezTo>
                <a:cubicBezTo>
                  <a:pt x="24" y="85"/>
                  <a:pt x="24" y="85"/>
                  <a:pt x="24" y="85"/>
                </a:cubicBezTo>
                <a:cubicBezTo>
                  <a:pt x="22" y="59"/>
                  <a:pt x="22" y="59"/>
                  <a:pt x="22" y="59"/>
                </a:cubicBezTo>
                <a:cubicBezTo>
                  <a:pt x="19" y="59"/>
                  <a:pt x="19" y="59"/>
                  <a:pt x="19" y="59"/>
                </a:cubicBezTo>
                <a:cubicBezTo>
                  <a:pt x="17" y="85"/>
                  <a:pt x="17" y="85"/>
                  <a:pt x="17" y="85"/>
                </a:cubicBezTo>
                <a:cubicBezTo>
                  <a:pt x="10" y="85"/>
                  <a:pt x="10" y="85"/>
                  <a:pt x="10" y="85"/>
                </a:cubicBezTo>
                <a:cubicBezTo>
                  <a:pt x="11" y="55"/>
                  <a:pt x="11" y="55"/>
                  <a:pt x="11" y="55"/>
                </a:cubicBezTo>
                <a:cubicBezTo>
                  <a:pt x="10" y="43"/>
                  <a:pt x="10" y="43"/>
                  <a:pt x="10" y="43"/>
                </a:cubicBezTo>
                <a:cubicBezTo>
                  <a:pt x="4" y="53"/>
                  <a:pt x="4" y="53"/>
                  <a:pt x="4" y="53"/>
                </a:cubicBezTo>
                <a:cubicBezTo>
                  <a:pt x="0" y="50"/>
                  <a:pt x="0" y="50"/>
                  <a:pt x="0" y="50"/>
                </a:cubicBezTo>
                <a:cubicBezTo>
                  <a:pt x="10" y="28"/>
                  <a:pt x="10" y="28"/>
                  <a:pt x="10" y="28"/>
                </a:cubicBezTo>
                <a:cubicBezTo>
                  <a:pt x="16" y="28"/>
                  <a:pt x="16" y="28"/>
                  <a:pt x="16" y="28"/>
                </a:cubicBezTo>
                <a:cubicBezTo>
                  <a:pt x="21" y="35"/>
                  <a:pt x="21" y="35"/>
                  <a:pt x="21" y="35"/>
                </a:cubicBezTo>
                <a:cubicBezTo>
                  <a:pt x="26" y="28"/>
                  <a:pt x="26" y="28"/>
                  <a:pt x="26" y="28"/>
                </a:cubicBezTo>
                <a:cubicBezTo>
                  <a:pt x="31" y="28"/>
                  <a:pt x="31" y="28"/>
                  <a:pt x="31" y="28"/>
                </a:cubicBezTo>
                <a:cubicBezTo>
                  <a:pt x="33" y="24"/>
                  <a:pt x="33" y="24"/>
                  <a:pt x="33" y="24"/>
                </a:cubicBezTo>
                <a:cubicBezTo>
                  <a:pt x="44" y="24"/>
                  <a:pt x="44" y="24"/>
                  <a:pt x="44" y="24"/>
                </a:cubicBezTo>
                <a:cubicBezTo>
                  <a:pt x="43" y="25"/>
                  <a:pt x="43" y="25"/>
                  <a:pt x="43" y="25"/>
                </a:cubicBezTo>
                <a:cubicBezTo>
                  <a:pt x="44" y="27"/>
                  <a:pt x="44" y="27"/>
                  <a:pt x="44" y="27"/>
                </a:cubicBezTo>
                <a:cubicBezTo>
                  <a:pt x="41" y="44"/>
                  <a:pt x="41" y="44"/>
                  <a:pt x="41" y="44"/>
                </a:cubicBezTo>
                <a:cubicBezTo>
                  <a:pt x="45" y="48"/>
                  <a:pt x="45" y="48"/>
                  <a:pt x="45" y="48"/>
                </a:cubicBezTo>
                <a:cubicBezTo>
                  <a:pt x="45" y="48"/>
                  <a:pt x="45" y="48"/>
                  <a:pt x="45" y="48"/>
                </a:cubicBezTo>
                <a:cubicBezTo>
                  <a:pt x="45" y="48"/>
                  <a:pt x="45" y="48"/>
                  <a:pt x="45" y="48"/>
                </a:cubicBezTo>
                <a:cubicBezTo>
                  <a:pt x="45" y="48"/>
                  <a:pt x="45" y="48"/>
                  <a:pt x="45" y="48"/>
                </a:cubicBezTo>
                <a:cubicBezTo>
                  <a:pt x="45" y="48"/>
                  <a:pt x="45" y="48"/>
                  <a:pt x="45" y="48"/>
                </a:cubicBezTo>
                <a:cubicBezTo>
                  <a:pt x="49" y="44"/>
                  <a:pt x="49" y="44"/>
                  <a:pt x="49" y="44"/>
                </a:cubicBezTo>
                <a:cubicBezTo>
                  <a:pt x="47" y="27"/>
                  <a:pt x="47" y="27"/>
                  <a:pt x="47" y="27"/>
                </a:cubicBezTo>
                <a:cubicBezTo>
                  <a:pt x="48" y="25"/>
                  <a:pt x="48" y="25"/>
                  <a:pt x="48" y="25"/>
                </a:cubicBezTo>
                <a:cubicBezTo>
                  <a:pt x="47" y="24"/>
                  <a:pt x="47" y="24"/>
                  <a:pt x="47" y="24"/>
                </a:cubicBezTo>
                <a:cubicBezTo>
                  <a:pt x="58" y="24"/>
                  <a:pt x="58" y="24"/>
                  <a:pt x="58" y="24"/>
                </a:cubicBezTo>
                <a:cubicBezTo>
                  <a:pt x="59" y="28"/>
                  <a:pt x="59" y="28"/>
                  <a:pt x="59" y="28"/>
                </a:cubicBezTo>
                <a:cubicBezTo>
                  <a:pt x="64" y="28"/>
                  <a:pt x="64" y="28"/>
                  <a:pt x="64" y="28"/>
                </a:cubicBezTo>
                <a:cubicBezTo>
                  <a:pt x="70" y="35"/>
                  <a:pt x="70" y="35"/>
                  <a:pt x="70" y="35"/>
                </a:cubicBezTo>
                <a:cubicBezTo>
                  <a:pt x="75" y="28"/>
                  <a:pt x="75" y="28"/>
                  <a:pt x="75" y="28"/>
                </a:cubicBezTo>
                <a:cubicBezTo>
                  <a:pt x="80" y="28"/>
                  <a:pt x="80" y="28"/>
                  <a:pt x="80" y="28"/>
                </a:cubicBezTo>
                <a:cubicBezTo>
                  <a:pt x="89" y="48"/>
                  <a:pt x="89" y="48"/>
                  <a:pt x="89" y="48"/>
                </a:cubicBezTo>
                <a:cubicBezTo>
                  <a:pt x="85" y="51"/>
                  <a:pt x="85" y="51"/>
                  <a:pt x="85" y="51"/>
                </a:cubicBezTo>
                <a:cubicBezTo>
                  <a:pt x="79" y="41"/>
                  <a:pt x="79" y="41"/>
                  <a:pt x="79" y="41"/>
                </a:cubicBezTo>
                <a:cubicBezTo>
                  <a:pt x="79" y="55"/>
                  <a:pt x="79" y="55"/>
                  <a:pt x="79" y="55"/>
                </a:cubicBezTo>
                <a:cubicBezTo>
                  <a:pt x="79" y="55"/>
                  <a:pt x="79" y="55"/>
                  <a:pt x="79" y="55"/>
                </a:cubicBezTo>
                <a:cubicBezTo>
                  <a:pt x="80" y="85"/>
                  <a:pt x="80" y="85"/>
                  <a:pt x="80" y="85"/>
                </a:cubicBezTo>
                <a:cubicBezTo>
                  <a:pt x="72" y="85"/>
                  <a:pt x="72" y="85"/>
                  <a:pt x="72" y="85"/>
                </a:cubicBezTo>
                <a:cubicBezTo>
                  <a:pt x="71" y="59"/>
                  <a:pt x="71" y="59"/>
                  <a:pt x="71" y="59"/>
                </a:cubicBezTo>
                <a:cubicBezTo>
                  <a:pt x="68" y="59"/>
                  <a:pt x="68" y="59"/>
                  <a:pt x="68" y="59"/>
                </a:cubicBezTo>
                <a:cubicBezTo>
                  <a:pt x="66" y="85"/>
                  <a:pt x="66" y="85"/>
                  <a:pt x="66" y="85"/>
                </a:cubicBezTo>
                <a:cubicBezTo>
                  <a:pt x="59" y="85"/>
                  <a:pt x="59" y="85"/>
                  <a:pt x="59" y="85"/>
                </a:cubicBezTo>
                <a:cubicBezTo>
                  <a:pt x="60" y="55"/>
                  <a:pt x="60" y="55"/>
                  <a:pt x="60" y="55"/>
                </a:cubicBezTo>
                <a:cubicBezTo>
                  <a:pt x="60" y="53"/>
                  <a:pt x="60" y="53"/>
                  <a:pt x="60" y="53"/>
                </a:cubicBezTo>
                <a:cubicBezTo>
                  <a:pt x="57" y="55"/>
                  <a:pt x="57" y="55"/>
                  <a:pt x="57" y="55"/>
                </a:cubicBezTo>
                <a:cubicBezTo>
                  <a:pt x="58" y="92"/>
                  <a:pt x="58" y="92"/>
                  <a:pt x="58" y="92"/>
                </a:cubicBezTo>
                <a:cubicBezTo>
                  <a:pt x="49" y="92"/>
                  <a:pt x="49" y="92"/>
                  <a:pt x="49" y="92"/>
                </a:cubicBezTo>
                <a:cubicBezTo>
                  <a:pt x="47" y="61"/>
                  <a:pt x="47" y="61"/>
                  <a:pt x="47" y="61"/>
                </a:cubicBezTo>
                <a:cubicBezTo>
                  <a:pt x="43" y="61"/>
                  <a:pt x="43" y="61"/>
                  <a:pt x="43" y="61"/>
                </a:cubicBezTo>
                <a:cubicBezTo>
                  <a:pt x="42" y="92"/>
                  <a:pt x="42" y="92"/>
                  <a:pt x="42" y="92"/>
                </a:cubicBezTo>
                <a:cubicBezTo>
                  <a:pt x="32" y="92"/>
                  <a:pt x="32" y="92"/>
                  <a:pt x="32" y="92"/>
                </a:cubicBezTo>
                <a:cubicBezTo>
                  <a:pt x="34" y="55"/>
                  <a:pt x="34" y="55"/>
                  <a:pt x="34" y="55"/>
                </a:cubicBezTo>
                <a:cubicBezTo>
                  <a:pt x="30" y="52"/>
                  <a:pt x="30" y="52"/>
                  <a:pt x="30" y="52"/>
                </a:cubicBezTo>
                <a:close/>
                <a:moveTo>
                  <a:pt x="21" y="10"/>
                </a:moveTo>
                <a:cubicBezTo>
                  <a:pt x="16" y="10"/>
                  <a:pt x="13" y="14"/>
                  <a:pt x="13" y="18"/>
                </a:cubicBezTo>
                <a:cubicBezTo>
                  <a:pt x="13" y="23"/>
                  <a:pt x="16" y="27"/>
                  <a:pt x="21" y="27"/>
                </a:cubicBezTo>
                <a:cubicBezTo>
                  <a:pt x="25" y="27"/>
                  <a:pt x="29" y="23"/>
                  <a:pt x="29" y="18"/>
                </a:cubicBezTo>
                <a:cubicBezTo>
                  <a:pt x="29" y="14"/>
                  <a:pt x="25" y="10"/>
                  <a:pt x="21" y="1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590556" y="2936787"/>
            <a:ext cx="5364583" cy="582295"/>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通过分类与预测，可以提前发现市场趋势、预测销售量等，从而制定相应的商业策略。</a:t>
            </a:r>
            <a:endParaRPr lang="en-US" sz="1100"/>
          </a:p>
        </p:txBody>
      </p:sp>
      <p:sp>
        <p:nvSpPr>
          <p:cNvPr id="11" name="AutoShape 11"/>
          <p:cNvSpPr/>
          <p:nvPr/>
        </p:nvSpPr>
        <p:spPr>
          <a:xfrm>
            <a:off x="5590556" y="4059741"/>
            <a:ext cx="5364583" cy="582295"/>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常见的分类与预测算法包括逻辑回归、决策树、随机森林和神经网络等。</a:t>
            </a:r>
            <a:endParaRPr lang="en-US" sz="1100"/>
          </a:p>
        </p:txBody>
      </p:sp>
      <p:sp>
        <p:nvSpPr>
          <p:cNvPr id="12" name="AutoShape 12"/>
          <p:cNvSpPr/>
          <p:nvPr/>
        </p:nvSpPr>
        <p:spPr>
          <a:xfrm>
            <a:off x="5590556" y="5182247"/>
            <a:ext cx="5364583" cy="582295"/>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分类与预测在信用评分、风险评估和推荐系统等领域有广泛应用。</a:t>
            </a:r>
            <a:endParaRPr lang="en-US" sz="1100"/>
          </a:p>
        </p:txBody>
      </p:sp>
      <p:sp>
        <p:nvSpPr>
          <p:cNvPr id="13" name="AutoShape 13"/>
          <p:cNvSpPr/>
          <p:nvPr/>
        </p:nvSpPr>
        <p:spPr>
          <a:xfrm>
            <a:off x="5590556" y="1803301"/>
            <a:ext cx="5364583" cy="582295"/>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分类与预测是数据挖掘中的一种常见任务，旨在根据历史数据预测未来的趋势和结果。</a:t>
            </a:r>
            <a:endParaRPr lang="en-US" sz="1100"/>
          </a:p>
        </p:txBody>
      </p:sp>
      <p:sp>
        <p:nvSpPr>
          <p:cNvPr id="14" name="AutoShape 14"/>
          <p:cNvSpPr/>
          <p:nvPr/>
        </p:nvSpPr>
        <p:spPr>
          <a:xfrm>
            <a:off x="2642414" y="2923559"/>
            <a:ext cx="2708226" cy="646984"/>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rgbClr val="FFFFFF">
                    <a:alpha val="100000"/>
                  </a:srgbClr>
                </a:solidFill>
                <a:latin typeface="Microsoft Yahei"/>
                <a:ea typeface="Microsoft Yahei"/>
                <a:cs typeface="Microsoft Yahei"/>
              </a:rPr>
              <a:t>02</a:t>
            </a:r>
            <a:endParaRPr lang="en-US" sz="1100"/>
          </a:p>
        </p:txBody>
      </p:sp>
      <p:sp>
        <p:nvSpPr>
          <p:cNvPr id="15" name="AutoShape 15"/>
          <p:cNvSpPr/>
          <p:nvPr/>
        </p:nvSpPr>
        <p:spPr>
          <a:xfrm>
            <a:off x="2642414" y="4055207"/>
            <a:ext cx="2708226" cy="646984"/>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rgbClr val="FFFFFF">
                    <a:alpha val="100000"/>
                  </a:srgbClr>
                </a:solidFill>
                <a:latin typeface="Microsoft Yahei"/>
                <a:ea typeface="Microsoft Yahei"/>
                <a:cs typeface="Microsoft Yahei"/>
              </a:rPr>
              <a:t>03</a:t>
            </a:r>
            <a:endParaRPr lang="en-US" sz="1100"/>
          </a:p>
        </p:txBody>
      </p:sp>
      <p:sp>
        <p:nvSpPr>
          <p:cNvPr id="16" name="AutoShape 16"/>
          <p:cNvSpPr/>
          <p:nvPr/>
        </p:nvSpPr>
        <p:spPr>
          <a:xfrm>
            <a:off x="2642414" y="5177711"/>
            <a:ext cx="2708226" cy="646984"/>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rgbClr val="FFFFFF">
                    <a:alpha val="100000"/>
                  </a:srgbClr>
                </a:solidFill>
                <a:latin typeface="Microsoft Yahei"/>
                <a:ea typeface="Microsoft Yahei"/>
                <a:cs typeface="Microsoft Yahei"/>
              </a:rPr>
              <a:t>04</a:t>
            </a:r>
            <a:endParaRPr lang="en-US" sz="1100"/>
          </a:p>
        </p:txBody>
      </p:sp>
      <p:sp>
        <p:nvSpPr>
          <p:cNvPr id="17" name="Freeform 17"/>
          <p:cNvSpPr/>
          <p:nvPr/>
        </p:nvSpPr>
        <p:spPr>
          <a:xfrm>
            <a:off x="1810403" y="2932252"/>
            <a:ext cx="568288" cy="568288"/>
          </a:xfrm>
          <a:custGeom>
            <a:rect l="l" t="t" r="r" b="b"/>
            <a:pathLst>
              <a:path w="304800" h="304800">
                <a:moveTo>
                  <a:pt x="247650" y="38100"/>
                </a:moveTo>
                <a:lnTo>
                  <a:pt x="247650" y="57598"/>
                </a:lnTo>
                <a:cubicBezTo>
                  <a:pt x="247650" y="78657"/>
                  <a:pt x="230610" y="95698"/>
                  <a:pt x="209550" y="95698"/>
                </a:cubicBezTo>
                <a:cubicBezTo>
                  <a:pt x="188490" y="95698"/>
                  <a:pt x="171450" y="78657"/>
                  <a:pt x="171450" y="57598"/>
                </a:cubicBezTo>
                <a:lnTo>
                  <a:pt x="171450" y="38100"/>
                </a:lnTo>
                <a:lnTo>
                  <a:pt x="133350" y="38100"/>
                </a:lnTo>
                <a:lnTo>
                  <a:pt x="133350" y="57598"/>
                </a:lnTo>
                <a:cubicBezTo>
                  <a:pt x="133350" y="78657"/>
                  <a:pt x="116310" y="95698"/>
                  <a:pt x="95250" y="95698"/>
                </a:cubicBezTo>
                <a:cubicBezTo>
                  <a:pt x="74190" y="95698"/>
                  <a:pt x="57150" y="78657"/>
                  <a:pt x="57150" y="57598"/>
                </a:cubicBezTo>
                <a:lnTo>
                  <a:pt x="57150" y="38100"/>
                </a:lnTo>
                <a:lnTo>
                  <a:pt x="0" y="38100"/>
                </a:lnTo>
                <a:lnTo>
                  <a:pt x="0" y="304800"/>
                </a:lnTo>
                <a:lnTo>
                  <a:pt x="304800" y="304800"/>
                </a:lnTo>
                <a:lnTo>
                  <a:pt x="304800" y="38100"/>
                </a:lnTo>
                <a:lnTo>
                  <a:pt x="247650" y="38100"/>
                </a:lnTo>
                <a:close/>
                <a:moveTo>
                  <a:pt x="95250" y="266700"/>
                </a:moveTo>
                <a:lnTo>
                  <a:pt x="57150" y="266700"/>
                </a:lnTo>
                <a:lnTo>
                  <a:pt x="57150" y="228600"/>
                </a:lnTo>
                <a:lnTo>
                  <a:pt x="95250" y="228600"/>
                </a:lnTo>
                <a:lnTo>
                  <a:pt x="95250" y="266700"/>
                </a:lnTo>
                <a:close/>
                <a:moveTo>
                  <a:pt x="95250" y="190500"/>
                </a:moveTo>
                <a:lnTo>
                  <a:pt x="57150" y="190500"/>
                </a:lnTo>
                <a:lnTo>
                  <a:pt x="57150" y="152400"/>
                </a:lnTo>
                <a:lnTo>
                  <a:pt x="95250" y="152400"/>
                </a:lnTo>
                <a:lnTo>
                  <a:pt x="95250" y="190500"/>
                </a:lnTo>
                <a:close/>
                <a:moveTo>
                  <a:pt x="171450" y="266700"/>
                </a:moveTo>
                <a:lnTo>
                  <a:pt x="133350" y="266700"/>
                </a:lnTo>
                <a:lnTo>
                  <a:pt x="133350" y="228600"/>
                </a:lnTo>
                <a:lnTo>
                  <a:pt x="171450" y="228600"/>
                </a:lnTo>
                <a:lnTo>
                  <a:pt x="171450" y="266700"/>
                </a:lnTo>
                <a:close/>
                <a:moveTo>
                  <a:pt x="171450" y="190500"/>
                </a:moveTo>
                <a:lnTo>
                  <a:pt x="133350" y="190500"/>
                </a:lnTo>
                <a:lnTo>
                  <a:pt x="133350" y="152400"/>
                </a:lnTo>
                <a:lnTo>
                  <a:pt x="171450" y="152400"/>
                </a:lnTo>
                <a:lnTo>
                  <a:pt x="171450" y="190500"/>
                </a:lnTo>
                <a:close/>
                <a:moveTo>
                  <a:pt x="209550" y="266700"/>
                </a:moveTo>
                <a:lnTo>
                  <a:pt x="209550" y="228600"/>
                </a:lnTo>
                <a:lnTo>
                  <a:pt x="247650" y="228600"/>
                </a:lnTo>
                <a:lnTo>
                  <a:pt x="209550" y="266700"/>
                </a:lnTo>
                <a:close/>
                <a:moveTo>
                  <a:pt x="247650" y="190500"/>
                </a:moveTo>
                <a:lnTo>
                  <a:pt x="209550" y="190500"/>
                </a:lnTo>
                <a:lnTo>
                  <a:pt x="209550" y="152400"/>
                </a:lnTo>
                <a:lnTo>
                  <a:pt x="247650" y="152400"/>
                </a:lnTo>
                <a:lnTo>
                  <a:pt x="247650" y="190500"/>
                </a:lnTo>
                <a:close/>
                <a:moveTo>
                  <a:pt x="76200" y="57150"/>
                </a:moveTo>
                <a:lnTo>
                  <a:pt x="76200" y="19050"/>
                </a:lnTo>
                <a:cubicBezTo>
                  <a:pt x="76200" y="8525"/>
                  <a:pt x="84725" y="0"/>
                  <a:pt x="95250" y="0"/>
                </a:cubicBezTo>
                <a:cubicBezTo>
                  <a:pt x="105775" y="0"/>
                  <a:pt x="114300" y="8525"/>
                  <a:pt x="114300" y="19050"/>
                </a:cubicBezTo>
                <a:lnTo>
                  <a:pt x="114300" y="57150"/>
                </a:lnTo>
                <a:cubicBezTo>
                  <a:pt x="114300" y="67675"/>
                  <a:pt x="105775" y="76200"/>
                  <a:pt x="95250" y="76200"/>
                </a:cubicBezTo>
                <a:cubicBezTo>
                  <a:pt x="84725" y="76200"/>
                  <a:pt x="76200" y="67675"/>
                  <a:pt x="76200" y="57150"/>
                </a:cubicBezTo>
                <a:close/>
                <a:moveTo>
                  <a:pt x="190500" y="57150"/>
                </a:moveTo>
                <a:lnTo>
                  <a:pt x="190500" y="19050"/>
                </a:lnTo>
                <a:cubicBezTo>
                  <a:pt x="190500" y="8525"/>
                  <a:pt x="199025" y="0"/>
                  <a:pt x="209550" y="0"/>
                </a:cubicBezTo>
                <a:cubicBezTo>
                  <a:pt x="220075" y="0"/>
                  <a:pt x="228600" y="8525"/>
                  <a:pt x="228600" y="19050"/>
                </a:cubicBezTo>
                <a:lnTo>
                  <a:pt x="228600" y="57150"/>
                </a:lnTo>
                <a:cubicBezTo>
                  <a:pt x="228600" y="67675"/>
                  <a:pt x="220075" y="76200"/>
                  <a:pt x="209550" y="76200"/>
                </a:cubicBezTo>
                <a:cubicBezTo>
                  <a:pt x="199025" y="76200"/>
                  <a:pt x="190500" y="67675"/>
                  <a:pt x="190500" y="5715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分类与预测</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https://d.book118.com/378052134043006046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98</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2024-09-27T03:11:12.263</cp:lastPrinted>
  <dcterms:created xsi:type="dcterms:W3CDTF">2024-09-26T19:11:12Z</dcterms:created>
  <dcterms:modified xsi:type="dcterms:W3CDTF">2024-09-26T19:11:14Z</dcterms:modified>
</cp:coreProperties>
</file>