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B75BE-D0CB-4960-8D4E-B5CC80921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92D14-B870-4F43-A1CE-1B08F2A36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76055-D4CF-4230-8066-05520B8D4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F29AD-364B-43DB-985F-EE45700AB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EB3FCB-815E-442A-8079-8234E18A3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4E6BCE-A291-41D3-923E-F03A7D56F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35671B-5DC9-43AB-994E-828078804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C46A9-E9EA-4968-8AAB-1155FACD6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887DE3-2F74-4E84-9C64-DEDC31116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E1064-52FD-448F-BE42-9F2553CC6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E7507-4294-4377-9F0E-DF569C509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33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33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232150" y="325913"/>
            <a:ext cx="2819400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rgbClr val="FF0000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18159" y="2026920"/>
            <a:ext cx="8107680" cy="29368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3366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530650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5800" y="1676400"/>
            <a:ext cx="7772400" cy="1828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08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0"/>
              </a:spcBef>
            </a:pPr>
            <a:endParaRPr sz="385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4800" b="1" spc="-10">
                <a:latin typeface="Microsoft JhengHei"/>
                <a:cs typeface="Microsoft JhengHei"/>
              </a:rPr>
              <a:t>硫酸镁旳正确使用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16012" y="3886200"/>
            <a:ext cx="7056755" cy="170370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459"/>
              </a:spcBef>
            </a:pPr>
            <a:r>
              <a:rPr sz="3200" spc="-10">
                <a:solidFill>
                  <a:srgbClr val="008000"/>
                </a:solidFill>
                <a:latin typeface="宋体"/>
                <a:cs typeface="宋体"/>
              </a:rPr>
              <a:t>铜仁市人民医院妇科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050">
              <a:latin typeface="宋体"/>
              <a:cs typeface="宋体"/>
            </a:endParaRPr>
          </a:p>
          <a:p>
            <a:pPr algn="ctr">
              <a:lnSpc>
                <a:spcPct val="100000"/>
              </a:lnSpc>
            </a:pPr>
            <a:r>
              <a:rPr sz="2400" spc="-10">
                <a:solidFill>
                  <a:srgbClr val="008000"/>
                </a:solidFill>
                <a:latin typeface="Tahoma"/>
                <a:cs typeface="Tahoma"/>
              </a:rPr>
              <a:t>2023-6-</a:t>
            </a:r>
            <a:r>
              <a:rPr sz="2400" spc="-25">
                <a:solidFill>
                  <a:srgbClr val="008000"/>
                </a:solidFill>
                <a:latin typeface="Tahoma"/>
                <a:cs typeface="Tahoma"/>
              </a:rPr>
              <a:t>24</a:t>
            </a:r>
            <a:endParaRPr sz="2400">
              <a:latin typeface="Tahoma"/>
              <a:cs typeface="Tahom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68312" y="404811"/>
            <a:ext cx="8155305" cy="87820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3144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35"/>
              </a:spcBef>
            </a:pPr>
            <a:r>
              <a:rPr sz="4000" spc="-10"/>
              <a:t>硫酸镁适应证</a:t>
            </a:r>
            <a:endParaRPr sz="4000"/>
          </a:p>
        </p:txBody>
      </p:sp>
      <p:sp>
        <p:nvSpPr>
          <p:cNvPr id="3" name="object 3"/>
          <p:cNvSpPr/>
          <p:nvPr/>
        </p:nvSpPr>
        <p:spPr>
          <a:xfrm>
            <a:off x="684212" y="1557337"/>
            <a:ext cx="7772400" cy="4546600"/>
          </a:xfrm>
          <a:custGeom>
            <a:rect l="l" t="t" r="r" b="b"/>
            <a:pathLst>
              <a:path w="7772400" h="4546600">
                <a:moveTo>
                  <a:pt x="0" y="0"/>
                </a:moveTo>
                <a:lnTo>
                  <a:pt x="7772400" y="0"/>
                </a:lnTo>
                <a:lnTo>
                  <a:pt x="7772400" y="4546600"/>
                </a:lnTo>
                <a:lnTo>
                  <a:pt x="0" y="45466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62952" y="1505522"/>
            <a:ext cx="7277100" cy="226885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65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硫酸镁注射液可作为抗惊厥药</a:t>
            </a:r>
            <a:endParaRPr sz="3200">
              <a:latin typeface="宋体"/>
              <a:cs typeface="宋体"/>
            </a:endParaRPr>
          </a:p>
          <a:p>
            <a:pPr marL="354965" marR="5080" indent="-342265">
              <a:lnSpc>
                <a:spcPct val="100000"/>
              </a:lnSpc>
              <a:spcBef>
                <a:spcPts val="77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常用于妊娠高血压综合征，降低血压，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治疗先兆子痫和子痫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也可用于治疗早产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62952" y="6172379"/>
            <a:ext cx="749554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【资料起源】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: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中国药典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2023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年版及临床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380999"/>
            <a:ext cx="8155305" cy="87820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498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180"/>
              </a:spcBef>
            </a:pPr>
            <a:r>
              <a:rPr sz="4000" spc="-10"/>
              <a:t>硫酸镁药效学</a:t>
            </a:r>
            <a:endParaRPr sz="4000"/>
          </a:p>
        </p:txBody>
      </p:sp>
      <p:sp>
        <p:nvSpPr>
          <p:cNvPr id="3" name="object 3"/>
          <p:cNvSpPr/>
          <p:nvPr/>
        </p:nvSpPr>
        <p:spPr>
          <a:xfrm>
            <a:off x="684212" y="1557337"/>
            <a:ext cx="7772400" cy="4546600"/>
          </a:xfrm>
          <a:custGeom>
            <a:rect l="l" t="t" r="r" b="b"/>
            <a:pathLst>
              <a:path w="7772400" h="4546600">
                <a:moveTo>
                  <a:pt x="0" y="0"/>
                </a:moveTo>
                <a:lnTo>
                  <a:pt x="7772400" y="0"/>
                </a:lnTo>
                <a:lnTo>
                  <a:pt x="7772400" y="4546600"/>
                </a:lnTo>
                <a:lnTo>
                  <a:pt x="0" y="45466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762952" y="1520392"/>
            <a:ext cx="7831455" cy="4970145"/>
          </a:xfrm>
          <a:prstGeom prst="rect">
            <a:avLst/>
          </a:prstGeom>
        </p:spPr>
        <p:txBody>
          <a:bodyPr vert="horz" wrap="square" lIns="0" tIns="9525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75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镁离子可克制中枢神经旳活动</a:t>
            </a:r>
            <a:endParaRPr sz="3200">
              <a:latin typeface="宋体"/>
              <a:cs typeface="宋体"/>
            </a:endParaRPr>
          </a:p>
          <a:p>
            <a:pPr marL="354965" marR="5080" indent="-342265">
              <a:lnSpc>
                <a:spcPct val="103000"/>
              </a:lnSpc>
              <a:spcBef>
                <a:spcPts val="535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克制运动神经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-</a:t>
            </a: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肌肉接头乙酰胆碱旳释放，</a:t>
            </a:r>
            <a:r>
              <a:rPr sz="3200" spc="800">
                <a:solidFill>
                  <a:srgbClr val="FFFFFF"/>
                </a:solidFill>
                <a:latin typeface="宋体"/>
                <a:cs typeface="宋体"/>
              </a:rPr>
              <a:t>                </a:t>
            </a: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阻断神经肌肉联接处旳信息传导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降低或解除肌肉收缩作用</a:t>
            </a:r>
            <a:endParaRPr sz="3200">
              <a:latin typeface="宋体"/>
              <a:cs typeface="宋体"/>
            </a:endParaRPr>
          </a:p>
          <a:p>
            <a:pPr marL="354965" marR="558800" indent="-342265">
              <a:lnSpc>
                <a:spcPct val="100000"/>
              </a:lnSpc>
              <a:spcBef>
                <a:spcPts val="765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同步对血管平滑肌有舒张作用，使痉挛旳外周血管扩张，降低血压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Clr>
                <a:srgbClr val="00CCFF"/>
              </a:buClr>
              <a:buFont typeface="Wingdings"/>
              <a:buChar char=""/>
            </a:pPr>
            <a:endParaRPr sz="4100">
              <a:latin typeface="宋体"/>
              <a:cs typeface="宋体"/>
            </a:endParaRPr>
          </a:p>
          <a:p>
            <a:pPr marL="354965" marR="340360" indent="-342265">
              <a:lnSpc>
                <a:spcPct val="100000"/>
              </a:lnSpc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【资料起源】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: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中国药典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2023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年版及临床</a:t>
            </a:r>
            <a:r>
              <a:rPr sz="3200" spc="800">
                <a:solidFill>
                  <a:srgbClr val="FFFFFF"/>
                </a:solidFill>
                <a:latin typeface="宋体"/>
                <a:cs typeface="宋体"/>
              </a:rPr>
              <a:t>               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用药须知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2023</a:t>
            </a: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年版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93700" y="685800"/>
            <a:ext cx="8164631" cy="99788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11187" y="0"/>
            <a:ext cx="7273925" cy="76517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6476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09"/>
              </a:spcBef>
            </a:pPr>
            <a:r>
              <a:rPr spc="-10"/>
              <a:t>硫酸镁详细作用机理</a:t>
            </a: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393700" y="1562100"/>
            <a:ext cx="8086394" cy="458566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380999"/>
            <a:ext cx="8155305" cy="87820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4986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180"/>
              </a:spcBef>
            </a:pPr>
            <a:r>
              <a:rPr sz="4000" spc="-10"/>
              <a:t>硫酸镁药动学</a:t>
            </a:r>
            <a:endParaRPr sz="4000"/>
          </a:p>
        </p:txBody>
      </p:sp>
      <p:grpSp>
        <p:nvGrpSpPr>
          <p:cNvPr id="3" name="object 3"/>
          <p:cNvGrpSpPr/>
          <p:nvPr/>
        </p:nvGrpSpPr>
        <p:grpSpPr>
          <a:xfrm>
            <a:off x="679449" y="1552575"/>
            <a:ext cx="7781925" cy="4556125"/>
            <a:chOff x="679449" y="1552575"/>
            <a:chExt cx="7781925" cy="4556125"/>
          </a:xfrm>
        </p:grpSpPr>
        <p:sp>
          <p:nvSpPr>
            <p:cNvPr id="4" name="object 4"/>
            <p:cNvSpPr/>
            <p:nvPr/>
          </p:nvSpPr>
          <p:spPr>
            <a:xfrm>
              <a:off x="684212" y="1557337"/>
              <a:ext cx="7772400" cy="4546600"/>
            </a:xfrm>
            <a:custGeom>
              <a:rect l="l" t="t" r="r" b="b"/>
              <a:pathLst>
                <a:path w="7772400" h="4546600">
                  <a:moveTo>
                    <a:pt x="0" y="0"/>
                  </a:moveTo>
                  <a:lnTo>
                    <a:pt x="7772400" y="0"/>
                  </a:lnTo>
                  <a:lnTo>
                    <a:pt x="7772400" y="4546600"/>
                  </a:lnTo>
                  <a:lnTo>
                    <a:pt x="0" y="45466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66791" y="4430834"/>
              <a:ext cx="368300" cy="36195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950402" y="4414446"/>
              <a:ext cx="368300" cy="36195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762952" y="1588187"/>
            <a:ext cx="7499350" cy="530733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354965" marR="189230" indent="-342265">
              <a:lnSpc>
                <a:spcPts val="3960"/>
              </a:lnSpc>
              <a:spcBef>
                <a:spcPts val="13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肌内注射后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20</a:t>
            </a: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分钟起效，静脉注射几乎</a:t>
            </a:r>
            <a:r>
              <a:rPr sz="3200" spc="-15">
                <a:solidFill>
                  <a:srgbClr val="FFFFFF"/>
                </a:solidFill>
                <a:latin typeface="宋体"/>
                <a:cs typeface="宋体"/>
              </a:rPr>
              <a:t>立即起效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495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作用时间连续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30</a:t>
            </a: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分钟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治疗先兆子痫和子痫有效血镁浓度为</a:t>
            </a:r>
            <a:r>
              <a:rPr sz="3200" spc="-25">
                <a:solidFill>
                  <a:srgbClr val="FFFFFF"/>
                </a:solidFill>
                <a:latin typeface="Tahoma"/>
                <a:cs typeface="Tahoma"/>
              </a:rPr>
              <a:t>2</a:t>
            </a: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～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3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．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5mmol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／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L</a:t>
            </a:r>
            <a:endParaRPr sz="3200">
              <a:latin typeface="Tahoma"/>
              <a:cs typeface="Tahoma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  <a:tab pos="1574165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治</a:t>
            </a:r>
            <a:r>
              <a:rPr sz="3200" spc="-50">
                <a:solidFill>
                  <a:srgbClr val="FFFFFF"/>
                </a:solidFill>
                <a:latin typeface="宋体"/>
                <a:cs typeface="宋体"/>
              </a:rPr>
              <a:t>疗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	产旳有效血镁浓度为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．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1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～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．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9mmol/L</a:t>
            </a:r>
            <a:r>
              <a:rPr sz="3200" spc="-15">
                <a:solidFill>
                  <a:srgbClr val="FFFFFF"/>
                </a:solidFill>
                <a:latin typeface="宋体"/>
                <a:cs typeface="宋体"/>
              </a:rPr>
              <a:t>，个体差别比较大</a:t>
            </a:r>
            <a:endParaRPr sz="3200">
              <a:latin typeface="宋体"/>
              <a:cs typeface="宋体"/>
            </a:endParaRPr>
          </a:p>
          <a:p>
            <a:pPr marL="355600" marR="226695" indent="-342900" algn="just">
              <a:lnSpc>
                <a:spcPct val="100000"/>
              </a:lnSpc>
              <a:spcBef>
                <a:spcPts val="885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5600"/>
              </a:tabLst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肌注和静脉注射，药物均由肾脏排出，排出旳速度与血镁浓度和肾小球滤过率</a:t>
            </a: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有关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4734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735"/>
              </a:spcBef>
            </a:pPr>
            <a:r>
              <a:rPr spc="-5"/>
              <a:t>硫酸镁使用中观察指标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7200" y="1981200"/>
            <a:ext cx="8229600" cy="4114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8419" rIns="0" bIns="0" rtlCol="0">
            <a:spAutoFit/>
          </a:bodyPr>
          <a:lstStyle/>
          <a:p>
            <a:pPr marL="433705" indent="-342265">
              <a:lnSpc>
                <a:spcPct val="100000"/>
              </a:lnSpc>
              <a:spcBef>
                <a:spcPts val="459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433705"/>
                <a:tab pos="434340"/>
              </a:tabLst>
            </a:pP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膝腱反射必须存在</a:t>
            </a:r>
            <a:endParaRPr sz="3200">
              <a:latin typeface="宋体"/>
              <a:cs typeface="宋体"/>
            </a:endParaRPr>
          </a:p>
          <a:p>
            <a:pPr marL="433705" indent="-342265">
              <a:lnSpc>
                <a:spcPct val="100000"/>
              </a:lnSpc>
              <a:spcBef>
                <a:spcPts val="65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433705"/>
                <a:tab pos="43434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呼吸不少于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16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次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/</a:t>
            </a:r>
            <a:r>
              <a:rPr sz="3200" spc="-50">
                <a:solidFill>
                  <a:srgbClr val="FFFFFF"/>
                </a:solidFill>
                <a:latin typeface="宋体"/>
                <a:cs typeface="宋体"/>
              </a:rPr>
              <a:t>分</a:t>
            </a:r>
            <a:endParaRPr sz="3200">
              <a:latin typeface="宋体"/>
              <a:cs typeface="宋体"/>
            </a:endParaRPr>
          </a:p>
          <a:p>
            <a:pPr marL="433705" marR="431165" indent="-342265">
              <a:lnSpc>
                <a:spcPct val="100000"/>
              </a:lnSpc>
              <a:spcBef>
                <a:spcPts val="765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433705"/>
                <a:tab pos="43434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尿量不少于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17ml/h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（二十四小时尿量不少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于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400ml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3200">
              <a:latin typeface="宋体"/>
              <a:cs typeface="宋体"/>
            </a:endParaRPr>
          </a:p>
          <a:p>
            <a:pPr>
              <a:lnSpc>
                <a:spcPct val="100000"/>
              </a:lnSpc>
              <a:buClr>
                <a:srgbClr val="00CCFF"/>
              </a:buClr>
              <a:buFont typeface="Wingdings"/>
              <a:buChar char=""/>
            </a:pPr>
            <a:endParaRPr sz="3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Clr>
                <a:srgbClr val="00CCFF"/>
              </a:buClr>
              <a:buFont typeface="Wingdings"/>
              <a:buChar char=""/>
            </a:pPr>
            <a:endParaRPr sz="3950">
              <a:latin typeface="宋体"/>
              <a:cs typeface="宋体"/>
            </a:endParaRPr>
          </a:p>
          <a:p>
            <a:pPr marL="433705" indent="-342265">
              <a:lnSpc>
                <a:spcPct val="100000"/>
              </a:lnSpc>
              <a:buClr>
                <a:srgbClr val="00CCFF"/>
              </a:buClr>
              <a:buSzPct val="65625"/>
              <a:buFont typeface="Wingdings"/>
              <a:buChar char=""/>
              <a:tabLst>
                <a:tab pos="433705"/>
                <a:tab pos="43434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【资料起源】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: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中国药典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2023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年版及临床用</a:t>
            </a:r>
            <a:endParaRPr sz="32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78840" y="5913490"/>
            <a:ext cx="294513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药须知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2023</a:t>
            </a: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年版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" y="977900"/>
            <a:ext cx="7641104" cy="4715414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684212" y="333375"/>
            <a:ext cx="7772400" cy="1143000"/>
          </a:xfrm>
          <a:custGeom>
            <a:rect l="l" t="t" r="r" b="b"/>
            <a:pathLst>
              <a:path w="7772400" h="1143000">
                <a:moveTo>
                  <a:pt x="0" y="0"/>
                </a:moveTo>
                <a:lnTo>
                  <a:pt x="7772400" y="0"/>
                </a:lnTo>
                <a:lnTo>
                  <a:pt x="7772400" y="1143000"/>
                </a:lnTo>
                <a:lnTo>
                  <a:pt x="0" y="1143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440112" y="553911"/>
            <a:ext cx="22606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5"/>
              <a:t>停用情况</a:t>
            </a:r>
          </a:p>
        </p:txBody>
      </p:sp>
      <p:sp>
        <p:nvSpPr>
          <p:cNvPr id="4" name="object 4"/>
          <p:cNvSpPr/>
          <p:nvPr/>
        </p:nvSpPr>
        <p:spPr>
          <a:xfrm>
            <a:off x="685800" y="1412875"/>
            <a:ext cx="7772400" cy="5111750"/>
          </a:xfrm>
          <a:custGeom>
            <a:rect l="l" t="t" r="r" b="b"/>
            <a:pathLst>
              <a:path w="7772400" h="5111750">
                <a:moveTo>
                  <a:pt x="0" y="0"/>
                </a:moveTo>
                <a:lnTo>
                  <a:pt x="7772400" y="0"/>
                </a:lnTo>
                <a:lnTo>
                  <a:pt x="7772400" y="5111750"/>
                </a:lnTo>
                <a:lnTo>
                  <a:pt x="0" y="511175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764540" y="1458595"/>
            <a:ext cx="7495540" cy="54730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222885" indent="-342265">
              <a:lnSpc>
                <a:spcPct val="100000"/>
              </a:lnSpc>
              <a:spcBef>
                <a:spcPts val="10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如发生下列情况其中一种（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排除其他病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变原因引起）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考虑硫酸镁中毒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65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膝腱反射消失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5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呼吸少于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16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次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/</a:t>
            </a:r>
            <a:r>
              <a:rPr sz="3200" spc="-50">
                <a:solidFill>
                  <a:srgbClr val="FFFFFF"/>
                </a:solidFill>
                <a:latin typeface="宋体"/>
                <a:cs typeface="宋体"/>
              </a:rPr>
              <a:t>分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尿量少于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25ml/h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（二十四小时尿量少于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</a:pP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600ml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）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885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全身肌张力明显减退</a:t>
            </a:r>
            <a:endParaRPr sz="3200">
              <a:latin typeface="宋体"/>
              <a:cs typeface="宋体"/>
            </a:endParaRPr>
          </a:p>
          <a:p>
            <a:pPr marL="354965" indent="-342265">
              <a:lnSpc>
                <a:spcPct val="100000"/>
              </a:lnSpc>
              <a:spcBef>
                <a:spcPts val="65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血镁浓度不小于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3.5mmol/L</a:t>
            </a:r>
            <a:endParaRPr sz="3200">
              <a:latin typeface="Tahoma"/>
              <a:cs typeface="Tahoma"/>
            </a:endParaRPr>
          </a:p>
          <a:p>
            <a:pPr marL="354965" marR="5080" indent="-342265">
              <a:lnSpc>
                <a:spcPct val="100000"/>
              </a:lnSpc>
              <a:spcBef>
                <a:spcPts val="77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【资料起源】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: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中国药典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2023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年版及临床</a:t>
            </a:r>
            <a:r>
              <a:rPr sz="3200" spc="800">
                <a:solidFill>
                  <a:srgbClr val="FFFFFF"/>
                </a:solidFill>
                <a:latin typeface="宋体"/>
                <a:cs typeface="宋体"/>
              </a:rPr>
              <a:t>               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用药须知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2023</a:t>
            </a: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年版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" y="266700"/>
            <a:ext cx="7278875" cy="596155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676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895"/>
              </a:spcBef>
            </a:pPr>
            <a:r>
              <a:rPr b="1" spc="-15">
                <a:solidFill>
                  <a:srgbClr val="008000"/>
                </a:solidFill>
                <a:latin typeface="Microsoft JhengHei"/>
                <a:cs typeface="Microsoft JhengHei"/>
              </a:rPr>
              <a:t>临时医嘱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52437" y="1974850"/>
          <a:ext cx="8577580" cy="41059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36905"/>
                <a:gridCol w="3735704"/>
                <a:gridCol w="176529"/>
                <a:gridCol w="3937634"/>
                <a:gridCol w="83184"/>
              </a:tblGrid>
              <a:tr h="3887470">
                <a:tc>
                  <a:txBody>
                    <a:bodyPr vert="horz" wrap="square"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5"/>
                        </a:spcBef>
                      </a:pPr>
                      <a:r>
                        <a:rPr sz="2800" spc="-25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5%</a:t>
                      </a:r>
                      <a:endParaRPr sz="2800">
                        <a:latin typeface="Tahoma"/>
                        <a:cs typeface="Tahoma"/>
                      </a:endParaRPr>
                    </a:p>
                    <a:p>
                      <a:pPr marL="90805" marR="149225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2800" spc="-25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25</a:t>
                      </a:r>
                      <a:endParaRPr sz="2800">
                        <a:latin typeface="Tahoma"/>
                        <a:cs typeface="Tahoma"/>
                      </a:endParaRPr>
                    </a:p>
                    <a:p>
                      <a:pPr marR="332105">
                        <a:lnSpc>
                          <a:spcPct val="100000"/>
                        </a:lnSpc>
                      </a:pPr>
                      <a:endParaRPr sz="3400">
                        <a:latin typeface="Times New Roman"/>
                        <a:cs typeface="Times New Roman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2475"/>
                        </a:spcBef>
                      </a:pPr>
                      <a:r>
                        <a:rPr sz="2800" spc="-25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5%</a:t>
                      </a:r>
                      <a:endParaRPr sz="2800">
                        <a:latin typeface="Tahoma"/>
                        <a:cs typeface="Tahoma"/>
                      </a:endParaRPr>
                    </a:p>
                    <a:p>
                      <a:pPr marL="90805" marR="149225">
                        <a:lnSpc>
                          <a:spcPct val="100000"/>
                        </a:lnSpc>
                        <a:spcBef>
                          <a:spcPts val="335"/>
                        </a:spcBef>
                      </a:pPr>
                      <a:r>
                        <a:rPr sz="2800" spc="-25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25</a:t>
                      </a:r>
                      <a:endParaRPr sz="2800">
                        <a:latin typeface="Tahoma"/>
                        <a:cs typeface="Tahoma"/>
                      </a:endParaRPr>
                    </a:p>
                  </a:txBody>
                  <a:tcPr marL="0" marR="0" marT="4445" marB="0">
                    <a:lnL w="9525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FFFFFF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  <a:tc>
                  <a:txBody>
                    <a:bodyPr vert="horz" wrap="square"/>
                    <a:lstStyle/>
                    <a:p>
                      <a:pPr marL="333375">
                        <a:lnSpc>
                          <a:spcPct val="100000"/>
                        </a:lnSpc>
                        <a:spcBef>
                          <a:spcPts val="35"/>
                        </a:spcBef>
                        <a:tabLst>
                          <a:tab pos="2328545"/>
                        </a:tabLst>
                      </a:pPr>
                      <a:r>
                        <a:rPr sz="2800" spc="-1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Glucose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	</a:t>
                      </a:r>
                      <a:r>
                        <a:rPr sz="2800" spc="-1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100ml</a:t>
                      </a:r>
                      <a:endParaRPr sz="2800">
                        <a:latin typeface="Tahoma"/>
                        <a:cs typeface="Tahoma"/>
                      </a:endParaRPr>
                    </a:p>
                    <a:p>
                      <a:pPr marL="135255" marR="97790" indent="44450">
                        <a:lnSpc>
                          <a:spcPct val="91400"/>
                        </a:lnSpc>
                        <a:spcBef>
                          <a:spcPts val="625"/>
                        </a:spcBef>
                        <a:tabLst>
                          <a:tab pos="2559685"/>
                        </a:tabLst>
                      </a:pPr>
                      <a:r>
                        <a:rPr sz="2800" spc="-1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%Magsulfate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	</a:t>
                      </a:r>
                      <a:r>
                        <a:rPr sz="2800" spc="-2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20ml </a:t>
                      </a:r>
                      <a:r>
                        <a:rPr sz="2800" spc="-1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ivdrip</a:t>
                      </a:r>
                      <a:r>
                        <a:rPr sz="2800" spc="-1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（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入泵）</a:t>
                      </a:r>
                      <a:r>
                        <a:rPr sz="2800" spc="-525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1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（</a:t>
                      </a:r>
                      <a:r>
                        <a:rPr sz="2800" spc="-1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30</a:t>
                      </a:r>
                      <a:r>
                        <a:rPr sz="2800" spc="-5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分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钟内滴完</a:t>
                      </a:r>
                      <a:r>
                        <a:rPr sz="2800" spc="-525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5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）</a:t>
                      </a:r>
                      <a:endParaRPr sz="2800">
                        <a:latin typeface="宋体"/>
                        <a:cs typeface="宋体"/>
                      </a:endParaRPr>
                    </a:p>
                    <a:p>
                      <a:pPr marL="333375">
                        <a:lnSpc>
                          <a:spcPct val="100000"/>
                        </a:lnSpc>
                        <a:spcBef>
                          <a:spcPts val="240"/>
                        </a:spcBef>
                        <a:tabLst>
                          <a:tab pos="2328545"/>
                        </a:tabLst>
                      </a:pPr>
                      <a:r>
                        <a:rPr sz="2800" spc="-1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Glucose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	</a:t>
                      </a:r>
                      <a:r>
                        <a:rPr sz="2800" spc="-1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500ml</a:t>
                      </a:r>
                      <a:endParaRPr sz="2800">
                        <a:latin typeface="Tahoma"/>
                        <a:cs typeface="Tahoma"/>
                      </a:endParaRPr>
                    </a:p>
                    <a:p>
                      <a:pPr marL="135255" marR="130810" indent="44450">
                        <a:lnSpc>
                          <a:spcPts val="3020"/>
                        </a:lnSpc>
                        <a:spcBef>
                          <a:spcPts val="720"/>
                        </a:spcBef>
                        <a:tabLst>
                          <a:tab pos="2559685"/>
                        </a:tabLst>
                      </a:pPr>
                      <a:r>
                        <a:rPr sz="2800" spc="-1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%Magsulfate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	</a:t>
                      </a:r>
                      <a:r>
                        <a:rPr sz="2800" spc="-2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60ml </a:t>
                      </a:r>
                      <a:r>
                        <a:rPr sz="2800" spc="-1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ivdrip</a:t>
                      </a:r>
                      <a:r>
                        <a:rPr sz="2800" spc="-1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（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入泵）</a:t>
                      </a:r>
                      <a:r>
                        <a:rPr sz="2800" spc="-465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 </a:t>
                      </a:r>
                      <a:r>
                        <a:rPr sz="2800" spc="-1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（</a:t>
                      </a:r>
                      <a:r>
                        <a:rPr sz="2800" spc="-1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8-</a:t>
                      </a:r>
                      <a:r>
                        <a:rPr sz="2800" spc="-25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10</a:t>
                      </a:r>
                      <a:r>
                        <a:rPr sz="2800" spc="70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           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小时滴完或</a:t>
                      </a:r>
                      <a:r>
                        <a:rPr sz="2800" spc="-1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10-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12</a:t>
                      </a:r>
                      <a:r>
                        <a:rPr sz="2800" spc="-25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小时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滴完</a:t>
                      </a:r>
                      <a:r>
                        <a:rPr sz="2800" spc="-5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)</a:t>
                      </a:r>
                      <a:endParaRPr sz="2800">
                        <a:latin typeface="Tahoma"/>
                        <a:cs typeface="Tahoma"/>
                      </a:endParaRPr>
                    </a:p>
                  </a:txBody>
                  <a:tcPr marL="0" marR="0" marT="4445" marB="0">
                    <a:lnL w="28575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419734" marR="295910" indent="-342900">
                        <a:lnSpc>
                          <a:spcPts val="3020"/>
                        </a:lnSpc>
                        <a:spcBef>
                          <a:spcPts val="509"/>
                        </a:spcBef>
                      </a:pPr>
                      <a:r>
                        <a:rPr sz="2800" spc="-5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必要时一天内可加用半</a:t>
                      </a:r>
                      <a:r>
                        <a:rPr sz="2800" spc="-5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量</a:t>
                      </a:r>
                      <a:endParaRPr sz="2800">
                        <a:latin typeface="宋体"/>
                        <a:cs typeface="宋体"/>
                      </a:endParaRPr>
                    </a:p>
                    <a:p>
                      <a:pPr marL="76835" algn="just">
                        <a:lnSpc>
                          <a:spcPct val="100000"/>
                        </a:lnSpc>
                        <a:spcBef>
                          <a:spcPts val="204"/>
                        </a:spcBef>
                      </a:pPr>
                      <a:r>
                        <a:rPr sz="280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5%Glucose</a:t>
                      </a:r>
                      <a:r>
                        <a:rPr sz="2800" spc="64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    </a:t>
                      </a:r>
                      <a:r>
                        <a:rPr sz="2800" spc="-1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250ml</a:t>
                      </a:r>
                      <a:endParaRPr sz="2800">
                        <a:latin typeface="Tahoma"/>
                        <a:cs typeface="Tahoma"/>
                      </a:endParaRPr>
                    </a:p>
                    <a:p>
                      <a:pPr marL="419734" marR="146685" indent="-342900" algn="just">
                        <a:lnSpc>
                          <a:spcPct val="90900"/>
                        </a:lnSpc>
                        <a:spcBef>
                          <a:spcPts val="640"/>
                        </a:spcBef>
                      </a:pPr>
                      <a:r>
                        <a:rPr sz="2800" spc="-5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25%Magsulfat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e</a:t>
                      </a:r>
                      <a:r>
                        <a:rPr sz="2800" spc="1745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 </a:t>
                      </a:r>
                      <a:r>
                        <a:rPr sz="2800" spc="-5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30m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l </a:t>
                      </a:r>
                      <a:r>
                        <a:rPr sz="2800" spc="-5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ivdri</a:t>
                      </a:r>
                      <a:r>
                        <a:rPr sz="2800" spc="5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p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（入泵）</a:t>
                      </a:r>
                      <a:r>
                        <a:rPr sz="2800" spc="-525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 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（</a:t>
                      </a:r>
                      <a:r>
                        <a:rPr sz="2800" spc="-5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4-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5                            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小时滴完或</a:t>
                      </a:r>
                      <a:r>
                        <a:rPr sz="2800" spc="-5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5-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Tahoma"/>
                          <a:cs typeface="Tahoma"/>
                        </a:rPr>
                        <a:t>6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小时滴完</a:t>
                      </a:r>
                      <a:r>
                        <a:rPr sz="2800" spc="-525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 </a:t>
                      </a:r>
                      <a:r>
                        <a:rPr sz="2800">
                          <a:solidFill>
                            <a:srgbClr val="008000"/>
                          </a:solidFill>
                          <a:latin typeface="宋体"/>
                          <a:cs typeface="宋体"/>
                        </a:rPr>
                        <a:t>）</a:t>
                      </a:r>
                      <a:endParaRPr sz="2800">
                        <a:latin typeface="宋体"/>
                        <a:cs typeface="宋体"/>
                      </a:endParaRPr>
                    </a:p>
                  </a:txBody>
                  <a:tcPr marL="0" marR="0" marT="64769" marB="0">
                    <a:lnL w="12700">
                      <a:solidFill>
                        <a:srgbClr val="FFFFFF"/>
                      </a:solidFill>
                      <a:prstDash val="solid"/>
                    </a:lnL>
                    <a:lnR w="28575">
                      <a:solidFill>
                        <a:srgbClr val="FFFFFF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  <a:lnB w="28575">
                      <a:solidFill>
                        <a:srgbClr val="FFFFFF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28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FFFFFF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</a:tcPr>
                </a:tc>
              </a:tr>
              <a:tr h="218440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3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FFFFFF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69900" y="1993900"/>
            <a:ext cx="7933607" cy="3040884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190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5"/>
              </a:spcBef>
            </a:pPr>
            <a:endParaRPr sz="2900">
              <a:latin typeface="Times New Roman"/>
              <a:cs typeface="Times New Roman"/>
            </a:endParaRPr>
          </a:p>
          <a:p>
            <a:pPr marL="685800">
              <a:lnSpc>
                <a:spcPct val="100000"/>
              </a:lnSpc>
            </a:pPr>
            <a:r>
              <a:rPr sz="3600" spc="-5"/>
              <a:t>妊娠期高血压疾病硫酸镁用药经验</a:t>
            </a:r>
            <a:endParaRPr sz="3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47345" rIns="0" bIns="0" rtlCol="0">
            <a:spAutoFit/>
          </a:bodyPr>
          <a:lstStyle/>
          <a:p>
            <a:pPr marL="482600">
              <a:lnSpc>
                <a:spcPct val="100000"/>
              </a:lnSpc>
              <a:spcBef>
                <a:spcPts val="2735"/>
              </a:spcBef>
            </a:pPr>
            <a:r>
              <a:rPr spc="-5"/>
              <a:t>医院用药经验及使用方法监测</a:t>
            </a:r>
          </a:p>
        </p:txBody>
      </p:sp>
      <p:sp>
        <p:nvSpPr>
          <p:cNvPr id="3" name="object 3"/>
          <p:cNvSpPr/>
          <p:nvPr/>
        </p:nvSpPr>
        <p:spPr>
          <a:xfrm>
            <a:off x="457200" y="1981200"/>
            <a:ext cx="8229600" cy="4114800"/>
          </a:xfrm>
          <a:custGeom>
            <a:rect l="l" t="t" r="r" b="b"/>
            <a:pathLst>
              <a:path w="8229600" h="4114800">
                <a:moveTo>
                  <a:pt x="0" y="0"/>
                </a:moveTo>
                <a:lnTo>
                  <a:pt x="8229600" y="0"/>
                </a:lnTo>
                <a:lnTo>
                  <a:pt x="82296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35940" y="2012050"/>
            <a:ext cx="8409940" cy="5015230"/>
          </a:xfrm>
          <a:prstGeom prst="rect">
            <a:avLst/>
          </a:prstGeom>
        </p:spPr>
        <p:txBody>
          <a:bodyPr vert="horz" wrap="square" lIns="0" tIns="7620" rIns="0" bIns="0" rtlCol="0">
            <a:spAutoFit/>
          </a:bodyPr>
          <a:lstStyle/>
          <a:p>
            <a:pPr marL="354965" marR="345440" indent="-342265">
              <a:lnSpc>
                <a:spcPct val="101000"/>
              </a:lnSpc>
              <a:spcBef>
                <a:spcPts val="6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硫酸镁以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1-2g/h</a:t>
            </a: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速度静滴，一天旳用量不超</a:t>
            </a:r>
            <a:r>
              <a:rPr sz="3200" spc="800">
                <a:solidFill>
                  <a:srgbClr val="FFFFFF"/>
                </a:solidFill>
                <a:latin typeface="宋体"/>
                <a:cs typeface="宋体"/>
              </a:rPr>
              <a:t>                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出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30g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，一天一般用一瓶就能够，必要时使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用可增长半量，晚上可静推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10mg</a:t>
            </a:r>
            <a:r>
              <a:rPr sz="3200" spc="-15">
                <a:solidFill>
                  <a:srgbClr val="FFFFFF"/>
                </a:solidFill>
                <a:latin typeface="宋体"/>
                <a:cs typeface="宋体"/>
              </a:rPr>
              <a:t>安定镇定</a:t>
            </a: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治疗</a:t>
            </a:r>
            <a:endParaRPr sz="3200">
              <a:latin typeface="宋体"/>
              <a:cs typeface="宋体"/>
            </a:endParaRPr>
          </a:p>
          <a:p>
            <a:pPr marL="354965" marR="411480" indent="-342265">
              <a:lnSpc>
                <a:spcPct val="100000"/>
              </a:lnSpc>
              <a:spcBef>
                <a:spcPts val="65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硫酸镁使用中至少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3</a:t>
            </a: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天查一次血镁浓度，如</a:t>
            </a:r>
            <a:r>
              <a:rPr sz="3200" spc="800">
                <a:solidFill>
                  <a:srgbClr val="FFFFFF"/>
                </a:solidFill>
                <a:latin typeface="宋体"/>
                <a:cs typeface="宋体"/>
              </a:rPr>
              <a:t>                </a:t>
            </a: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出现膝健反射、呼吸或尿量异常则随时查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血镁浓度，血镁浓度在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2-3mmol/L</a:t>
            </a:r>
            <a:r>
              <a:rPr sz="3200" spc="-15">
                <a:solidFill>
                  <a:srgbClr val="FFFFFF"/>
                </a:solidFill>
                <a:latin typeface="宋体"/>
                <a:cs typeface="宋体"/>
              </a:rPr>
              <a:t>时为有效</a:t>
            </a:r>
            <a:endParaRPr sz="3200">
              <a:latin typeface="宋体"/>
              <a:cs typeface="宋体"/>
            </a:endParaRPr>
          </a:p>
          <a:p>
            <a:pPr marL="355600" marR="5080">
              <a:lnSpc>
                <a:spcPct val="100000"/>
              </a:lnSpc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治疗浓度，达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4-5mmol/L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浓度时膝反射消失，</a:t>
            </a:r>
            <a:r>
              <a:rPr sz="3200" spc="800">
                <a:solidFill>
                  <a:srgbClr val="FFFFFF"/>
                </a:solidFill>
                <a:latin typeface="宋体"/>
                <a:cs typeface="宋体"/>
              </a:rPr>
              <a:t>                 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达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6mmol/L</a:t>
            </a: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浓度时呼吸克制，然后因缺氧而</a:t>
            </a:r>
            <a:endParaRPr sz="3200">
              <a:latin typeface="宋体"/>
              <a:cs typeface="宋体"/>
            </a:endParaRPr>
          </a:p>
          <a:p>
            <a:pPr marL="355600">
              <a:lnSpc>
                <a:spcPct val="100000"/>
              </a:lnSpc>
              <a:spcBef>
                <a:spcPts val="120"/>
              </a:spcBef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造成心跳停止，甚至死亡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57200" y="381000"/>
            <a:ext cx="8229600" cy="13716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36766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2895"/>
              </a:spcBef>
            </a:pPr>
            <a:r>
              <a:rPr spc="-10"/>
              <a:t>治疗早产使用方法</a:t>
            </a:r>
          </a:p>
        </p:txBody>
      </p:sp>
      <p:sp>
        <p:nvSpPr>
          <p:cNvPr id="3" name="object 3"/>
          <p:cNvSpPr/>
          <p:nvPr/>
        </p:nvSpPr>
        <p:spPr>
          <a:xfrm>
            <a:off x="457200" y="1981200"/>
            <a:ext cx="8229600" cy="4114800"/>
          </a:xfrm>
          <a:custGeom>
            <a:rect l="l" t="t" r="r" b="b"/>
            <a:pathLst>
              <a:path w="8229600" h="4114800">
                <a:moveTo>
                  <a:pt x="0" y="0"/>
                </a:moveTo>
                <a:lnTo>
                  <a:pt x="8229600" y="0"/>
                </a:lnTo>
                <a:lnTo>
                  <a:pt x="82296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535940" y="2026920"/>
            <a:ext cx="8007984" cy="449770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54965" marR="5080" indent="-342265">
              <a:lnSpc>
                <a:spcPct val="99500"/>
              </a:lnSpc>
              <a:spcBef>
                <a:spcPts val="120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治疗早产与治疗妊娠高血压综合征用药剂</a:t>
            </a:r>
            <a:r>
              <a:rPr sz="3200" spc="800">
                <a:solidFill>
                  <a:srgbClr val="FFFFFF"/>
                </a:solidFill>
                <a:latin typeface="宋体"/>
                <a:cs typeface="宋体"/>
              </a:rPr>
              <a:t>                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量和措施相同，首次剂量为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5g</a:t>
            </a: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，用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3200" spc="-20">
                <a:solidFill>
                  <a:srgbClr val="FFFFFF"/>
                </a:solidFill>
                <a:latin typeface="宋体"/>
                <a:cs typeface="宋体"/>
              </a:rPr>
              <a:t>％葡萄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糖注射液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100ml</a:t>
            </a: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稀释后，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30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分钟内缓慢静脉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滴注，后来用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25</a:t>
            </a: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％硫酸镁注射液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60ml</a:t>
            </a:r>
            <a:r>
              <a:rPr sz="3200" spc="-30">
                <a:solidFill>
                  <a:srgbClr val="FFFFFF"/>
                </a:solidFill>
                <a:latin typeface="宋体"/>
                <a:cs typeface="宋体"/>
              </a:rPr>
              <a:t>，加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于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5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％葡萄糖注射液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500mI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中静脉滴注，速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度为每小时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1-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2g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，直到宫缩停止后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2</a:t>
            </a:r>
            <a:r>
              <a:rPr sz="3200" spc="-20">
                <a:solidFill>
                  <a:srgbClr val="FFFFFF"/>
                </a:solidFill>
                <a:latin typeface="宋体"/>
                <a:cs typeface="宋体"/>
              </a:rPr>
              <a:t>小时，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后来口服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β</a:t>
            </a:r>
            <a:r>
              <a:rPr sz="3200" spc="-5">
                <a:solidFill>
                  <a:srgbClr val="FFFFFF"/>
                </a:solidFill>
                <a:latin typeface="宋体"/>
                <a:cs typeface="宋体"/>
              </a:rPr>
              <a:t>肾上腺受体激动药维持</a:t>
            </a:r>
            <a:endParaRPr sz="3200">
              <a:latin typeface="宋体"/>
              <a:cs typeface="宋体"/>
            </a:endParaRPr>
          </a:p>
          <a:p>
            <a:pPr marL="354965" marR="110489" indent="-342265">
              <a:lnSpc>
                <a:spcPct val="100000"/>
              </a:lnSpc>
              <a:spcBef>
                <a:spcPts val="765"/>
              </a:spcBef>
              <a:buClr>
                <a:srgbClr val="00CCFF"/>
              </a:buClr>
              <a:buSzPct val="65625"/>
              <a:buFont typeface="Wingdings"/>
              <a:buChar char=""/>
              <a:tabLst>
                <a:tab pos="354965"/>
                <a:tab pos="355600"/>
              </a:tabLst>
            </a:pP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【资料起源】</a:t>
            </a:r>
            <a:r>
              <a:rPr sz="3200">
                <a:solidFill>
                  <a:srgbClr val="FFFFFF"/>
                </a:solidFill>
                <a:latin typeface="Tahoma"/>
                <a:cs typeface="Tahoma"/>
              </a:rPr>
              <a:t>: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中国药典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2023</a:t>
            </a:r>
            <a:r>
              <a:rPr sz="3200" spc="-10">
                <a:solidFill>
                  <a:srgbClr val="FFFFFF"/>
                </a:solidFill>
                <a:latin typeface="宋体"/>
                <a:cs typeface="宋体"/>
              </a:rPr>
              <a:t>年版及临床用</a:t>
            </a:r>
            <a:r>
              <a:rPr sz="3200">
                <a:solidFill>
                  <a:srgbClr val="FFFFFF"/>
                </a:solidFill>
                <a:latin typeface="宋体"/>
                <a:cs typeface="宋体"/>
              </a:rPr>
              <a:t>药须知</a:t>
            </a:r>
            <a:r>
              <a:rPr sz="3200" spc="-10">
                <a:solidFill>
                  <a:srgbClr val="FFFFFF"/>
                </a:solidFill>
                <a:latin typeface="Tahoma"/>
                <a:cs typeface="Tahoma"/>
              </a:rPr>
              <a:t>2023</a:t>
            </a:r>
            <a:r>
              <a:rPr sz="3200" spc="-25">
                <a:solidFill>
                  <a:srgbClr val="FFFFFF"/>
                </a:solidFill>
                <a:latin typeface="宋体"/>
                <a:cs typeface="宋体"/>
              </a:rPr>
              <a:t>年版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https://d.book118.com/378053065062006025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宋体</vt:lpstr>
      <vt:lpstr>Times New Roman</vt:lpstr>
      <vt:lpstr>Microsoft JhengHei</vt:lpstr>
      <vt:lpstr>Tahoma</vt:lpstr>
      <vt:lpstr>Wingdings</vt:lpstr>
      <vt:lpstr>Office Theme</vt:lpstr>
      <vt:lpstr>
硫酸镁旳正确使用</vt:lpstr>
      <vt:lpstr>硫酸镁适应证</vt:lpstr>
      <vt:lpstr>硫酸镁药效学</vt:lpstr>
      <vt:lpstr>硫酸镁详细作用机理</vt:lpstr>
      <vt:lpstr>硫酸镁药动学</vt:lpstr>
      <vt:lpstr>硫酸镁使用中观察指标</vt:lpstr>
      <vt:lpstr>PowerPoint Presentation</vt:lpstr>
      <vt:lpstr>停用情况</vt:lpstr>
      <vt:lpstr>PowerPoint Presentation</vt:lpstr>
      <vt:lpstr>临时医嘱</vt:lpstr>
      <vt:lpstr>
妊娠期高血压疾病硫酸镁用药经验</vt:lpstr>
      <vt:lpstr>医院用药经验及使用方法监测</vt:lpstr>
      <vt:lpstr>治疗早产使用方法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2024-09-02T03:25:14.302</cp:lastPrinted>
  <dcterms:created xsi:type="dcterms:W3CDTF">2024-09-01T19:25:14Z</dcterms:created>
  <dcterms:modified xsi:type="dcterms:W3CDTF">2024-09-01T19:25:15Z</dcterms:modified>
</cp:coreProperties>
</file>