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4A366-93EC-43DF-BCC2-D9C04D30E64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39A61-0CB7-4262-9980-DCF24843AC7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F8B61-96FD-4845-A511-E3F54C10C7D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89CA9-3A46-442D-9335-275B46006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58821-9AD0-42D0-9C63-D8081BF32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398C9-19B0-43D5-A547-4EA0EA530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45265D-C671-4498-AF41-09B0C7A1D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F8C0A8-C110-41EB-9DB1-5FF040A78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6F9B34-D63A-435A-B873-73BF2448A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0F3BF4-C637-48D6-95BC-F1057FD62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588CF9-8EF7-45DC-95FD-3F459A96B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8FE3B9-5C11-4DC6-96CE-6D9AE3825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D1B93-B693-45AB-9CEE-75C6B61BD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60803-CF45-4EB1-80D2-4ADCE93A8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pull dir="lu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med">
    <p:pull dir="lu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file:///D:\qq&#25991;&#20214;\712321467\Image\C2C\Image2\%7b75232B38-A165-1FB7-499C-2E1C792CACB5%7d.png" TargetMode="External" /><Relationship Id="rId14" Type="http://schemas.openxmlformats.org/officeDocument/2006/relationships/image" Target="../media/image1.png" /><Relationship Id="rId15" Type="http://schemas.openxmlformats.org/officeDocument/2006/relationships/image" Target="../media/image2.pn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5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4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med">
    <p:pull dir="lu"/>
  </p:transition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6505404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846" y="839415"/>
            <a:ext cx="11143129" cy="2952656"/>
          </a:xfrm>
          <a:effectLst>
            <a:reflection blurRad="6350" stA="50000" endA="300" endPos="55000" dir="5400000" sy="-100000" algn="bl" rotWithShape="0"/>
          </a:effectLst>
        </p:spPr>
        <p:txBody>
          <a:bodyPr anchor="t" anchorCtr="0">
            <a:norm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zh-CN" altLang="en-US" sz="6600" b="1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西行漫漫 </a:t>
            </a:r>
            <a:r>
              <a:rPr lang="en-US" altLang="zh-CN" sz="6600" b="1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6600" b="1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红星闪闪</a:t>
            </a:r>
            <a:endParaRPr lang="zh-CN" altLang="en-US" sz="6600" b="1">
              <a:solidFill>
                <a:srgbClr val="FF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0000" endA="300" endPos="50000" dist="60007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49532" y="3163594"/>
            <a:ext cx="6194120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j-cs"/>
              </a:rPr>
              <a:t>实地考察采访西北红区</a:t>
            </a:r>
            <a:b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j-cs"/>
              </a:rPr>
            </a:b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j-cs"/>
              </a:rPr>
              <a:t>客观报道还原历史真相</a:t>
            </a:r>
            <a:endParaRPr lang="zh-CN" altLang="en-US" sz="120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084395" y="290915"/>
            <a:ext cx="6223379" cy="70485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 useBgFill="1">
        <p:nvSpPr>
          <p:cNvPr id="5" name="矩形 4"/>
          <p:cNvSpPr/>
          <p:nvPr/>
        </p:nvSpPr>
        <p:spPr>
          <a:xfrm>
            <a:off x="8397240" y="2"/>
            <a:ext cx="3794760" cy="79819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800"/>
          </a:p>
        </p:txBody>
      </p:sp>
      <p:sp>
        <p:nvSpPr>
          <p:cNvPr id="8" name="文本框 7"/>
          <p:cNvSpPr txBox="1"/>
          <p:nvPr/>
        </p:nvSpPr>
        <p:spPr>
          <a:xfrm>
            <a:off x="331158" y="1296539"/>
            <a:ext cx="11378623" cy="50013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sz="2800" b="1" err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第一篇　  </a:t>
            </a:r>
            <a:r>
              <a:rPr sz="2800" b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探寻红色中国</a:t>
            </a:r>
            <a:r>
              <a:rPr lang="en-US" sz="2800" b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          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第七篇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去前线的路上 </a:t>
            </a:r>
            <a:endParaRPr sz="2800" b="1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第二篇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去红都的道路          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第八篇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同红军在一起</a:t>
            </a:r>
            <a:endParaRPr lang="en-US" altLang="zh-CN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sz="2800" b="1" err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第三篇　  </a:t>
            </a:r>
            <a:r>
              <a:rPr sz="2800" b="1" err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在保安</a:t>
            </a:r>
            <a:r>
              <a:rPr lang="en-US" sz="2800" b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                    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第九篇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同红军在一起（续）</a:t>
            </a:r>
            <a:endParaRPr lang="en-US" sz="2800" b="1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第四篇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一个共产党员的由来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第十篇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战争与和平</a:t>
            </a:r>
            <a:endParaRPr sz="2800" b="1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sz="2800" b="1" err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第五篇　  </a:t>
            </a:r>
            <a:r>
              <a:rPr sz="2800" b="1" err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长征</a:t>
            </a:r>
            <a:r>
              <a:rPr lang="en-US" sz="2800" b="1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                       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第十一篇　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回到保安 </a:t>
            </a:r>
            <a:endParaRPr lang="en-US" sz="2800" b="1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  <a:spcBef>
                <a:spcPts val="6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第六篇　  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红星在西北                    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第十二篇　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又是白色世界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  <a:p>
            <a:pPr indent="451485">
              <a:lnSpc>
                <a:spcPct val="150000"/>
              </a:lnSpc>
            </a:pPr>
            <a:endParaRPr sz="2800" b="1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010900" y="11252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2304" y="233695"/>
            <a:ext cx="10972800" cy="912717"/>
          </a:xfrm>
        </p:spPr>
        <p:txBody>
          <a:bodyPr>
            <a:normAutofit/>
          </a:bodyPr>
          <a:lstStyle/>
          <a:p>
            <a:r>
              <a:rPr lang="zh-CN" altLang="en-US" sz="4000" b="1" smtClean="0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第九篇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　</a:t>
            </a:r>
            <a:r>
              <a:rPr lang="zh-CN" altLang="en-US" sz="40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pitchFamily="49" charset="-122"/>
                <a:sym typeface="+mn-ea"/>
              </a:rPr>
              <a:t>同红军在一起（续） 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8401" y="1399050"/>
            <a:ext cx="5034781" cy="4059899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 中国的阶级斗争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  四大马</a:t>
            </a:r>
            <a:endParaRPr lang="en-US" altLang="zh-CN" b="1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  穆斯林和马克思主义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091821"/>
            <a:ext cx="11100179" cy="4612943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一天早上我到彭德怀的司令部去，发现他有好几个部下在那里，正好开完会。他们请我进去，开了一只西瓜。我们围桌而坐，淘气地在炕上吐起瓜子来。我注意到有一个我以前没有见过的年轻指挥员。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彭德怀看见我瞧着他，便开玩笑说，“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那边这个人是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著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名的赤匪。你认出他来了吗？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”新来的那个人马上面露笑容，脸涨得通红，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嘴里露出掉了两个门牙的大窟窿，使他有了一种顽皮的孩子相，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大家不由得都笑了。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“他就是你一直要想见的人，”彭德怀又补充说。“他要你去访问他的部队。他叫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徐海东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 dir="lu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546" y="982639"/>
            <a:ext cx="11477767" cy="51435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徐海东很重视能够表现身体强壮的事，他打仗十年，负伤八次，因此行动稍有不便，使他感到很遗憾。他烟酒不沾，身体仍很修长，四肢灵活，全身肌肉发达。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的每条腿、每条胳膊、他的胸口、肩膀、屁股都受过伤。有一颗子弹从他眼下穿过他的脑袋又从耳后穿出，但他仍给你一个农村青年的印象，好象刚从水稻田里上来。放下卷起的裤腿，参加了一队路过的“志愿参加”的战士的队伍。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我也打听清楚了门牙是怎么掉的。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那是在骑马失事时碰掉的。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有一天他骑马在路上驰骋，马蹄碰了一个战士，徐海东拉紧缰绳想看看那个战士有没有受伤。马一受惊，把他撞在一棵树上。两个星期后他苏醒过来时，发现他的门牙已嵌在那棵树上了。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746077" y="220047"/>
            <a:ext cx="10972800" cy="516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  红色窑工徐海东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pull dir="lu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4716" y="1023582"/>
            <a:ext cx="11709780" cy="50769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徐海东于一九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OO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年生于汉口附近的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黄陂县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他的家庭世世代代都是做窑工的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，祖父一代曾经置过地，但由于旱灾、水灾、捐税，后来就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赤贫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化了。他的父亲和五个哥哥在黄陂的一个窑里做工，仅可煳口。他们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都是文盲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，但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因为徐海东聪明，又是幼子，所以凑钱送他上了学校。</a:t>
            </a:r>
            <a:endParaRPr lang="zh-CN" altLang="zh-CN" sz="28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我的同学几乎全是地主或商人的子弟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”徐海东告诉我说。“因为穷人的孩子很少有上学的。我同他们一起在一张桌子上念书，但是他们很多人都讨厌我，因为我很少有鞋穿，衣服又破烂。他们骂我时我忍不住要同他们打架。如果我跑到先生那里告状，他总是打我。但是如果地主的子弟打输了，他们去先生那里告状，打的又是我！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6604" y="1009935"/>
            <a:ext cx="11518710" cy="4981431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我上学第四年，也就是十一岁那年，参加了一场‘富人打穷人’的吵架，一群‘富家子弟’把我逼到墙角里。我们当时扔着棍棒和石头，我扔出去的一块石头打破了一个姓黄的孩子的脑袋，他是个有钱地主的儿子。那孩子哭着走了，不久又带着他家里的人回来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他老子说我‘忘了生辰八字’，对我拳打脚踢。先生又打了我一顿。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我就逃学不肯再去。这件事对我印象很深。我从此相信，穷人的孩子是得不到公平的。”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徐海东就到窑厂去当学徒，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在“谢师的几年”里没有工资。他十六岁满师，在三百个工人中工资最高。他微笑着吹嘘说，“我做的窑坯又快又好，全中国没有人能赶得上，因此革命胜利后，我仍是个有用的公民！”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3898" y="1173708"/>
            <a:ext cx="11491416" cy="449011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回忆起一件事，使他更恨地主豪绅：“一个戏班子到我们附近来唱戏，工人们都去看了戏。豪绅官僚的太太也在那里看戏。工人们自然很好奇，要想看看这些阔老的足不出户的老婆到底是什么模样，因此就盯着包厢瞧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阔老们就命令民团把他们赶出园子，结果就打了起来。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后来我们厂主不得不设宴请得罪的‘贵人’吃饭，放鞭炮为那些被人偷看过的女人‘清白受玷’赔礼道歉。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厂主想从我们工资中扣钱来办酒席，我们表示要罢工来反对，他这才作罢。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这是我第一次体会到组织起来的力量是穷人自己的武器。”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8490" y="1160061"/>
            <a:ext cx="11204811" cy="438092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徐海东二十一岁的时候因家庭纠纷一怒离家出走。他步行到了汉口，接着又到了江西，做了一年窑工，攒了钱，打算回黄陂。但是他得了霍乱，等养好身体，积蓄也化光了。空手回家不好看，他就参加了军队，他们答应他每月十元军响，得到的就只是“挨打”。这时国民革命在南方开始，共产党在徐海东所属军队中进行宣传。他们有好几个给砍了头，却使他关心起来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他对军阀的军队感到厌恶，和一个军官一起开了小差，逃到广州，参加了张发奎将军的国民党第四军，一直呆到一九二七年。他当了排长。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356525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534900" y="12344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pull dir="lu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9307" y="928048"/>
            <a:ext cx="11518711" cy="517250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一九二七年春，国民学军队分成左翼和右翼两派，这个冲突在张发奎的部队里特别尖锐，这时这支部队已到了长江流域。徐海东站在激进派一边，不得不逃亡，他偷偷地回到了黄陂。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这时他在一些学生的宣传影响下已成了共产党员，他在黄陂就立即开始建立党支部。</a:t>
            </a:r>
            <a:endParaRPr lang="zh-CN" altLang="zh-CN" sz="28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一九二七年四月发生右派政变，共产党被迫转入地下。但徐海东却没有，他单独得出结论，觉得采取独立行动的时机已经成熟。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他把窑厂的工人几乎都组织了起来，还有一些当地农民。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从这些人中他组织起湖北省的第一支“工农军队”。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他们开始时只有十七个人，一支手枪，八发子弹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——那都是徐海东自己的。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659" y="996287"/>
            <a:ext cx="11559653" cy="51861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45000"/>
              </a:lnSpc>
              <a:spcBef>
                <a:spcPts val="600"/>
              </a:spcBef>
            </a:pP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这就是后来发展成为有六万人的红四方面军的核心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，到一九三三年在它的控制下的苏区有爱尔兰那么大。它有自己的邮局、信贷系统、铸币厂、合作社、纺织厂，还有总的来说组织得相当完善的农村经济，在一个民选的政府领导之下。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黄埔军校毕业生、前国民党军官徐向前成了四方面军司令。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莫斯科回来的留学生、一九一七年中国新文化运动的伟大领袖之一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张国焘任政府主席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5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象江西一样，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这个鄂豫皖红色共和国经受住了南京方面的头四次“围剿”，在这个过程中反而加强了自己。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也象江西一样，在第五次围剿中，同样的战略和战术迫使四方面军主力最后作“战略后撤”，先到四川，后来又到了西北。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899" y="1037230"/>
            <a:ext cx="11572875" cy="418986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800" b="1" kern="1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徐海东</a:t>
            </a:r>
            <a:r>
              <a:rPr lang="zh-CN" altLang="en-US" sz="2800" b="1" kern="1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2800" b="1" kern="10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2800" b="1" kern="1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800" b="1" kern="100" smtClean="0">
                <a:latin typeface="+mn-ea"/>
                <a:cs typeface="Times New Roman" panose="02020603050405020304" pitchFamily="18" charset="0"/>
              </a:rPr>
              <a:t>①</a:t>
            </a:r>
            <a:r>
              <a:rPr lang="zh-CN" altLang="zh-CN" sz="2800" b="1" kern="100" smtClean="0">
                <a:latin typeface="+mn-ea"/>
                <a:cs typeface="Times New Roman" panose="02020603050405020304" pitchFamily="18" charset="0"/>
              </a:rPr>
              <a:t>阶级意识强</a:t>
            </a:r>
            <a:r>
              <a:rPr lang="zh-CN" altLang="en-US" sz="2800" b="1" kern="10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800" b="1" kern="100" smtClean="0">
              <a:latin typeface="+mn-ea"/>
              <a:cs typeface="Times New Roman" panose="02020603050405020304" pitchFamily="18" charset="0"/>
            </a:endParaRPr>
          </a:p>
          <a:p>
            <a:pPr marL="683895" indent="-323850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zh-CN" sz="2800" b="1" kern="100" smtClean="0">
                <a:latin typeface="+mn-ea"/>
                <a:cs typeface="Times New Roman" panose="02020603050405020304" pitchFamily="18" charset="0"/>
              </a:rPr>
              <a:t>②有强烈的自豪感</a:t>
            </a:r>
            <a:r>
              <a:rPr lang="zh-CN" altLang="en-US" sz="2800" b="1" kern="10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800" b="1" kern="100" smtClean="0">
              <a:latin typeface="+mn-ea"/>
              <a:cs typeface="Times New Roman" panose="02020603050405020304" pitchFamily="18" charset="0"/>
            </a:endParaRPr>
          </a:p>
          <a:p>
            <a:pPr marL="683895" indent="-323850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zh-CN" sz="2800" b="1" kern="100" smtClean="0">
                <a:latin typeface="+mn-ea"/>
                <a:cs typeface="Times New Roman" panose="02020603050405020304" pitchFamily="18" charset="0"/>
              </a:rPr>
              <a:t>③身材修长，四肢灵活，肌肉发达。</a:t>
            </a:r>
            <a:endParaRPr lang="en-US" altLang="zh-CN" sz="2800" b="1" kern="100" smtClean="0">
              <a:latin typeface="+mn-ea"/>
              <a:cs typeface="Times New Roman" panose="02020603050405020304" pitchFamily="18" charset="0"/>
            </a:endParaRPr>
          </a:p>
          <a:p>
            <a:pPr marL="683895" indent="-323850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zh-CN" sz="2800" b="1" kern="100" smtClean="0">
                <a:latin typeface="+mn-ea"/>
                <a:cs typeface="Times New Roman" panose="02020603050405020304" pitchFamily="18" charset="0"/>
              </a:rPr>
              <a:t>④热情真诚，善良正直、爱护部下</a:t>
            </a:r>
            <a:r>
              <a:rPr lang="zh-CN" altLang="en-US" sz="2800" b="1" kern="10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800" b="1" kern="100" smtClean="0">
              <a:latin typeface="+mn-ea"/>
              <a:cs typeface="Times New Roman" panose="02020603050405020304" pitchFamily="18" charset="0"/>
            </a:endParaRPr>
          </a:p>
          <a:p>
            <a:pPr marL="683895" indent="-323850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zh-CN" sz="2800" b="1" kern="100" smtClean="0">
                <a:latin typeface="+mn-ea"/>
                <a:cs typeface="Times New Roman" panose="02020603050405020304" pitchFamily="18" charset="0"/>
              </a:rPr>
              <a:t>⑤疾恶如仇，大胆无畏，具有强烈的反抗精神。</a:t>
            </a:r>
            <a:endParaRPr lang="en-US" altLang="zh-CN" sz="2800" b="1" kern="100" smtClean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6932"/>
          </a:xfrm>
        </p:spPr>
        <p:txBody>
          <a:bodyPr>
            <a:no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  红色窑工徐海东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248" y="0"/>
            <a:ext cx="10972800" cy="803535"/>
          </a:xfrm>
        </p:spPr>
        <p:txBody>
          <a:bodyPr>
            <a:norm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 中国的阶级斗争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9432" y="818867"/>
            <a:ext cx="11505063" cy="514520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“你家里的人现在哪里？”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“我家的人全都给杀了，只留下一个哥哥，他现在四方面军。”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“你是说在打仗的时候打死的？”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“哦，不是！我的哥哥只有三个是红军。其余的都是汤恩伯和夏斗寅将军枪决的。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国民党军官一共杀死了徐家六十六个人。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“六十六个人！”我几乎不相信自己的耳朵。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“是的，被杀的有我二十七个近亲，三十九个远亲——黄陂县的人都姓徐。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老老少少，男男女女，甚至婴孩都给杀了。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姓徐的都给杀光了，除了我的妻子和三个在红军的哥哥，还有我自己。后来两个哥哥又在作战时牺牲了。”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 dir="lu"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011" y="1023582"/>
            <a:ext cx="11696131" cy="5117911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你的妻子呢？”</a:t>
            </a:r>
            <a:endParaRPr lang="zh-CN" altLang="zh-CN" sz="2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“我不知道她的下落。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一九三一年白军占领黄陂县时她被俘。后来我听说她被卖给汉口附近的一个商人做小老婆。</a:t>
            </a:r>
            <a:r>
              <a:rPr lang="zh-CN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这是我逃出来的哥哥告诉我的，还有其他人被杀的事。在第五次围剿中，徐家有十三个人逃出黄陂，到了礼山县。但是在那里都被逮捕了。男的被砍了头，女人小孩被枪决。”</a:t>
            </a:r>
            <a:endParaRPr lang="zh-CN" altLang="zh-CN" sz="2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徐海东看到我脸上吃惊的脸色，就惨然一笑。“这没有什么特别的地方，”他说。“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许多红军指挥员家里都发生了这样的事，只是我家损失最大而已。</a:t>
            </a:r>
            <a:r>
              <a:rPr lang="zh-CN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蒋介石下了命令，我的家乡被占领时，姓徐的一个也不能留下。”</a:t>
            </a:r>
            <a:endParaRPr lang="zh-CN" altLang="en-US" sz="2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3248" y="0"/>
            <a:ext cx="10972800" cy="803535"/>
          </a:xfrm>
        </p:spPr>
        <p:txBody>
          <a:bodyPr>
            <a:norm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 中国的阶级斗争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841" y="1187355"/>
            <a:ext cx="11368585" cy="45583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们就是这样开始谈阶级报复的。我在这里必须承认，要是能够把这个问题完全略而不谈，我只有更加乐意，因为不论在什么地方，搜集暴行故事都不是愉快的事。但是为了对红军表示公正起见，对于他们的敌人所采取的毁灭他们的方法，应该说几句话。</a:t>
            </a:r>
            <a:r>
              <a:rPr lang="zh-CN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十年来国民党一直对红区保持全面的新闻封锁，在全国到处散布“恐怖”宣传，把它自己的飞机和重炮所造成的生命与财产的破坏大都归咎于“共匪”，但事实上红军是根本没有这种武器的。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因此偶尔有一次听一下共产党对国民党有什么说的，不是无益的事。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50544" y="177421"/>
            <a:ext cx="10972800" cy="803535"/>
          </a:xfrm>
        </p:spPr>
        <p:txBody>
          <a:bodyPr>
            <a:norm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 中国的阶级斗争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7421" y="736980"/>
            <a:ext cx="11723427" cy="562287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zh-CN" sz="25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我们必须记住，现在大家都已知道，</a:t>
            </a:r>
            <a:r>
              <a:rPr lang="zh-CN" altLang="zh-CN" sz="25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在第五次反共围剿中，国民党将领在许多地方下令要杀光全部老百姓。</a:t>
            </a:r>
            <a:r>
              <a:rPr lang="zh-CN" altLang="zh-CN" sz="25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这被认为是军事上的必需，因为蒋总司令在一次演讲中谈到，凡是苏维埃政权久已确立的地方，“</a:t>
            </a:r>
            <a:r>
              <a:rPr lang="zh-CN" altLang="zh-CN" sz="25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是分不清赤匪和老百姓的</a:t>
            </a:r>
            <a:r>
              <a:rPr lang="zh-CN" altLang="zh-CN" sz="25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”。这种杀光的办法在鄂豫皖共和国执行得特别凶残，主要是因为有些负责剿共的国民党将领是本地人，是被共产党没收了土地的地主的儿子，因此报仇心切。</a:t>
            </a:r>
            <a:r>
              <a:rPr lang="zh-CN" altLang="zh-CN" sz="25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在第五次围剿结束时，苏区人口减少了六十万人。</a:t>
            </a:r>
            <a:endParaRPr lang="en-US" altLang="zh-CN" sz="25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zh-CN" sz="25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共产党在鄂豫皖的战术是在广大地区实行机动作战</a:t>
            </a:r>
            <a:r>
              <a:rPr lang="zh-CN" altLang="zh-CN" sz="25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每次围剿开始，他们的主力就撤出苏区，到敌人境内与敌交锋。他们没有什么重要的战略根据地要防守，很容易从一个地方转移到另一个地方，试探、佯攻、分散敌人兵力，以及用其他方法取得战术上的有利条件。不过，这使得他们的“人力基地”完全暴露在外，但是在过去，国民党军队遇到他们占领下的苏区里和平营生的农民和市民，他们是不杀的。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840" y="0"/>
            <a:ext cx="10972800" cy="803535"/>
          </a:xfrm>
        </p:spPr>
        <p:txBody>
          <a:bodyPr>
            <a:norm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 中国的阶级斗争</a:t>
            </a:r>
            <a:endParaRPr lang="zh-CN" altLang="en-US" sz="3200"/>
          </a:p>
        </p:txBody>
      </p:sp>
    </p:spTree>
  </p:cSld>
  <p:clrMapOvr>
    <a:masterClrMapping/>
  </p:clrMapOvr>
  <p:transition spd="med">
    <p:pull dir="lu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https://d.book118.com/378065054041006027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宋体</vt:lpstr>
      <vt:lpstr>黑体</vt:lpstr>
      <vt:lpstr>仿宋</vt:lpstr>
      <vt:lpstr>微软雅黑</vt:lpstr>
      <vt:lpstr>楷体</vt:lpstr>
      <vt:lpstr>Times New Roman</vt:lpstr>
      <vt:lpstr>Office Theme</vt:lpstr>
      <vt:lpstr>西行漫漫  红星闪闪</vt:lpstr>
      <vt:lpstr>目录</vt:lpstr>
      <vt:lpstr>第九篇　同红军在一起（续） </vt:lpstr>
      <vt:lpstr>一  红色窑工徐海东</vt:lpstr>
      <vt:lpstr>PowerPoint Presentation</vt:lpstr>
      <vt:lpstr>一  红色窑工徐海东</vt:lpstr>
      <vt:lpstr>一  红色窑工徐海东</vt:lpstr>
      <vt:lpstr>一  红色窑工徐海东</vt:lpstr>
      <vt:lpstr>一  红色窑工徐海东</vt:lpstr>
      <vt:lpstr>一  红色窑工徐海东</vt:lpstr>
      <vt:lpstr>一  红色窑工徐海东</vt:lpstr>
      <vt:lpstr>一  红色窑工徐海东</vt:lpstr>
      <vt:lpstr>二  中国的阶级斗争</vt:lpstr>
      <vt:lpstr>二  中国的阶级斗争</vt:lpstr>
      <vt:lpstr>二  中国的阶级斗争</vt:lpstr>
      <vt:lpstr>二  中国的阶级斗争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2024-09-05T00:49:10.988</cp:lastPrinted>
  <dcterms:created xsi:type="dcterms:W3CDTF">2024-09-04T16:49:11Z</dcterms:created>
  <dcterms:modified xsi:type="dcterms:W3CDTF">2024-09-04T16:49:13Z</dcterms:modified>
</cp:coreProperties>
</file>