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2ED70D-78E4-4AA9-89B2-050CE669E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30E82-34EB-40C8-BF76-5E2290B23E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38123B-FD72-4AE9-A664-72E974B0C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81DC72-B148-4FED-8140-AF4C273C4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8D0BFA-C6EB-4B20-A073-8F7E7ACC74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E77047-6D0C-4666-AD97-B062E3AE9A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E7E79A-6A44-4FD4-876B-559D7B6C48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CA6E49-F8DC-417B-9252-B50E2F995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1FC2F-03CA-462D-83BF-6F79C859A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98B01-A121-48C9-840E-0480B0C40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1DCA4-C332-4DD5-AFB3-9D2771F25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72062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芯片供应链安全管理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芯片供应链概述
 安全风险与挑战
 供应链安全标准与法规
 安全设计与生产流程
 供应商管理与评估
 物流与运输安全保障
 监测与应对措施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芯片供应链概述</a:t>
            </a:r>
          </a:p>
        </p:txBody>
      </p:sp>
      <p:sp>
        <p:nvSpPr>
          <p:cNvPr id="3" name="Subtitle 2"/>
          <p:cNvSpPr>
            <a:spLocks noGrp="1"/>
          </p:cNvSpPr>
          <p:nvPr>
            <p:ph type="subTitle" idx="1"/>
          </p:nvPr>
        </p:nvSpPr>
        <p:spPr/>
        <p:txBody>
          <a:bodyPr/>
          <a:lstStyle/>
          <a:p>
            <a:r>
              <a:t>芯片供应链安全管理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芯片供应链概述</a:t>
            </a:r>
          </a:p>
        </p:txBody>
      </p:sp>
      <p:sp>
        <p:nvSpPr>
          <p:cNvPr id="3" name="Text Placeholder 2"/>
          <p:cNvSpPr>
            <a:spLocks noGrp="1"/>
          </p:cNvSpPr>
          <p:nvPr>
            <p:ph type="body" idx="1"/>
          </p:nvPr>
        </p:nvSpPr>
        <p:spPr/>
        <p:txBody>
          <a:bodyPr/>
          <a:lstStyle/>
          <a:p>
            <a:r>
              <a:t>芯片供应链概述</a:t>
            </a:r>
          </a:p>
        </p:txBody>
      </p:sp>
      <p:sp>
        <p:nvSpPr>
          <p:cNvPr id="4" name="Content Placeholder 3"/>
          <p:cNvSpPr>
            <a:spLocks noGrp="1"/>
          </p:cNvSpPr>
          <p:nvPr>
            <p:ph sz="half" idx="2"/>
          </p:nvPr>
        </p:nvSpPr>
        <p:spPr/>
        <p:txBody>
          <a:bodyPr/>
          <a:lstStyle/>
          <a:p>
            <a:r>
              <a:t>1.芯片供应链是全球高科技产业的核心，涉及设计、制造、封装和测试等多个环节。</a:t>
            </a:r>
          </a:p>
          <a:p>
            <a:r>
              <a:t>2.随着技术的不断进步，芯片供应链逐渐向多元化、复杂化方向发展。</a:t>
            </a:r>
          </a:p>
          <a:p>
            <a:r>
              <a:t>3.安全管理在芯片供应链中具有重要地位，需要各环节共同参与，保障供应链的稳定运行。</a:t>
            </a:r>
          </a:p>
          <a:p/>
        </p:txBody>
      </p:sp>
      <p:sp>
        <p:nvSpPr>
          <p:cNvPr id="5" name="Text Placeholder 4"/>
          <p:cNvSpPr>
            <a:spLocks noGrp="1"/>
          </p:cNvSpPr>
          <p:nvPr>
            <p:ph type="body" idx="3"/>
          </p:nvPr>
        </p:nvSpPr>
        <p:spPr/>
        <p:txBody>
          <a:bodyPr/>
          <a:lstStyle/>
          <a:p>
            <a:r>
              <a:t>芯片供应链全球化趋势</a:t>
            </a:r>
          </a:p>
        </p:txBody>
      </p:sp>
      <p:sp>
        <p:nvSpPr>
          <p:cNvPr id="6" name="Content Placeholder 5"/>
          <p:cNvSpPr>
            <a:spLocks noGrp="1"/>
          </p:cNvSpPr>
          <p:nvPr>
            <p:ph sz="half" idx="4"/>
          </p:nvPr>
        </p:nvSpPr>
        <p:spPr/>
        <p:txBody>
          <a:bodyPr/>
          <a:lstStyle/>
          <a:p>
            <a:r>
              <a:t>1.全球化的芯片供应链使得各国在经济、技术上的依赖性增强，同时也带来了安全风险。</a:t>
            </a:r>
          </a:p>
          <a:p>
            <a:r>
              <a:t>2.各国需要加强合作，建立互信机制，共同应对全球芯片供应链的安全挑战。</a:t>
            </a:r>
          </a:p>
          <a:p>
            <a:r>
              <a:t>3.新兴技术的发展为芯片供应链全球化带来了新的机遇和挑战，需要加强技术研发和创新。</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芯片供应链概述</a:t>
            </a:r>
          </a:p>
        </p:txBody>
      </p:sp>
      <p:sp>
        <p:nvSpPr>
          <p:cNvPr id="3" name="Text Placeholder 2"/>
          <p:cNvSpPr>
            <a:spLocks noGrp="1"/>
          </p:cNvSpPr>
          <p:nvPr>
            <p:ph type="body" idx="1"/>
          </p:nvPr>
        </p:nvSpPr>
        <p:spPr/>
        <p:txBody>
          <a:bodyPr/>
          <a:lstStyle/>
          <a:p>
            <a:r>
              <a:t>芯片供应链安全挑战</a:t>
            </a:r>
          </a:p>
        </p:txBody>
      </p:sp>
      <p:sp>
        <p:nvSpPr>
          <p:cNvPr id="4" name="Content Placeholder 3"/>
          <p:cNvSpPr>
            <a:spLocks noGrp="1"/>
          </p:cNvSpPr>
          <p:nvPr>
            <p:ph sz="half" idx="2"/>
          </p:nvPr>
        </p:nvSpPr>
        <p:spPr/>
        <p:txBody>
          <a:bodyPr/>
          <a:lstStyle/>
          <a:p>
            <a:r>
              <a:t>1.芯片供应链面临多种安全挑战，包括技术漏洞、知识产权纠纷、贸易保护主义等。</a:t>
            </a:r>
          </a:p>
          <a:p>
            <a:r>
              <a:t>2.加强芯片供应链的安全管理需要建立完善的法律法规和技术标准体系。</a:t>
            </a:r>
          </a:p>
          <a:p>
            <a:r>
              <a:t>3.企业需要加强自律，提高安全意识，加强技术研发和创新，提升芯片供应链的安全水平。</a:t>
            </a:r>
          </a:p>
          <a:p/>
        </p:txBody>
      </p:sp>
      <p:sp>
        <p:nvSpPr>
          <p:cNvPr id="5" name="Text Placeholder 4"/>
          <p:cNvSpPr>
            <a:spLocks noGrp="1"/>
          </p:cNvSpPr>
          <p:nvPr>
            <p:ph type="body" idx="3"/>
          </p:nvPr>
        </p:nvSpPr>
        <p:spPr/>
        <p:txBody>
          <a:bodyPr/>
          <a:lstStyle/>
          <a:p>
            <a:r>
              <a:t>芯片供应链安全管理实践</a:t>
            </a:r>
          </a:p>
        </p:txBody>
      </p:sp>
      <p:sp>
        <p:nvSpPr>
          <p:cNvPr id="6" name="Content Placeholder 5"/>
          <p:cNvSpPr>
            <a:spLocks noGrp="1"/>
          </p:cNvSpPr>
          <p:nvPr>
            <p:ph sz="half" idx="4"/>
          </p:nvPr>
        </p:nvSpPr>
        <p:spPr/>
        <p:txBody>
          <a:bodyPr/>
          <a:lstStyle/>
          <a:p>
            <a:r>
              <a:t>1.企业需要建立完善的安全管理体系，加强内部监控和审计。</a:t>
            </a:r>
          </a:p>
          <a:p>
            <a:r>
              <a:t>2.加强与供应商的合作与交流，建立稳定的供应链关系，提高供应链的透明度。</a:t>
            </a:r>
          </a:p>
          <a:p>
            <a:r>
              <a:t>3.加强员工的安全培训和教育，提高全员的安全意识和技能水平。</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芯片供应链概述</a:t>
            </a:r>
          </a:p>
        </p:txBody>
      </p:sp>
      <p:sp>
        <p:nvSpPr>
          <p:cNvPr id="3" name="Text Placeholder 2"/>
          <p:cNvSpPr>
            <a:spLocks noGrp="1"/>
          </p:cNvSpPr>
          <p:nvPr>
            <p:ph type="body" idx="1"/>
          </p:nvPr>
        </p:nvSpPr>
        <p:spPr/>
        <p:txBody>
          <a:bodyPr/>
          <a:lstStyle/>
          <a:p>
            <a:r>
              <a:t>未来展望</a:t>
            </a:r>
          </a:p>
        </p:txBody>
      </p:sp>
      <p:sp>
        <p:nvSpPr>
          <p:cNvPr id="4" name="Content Placeholder 3"/>
          <p:cNvSpPr>
            <a:spLocks noGrp="1"/>
          </p:cNvSpPr>
          <p:nvPr>
            <p:ph sz="half" idx="2"/>
          </p:nvPr>
        </p:nvSpPr>
        <p:spPr/>
        <p:txBody>
          <a:bodyPr/>
          <a:lstStyle/>
          <a:p>
            <a:r>
              <a:t>1.未来芯片供应链将继续向全球化、多元化方向发展，需要加强国际合作和交流。</a:t>
            </a:r>
          </a:p>
          <a:p>
            <a:r>
              <a:t>2.新兴技术的发展将为芯片供应链安全管理带来新的机遇和挑战，需要加强技术研发和创新。</a:t>
            </a:r>
          </a:p>
          <a:p>
            <a:r>
              <a:t>3.随着人工智能、物联网等技术的广泛应用，芯片供应链的安全管理将更加复杂和重要，需要加强安全管理力度。</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安全风险与挑战</a:t>
            </a:r>
          </a:p>
        </p:txBody>
      </p:sp>
      <p:sp>
        <p:nvSpPr>
          <p:cNvPr id="3" name="Subtitle 2"/>
          <p:cNvSpPr>
            <a:spLocks noGrp="1"/>
          </p:cNvSpPr>
          <p:nvPr>
            <p:ph type="subTitle" idx="1"/>
          </p:nvPr>
        </p:nvSpPr>
        <p:spPr/>
        <p:txBody>
          <a:bodyPr/>
          <a:lstStyle/>
          <a:p>
            <a:r>
              <a:t>芯片供应链安全管理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安全风险与挑战</a:t>
            </a:r>
          </a:p>
        </p:txBody>
      </p:sp>
      <p:sp>
        <p:nvSpPr>
          <p:cNvPr id="3" name="Text Placeholder 2"/>
          <p:cNvSpPr>
            <a:spLocks noGrp="1"/>
          </p:cNvSpPr>
          <p:nvPr>
            <p:ph type="body" idx="1"/>
          </p:nvPr>
        </p:nvSpPr>
        <p:spPr/>
        <p:txBody>
          <a:bodyPr/>
          <a:lstStyle/>
          <a:p>
            <a:r>
              <a:t>供应链中的物理安全风险</a:t>
            </a:r>
          </a:p>
        </p:txBody>
      </p:sp>
      <p:sp>
        <p:nvSpPr>
          <p:cNvPr id="4" name="Content Placeholder 3"/>
          <p:cNvSpPr>
            <a:spLocks noGrp="1"/>
          </p:cNvSpPr>
          <p:nvPr>
            <p:ph sz="half" idx="2"/>
          </p:nvPr>
        </p:nvSpPr>
        <p:spPr/>
        <p:txBody>
          <a:bodyPr/>
          <a:lstStyle/>
          <a:p>
            <a:r>
              <a:t>1.芯片制造和运输过程中的物理损坏或盗窃可能导致关键信息的泄露，对供应链安全构成威胁。</a:t>
            </a:r>
          </a:p>
          <a:p>
            <a:r>
              <a:t>2.需要加强对芯片制造、存储和运输过程的物理保护，以防止恶意攻击和意外损坏。</a:t>
            </a:r>
          </a:p>
          <a:p>
            <a:r>
              <a:t>3.采用高强度材料和技术，提高芯片自身的抗物理攻击能力。</a:t>
            </a:r>
          </a:p>
          <a:p/>
        </p:txBody>
      </p:sp>
      <p:sp>
        <p:nvSpPr>
          <p:cNvPr id="5" name="Text Placeholder 4"/>
          <p:cNvSpPr>
            <a:spLocks noGrp="1"/>
          </p:cNvSpPr>
          <p:nvPr>
            <p:ph type="body" idx="3"/>
          </p:nvPr>
        </p:nvSpPr>
        <p:spPr/>
        <p:txBody>
          <a:bodyPr/>
          <a:lstStyle/>
          <a:p>
            <a:r>
              <a:t>网络攻击与数据泄露风险</a:t>
            </a:r>
          </a:p>
        </p:txBody>
      </p:sp>
      <p:sp>
        <p:nvSpPr>
          <p:cNvPr id="6" name="Content Placeholder 5"/>
          <p:cNvSpPr>
            <a:spLocks noGrp="1"/>
          </p:cNvSpPr>
          <p:nvPr>
            <p:ph sz="half" idx="4"/>
          </p:nvPr>
        </p:nvSpPr>
        <p:spPr/>
        <p:txBody>
          <a:bodyPr/>
          <a:lstStyle/>
          <a:p>
            <a:r>
              <a:t>1.黑客可能通过网络攻击芯片供应链中的薄弱环节，窃取敏感数据和知识产权。</a:t>
            </a:r>
          </a:p>
          <a:p>
            <a:r>
              <a:t>2.加强供应链中各环节的网络安全防护，采用高强度加密技术和认证机制。</a:t>
            </a:r>
          </a:p>
          <a:p>
            <a:r>
              <a:t>3.建立供应链网络安全监测与应急响应机制，及时发现并处置安全威胁。</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安全风险与挑战</a:t>
            </a:r>
          </a:p>
        </p:txBody>
      </p:sp>
      <p:sp>
        <p:nvSpPr>
          <p:cNvPr id="3" name="Text Placeholder 2"/>
          <p:cNvSpPr>
            <a:spLocks noGrp="1"/>
          </p:cNvSpPr>
          <p:nvPr>
            <p:ph type="body" idx="1"/>
          </p:nvPr>
        </p:nvSpPr>
        <p:spPr/>
        <p:txBody>
          <a:bodyPr/>
          <a:lstStyle/>
          <a:p>
            <a:r>
              <a:t>技术漏洞与恶意植入风险</a:t>
            </a:r>
          </a:p>
        </p:txBody>
      </p:sp>
      <p:sp>
        <p:nvSpPr>
          <p:cNvPr id="4" name="Content Placeholder 3"/>
          <p:cNvSpPr>
            <a:spLocks noGrp="1"/>
          </p:cNvSpPr>
          <p:nvPr>
            <p:ph sz="half" idx="2"/>
          </p:nvPr>
        </p:nvSpPr>
        <p:spPr/>
        <p:txBody>
          <a:bodyPr/>
          <a:lstStyle/>
          <a:p>
            <a:r>
              <a:t>1.芯片中可能存在的技术漏洞可能被黑客利用，植入恶意代码或后门，对系统安全构成威胁。</a:t>
            </a:r>
          </a:p>
          <a:p>
            <a:r>
              <a:t>2.需要加强芯片设计和制造过程中的漏洞扫描和修复工作，确保产品的安全性。</a:t>
            </a:r>
          </a:p>
          <a:p>
            <a:r>
              <a:t>3.采用安全可靠的芯片设计和制造工艺，提高芯片的抗攻击能力。</a:t>
            </a:r>
          </a:p>
          <a:p/>
        </p:txBody>
      </p:sp>
      <p:sp>
        <p:nvSpPr>
          <p:cNvPr id="5" name="Text Placeholder 4"/>
          <p:cNvSpPr>
            <a:spLocks noGrp="1"/>
          </p:cNvSpPr>
          <p:nvPr>
            <p:ph type="body" idx="3"/>
          </p:nvPr>
        </p:nvSpPr>
        <p:spPr/>
        <p:txBody>
          <a:bodyPr/>
          <a:lstStyle/>
          <a:p>
            <a:r>
              <a:t>法规遵从与合规风险</a:t>
            </a:r>
          </a:p>
        </p:txBody>
      </p:sp>
      <p:sp>
        <p:nvSpPr>
          <p:cNvPr id="6" name="Content Placeholder 5"/>
          <p:cNvSpPr>
            <a:spLocks noGrp="1"/>
          </p:cNvSpPr>
          <p:nvPr>
            <p:ph sz="half" idx="4"/>
          </p:nvPr>
        </p:nvSpPr>
        <p:spPr/>
        <p:txBody>
          <a:bodyPr/>
          <a:lstStyle/>
          <a:p>
            <a:r>
              <a:t>1.芯片供应链需要遵守相关法律法规和标准，否则可能面临合规风险。</a:t>
            </a:r>
          </a:p>
          <a:p>
            <a:r>
              <a:t>2.加强对供应链中各环节的法规遵从情况进行监督和管理，确保合规性。</a:t>
            </a:r>
          </a:p>
          <a:p>
            <a:r>
              <a:t>3.积极开展法规培训和技术升级，提高供应链的整体合规水平。</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安全风险与挑战</a:t>
            </a:r>
          </a:p>
        </p:txBody>
      </p:sp>
      <p:sp>
        <p:nvSpPr>
          <p:cNvPr id="3" name="Text Placeholder 2"/>
          <p:cNvSpPr>
            <a:spLocks noGrp="1"/>
          </p:cNvSpPr>
          <p:nvPr>
            <p:ph type="body" idx="1"/>
          </p:nvPr>
        </p:nvSpPr>
        <p:spPr/>
        <p:txBody>
          <a:bodyPr/>
          <a:lstStyle/>
          <a:p>
            <a:r>
              <a:t>地缘政治与贸易风险</a:t>
            </a:r>
          </a:p>
        </p:txBody>
      </p:sp>
      <p:sp>
        <p:nvSpPr>
          <p:cNvPr id="4" name="Content Placeholder 3"/>
          <p:cNvSpPr>
            <a:spLocks noGrp="1"/>
          </p:cNvSpPr>
          <p:nvPr>
            <p:ph sz="half" idx="2"/>
          </p:nvPr>
        </p:nvSpPr>
        <p:spPr/>
        <p:txBody>
          <a:bodyPr/>
          <a:lstStyle/>
          <a:p>
            <a:r>
              <a:t>1.地缘政治紧张和贸易保护主义可能对芯片供应链产生影响，导致供应中断或成本上升。</a:t>
            </a:r>
          </a:p>
          <a:p>
            <a:r>
              <a:t>2.需要加强对供应链中各环节的地缘政治和贸易风险的评估和管理，降低潜在风险。</a:t>
            </a:r>
          </a:p>
          <a:p>
            <a:r>
              <a:t>3.积极开展国际合作和交流，提高供应链的韧性和稳定性。</a:t>
            </a:r>
          </a:p>
          <a:p/>
        </p:txBody>
      </p:sp>
      <p:sp>
        <p:nvSpPr>
          <p:cNvPr id="5" name="Text Placeholder 4"/>
          <p:cNvSpPr>
            <a:spLocks noGrp="1"/>
          </p:cNvSpPr>
          <p:nvPr>
            <p:ph type="body" idx="3"/>
          </p:nvPr>
        </p:nvSpPr>
        <p:spPr/>
        <p:txBody>
          <a:bodyPr/>
          <a:lstStyle/>
          <a:p>
            <a:r>
              <a:t>人才流失与技术创新风险</a:t>
            </a:r>
          </a:p>
        </p:txBody>
      </p:sp>
      <p:sp>
        <p:nvSpPr>
          <p:cNvPr id="6" name="Content Placeholder 5"/>
          <p:cNvSpPr>
            <a:spLocks noGrp="1"/>
          </p:cNvSpPr>
          <p:nvPr>
            <p:ph sz="half" idx="4"/>
          </p:nvPr>
        </p:nvSpPr>
        <p:spPr/>
        <p:txBody>
          <a:bodyPr/>
          <a:lstStyle/>
          <a:p>
            <a:r>
              <a:t>1.芯片行业的人才流失可能影响技术创新和供应链安全。</a:t>
            </a:r>
          </a:p>
          <a:p>
            <a:r>
              <a:t>2.加强人才培养和激励机制，吸引和留住优秀人才。</a:t>
            </a:r>
          </a:p>
          <a:p>
            <a:r>
              <a:t>3.积极开展技术研发和创新，提高芯片供应链的核心竞争力。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供应链安全标准与法规</a:t>
            </a:r>
          </a:p>
        </p:txBody>
      </p:sp>
      <p:sp>
        <p:nvSpPr>
          <p:cNvPr id="3" name="Subtitle 2"/>
          <p:cNvSpPr>
            <a:spLocks noGrp="1"/>
          </p:cNvSpPr>
          <p:nvPr>
            <p:ph type="subTitle" idx="1"/>
          </p:nvPr>
        </p:nvSpPr>
        <p:spPr/>
        <p:txBody>
          <a:bodyPr/>
          <a:lstStyle/>
          <a:p>
            <a:r>
              <a:t>芯片供应链安全管理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供应链安全标准与法规</a:t>
            </a:r>
          </a:p>
        </p:txBody>
      </p:sp>
      <p:sp>
        <p:nvSpPr>
          <p:cNvPr id="3" name="Text Placeholder 2"/>
          <p:cNvSpPr>
            <a:spLocks noGrp="1"/>
          </p:cNvSpPr>
          <p:nvPr>
            <p:ph type="body" idx="1"/>
          </p:nvPr>
        </p:nvSpPr>
        <p:spPr/>
        <p:txBody>
          <a:bodyPr/>
          <a:lstStyle/>
          <a:p>
            <a:r>
              <a:t>国际供应链安全标准和法规概述</a:t>
            </a:r>
          </a:p>
        </p:txBody>
      </p:sp>
      <p:sp>
        <p:nvSpPr>
          <p:cNvPr id="4" name="Content Placeholder 3"/>
          <p:cNvSpPr>
            <a:spLocks noGrp="1"/>
          </p:cNvSpPr>
          <p:nvPr>
            <p:ph sz="half" idx="2"/>
          </p:nvPr>
        </p:nvSpPr>
        <p:spPr/>
        <p:txBody>
          <a:bodyPr/>
          <a:lstStyle/>
          <a:p>
            <a:r>
              <a:t>1.全球供应链安全标准的发展趋势，如ISO28000、C-TPAT等标准在提升供应链透明度、可追溯性方面的作用。</a:t>
            </a:r>
          </a:p>
          <a:p>
            <a:r>
              <a:t>2.各国政府对供应链安全的法规要求，如美国的《国防生产法案》、欧盟的《网络安全法案》等。</a:t>
            </a:r>
          </a:p>
          <a:p>
            <a:r>
              <a:t>3.跨国企业如何遵守不同国家和地区的供应链安全法规，确保合规经营。</a:t>
            </a:r>
          </a:p>
          <a:p/>
        </p:txBody>
      </p:sp>
      <p:sp>
        <p:nvSpPr>
          <p:cNvPr id="5" name="Text Placeholder 4"/>
          <p:cNvSpPr>
            <a:spLocks noGrp="1"/>
          </p:cNvSpPr>
          <p:nvPr>
            <p:ph type="body" idx="3"/>
          </p:nvPr>
        </p:nvSpPr>
        <p:spPr/>
        <p:txBody>
          <a:bodyPr/>
          <a:lstStyle/>
          <a:p>
            <a:r>
              <a:t>中国供应链安全标准和法规</a:t>
            </a:r>
          </a:p>
        </p:txBody>
      </p:sp>
      <p:sp>
        <p:nvSpPr>
          <p:cNvPr id="6" name="Content Placeholder 5"/>
          <p:cNvSpPr>
            <a:spLocks noGrp="1"/>
          </p:cNvSpPr>
          <p:nvPr>
            <p:ph sz="half" idx="4"/>
          </p:nvPr>
        </p:nvSpPr>
        <p:spPr/>
        <p:txBody>
          <a:bodyPr/>
          <a:lstStyle/>
          <a:p>
            <a:r>
              <a:t>1.中国政府加强供应链安全管理的背景和政策导向，如《网络安全法》、《数据安全法》等法律法规的出台。</a:t>
            </a:r>
          </a:p>
          <a:p>
            <a:r>
              <a:t>2.中国供应链安全标准和法规的主要内容，如数据加密、供应链审查、信息安全等方面的要求。</a:t>
            </a:r>
          </a:p>
          <a:p>
            <a:r>
              <a:t>3.企业如何适应和遵守中国供应链安全标准和法规，确保供应链安全稳定。</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供应链安全标准与法规</a:t>
            </a:r>
          </a:p>
        </p:txBody>
      </p:sp>
      <p:sp>
        <p:nvSpPr>
          <p:cNvPr id="3" name="Text Placeholder 2"/>
          <p:cNvSpPr>
            <a:spLocks noGrp="1"/>
          </p:cNvSpPr>
          <p:nvPr>
            <p:ph type="body" idx="1"/>
          </p:nvPr>
        </p:nvSpPr>
        <p:spPr/>
        <p:txBody>
          <a:bodyPr/>
          <a:lstStyle/>
          <a:p>
            <a:r>
              <a:t>供应链安全风险评估与管理</a:t>
            </a:r>
          </a:p>
        </p:txBody>
      </p:sp>
      <p:sp>
        <p:nvSpPr>
          <p:cNvPr id="4" name="Content Placeholder 3"/>
          <p:cNvSpPr>
            <a:spLocks noGrp="1"/>
          </p:cNvSpPr>
          <p:nvPr>
            <p:ph sz="half" idx="2"/>
          </p:nvPr>
        </p:nvSpPr>
        <p:spPr/>
        <p:txBody>
          <a:bodyPr/>
          <a:lstStyle/>
          <a:p>
            <a:r>
              <a:t>1.供应链安全风险评估的方法和流程，如风险识别、评估、监控和应对等步骤。</a:t>
            </a:r>
          </a:p>
          <a:p>
            <a:r>
              <a:t>2.企业如何建立有效的供应链安全风险管理机制，确保及时发现和应对潜在风险。</a:t>
            </a:r>
          </a:p>
          <a:p>
            <a:r>
              <a:t>3.行业内的供应链安全风险案例分析与启示，提高企业风险防范意识。</a:t>
            </a:r>
          </a:p>
          <a:p/>
        </p:txBody>
      </p:sp>
      <p:sp>
        <p:nvSpPr>
          <p:cNvPr id="5" name="Text Placeholder 4"/>
          <p:cNvSpPr>
            <a:spLocks noGrp="1"/>
          </p:cNvSpPr>
          <p:nvPr>
            <p:ph type="body" idx="3"/>
          </p:nvPr>
        </p:nvSpPr>
        <p:spPr/>
        <p:txBody>
          <a:bodyPr/>
          <a:lstStyle/>
          <a:p>
            <a:r>
              <a:t>供应链安全信息共享与协同</a:t>
            </a:r>
          </a:p>
        </p:txBody>
      </p:sp>
      <p:sp>
        <p:nvSpPr>
          <p:cNvPr id="6" name="Content Placeholder 5"/>
          <p:cNvSpPr>
            <a:spLocks noGrp="1"/>
          </p:cNvSpPr>
          <p:nvPr>
            <p:ph sz="half" idx="4"/>
          </p:nvPr>
        </p:nvSpPr>
        <p:spPr/>
        <p:txBody>
          <a:bodyPr/>
          <a:lstStyle/>
          <a:p>
            <a:r>
              <a:t>1.企业间建立供应链安全信息共享机制的必要性和可行性，提高整体供应链安全水平。</a:t>
            </a:r>
          </a:p>
          <a:p>
            <a:r>
              <a:t>2.供应链安全协同的措施和方法，如联合培训、应急演练、共享安全技术等。</a:t>
            </a:r>
          </a:p>
          <a:p>
            <a:r>
              <a:t>3.全球供应链安全信息共享与协同的发展趋势和前景展望。</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供应链安全标准与法规</a:t>
            </a:r>
          </a:p>
        </p:txBody>
      </p:sp>
      <p:sp>
        <p:nvSpPr>
          <p:cNvPr id="3" name="Text Placeholder 2"/>
          <p:cNvSpPr>
            <a:spLocks noGrp="1"/>
          </p:cNvSpPr>
          <p:nvPr>
            <p:ph type="body" idx="1"/>
          </p:nvPr>
        </p:nvSpPr>
        <p:spPr/>
        <p:txBody>
          <a:bodyPr/>
          <a:lstStyle/>
          <a:p>
            <a:r>
              <a:t>新兴技术对供应链安全的影响与挑战</a:t>
            </a:r>
          </a:p>
        </p:txBody>
      </p:sp>
      <p:sp>
        <p:nvSpPr>
          <p:cNvPr id="4" name="Content Placeholder 3"/>
          <p:cNvSpPr>
            <a:spLocks noGrp="1"/>
          </p:cNvSpPr>
          <p:nvPr>
            <p:ph sz="half" idx="2"/>
          </p:nvPr>
        </p:nvSpPr>
        <p:spPr/>
        <p:txBody>
          <a:bodyPr/>
          <a:lstStyle/>
          <a:p>
            <a:r>
              <a:t>1.新兴技术如人工智能、物联网、区块链等在供应链安全领域的应用和发展趋势。</a:t>
            </a:r>
          </a:p>
          <a:p>
            <a:r>
              <a:t>2.新兴技术对供应链安全带来的挑战与机遇，如数据隐私保护、技术漏洞等安全问题。</a:t>
            </a:r>
          </a:p>
          <a:p>
            <a:r>
              <a:t>3.企业如何把握新兴技术的发展趋势，加强供应链安全管理，提升抗风险能力。</a:t>
            </a:r>
          </a:p>
          <a:p/>
        </p:txBody>
      </p:sp>
      <p:sp>
        <p:nvSpPr>
          <p:cNvPr id="5" name="Text Placeholder 4"/>
          <p:cNvSpPr>
            <a:spLocks noGrp="1"/>
          </p:cNvSpPr>
          <p:nvPr>
            <p:ph type="body" idx="3"/>
          </p:nvPr>
        </p:nvSpPr>
        <p:spPr/>
        <p:txBody>
          <a:bodyPr/>
          <a:lstStyle/>
          <a:p>
            <a:r>
              <a:t>未来展望与应对策略</a:t>
            </a:r>
          </a:p>
        </p:txBody>
      </p:sp>
      <p:sp>
        <p:nvSpPr>
          <p:cNvPr id="6" name="Content Placeholder 5"/>
          <p:cNvSpPr>
            <a:spLocks noGrp="1"/>
          </p:cNvSpPr>
          <p:nvPr>
            <p:ph sz="half" idx="4"/>
          </p:nvPr>
        </p:nvSpPr>
        <p:spPr/>
        <p:txBody>
          <a:bodyPr/>
          <a:lstStyle/>
          <a:p>
            <a:r>
              <a:t>1.全球供应链安全管理的未来发展趋势和展望，如更加严格的法规要求、技术创新等。</a:t>
            </a:r>
          </a:p>
          <a:p>
            <a:r>
              <a:t>2.企业应对供应链安全挑战的策略和建议，如加强合规管理、提高风险防范意识、强化信息共享等。</a:t>
            </a:r>
          </a:p>
          <a:p>
            <a:r>
              <a:t>3.培养供应链安全人才的重要性，提高企业整体供应链安全管理水平。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安全设计与生产流程</a:t>
            </a:r>
          </a:p>
        </p:txBody>
      </p:sp>
      <p:sp>
        <p:nvSpPr>
          <p:cNvPr id="3" name="Subtitle 2"/>
          <p:cNvSpPr>
            <a:spLocks noGrp="1"/>
          </p:cNvSpPr>
          <p:nvPr>
            <p:ph type="subTitle" idx="1"/>
          </p:nvPr>
        </p:nvSpPr>
        <p:spPr/>
        <p:txBody>
          <a:bodyPr/>
          <a:lstStyle/>
          <a:p>
            <a:r>
              <a:t>芯片供应链安全管理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安全设计与生产流程</a:t>
            </a:r>
          </a:p>
        </p:txBody>
      </p:sp>
      <p:sp>
        <p:nvSpPr>
          <p:cNvPr id="3" name="Text Placeholder 2"/>
          <p:cNvSpPr>
            <a:spLocks noGrp="1"/>
          </p:cNvSpPr>
          <p:nvPr>
            <p:ph type="body" idx="1"/>
          </p:nvPr>
        </p:nvSpPr>
        <p:spPr/>
        <p:txBody>
          <a:bodyPr/>
          <a:lstStyle/>
          <a:p>
            <a:r>
              <a:t>安全设计原则</a:t>
            </a:r>
          </a:p>
        </p:txBody>
      </p:sp>
      <p:sp>
        <p:nvSpPr>
          <p:cNvPr id="4" name="Content Placeholder 3"/>
          <p:cNvSpPr>
            <a:spLocks noGrp="1"/>
          </p:cNvSpPr>
          <p:nvPr>
            <p:ph sz="half" idx="2"/>
          </p:nvPr>
        </p:nvSpPr>
        <p:spPr/>
        <p:txBody>
          <a:bodyPr/>
          <a:lstStyle/>
          <a:p>
            <a:r>
              <a:t>1.防御深度：在设计阶段，应采用多层防御机制，确保每一层都能有效阻挡潜在攻击。</a:t>
            </a:r>
          </a:p>
          <a:p>
            <a:r>
              <a:t>2.安全生命周期：考虑产品的整个生命周期，包括设计、生产、部署、维护和报废，确保每个阶段都有相应的安全措施。</a:t>
            </a:r>
          </a:p>
          <a:p>
            <a:r>
              <a:t>3.威胁建模：定期进行威胁建模和风险评估，识别潜在的安全风险，并采取相应的防范措施。</a:t>
            </a:r>
          </a:p>
          <a:p/>
        </p:txBody>
      </p:sp>
      <p:sp>
        <p:nvSpPr>
          <p:cNvPr id="5" name="Text Placeholder 4"/>
          <p:cNvSpPr>
            <a:spLocks noGrp="1"/>
          </p:cNvSpPr>
          <p:nvPr>
            <p:ph type="body" idx="3"/>
          </p:nvPr>
        </p:nvSpPr>
        <p:spPr/>
        <p:txBody>
          <a:bodyPr/>
          <a:lstStyle/>
          <a:p>
            <a:r>
              <a:t>硬件安全设计</a:t>
            </a:r>
          </a:p>
        </p:txBody>
      </p:sp>
      <p:sp>
        <p:nvSpPr>
          <p:cNvPr id="6" name="Content Placeholder 5"/>
          <p:cNvSpPr>
            <a:spLocks noGrp="1"/>
          </p:cNvSpPr>
          <p:nvPr>
            <p:ph sz="half" idx="4"/>
          </p:nvPr>
        </p:nvSpPr>
        <p:spPr/>
        <p:txBody>
          <a:bodyPr/>
          <a:lstStyle/>
          <a:p>
            <a:r>
              <a:t>1.防篡改：采用防篡改技术，如加密芯片、安全启动等，防止硬件被恶意修改。</a:t>
            </a:r>
          </a:p>
          <a:p>
            <a:r>
              <a:t>2.安全存储：确保敏感数据的存储安全，采用加密存储、访问控制等手段。</a:t>
            </a:r>
          </a:p>
          <a:p>
            <a:r>
              <a:t>3.侧信道防御：采用侧信道防御技术，防止侧信道攻击，如电磁辐射泄露等。</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安全设计与生产流程</a:t>
            </a:r>
          </a:p>
        </p:txBody>
      </p:sp>
      <p:sp>
        <p:nvSpPr>
          <p:cNvPr id="3" name="Content Placeholder 2"/>
          <p:cNvSpPr>
            <a:spLocks noGrp="1"/>
          </p:cNvSpPr>
          <p:nvPr>
            <p:ph sz="half" idx="2"/>
          </p:nvPr>
        </p:nvSpPr>
        <p:spPr/>
        <p:txBody>
          <a:bodyPr/>
          <a:lstStyle/>
          <a:p>
            <a:r>
              <a:t>1.安全编码：遵循安全编码规范，避免常见的安全漏洞，如缓冲区溢出、注入攻击等。</a:t>
            </a:r>
          </a:p>
          <a:p>
            <a:r>
              <a:t>2.访问控制：实施严格的访问控制策略，确保只有授权用户能访问敏感数据或执行关键操作。</a:t>
            </a:r>
          </a:p>
          <a:p>
            <a:r>
              <a:t>3.更新与补丁：建立软件更新机制，及时修复安全漏洞，确保系统的持续安全。</a:t>
            </a:r>
          </a:p>
          <a:p/>
        </p:txBody>
      </p:sp>
      <p:sp>
        <p:nvSpPr>
          <p:cNvPr id="4" name="Text Placeholder 3"/>
          <p:cNvSpPr>
            <a:spLocks noGrp="1"/>
          </p:cNvSpPr>
          <p:nvPr>
            <p:ph type="body" idx="3"/>
          </p:nvPr>
        </p:nvSpPr>
        <p:spPr/>
        <p:txBody>
          <a:bodyPr/>
          <a:lstStyle/>
          <a:p>
            <a:r>
              <a:t>生产流程安全控制</a:t>
            </a:r>
          </a:p>
        </p:txBody>
      </p:sp>
      <p:sp>
        <p:nvSpPr>
          <p:cNvPr id="5" name="Content Placeholder 4"/>
          <p:cNvSpPr>
            <a:spLocks noGrp="1"/>
          </p:cNvSpPr>
          <p:nvPr>
            <p:ph sz="half" idx="4"/>
          </p:nvPr>
        </p:nvSpPr>
        <p:spPr/>
        <p:txBody>
          <a:bodyPr/>
          <a:lstStyle/>
          <a:p>
            <a:r>
              <a:t>1.生产环境安全：确保生产环境的物理安全，防止未经授权的访问或破坏。</a:t>
            </a:r>
          </a:p>
          <a:p>
            <a:r>
              <a:t>2.供应链安全：对供应链进行严格控制，确保供应商的安全性和可靠性，防止供应链攻击。</a:t>
            </a:r>
          </a:p>
          <a:p>
            <a:r>
              <a:t>3.生产过程监控：对生产过程进行全面监控，确保每个环节都符合安全标准和要求。</a:t>
            </a:r>
          </a:p>
          <a:p/>
        </p:txBody>
      </p:sp>
      <p:sp>
        <p:nvSpPr>
          <p:cNvPr id="6" name="Text Placeholder 5"/>
          <p:cNvSpPr>
            <a:spLocks noGrp="1"/>
          </p:cNvSpPr>
          <p:nvPr>
            <p:ph type="body" idx="1"/>
          </p:nvPr>
        </p:nvSpPr>
        <p:spPr/>
        <p:txBody>
          <a:bodyPr/>
          <a:lstStyle/>
          <a:p>
            <a:r>
              <a:t>软件安全设计</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https://d.book118.com/378072062013006031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芯片供应链概述</vt:lpstr>
      <vt:lpstr> 芯片供应链概述</vt:lpstr>
      <vt:lpstr> 芯片供应链概述</vt:lpstr>
      <vt:lpstr> 芯片供应链概述</vt:lpstr>
      <vt:lpstr> 安全风险与挑战</vt:lpstr>
      <vt:lpstr> 安全风险与挑战</vt:lpstr>
      <vt:lpstr> 安全风险与挑战</vt:lpstr>
      <vt:lpstr> 安全风险与挑战</vt:lpstr>
      <vt:lpstr> 供应链安全标准与法规</vt:lpstr>
      <vt:lpstr> 供应链安全标准与法规</vt:lpstr>
      <vt:lpstr> 供应链安全标准与法规</vt:lpstr>
      <vt:lpstr> 供应链安全标准与法规</vt:lpstr>
      <vt:lpstr> 安全设计与生产流程</vt:lpstr>
      <vt:lpstr> 安全设计与生产流程</vt:lpstr>
      <vt:lpstr> 安全设计与生产流程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2024-09-07T19:41:09.029</cp:lastPrinted>
  <dcterms:created xsi:type="dcterms:W3CDTF">2024-09-07T11:41:09Z</dcterms:created>
  <dcterms:modified xsi:type="dcterms:W3CDTF">2024-09-07T11:41:11Z</dcterms:modified>
</cp:coreProperties>
</file>