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D6802-14B8-492C-A8F3-7A9B839A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CDD9D-24ED-44EC-9EDF-60399C9E0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C67A4-F795-4F7D-BC28-56399837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F84B8-8D80-4213-A4B4-10272122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69A034-9CCB-4CDE-9306-C3FE31970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424096-3162-43EF-88FB-81FC9122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5A0FC-7E13-49ED-BEF2-251B5D769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3BE68-0B9F-4DD5-9297-881E69949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E30BF-DD34-40A5-9607-FC0F04E2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508A3-8AEC-4698-895D-05DF858EA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A971E-DEE9-410D-BAD0-DC9D0DF1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4136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中华人民共和国民法典草案》解读\n## 1.民法典草案的编纂背景与意义\n### 1.1民法典编纂的背景及原因\n### 1.2民法典草案的重要意义\n### 1.3民法典草案对法治国家建设的影响\n## 2.民法典草案的体系结构\n### 2.1民法典草案的七编结构概述\n### 2.2总则编的主要内容与特点\n### 2.3物权编的主要内容与特点\n## 3.民法典草案的基本原则与理念\n### 3.1民法典草案的基本原则\n### 3.2民法典草案的立法理念\n### 3.3民法典草案对权利保护的体现\n## 4.民法典草案的创新与发展\n### 4.1民法典草案对现行法律的创新发展\n### 4.2民法典草案与国际法律规则的接轨\n### 4.3民法典草案对未来民事法律体系的影响\n## 5.民法典草案的实施与推广\n### 5.1民法典草案的生效与实施\n### 5.2民法典草案的宣传与普及\n### 5.3民法典草案在实践中的应用与完善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900"/>
              <a:t>《中华人民共和国民法典草案》解读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民法典草案的编纂背景与意义</a:t>
            </a:r>
            <a:endParaRPr/>
          </a:p>
        </p:txBody>
      </p:sp>
      <p:sp>
        <p:nvSpPr>
          <p:cNvPr id="1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社会经济发展带来的民事法律关系变化</a:t>
                </a:r>
                <a:endParaRPr/>
              </a:p>
            </p:txBody>
          </p:sp>
          <p:sp>
            <p:nvSpPr>
              <p:cNvPr id="1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市场经济的快速发展，民事法律关系日益复杂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全球化进程中，与国际法律的接轨需求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公民法律意识提高，对民事权利保护的要求</a:t>
                </a:r>
                <a:endParaRPr/>
              </a:p>
            </p:txBody>
          </p:sp>
        </p:grpSp>
        <p:grpSp>
          <p:nvGrpSpPr>
            <p:cNvPr id="18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现有民事法律体系的不足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法律法规数量繁多，缺乏系统性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法律规定之间存在冲突，需要统一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民事法律体系不适应时代发展，需要完善</a:t>
                </a:r>
                <a:endParaRPr/>
              </a:p>
            </p:txBody>
          </p:sp>
        </p:grpSp>
        <p:grpSp>
          <p:nvGrpSpPr>
            <p:cNvPr id="18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编纂民法典的必要性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完善中国特色社会主义法律体系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促进社会主义市场经济健康发展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民法典编纂的背景及原因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民法典草案是我国民事法律体系的基础性法律</a:t>
                </a:r>
                <a:endParaRPr/>
              </a:p>
            </p:txBody>
          </p:sp>
          <p:sp>
            <p:nvSpPr>
              <p:cNvPr id="1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规定了民事活动的基本原则和规则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保障了人民群众的民事权益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为民事审判和仲裁提供了法律依据</a:t>
                </a:r>
                <a:endParaRPr/>
              </a:p>
            </p:txBody>
          </p:sp>
        </p:grpSp>
        <p:grpSp>
          <p:nvGrpSpPr>
            <p:cNvPr id="1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民法典草案对法治国家建设的推动作用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完善法治体系，提高法治水平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促进权力制约和监督，保障公民权利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提高国家治理效能，实现国家治理体系和治理能力现代化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民法典草案对国际法律体系的影响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有助于我国在国际法律事务中的话语权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为我国与其他国家开展法律合作提供了法律基础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有助于我国参与国际法律规则的制定和完善</a:t>
                </a:r>
                <a:endParaRPr/>
              </a:p>
            </p:txBody>
          </p:sp>
        </p:grpSp>
      </p:grpSp>
      <p:pic>
        <p:nvPicPr>
          <p:cNvPr id="2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民法典草案的重要意义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组合 2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7" name="组合 20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民法典草案对法治国家建设的基本原则的体现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坚持依法治国，实现法治国家建设的目标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保障公民权利，实现公平正义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坚持科学立法，提高法律质量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民法典草案对法治国家建设的制度完善的促进作用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完善民事法律体系，保障人民群众合法权益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促进司法体制改革，提高司法公正水平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加强法治宣传教育，提高公民法律素质</a:t>
                </a:r>
                <a:endParaRPr/>
              </a:p>
            </p:txBody>
          </p:sp>
          <p:pic>
            <p:nvPicPr>
              <p:cNvPr id="2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民法典草案对法治国家建设的国际影响的体现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有助于提高我国在国际法律体系中的地位和影响力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为我国与其他国家开展法治合作提供了法律基础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有助于我国参与国际法治规则的制定和完善</a:t>
                </a:r>
                <a:endParaRPr/>
              </a:p>
            </p:txBody>
          </p:sp>
          <p:pic>
            <p:nvPicPr>
              <p:cNvPr id="2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民法典草案对法治国家建设的影响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民法典草案的体系结构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总则编的主要内容与特点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组合 2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组合 22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总则编的主要内容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规定民事活动的基本原则和规则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规定民事主体、民事权利和民事责任等基本问题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规定民事法律行为和代理等基本问题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组合 23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总则编的特点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概括性强，涵盖了民事活动的基本原则和规则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稳定性高，为其他各编提供基本法律依据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适应性广，能够满足民事法律关系发展的需求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物权编的主要内容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规定物权的设立、变更、转让和消灭等基本问题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保护当事人的物权和利益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规定抵押权、质权、留置权等担保物权的基本问题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物权编的特点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权利保护性强，充分保障当事人的物权和利益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体系完整，涵盖了物权的基本问题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适应性强，能够满足市场经济发展的需求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物权编的主要内容与特点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民法典草案的基本原则与理念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8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椭圆 48"/>
          <p:cNvSpPr>
            <a:spLocks noChangeAspect="1"/>
          </p:cNvSpPr>
          <p:nvPr/>
        </p:nvSpPr>
        <p:spPr>
          <a:xfrm>
            <a:off x="1200400" y="3149376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0" name="椭圆 49"/>
          <p:cNvSpPr>
            <a:spLocks noChangeAspect="1"/>
          </p:cNvSpPr>
          <p:nvPr/>
        </p:nvSpPr>
        <p:spPr>
          <a:xfrm>
            <a:off x="3403359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1" name="椭圆 50"/>
          <p:cNvSpPr>
            <a:spLocks noChangeAspect="1"/>
          </p:cNvSpPr>
          <p:nvPr/>
        </p:nvSpPr>
        <p:spPr>
          <a:xfrm>
            <a:off x="5606318" y="3130438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2" name="椭圆 5"/>
          <p:cNvSpPr>
            <a:spLocks noChangeAspect="1"/>
          </p:cNvSpPr>
          <p:nvPr/>
        </p:nvSpPr>
        <p:spPr>
          <a:xfrm>
            <a:off x="10012236" y="3130438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1"/>
          <p:cNvSpPr>
            <a:spLocks noChangeAspect="1"/>
          </p:cNvSpPr>
          <p:nvPr/>
        </p:nvSpPr>
        <p:spPr>
          <a:xfrm>
            <a:off x="7809277" y="3130438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4" name="组合 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400" y="4254829"/>
            <a:ext cx="10755836" cy="2187594"/>
            <a:chOff x="660400" y="4254829"/>
            <a:chExt cx="10755836" cy="2187594"/>
          </a:xfrm>
        </p:grpSpPr>
        <p:grpSp>
          <p:nvGrpSpPr>
            <p:cNvPr id="15" name="组合 58"/>
            <p:cNvGrpSpPr/>
            <p:nvPr/>
          </p:nvGrpSpPr>
          <p:grpSpPr>
            <a:xfrm>
              <a:off x="660400" y="4254829"/>
              <a:ext cx="1944000" cy="2187594"/>
              <a:chOff x="983108" y="4312091"/>
              <a:chExt cx="1944000" cy="2187594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合法权益受到平等保护</a:t>
                </a:r>
                <a:endParaRPr/>
              </a:p>
            </p:txBody>
          </p:sp>
        </p:grpSp>
        <p:grpSp>
          <p:nvGrpSpPr>
            <p:cNvPr id="18" name="组合 24"/>
            <p:cNvGrpSpPr/>
            <p:nvPr/>
          </p:nvGrpSpPr>
          <p:grpSpPr>
            <a:xfrm>
              <a:off x="2863359" y="4254829"/>
              <a:ext cx="1944000" cy="2187594"/>
              <a:chOff x="983108" y="4312091"/>
              <a:chExt cx="1944000" cy="218759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自愿原则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民事主体在民事活动中意思自治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合法权益受到法律保护</a:t>
                </a:r>
                <a:endParaRPr/>
              </a:p>
            </p:txBody>
          </p:sp>
        </p:grpSp>
        <p:grpSp>
          <p:nvGrpSpPr>
            <p:cNvPr id="21" name="组合 27"/>
            <p:cNvGrpSpPr/>
            <p:nvPr/>
          </p:nvGrpSpPr>
          <p:grpSpPr>
            <a:xfrm>
              <a:off x="5066318" y="4254829"/>
              <a:ext cx="1944000" cy="2187594"/>
              <a:chOff x="983108" y="4312091"/>
              <a:chExt cx="1944000" cy="218759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民事活动应当公平对待各方当事人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合法权益受到公平保护</a:t>
                </a:r>
                <a:endParaRPr/>
              </a:p>
            </p:txBody>
          </p:sp>
        </p:grpSp>
        <p:grpSp>
          <p:nvGrpSpPr>
            <p:cNvPr id="24" name="组合 30"/>
            <p:cNvGrpSpPr/>
            <p:nvPr/>
          </p:nvGrpSpPr>
          <p:grpSpPr>
            <a:xfrm>
              <a:off x="7269277" y="4254829"/>
              <a:ext cx="1944000" cy="2187594"/>
              <a:chOff x="983108" y="4312091"/>
              <a:chExt cx="1944000" cy="2187594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民事主体在民事活动中应当诚实守信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合法权益受到法律保护</a:t>
                </a:r>
                <a:endParaRPr/>
              </a:p>
            </p:txBody>
          </p:sp>
        </p:grpSp>
        <p:grpSp>
          <p:nvGrpSpPr>
            <p:cNvPr id="27" name="组合 33"/>
            <p:cNvGrpSpPr/>
            <p:nvPr/>
          </p:nvGrpSpPr>
          <p:grpSpPr>
            <a:xfrm>
              <a:off x="9472236" y="4254829"/>
              <a:ext cx="1944000" cy="2187594"/>
              <a:chOff x="983108" y="4312091"/>
              <a:chExt cx="1944000" cy="2187594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公序良俗原则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民事活动应当符合公共秩序和善良风俗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合法权益受到法律保护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民法典草案的基本原则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https://d.book118.com/378074136022006037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《中华人民共和国民法典草案》解读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2024-09-16T20:44:54.109</cp:lastPrinted>
  <dcterms:created xsi:type="dcterms:W3CDTF">2024-09-16T12:44:54Z</dcterms:created>
  <dcterms:modified xsi:type="dcterms:W3CDTF">2024-09-16T12:44:56Z</dcterms:modified>
</cp:coreProperties>
</file>