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09" r:id="rId22"/>
  </p:sldIdLst>
  <p:sldSz cx="12192000" cy="6858000"/>
  <p:notesSz cx="6858000" cy="9144000"/>
  <p:custDataLst>
    <p:tags r:id="rId2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tags" Target="tags/tag1.xml" /><Relationship Id="rId24" Type="http://schemas.openxmlformats.org/officeDocument/2006/relationships/presProps" Target="presProps.xml" /><Relationship Id="rId25" Type="http://schemas.openxmlformats.org/officeDocument/2006/relationships/viewProps" Target="viewProps.xml" /><Relationship Id="rId26" Type="http://schemas.openxmlformats.org/officeDocument/2006/relationships/theme" Target="theme/theme1.xml" /><Relationship Id="rId27"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5A2DD2E4-C1B3-4D34-9206-F5C14E252C47}"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1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4" name="PlaceHolder 1"/>
          <p:cNvSpPr>
            <a:spLocks noGrp="1"/>
          </p:cNvSpPr>
          <p:nvPr>
            <p:ph type="sldImg"/>
          </p:nvPr>
        </p:nvSpPr>
        <p:spPr>
          <a:xfrm>
            <a:off x="685800" y="1143000"/>
            <a:ext cx="5486040" cy="3085920"/>
          </a:xfrm>
          <a:prstGeom prst="rect">
            <a:avLst/>
          </a:prstGeom>
          <a:ln w="0">
            <a:noFill/>
          </a:ln>
        </p:spPr>
      </p:sp>
      <p:sp>
        <p:nvSpPr>
          <p:cNvPr id="295"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6"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97" name="PlaceHolder 1"/>
          <p:cNvSpPr>
            <a:spLocks noGrp="1"/>
          </p:cNvSpPr>
          <p:nvPr>
            <p:ph type="sldImg"/>
          </p:nvPr>
        </p:nvSpPr>
        <p:spPr>
          <a:xfrm>
            <a:off x="685800" y="1143000"/>
            <a:ext cx="5486040" cy="3085920"/>
          </a:xfrm>
          <a:prstGeom prst="rect">
            <a:avLst/>
          </a:prstGeom>
          <a:ln w="0">
            <a:noFill/>
          </a:ln>
        </p:spPr>
      </p:sp>
      <p:sp>
        <p:nvSpPr>
          <p:cNvPr id="298"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299"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0" name="PlaceHolder 1"/>
          <p:cNvSpPr>
            <a:spLocks noGrp="1"/>
          </p:cNvSpPr>
          <p:nvPr>
            <p:ph type="sldImg"/>
          </p:nvPr>
        </p:nvSpPr>
        <p:spPr>
          <a:xfrm>
            <a:off x="685800" y="1143000"/>
            <a:ext cx="5486040" cy="3085920"/>
          </a:xfrm>
          <a:prstGeom prst="rect">
            <a:avLst/>
          </a:prstGeom>
          <a:ln w="0">
            <a:noFill/>
          </a:ln>
        </p:spPr>
      </p:sp>
      <p:sp>
        <p:nvSpPr>
          <p:cNvPr id="301"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2"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3" name="PlaceHolder 1"/>
          <p:cNvSpPr>
            <a:spLocks noGrp="1"/>
          </p:cNvSpPr>
          <p:nvPr>
            <p:ph type="sldImg"/>
          </p:nvPr>
        </p:nvSpPr>
        <p:spPr>
          <a:xfrm>
            <a:off x="685800" y="1143000"/>
            <a:ext cx="5486040" cy="3085920"/>
          </a:xfrm>
          <a:prstGeom prst="rect">
            <a:avLst/>
          </a:prstGeom>
          <a:ln w="0">
            <a:noFill/>
          </a:ln>
        </p:spPr>
      </p:sp>
      <p:sp>
        <p:nvSpPr>
          <p:cNvPr id="304"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5"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06" name="PlaceHolder 1"/>
          <p:cNvSpPr>
            <a:spLocks noGrp="1"/>
          </p:cNvSpPr>
          <p:nvPr>
            <p:ph type="sldImg"/>
          </p:nvPr>
        </p:nvSpPr>
        <p:spPr>
          <a:xfrm>
            <a:off x="685800" y="1143000"/>
            <a:ext cx="5486040" cy="3085920"/>
          </a:xfrm>
          <a:prstGeom prst="rect">
            <a:avLst/>
          </a:prstGeom>
          <a:ln w="0">
            <a:noFill/>
          </a:ln>
        </p:spPr>
      </p:sp>
      <p:sp>
        <p:nvSpPr>
          <p:cNvPr id="307"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08"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177F56D-9A78-4005-8C6A-A0894D63AB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03D0EA0-EC0C-4CA1-A21E-EF76B0AC0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7A37EC-132A-4759-871D-5C29F44010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FDE8A78-B258-4574-8258-C0FA8C862A1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899D8BB-1E25-4370-BBB9-117D146B5F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EA8FF43-7E18-4E4E-9427-3A4C5FFFE0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5EFC5C-791A-4F23-83A4-2F6FC98C9B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4C4731-1D04-4C97-9BF1-EA8EB3293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B4E45A3-647E-4268-9C13-BD98C518E3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90A34F-D883-46A2-B304-8E2F652760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FED4A3-5FC0-4CA4-AE16-3A501466F4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8F3FF2E2-28C1-4A9A-896E-BE87264D9EBA}"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A72372E2-EBF6-4F92-88E9-D7650849C00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8.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05103036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建筑工地安全管理实务</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63828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zh-CN" sz="1800" b="0" strike="noStrike" spc="-1">
                <a:solidFill>
                  <a:schemeClr val="dk1"/>
                </a:solidFill>
                <a:latin typeface="Arial"/>
                <a:ea typeface="微软雅黑"/>
              </a:rPr>
              <a:t>制作人：</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老师 </a:t>
            </a: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X</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1</a:t>
            </a:r>
            <a:r>
              <a:rPr lang="zh-CN" sz="2400" b="0" strike="noStrike" spc="-1">
                <a:solidFill>
                  <a:schemeClr val="accent1"/>
                </a:solidFill>
                <a:latin typeface="微软雅黑"/>
                <a:ea typeface="微软雅黑"/>
              </a:rPr>
              <a:t>章  建筑工地安全管理概述</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2</a:t>
            </a:r>
            <a:r>
              <a:rPr lang="zh-CN" sz="2400" b="0" strike="noStrike" spc="-1">
                <a:solidFill>
                  <a:schemeClr val="accent1"/>
                </a:solidFill>
                <a:latin typeface="微软雅黑"/>
                <a:ea typeface="微软雅黑"/>
              </a:rPr>
              <a:t>章  建筑工地安全管理制度</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3</a:t>
            </a:r>
            <a:r>
              <a:rPr lang="zh-CN" sz="2400" b="0" strike="noStrike" spc="-1">
                <a:solidFill>
                  <a:schemeClr val="accent1"/>
                </a:solidFill>
                <a:latin typeface="微软雅黑"/>
                <a:ea typeface="微软雅黑"/>
              </a:rPr>
              <a:t>章  建筑工地安全教育培训</a:t>
            </a:r>
            <a:endParaRPr lang="en-US" sz="2400" b="0" strike="noStrike" spc="-1">
              <a:solidFill>
                <a:srgbClr val="000000"/>
              </a:solidFill>
              <a:latin typeface="Arial"/>
            </a:endParaRPr>
          </a:p>
          <a:p>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4</a:t>
            </a:r>
            <a:r>
              <a:rPr lang="zh-CN" sz="2400" b="0" strike="noStrike" spc="-1">
                <a:solidFill>
                  <a:schemeClr val="accent1"/>
                </a:solidFill>
                <a:latin typeface="微软雅黑"/>
                <a:ea typeface="微软雅黑"/>
              </a:rPr>
              <a:t>章  建筑工地安全管理实务</a:t>
            </a:r>
            <a:endParaRPr lang="en-US" sz="2400" b="0" strike="noStrike" spc="-1">
              <a:solidFill>
                <a:srgbClr val="000000"/>
              </a:solidFill>
              <a:latin typeface="Arial"/>
            </a:endParaRPr>
          </a:p>
          <a:p>
            <a:pPr defTabSz="914400">
              <a:lnSpc>
                <a:spcPct val="100000"/>
              </a:lnSpc>
            </a:pPr>
            <a:r>
              <a:rPr lang="zh-CN" sz="2400" b="0" strike="noStrike" spc="-1">
                <a:solidFill>
                  <a:schemeClr val="accent1"/>
                </a:solidFill>
                <a:latin typeface="微软雅黑"/>
                <a:ea typeface="微软雅黑"/>
              </a:rPr>
              <a:t>第</a:t>
            </a:r>
            <a:r>
              <a:rPr lang="en-US" sz="2400" b="0" strike="noStrike" spc="-1">
                <a:solidFill>
                  <a:schemeClr val="accent1"/>
                </a:solidFill>
                <a:latin typeface="微软雅黑"/>
                <a:ea typeface="微软雅黑"/>
              </a:rPr>
              <a:t>5</a:t>
            </a:r>
            <a:r>
              <a:rPr lang="zh-CN" sz="2400" b="0" strike="noStrike" spc="-1">
                <a:solidFill>
                  <a:schemeClr val="accent1"/>
                </a:solidFill>
                <a:latin typeface="微软雅黑"/>
                <a:ea typeface="微软雅黑"/>
              </a:rPr>
              <a:t>章  建筑工地安全文化建设</a:t>
            </a:r>
            <a:endParaRPr lang="en-US" sz="24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建筑工地安全管理概述</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建筑工地安全管理的重要性</a:t>
            </a:r>
            <a:endParaRPr lang="en-US" sz="2200" b="0" strike="noStrike" spc="-1">
              <a:solidFill>
                <a:srgbClr val="000000"/>
              </a:solidFill>
              <a:latin typeface="Arial"/>
            </a:endParaRPr>
          </a:p>
        </p:txBody>
      </p:sp>
      <p:sp>
        <p:nvSpPr>
          <p:cNvPr id="82"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建筑工地安全管理是确保工地施工过程中员工和公众安全的重要保障。不良的安全管理可能导致事故发生，影响工程进度和成本。</a:t>
            </a:r>
            <a:endParaRPr lang="en-US" sz="14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4"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建筑工地安全管理的基本要素</a:t>
            </a:r>
            <a:endParaRPr lang="en-US" sz="3600" b="0" strike="noStrike" spc="-1">
              <a:solidFill>
                <a:schemeClr val="dk1"/>
              </a:solidFill>
              <a:latin typeface="Arial"/>
            </a:endParaRPr>
          </a:p>
        </p:txBody>
      </p:sp>
      <p:sp>
        <p:nvSpPr>
          <p:cNvPr id="85"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重要性</a:t>
            </a:r>
            <a:endParaRPr lang="en-US" sz="1400" b="0" strike="noStrike" spc="-1">
              <a:solidFill>
                <a:srgbClr val="000000"/>
              </a:solidFill>
              <a:latin typeface="Arial"/>
            </a:endParaRPr>
          </a:p>
        </p:txBody>
      </p:sp>
      <p:sp>
        <p:nvSpPr>
          <p:cNvPr id="86"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安全管理制度的建立</a:t>
            </a:r>
            <a:endParaRPr lang="en-US" sz="1800" b="0" strike="noStrike" spc="-1">
              <a:solidFill>
                <a:srgbClr val="000000"/>
              </a:solidFill>
              <a:latin typeface="Arial"/>
            </a:endParaRPr>
          </a:p>
        </p:txBody>
      </p:sp>
      <p:sp>
        <p:nvSpPr>
          <p:cNvPr id="87"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必需性</a:t>
            </a:r>
            <a:endParaRPr lang="en-US" sz="1400" b="0" strike="noStrike" spc="-1">
              <a:solidFill>
                <a:srgbClr val="000000"/>
              </a:solidFill>
              <a:latin typeface="Arial"/>
            </a:endParaRPr>
          </a:p>
        </p:txBody>
      </p:sp>
      <p:sp>
        <p:nvSpPr>
          <p:cNvPr id="88"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安全培训和教育</a:t>
            </a:r>
            <a:endParaRPr lang="en-US" sz="1800" b="0" strike="noStrike" spc="-1">
              <a:solidFill>
                <a:srgbClr val="000000"/>
              </a:solidFill>
              <a:latin typeface="Arial"/>
            </a:endParaRPr>
          </a:p>
        </p:txBody>
      </p:sp>
      <p:sp>
        <p:nvSpPr>
          <p:cNvPr id="89"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监管</a:t>
            </a:r>
            <a:endParaRPr lang="en-US" sz="1400" b="0" strike="noStrike" spc="-1">
              <a:solidFill>
                <a:srgbClr val="000000"/>
              </a:solidFill>
              <a:latin typeface="Arial"/>
            </a:endParaRPr>
          </a:p>
        </p:txBody>
      </p:sp>
      <p:sp>
        <p:nvSpPr>
          <p:cNvPr id="90"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安全检查和监督</a:t>
            </a:r>
            <a:endParaRPr lang="en-US" sz="1800" b="0" strike="noStrike" spc="-1">
              <a:solidFill>
                <a:srgbClr val="000000"/>
              </a:solidFill>
              <a:latin typeface="Arial"/>
            </a:endParaRPr>
          </a:p>
        </p:txBody>
      </p:sp>
      <p:sp>
        <p:nvSpPr>
          <p:cNvPr id="91"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应急处理</a:t>
            </a:r>
            <a:endParaRPr lang="en-US" sz="1400" b="0" strike="noStrike" spc="-1">
              <a:solidFill>
                <a:srgbClr val="000000"/>
              </a:solidFill>
              <a:latin typeface="Arial"/>
            </a:endParaRPr>
          </a:p>
        </p:txBody>
      </p:sp>
      <p:sp>
        <p:nvSpPr>
          <p:cNvPr id="92"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应急预案和应对措施</a:t>
            </a:r>
            <a:endParaRPr lang="en-US" sz="18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3"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安全文化建设在建筑工地的重要性</a:t>
            </a:r>
            <a:endParaRPr lang="en-US" sz="3600" b="0" strike="noStrike" spc="-1">
              <a:solidFill>
                <a:schemeClr val="dk1"/>
              </a:solidFill>
              <a:latin typeface="Arial"/>
            </a:endParaRPr>
          </a:p>
        </p:txBody>
      </p:sp>
      <p:sp>
        <p:nvSpPr>
          <p:cNvPr id="94"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意识提升</a:t>
            </a:r>
            <a:endParaRPr lang="en-US" sz="1400" b="0" strike="noStrike" spc="-1">
              <a:solidFill>
                <a:srgbClr val="000000"/>
              </a:solidFill>
              <a:latin typeface="Arial"/>
            </a:endParaRPr>
          </a:p>
        </p:txBody>
      </p:sp>
      <p:sp>
        <p:nvSpPr>
          <p:cNvPr id="95"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培养员工安全意识</a:t>
            </a:r>
            <a:endParaRPr lang="en-US" sz="2000" b="0" strike="noStrike" spc="-1">
              <a:solidFill>
                <a:srgbClr val="000000"/>
              </a:solidFill>
              <a:latin typeface="Arial"/>
            </a:endParaRPr>
          </a:p>
        </p:txBody>
      </p:sp>
      <p:sp>
        <p:nvSpPr>
          <p:cNvPr id="96"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97"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98"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文化建设</a:t>
            </a:r>
            <a:endParaRPr lang="en-US" sz="1400" b="0" strike="noStrike" spc="-1">
              <a:solidFill>
                <a:srgbClr val="000000"/>
              </a:solidFill>
              <a:latin typeface="Arial"/>
            </a:endParaRPr>
          </a:p>
        </p:txBody>
      </p:sp>
      <p:sp>
        <p:nvSpPr>
          <p:cNvPr id="99"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倡导安全文化</a:t>
            </a:r>
            <a:endParaRPr lang="en-US" sz="2000" b="0" strike="noStrike" spc="-1">
              <a:solidFill>
                <a:srgbClr val="000000"/>
              </a:solidFill>
              <a:latin typeface="Arial"/>
            </a:endParaRPr>
          </a:p>
        </p:txBody>
      </p:sp>
      <p:sp>
        <p:nvSpPr>
          <p:cNvPr id="100"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1"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行为规范</a:t>
            </a:r>
            <a:endParaRPr lang="en-US" sz="1400" b="0" strike="noStrike" spc="-1">
              <a:solidFill>
                <a:srgbClr val="000000"/>
              </a:solidFill>
              <a:latin typeface="Arial"/>
            </a:endParaRPr>
          </a:p>
        </p:txBody>
      </p:sp>
      <p:sp>
        <p:nvSpPr>
          <p:cNvPr id="102"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建立安全行为规范</a:t>
            </a:r>
            <a:endParaRPr lang="en-US" sz="2000" b="0" strike="noStrike" spc="-1">
              <a:solidFill>
                <a:srgbClr val="000000"/>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03"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4"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监督机构的职责</a:t>
            </a:r>
            <a:endParaRPr lang="en-US" sz="1800" b="0" strike="noStrike" spc="-1">
              <a:solidFill>
                <a:srgbClr val="000000"/>
              </a:solidFill>
              <a:latin typeface="Arial"/>
            </a:endParaRPr>
          </a:p>
        </p:txBody>
      </p:sp>
      <p:sp>
        <p:nvSpPr>
          <p:cNvPr id="105"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定期检查</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违规处理</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安全培训</a:t>
            </a:r>
            <a:endParaRPr lang="en-US" sz="1200" b="0" strike="noStrike" spc="-1">
              <a:solidFill>
                <a:srgbClr val="000000"/>
              </a:solidFill>
              <a:latin typeface="Arial"/>
            </a:endParaRPr>
          </a:p>
        </p:txBody>
      </p:sp>
      <p:sp>
        <p:nvSpPr>
          <p:cNvPr id="106"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07"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安全管理的考核标准</a:t>
            </a:r>
            <a:endParaRPr lang="en-US" sz="1800" b="0" strike="noStrike" spc="-1">
              <a:solidFill>
                <a:srgbClr val="000000"/>
              </a:solidFill>
              <a:latin typeface="Arial"/>
            </a:endParaRPr>
          </a:p>
        </p:txBody>
      </p:sp>
      <p:sp>
        <p:nvSpPr>
          <p:cNvPr id="108"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事故率</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安全投入</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安全意识</a:t>
            </a:r>
            <a:endParaRPr lang="en-US" sz="1200" b="0" strike="noStrike" spc="-1">
              <a:solidFill>
                <a:srgbClr val="000000"/>
              </a:solidFill>
              <a:latin typeface="Arial"/>
            </a:endParaRPr>
          </a:p>
        </p:txBody>
      </p:sp>
      <p:sp>
        <p:nvSpPr>
          <p:cNvPr id="109"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0"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11"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1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建筑工地安全管理的监督与考核</a:t>
            </a:r>
            <a:endParaRPr lang="en-US" sz="3600" b="0" strike="noStrike" spc="-1">
              <a:solidFill>
                <a:schemeClr val="dk1"/>
              </a:solidFill>
              <a:latin typeface="Arial"/>
            </a:endParaRPr>
          </a:p>
        </p:txBody>
      </p:sp>
      <p:sp>
        <p:nvSpPr>
          <p:cNvPr id="113"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14"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安全生产主体责任</a:t>
            </a:r>
            <a:endParaRPr lang="en-US" sz="1800" b="0" strike="noStrike" spc="-1">
              <a:solidFill>
                <a:srgbClr val="000000"/>
              </a:solidFill>
              <a:latin typeface="Arial"/>
            </a:endParaRPr>
          </a:p>
        </p:txBody>
      </p:sp>
      <p:sp>
        <p:nvSpPr>
          <p:cNvPr id="115"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企业领导</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部门主管</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员工</a:t>
            </a:r>
            <a:endParaRPr lang="en-US" sz="1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建筑工地安全管理的监督与考核</a:t>
            </a:r>
            <a:endParaRPr lang="en-US" sz="3600" b="0" strike="noStrike" spc="-1">
              <a:solidFill>
                <a:schemeClr val="dk1"/>
              </a:solidFill>
              <a:latin typeface="Arial"/>
            </a:endParaRPr>
          </a:p>
        </p:txBody>
      </p:sp>
      <p:sp>
        <p:nvSpPr>
          <p:cNvPr id="117"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企业领导</a:t>
            </a:r>
            <a:endParaRPr lang="en-US" sz="1400" b="0" strike="noStrike" spc="-1">
              <a:solidFill>
                <a:srgbClr val="000000"/>
              </a:solidFill>
              <a:latin typeface="Arial"/>
            </a:endParaRPr>
          </a:p>
        </p:txBody>
      </p:sp>
      <p:sp>
        <p:nvSpPr>
          <p:cNvPr id="118"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安全生产主体责任</a:t>
            </a:r>
            <a:endParaRPr lang="en-US" sz="1800" b="0" strike="noStrike" spc="-1">
              <a:solidFill>
                <a:srgbClr val="000000"/>
              </a:solidFill>
              <a:latin typeface="Arial"/>
            </a:endParaRPr>
          </a:p>
        </p:txBody>
      </p:sp>
      <p:sp>
        <p:nvSpPr>
          <p:cNvPr id="119"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定期检查</a:t>
            </a:r>
            <a:endParaRPr lang="en-US" sz="1400" b="0" strike="noStrike" spc="-1">
              <a:solidFill>
                <a:srgbClr val="000000"/>
              </a:solidFill>
              <a:latin typeface="Arial"/>
            </a:endParaRPr>
          </a:p>
        </p:txBody>
      </p:sp>
      <p:sp>
        <p:nvSpPr>
          <p:cNvPr id="120"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监督机构的职责</a:t>
            </a:r>
            <a:endParaRPr lang="en-US" sz="1800" b="0" strike="noStrike" spc="-1">
              <a:solidFill>
                <a:srgbClr val="000000"/>
              </a:solidFill>
              <a:latin typeface="Arial"/>
            </a:endParaRPr>
          </a:p>
        </p:txBody>
      </p:sp>
      <p:sp>
        <p:nvSpPr>
          <p:cNvPr id="121"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事故率</a:t>
            </a:r>
            <a:endParaRPr lang="en-US" sz="1400" b="0" strike="noStrike" spc="-1">
              <a:solidFill>
                <a:srgbClr val="000000"/>
              </a:solidFill>
              <a:latin typeface="Arial"/>
            </a:endParaRPr>
          </a:p>
        </p:txBody>
      </p:sp>
      <p:sp>
        <p:nvSpPr>
          <p:cNvPr id="122"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安全管理的考核标准</a:t>
            </a:r>
            <a:endParaRPr lang="en-US" sz="1800" b="0" strike="noStrike" spc="-1">
              <a:solidFill>
                <a:srgbClr val="000000"/>
              </a:solidFill>
              <a:latin typeface="Arial"/>
            </a:endParaRPr>
          </a:p>
        </p:txBody>
      </p:sp>
      <p:sp>
        <p:nvSpPr>
          <p:cNvPr id="123"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24"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25"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26"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建筑工地安全管理制度</a:t>
            </a:r>
            <a:endParaRPr lang="en-US" sz="3600" b="0" strike="noStrike" spc="-1">
              <a:solidFill>
                <a:schemeClr val="dk1"/>
              </a:solidFill>
              <a:latin typeface="Arial"/>
            </a:endParaRPr>
          </a:p>
        </p:txBody>
      </p:sp>
      <p:sp>
        <p:nvSpPr>
          <p:cNvPr id="127"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28"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29"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建筑工地安全管理制度的建立</a:t>
            </a:r>
            <a:endParaRPr lang="en-US" sz="2200" b="0" strike="noStrike" spc="-1">
              <a:solidFill>
                <a:srgbClr val="000000"/>
              </a:solidFill>
              <a:latin typeface="Arial"/>
            </a:endParaRPr>
          </a:p>
        </p:txBody>
      </p:sp>
      <p:sp>
        <p:nvSpPr>
          <p:cNvPr id="130"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建筑工地安全管理制度的建立是确保工地安全和防止意外事故发生的重要措施。制度的内容和要求包括安全生产规章制度、安全生产工作程序、安全生产责任制度等。制度的实施步骤包括制定、宣传、培训和落实。制度的监督与评估要求建立定期检查、内部审计和外部评估机制。</a:t>
            </a:r>
            <a:endParaRPr lang="en-US" sz="1400" b="0" strike="noStrike" spc="-1">
              <a:solidFill>
                <a:srgbClr val="000000"/>
              </a:solidFill>
              <a:latin typeface="Arial"/>
            </a:endParaRPr>
          </a:p>
        </p:txBody>
      </p:sp>
      <p:sp>
        <p:nvSpPr>
          <p:cNvPr id="131"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2"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安全管理责任制度</a:t>
            </a:r>
            <a:endParaRPr lang="en-US" sz="3600" b="0" strike="noStrike" spc="-1">
              <a:solidFill>
                <a:schemeClr val="dk1"/>
              </a:solidFill>
              <a:latin typeface="Arial"/>
            </a:endParaRPr>
          </a:p>
        </p:txBody>
      </p:sp>
      <p:sp>
        <p:nvSpPr>
          <p:cNvPr id="133"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明确责任范围</a:t>
            </a:r>
            <a:endParaRPr lang="en-US" sz="1400" b="0" strike="noStrike" spc="-1">
              <a:solidFill>
                <a:srgbClr val="000000"/>
              </a:solidFill>
              <a:latin typeface="Arial"/>
            </a:endParaRPr>
          </a:p>
        </p:txBody>
      </p:sp>
      <p:sp>
        <p:nvSpPr>
          <p:cNvPr id="134"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各级责任主体的职责划分</a:t>
            </a:r>
            <a:endParaRPr lang="en-US" sz="1800" b="0" strike="noStrike" spc="-1">
              <a:solidFill>
                <a:srgbClr val="000000"/>
              </a:solidFill>
              <a:latin typeface="Arial"/>
            </a:endParaRPr>
          </a:p>
        </p:txBody>
      </p:sp>
      <p:sp>
        <p:nvSpPr>
          <p:cNvPr id="135"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严格实施惩罚和奖励制度</a:t>
            </a:r>
            <a:endParaRPr lang="en-US" sz="1400" b="0" strike="noStrike" spc="-1">
              <a:solidFill>
                <a:srgbClr val="000000"/>
              </a:solidFill>
              <a:latin typeface="Arial"/>
            </a:endParaRPr>
          </a:p>
        </p:txBody>
      </p:sp>
      <p:sp>
        <p:nvSpPr>
          <p:cNvPr id="136"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安全管理责任追究机制</a:t>
            </a:r>
            <a:endParaRPr lang="en-US" sz="1800" b="0" strike="noStrike" spc="-1">
              <a:solidFill>
                <a:srgbClr val="000000"/>
              </a:solidFill>
              <a:latin typeface="Arial"/>
            </a:endParaRPr>
          </a:p>
        </p:txBody>
      </p:sp>
      <p:sp>
        <p:nvSpPr>
          <p:cNvPr id="137"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领导层的示范和倡导</a:t>
            </a:r>
            <a:endParaRPr lang="en-US" sz="1400" b="0" strike="noStrike" spc="-1">
              <a:solidFill>
                <a:srgbClr val="000000"/>
              </a:solidFill>
              <a:latin typeface="Arial"/>
            </a:endParaRPr>
          </a:p>
        </p:txBody>
      </p:sp>
      <p:sp>
        <p:nvSpPr>
          <p:cNvPr id="138"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建筑工地安全管理的领导责任</a:t>
            </a:r>
            <a:endParaRPr lang="en-US" sz="1800" b="0" strike="noStrike" spc="-1">
              <a:solidFill>
                <a:srgbClr val="000000"/>
              </a:solidFill>
              <a:latin typeface="Arial"/>
            </a:endParaRPr>
          </a:p>
        </p:txBody>
      </p:sp>
      <p:sp>
        <p:nvSpPr>
          <p:cNvPr id="139"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40"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1" name="PlaceHolder 1"/>
          <p:cNvSpPr>
            <a:spLocks noGrp="1"/>
          </p:cNvSpPr>
          <p:nvPr>
            <p:ph type="title" idx="4294967295"/>
          </p:nvPr>
        </p:nvSpPr>
        <p:spPr>
          <a:xfrm>
            <a:off x="0" y="36000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安全生产标准化管理</a:t>
            </a:r>
            <a:endParaRPr lang="en-US" sz="3600" b="0" strike="noStrike" spc="-1">
              <a:solidFill>
                <a:schemeClr val="dk1"/>
              </a:solidFill>
              <a:latin typeface="Arial"/>
            </a:endParaRPr>
          </a:p>
        </p:txBody>
      </p:sp>
      <p:sp>
        <p:nvSpPr>
          <p:cNvPr id="142" name="content.1.subtitle"/>
          <p:cNvSpPr/>
          <p:nvPr/>
        </p:nvSpPr>
        <p:spPr>
          <a:xfrm>
            <a:off x="1244520" y="235656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solidFill>
                <a:latin typeface="Arial"/>
                <a:ea typeface="微软雅黑"/>
              </a:rPr>
              <a:t>规范安全生产流程</a:t>
            </a:r>
            <a:endParaRPr lang="en-US" sz="1400" b="0" strike="noStrike" spc="-1">
              <a:solidFill>
                <a:srgbClr val="000000"/>
              </a:solidFill>
              <a:latin typeface="Arial"/>
            </a:endParaRPr>
          </a:p>
        </p:txBody>
      </p:sp>
      <p:sp>
        <p:nvSpPr>
          <p:cNvPr id="143" name="content.1.title"/>
          <p:cNvSpPr/>
          <p:nvPr/>
        </p:nvSpPr>
        <p:spPr>
          <a:xfrm>
            <a:off x="1243440" y="16959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安全管理的标准化要求</a:t>
            </a:r>
            <a:endParaRPr lang="en-US" sz="2000" b="0" strike="noStrike" spc="-1">
              <a:solidFill>
                <a:srgbClr val="000000"/>
              </a:solidFill>
              <a:latin typeface="Arial"/>
            </a:endParaRPr>
          </a:p>
        </p:txBody>
      </p:sp>
      <p:sp>
        <p:nvSpPr>
          <p:cNvPr id="144" name="椭圆 13"/>
          <p:cNvSpPr/>
          <p:nvPr/>
        </p:nvSpPr>
        <p:spPr>
          <a:xfrm>
            <a:off x="669240" y="20102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45" name="椭圆 14"/>
          <p:cNvSpPr/>
          <p:nvPr/>
        </p:nvSpPr>
        <p:spPr>
          <a:xfrm>
            <a:off x="669240" y="502416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
        <p:nvSpPr>
          <p:cNvPr id="146" name="content.3.subtitle"/>
          <p:cNvSpPr/>
          <p:nvPr/>
        </p:nvSpPr>
        <p:spPr>
          <a:xfrm>
            <a:off x="1333440" y="53766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提高安全管理水平</a:t>
            </a:r>
            <a:endParaRPr lang="en-US" sz="1400" b="0" strike="noStrike" spc="-1">
              <a:solidFill>
                <a:srgbClr val="000000"/>
              </a:solidFill>
              <a:latin typeface="Arial"/>
            </a:endParaRPr>
          </a:p>
        </p:txBody>
      </p:sp>
      <p:sp>
        <p:nvSpPr>
          <p:cNvPr id="147" name="content.3.title"/>
          <p:cNvSpPr/>
          <p:nvPr/>
        </p:nvSpPr>
        <p:spPr>
          <a:xfrm>
            <a:off x="1329840" y="463860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标准化管理在建筑工地的应用</a:t>
            </a:r>
            <a:endParaRPr lang="en-US" sz="2000" b="0" strike="noStrike" spc="-1">
              <a:solidFill>
                <a:srgbClr val="000000"/>
              </a:solidFill>
              <a:latin typeface="Arial"/>
            </a:endParaRPr>
          </a:p>
        </p:txBody>
      </p:sp>
      <p:sp>
        <p:nvSpPr>
          <p:cNvPr id="148"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49" name="content.2.subtitle"/>
          <p:cNvSpPr/>
          <p:nvPr/>
        </p:nvSpPr>
        <p:spPr>
          <a:xfrm>
            <a:off x="1330920" y="3866400"/>
            <a:ext cx="39423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1400" b="0" strike="noStrike" spc="-1">
                <a:solidFill>
                  <a:schemeClr val="dk1">
                    <a:lumMod val="85000"/>
                    <a:lumOff val="15000"/>
                  </a:schemeClr>
                </a:solidFill>
                <a:latin typeface="微软雅黑"/>
                <a:ea typeface="微软雅黑"/>
              </a:rPr>
              <a:t>定期进行评估和认证</a:t>
            </a:r>
            <a:endParaRPr lang="en-US" sz="1400" b="0" strike="noStrike" spc="-1">
              <a:solidFill>
                <a:srgbClr val="000000"/>
              </a:solidFill>
              <a:latin typeface="Arial"/>
            </a:endParaRPr>
          </a:p>
        </p:txBody>
      </p:sp>
      <p:sp>
        <p:nvSpPr>
          <p:cNvPr id="150" name="content.2.title"/>
          <p:cNvSpPr/>
          <p:nvPr/>
        </p:nvSpPr>
        <p:spPr>
          <a:xfrm>
            <a:off x="1329120" y="3128760"/>
            <a:ext cx="3943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2000" b="1" strike="noStrike" spc="-1">
                <a:solidFill>
                  <a:schemeClr val="accent1"/>
                </a:solidFill>
                <a:latin typeface="微软雅黑"/>
                <a:ea typeface="微软雅黑"/>
              </a:rPr>
              <a:t>安全管理的标准化评定</a:t>
            </a:r>
            <a:endParaRPr lang="en-US" sz="20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51"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2" name="content.2.title"/>
          <p:cNvSpPr/>
          <p:nvPr/>
        </p:nvSpPr>
        <p:spPr>
          <a:xfrm>
            <a:off x="368964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安全生产数据的采集与分析</a:t>
            </a:r>
            <a:endParaRPr lang="en-US" sz="1800" b="0" strike="noStrike" spc="-1">
              <a:solidFill>
                <a:srgbClr val="000000"/>
              </a:solidFill>
              <a:latin typeface="Arial"/>
            </a:endParaRPr>
          </a:p>
        </p:txBody>
      </p:sp>
      <p:sp>
        <p:nvSpPr>
          <p:cNvPr id="153" name="content.2.content"/>
          <p:cNvSpPr/>
          <p:nvPr/>
        </p:nvSpPr>
        <p:spPr>
          <a:xfrm>
            <a:off x="3676680" y="2511360"/>
            <a:ext cx="2067120" cy="291924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采集各项数据</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进行数据整合</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分析形成报告</a:t>
            </a:r>
            <a:endParaRPr lang="en-US" sz="1200" b="0" strike="noStrike" spc="-1">
              <a:solidFill>
                <a:srgbClr val="000000"/>
              </a:solidFill>
              <a:latin typeface="Arial"/>
            </a:endParaRPr>
          </a:p>
        </p:txBody>
      </p:sp>
      <p:sp>
        <p:nvSpPr>
          <p:cNvPr id="154"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5" name="content.3.title"/>
          <p:cNvSpPr/>
          <p:nvPr/>
        </p:nvSpPr>
        <p:spPr>
          <a:xfrm>
            <a:off x="6460560" y="211140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信息化管理在建筑工地安全管理中的作用</a:t>
            </a:r>
            <a:endParaRPr lang="en-US" sz="1800" b="0" strike="noStrike" spc="-1">
              <a:solidFill>
                <a:srgbClr val="000000"/>
              </a:solidFill>
              <a:latin typeface="Arial"/>
            </a:endParaRPr>
          </a:p>
        </p:txBody>
      </p:sp>
      <p:sp>
        <p:nvSpPr>
          <p:cNvPr id="156" name="content.3.content"/>
          <p:cNvSpPr/>
          <p:nvPr/>
        </p:nvSpPr>
        <p:spPr>
          <a:xfrm>
            <a:off x="6424200" y="2511360"/>
            <a:ext cx="2095920" cy="86580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提升管理效率</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促进信息共享</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加强预警与应急能力</a:t>
            </a:r>
            <a:endParaRPr lang="en-US" sz="1200" b="0" strike="noStrike" spc="-1">
              <a:solidFill>
                <a:srgbClr val="000000"/>
              </a:solidFill>
              <a:latin typeface="Arial"/>
            </a:endParaRPr>
          </a:p>
        </p:txBody>
      </p:sp>
      <p:sp>
        <p:nvSpPr>
          <p:cNvPr id="157"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58" name="content.4.title"/>
          <p:cNvSpPr/>
          <p:nvPr/>
        </p:nvSpPr>
        <p:spPr>
          <a:xfrm>
            <a:off x="9177480" y="2049840"/>
            <a:ext cx="206856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en-US" sz="1800" b="1" strike="noStrike" spc="-1">
                <a:solidFill>
                  <a:schemeClr val="dk1"/>
                </a:solidFill>
                <a:latin typeface="微软雅黑"/>
                <a:ea typeface="微软雅黑"/>
              </a:rPr>
              <a:t> </a:t>
            </a:r>
            <a:endParaRPr lang="en-US" sz="1800" b="0" strike="noStrike" spc="-1">
              <a:solidFill>
                <a:srgbClr val="000000"/>
              </a:solidFill>
              <a:latin typeface="Arial"/>
            </a:endParaRPr>
          </a:p>
        </p:txBody>
      </p:sp>
      <p:sp>
        <p:nvSpPr>
          <p:cNvPr id="159" name="content.4.content"/>
          <p:cNvSpPr/>
          <p:nvPr/>
        </p:nvSpPr>
        <p:spPr>
          <a:xfrm>
            <a:off x="9177480" y="2511360"/>
            <a:ext cx="2076840" cy="8658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200" b="0" strike="noStrike" spc="-1">
                <a:solidFill>
                  <a:schemeClr val="dk1">
                    <a:lumMod val="85000"/>
                    <a:lumOff val="15000"/>
                  </a:schemeClr>
                </a:solidFill>
                <a:latin typeface="微软雅黑"/>
                <a:ea typeface="微软雅黑"/>
              </a:rPr>
              <a:t> </a:t>
            </a:r>
            <a:endParaRPr lang="en-US" sz="1200" b="0" strike="noStrike" spc="-1">
              <a:solidFill>
                <a:srgbClr val="000000"/>
              </a:solidFill>
              <a:latin typeface="Arial"/>
            </a:endParaRPr>
          </a:p>
        </p:txBody>
      </p:sp>
      <p:sp>
        <p:nvSpPr>
          <p:cNvPr id="160"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安全生产信息化管理</a:t>
            </a:r>
            <a:endParaRPr lang="en-US" sz="3600" b="0" strike="noStrike" spc="-1">
              <a:solidFill>
                <a:schemeClr val="dk1"/>
              </a:solidFill>
              <a:latin typeface="Arial"/>
            </a:endParaRPr>
          </a:p>
        </p:txBody>
      </p:sp>
      <p:sp>
        <p:nvSpPr>
          <p:cNvPr id="161"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62" name="content.1.title"/>
          <p:cNvSpPr/>
          <p:nvPr/>
        </p:nvSpPr>
        <p:spPr>
          <a:xfrm>
            <a:off x="882360" y="2049840"/>
            <a:ext cx="2054520" cy="2916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1800" b="1" strike="noStrike" spc="-1">
                <a:solidFill>
                  <a:schemeClr val="dk1"/>
                </a:solidFill>
                <a:latin typeface="微软雅黑"/>
                <a:ea typeface="微软雅黑"/>
              </a:rPr>
              <a:t>安全管理信息化系统的建设</a:t>
            </a:r>
            <a:endParaRPr lang="en-US" sz="1800" b="0" strike="noStrike" spc="-1">
              <a:solidFill>
                <a:srgbClr val="000000"/>
              </a:solidFill>
              <a:latin typeface="Arial"/>
            </a:endParaRPr>
          </a:p>
        </p:txBody>
      </p:sp>
      <p:sp>
        <p:nvSpPr>
          <p:cNvPr id="163" name="content.1.content"/>
          <p:cNvSpPr/>
          <p:nvPr/>
        </p:nvSpPr>
        <p:spPr>
          <a:xfrm>
            <a:off x="882000" y="2511360"/>
            <a:ext cx="2082960" cy="2987280"/>
          </a:xfrm>
          <a:prstGeom prst="rect">
            <a:avLst/>
          </a:prstGeom>
          <a:noFill/>
          <a:ln w="0">
            <a:noFill/>
          </a:ln>
        </p:spPr>
        <p:style>
          <a:lnRef idx="0"/>
          <a:fillRef idx="0"/>
          <a:effectRef idx="0"/>
          <a:fontRef idx="minor"/>
        </p:style>
        <p:txBody>
          <a:bodyPr lIns="0" tIns="0" rIns="0" bIns="0" anchor="t">
            <a:noAutofit/>
          </a:bodyPr>
          <a:lstStyle/>
          <a:p>
            <a:r>
              <a:rPr lang="zh-CN" sz="1200" b="0" strike="noStrike" spc="-1">
                <a:solidFill>
                  <a:schemeClr val="dk1">
                    <a:lumMod val="85000"/>
                    <a:lumOff val="15000"/>
                  </a:schemeClr>
                </a:solidFill>
                <a:latin typeface="微软雅黑"/>
                <a:ea typeface="微软雅黑"/>
              </a:rPr>
              <a:t>建立信息平台</a:t>
            </a:r>
            <a:endParaRPr lang="en-US" sz="1200" b="0" strike="noStrike" spc="-1">
              <a:solidFill>
                <a:srgbClr val="000000"/>
              </a:solidFill>
              <a:latin typeface="Arial"/>
            </a:endParaRPr>
          </a:p>
          <a:p>
            <a:r>
              <a:rPr lang="zh-CN" sz="1200" b="0" strike="noStrike" spc="-1">
                <a:solidFill>
                  <a:schemeClr val="dk1">
                    <a:lumMod val="85000"/>
                    <a:lumOff val="15000"/>
                  </a:schemeClr>
                </a:solidFill>
                <a:latin typeface="微软雅黑"/>
                <a:ea typeface="微软雅黑"/>
              </a:rPr>
              <a:t>实现实时监控</a:t>
            </a:r>
            <a:endParaRPr lang="en-US" sz="1200" b="0" strike="noStrike" spc="-1">
              <a:solidFill>
                <a:srgbClr val="000000"/>
              </a:solidFill>
              <a:latin typeface="Arial"/>
            </a:endParaRPr>
          </a:p>
          <a:p>
            <a:pPr defTabSz="914400">
              <a:lnSpc>
                <a:spcPct val="150000"/>
              </a:lnSpc>
              <a:tabLst>
                <a:tab pos="0"/>
              </a:tabLst>
            </a:pPr>
            <a:r>
              <a:rPr lang="zh-CN" sz="1200" b="0" strike="noStrike" spc="-1">
                <a:solidFill>
                  <a:schemeClr val="dk1">
                    <a:lumMod val="85000"/>
                    <a:lumOff val="15000"/>
                  </a:schemeClr>
                </a:solidFill>
                <a:latin typeface="微软雅黑"/>
                <a:ea typeface="微软雅黑"/>
              </a:rPr>
              <a:t>提高数据分析能力</a:t>
            </a:r>
            <a:endParaRPr lang="en-US" sz="1200" b="0" strike="noStrike" spc="-1">
              <a:solidFill>
                <a:srgbClr val="000000"/>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4" name="PlaceHolder 1"/>
          <p:cNvSpPr>
            <a:spLocks noGrp="1"/>
          </p:cNvSpPr>
          <p:nvPr>
            <p:ph type="title" idx="4294967295"/>
          </p:nvPr>
        </p:nvSpPr>
        <p:spPr>
          <a:xfrm>
            <a:off x="1101600" y="1220400"/>
            <a:ext cx="5400360" cy="71892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65" name="content"/>
          <p:cNvSpPr/>
          <p:nvPr/>
        </p:nvSpPr>
        <p:spPr>
          <a:xfrm>
            <a:off x="1380960" y="2447280"/>
            <a:ext cx="5336640" cy="315432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1600" b="0" strike="noStrike" spc="-1">
                <a:solidFill>
                  <a:schemeClr val="dk1">
                    <a:lumMod val="85000"/>
                    <a:lumOff val="15000"/>
                  </a:schemeClr>
                </a:solidFill>
                <a:latin typeface="微软雅黑"/>
                <a:ea typeface="微软雅黑"/>
              </a:rPr>
              <a:t>建筑工地安全管理制度的建立和落实是确保工地安全的关键。只有建立完善的制度体系，贯彻执行到位，才能有效地预防事故的发生，保障工人的生命安全。安全管理责任制度、标准化管理和信息化管理是建筑工地安全管理中不可或缺的重要环节。</a:t>
            </a:r>
            <a:endParaRPr lang="en-US" sz="16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4093200" y="2085840"/>
            <a:ext cx="631836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3</a:t>
            </a:r>
            <a:r>
              <a:rPr lang="zh-CN" sz="3600" b="1" strike="noStrike" spc="299">
                <a:solidFill>
                  <a:schemeClr val="dk1">
                    <a:lumMod val="85000"/>
                    <a:lumOff val="15000"/>
                  </a:schemeClr>
                </a:solidFill>
                <a:latin typeface="Arial"/>
                <a:ea typeface="微软雅黑"/>
              </a:rPr>
              <a:t>章 建筑工地安全教育培训</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8259480" y="741600"/>
            <a:ext cx="228060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2200" b="1" strike="noStrike" spc="299">
                <a:solidFill>
                  <a:schemeClr val="dk1"/>
                </a:solidFill>
                <a:latin typeface="Arial"/>
                <a:ea typeface="微软雅黑"/>
              </a:rPr>
              <a:t>建筑工地安全教育培训的重要性</a:t>
            </a:r>
            <a:endParaRPr lang="en-US" sz="2200" b="0" strike="noStrike" spc="-1">
              <a:solidFill>
                <a:srgbClr val="000000"/>
              </a:solidFill>
              <a:latin typeface="Arial"/>
            </a:endParaRPr>
          </a:p>
        </p:txBody>
      </p:sp>
      <p:sp>
        <p:nvSpPr>
          <p:cNvPr id="171" name="content"/>
          <p:cNvSpPr/>
          <p:nvPr/>
        </p:nvSpPr>
        <p:spPr>
          <a:xfrm>
            <a:off x="8685360" y="2215440"/>
            <a:ext cx="2280600" cy="203940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1400" b="0" strike="noStrike" spc="148">
                <a:solidFill>
                  <a:schemeClr val="dk1"/>
                </a:solidFill>
                <a:latin typeface="Arial"/>
                <a:ea typeface="微软雅黑"/>
              </a:rPr>
              <a:t>建筑工地安全教育培训是确保工地安全的重要措施。其目的在于提升工人的安全意识和技能，减少意外事故发生。安全培训内容包括安全规章制度、安全操作规程等，并应根据工种、工作环境等因素进行细化。安全教育培训可采用课堂教学、实地观摩学习等多种方法和手段。</a:t>
            </a:r>
            <a:endParaRPr lang="en-US" sz="14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66600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accent1"/>
                </a:solidFill>
                <a:latin typeface="微软雅黑"/>
                <a:ea typeface="微软雅黑"/>
              </a:rPr>
              <a:t>安全教育课程设计与实施</a:t>
            </a:r>
            <a:endParaRPr lang="en-US" sz="3600" b="0" strike="noStrike" spc="-1">
              <a:solidFill>
                <a:schemeClr val="dk1"/>
              </a:solidFill>
              <a:latin typeface="Arial"/>
            </a:endParaRPr>
          </a:p>
        </p:txBody>
      </p:sp>
      <p:sp>
        <p:nvSpPr>
          <p:cNvPr id="174" name="content.1.subtitle"/>
          <p:cNvSpPr/>
          <p:nvPr/>
        </p:nvSpPr>
        <p:spPr>
          <a:xfrm>
            <a:off x="1277640" y="399348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根据工种划分</a:t>
            </a:r>
            <a:endParaRPr lang="en-US" sz="1400" b="0" strike="noStrike" spc="-1">
              <a:solidFill>
                <a:srgbClr val="000000"/>
              </a:solidFill>
              <a:latin typeface="Arial"/>
            </a:endParaRPr>
          </a:p>
        </p:txBody>
      </p:sp>
      <p:sp>
        <p:nvSpPr>
          <p:cNvPr id="175" name="content.1.title"/>
          <p:cNvSpPr/>
          <p:nvPr/>
        </p:nvSpPr>
        <p:spPr>
          <a:xfrm>
            <a:off x="1278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安全教育课程设置</a:t>
            </a:r>
            <a:endParaRPr lang="en-US" sz="1800" b="0" strike="noStrike" spc="-1">
              <a:solidFill>
                <a:srgbClr val="000000"/>
              </a:solidFill>
              <a:latin typeface="Arial"/>
            </a:endParaRPr>
          </a:p>
        </p:txBody>
      </p:sp>
      <p:sp>
        <p:nvSpPr>
          <p:cNvPr id="176" name="content.2.subtitle"/>
          <p:cNvSpPr/>
          <p:nvPr/>
        </p:nvSpPr>
        <p:spPr>
          <a:xfrm>
            <a:off x="9073080" y="36187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明确培训时间和内容</a:t>
            </a:r>
            <a:endParaRPr lang="en-US" sz="1400" b="0" strike="noStrike" spc="-1">
              <a:solidFill>
                <a:srgbClr val="000000"/>
              </a:solidFill>
              <a:latin typeface="Arial"/>
            </a:endParaRPr>
          </a:p>
        </p:txBody>
      </p:sp>
      <p:sp>
        <p:nvSpPr>
          <p:cNvPr id="177" name="content.2.title"/>
          <p:cNvSpPr/>
          <p:nvPr/>
        </p:nvSpPr>
        <p:spPr>
          <a:xfrm>
            <a:off x="9072360" y="29833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安全教育培训计划制定</a:t>
            </a:r>
            <a:endParaRPr lang="en-US" sz="1800" b="0" strike="noStrike" spc="-1">
              <a:solidFill>
                <a:srgbClr val="000000"/>
              </a:solidFill>
              <a:latin typeface="Arial"/>
            </a:endParaRPr>
          </a:p>
        </p:txBody>
      </p:sp>
      <p:sp>
        <p:nvSpPr>
          <p:cNvPr id="178" name="content.3.subtitle"/>
          <p:cNvSpPr/>
          <p:nvPr/>
        </p:nvSpPr>
        <p:spPr>
          <a:xfrm>
            <a:off x="3876120" y="377856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400" b="0" strike="noStrike" spc="-1">
                <a:solidFill>
                  <a:schemeClr val="dk1">
                    <a:lumMod val="85000"/>
                    <a:lumOff val="15000"/>
                  </a:schemeClr>
                </a:solidFill>
                <a:latin typeface="微软雅黑"/>
                <a:ea typeface="微软雅黑"/>
              </a:rPr>
              <a:t>反馈与改进</a:t>
            </a:r>
            <a:endParaRPr lang="en-US" sz="1400" b="0" strike="noStrike" spc="-1">
              <a:solidFill>
                <a:srgbClr val="000000"/>
              </a:solidFill>
              <a:latin typeface="Arial"/>
            </a:endParaRPr>
          </a:p>
        </p:txBody>
      </p:sp>
      <p:sp>
        <p:nvSpPr>
          <p:cNvPr id="179" name="content.3.title"/>
          <p:cNvSpPr/>
          <p:nvPr/>
        </p:nvSpPr>
        <p:spPr>
          <a:xfrm>
            <a:off x="387684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1800" b="1" strike="noStrike" spc="-1">
                <a:solidFill>
                  <a:schemeClr val="accent1"/>
                </a:solidFill>
                <a:latin typeface="微软雅黑"/>
                <a:ea typeface="微软雅黑"/>
              </a:rPr>
              <a:t>安全教育培训成效评估</a:t>
            </a:r>
            <a:endParaRPr lang="en-US" sz="1800" b="0" strike="noStrike" spc="-1">
              <a:solidFill>
                <a:srgbClr val="000000"/>
              </a:solidFill>
              <a:latin typeface="Arial"/>
            </a:endParaRPr>
          </a:p>
        </p:txBody>
      </p:sp>
      <p:sp>
        <p:nvSpPr>
          <p:cNvPr id="180" name="content.4.subtitle"/>
          <p:cNvSpPr/>
          <p:nvPr/>
        </p:nvSpPr>
        <p:spPr>
          <a:xfrm>
            <a:off x="6474240" y="3694320"/>
            <a:ext cx="1457280" cy="7358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400" b="0" strike="noStrike" spc="-1">
                <a:solidFill>
                  <a:schemeClr val="dk1">
                    <a:lumMod val="85000"/>
                    <a:lumOff val="15000"/>
                  </a:schemeClr>
                </a:solidFill>
                <a:latin typeface="微软雅黑"/>
                <a:ea typeface="微软雅黑"/>
              </a:rPr>
              <a:t> </a:t>
            </a:r>
            <a:endParaRPr lang="en-US" sz="1400" b="0" strike="noStrike" spc="-1">
              <a:solidFill>
                <a:srgbClr val="000000"/>
              </a:solidFill>
              <a:latin typeface="Arial"/>
            </a:endParaRPr>
          </a:p>
        </p:txBody>
      </p:sp>
      <p:sp>
        <p:nvSpPr>
          <p:cNvPr id="181" name="content.4.title"/>
          <p:cNvSpPr/>
          <p:nvPr/>
        </p:nvSpPr>
        <p:spPr>
          <a:xfrm>
            <a:off x="6474960" y="2985120"/>
            <a:ext cx="1457280" cy="38376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1800" b="1" strike="noStrike" spc="-1">
                <a:solidFill>
                  <a:schemeClr val="accent1"/>
                </a:solidFill>
                <a:latin typeface="微软雅黑"/>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https://d.book118.com/378105103036006047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117</Paragraphs>
  <Slides>18</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18</vt:i4>
      </vt:variant>
    </vt:vector>
  </HeadingPairs>
  <TitlesOfParts>
    <vt:vector baseType="lpstr" size="26">
      <vt:lpstr>Arial</vt:lpstr>
      <vt:lpstr>Calibri</vt:lpstr>
      <vt:lpstr>微软雅黑</vt:lpstr>
      <vt:lpstr>Times New Roman</vt:lpstr>
      <vt:lpstr>Wingdings</vt:lpstr>
      <vt:lpstr>Symbol</vt:lpstr>
      <vt:lpstr>DejaVu Sans</vt:lpstr>
      <vt:lpstr>Office Theme</vt:lpstr>
      <vt:lpstr>建筑工地安全管理实务</vt:lpstr>
      <vt:lpstr>目录</vt:lpstr>
      <vt:lpstr>第1章 建筑工地安全管理概述</vt:lpstr>
      <vt:lpstr> </vt:lpstr>
      <vt:lpstr>建筑工地安全管理的基本要素</vt:lpstr>
      <vt:lpstr>安全文化建设在建筑工地的重要性</vt:lpstr>
      <vt:lpstr>建筑工地安全管理的监督与考核</vt:lpstr>
      <vt:lpstr>建筑工地安全管理的监督与考核</vt:lpstr>
      <vt:lpstr>第2章 建筑工地安全管理制度</vt:lpstr>
      <vt:lpstr> </vt:lpstr>
      <vt:lpstr>安全管理责任制度</vt:lpstr>
      <vt:lpstr>安全生产标准化管理</vt:lpstr>
      <vt:lpstr>安全生产信息化管理</vt:lpstr>
      <vt:lpstr>总结</vt:lpstr>
      <vt:lpstr>第3章 建筑工地安全教育培训</vt:lpstr>
      <vt:lpstr> </vt:lpstr>
      <vt:lpstr>安全教育课程设计与实施</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2024-09-28T12:03:58.660</cp:lastPrinted>
  <dcterms:created xsi:type="dcterms:W3CDTF">2024-09-28T04:03:58Z</dcterms:created>
  <dcterms:modified xsi:type="dcterms:W3CDTF">2024-09-28T04:04:00Z</dcterms:modified>
</cp:coreProperties>
</file>