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737C4C8-5324-4E62-ADD2-7E800D869A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5CFA79-6184-4209-B845-1887BC5795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404DFCD-CB33-4A70-A0AA-9228A2C5EC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7C146BA-38EF-49F4-8DAD-7DE9E0714EE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5999F0D-1E56-4113-8C6D-13445241173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192FDCB-6C18-4959-92C7-748FD651FD3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B44F4FD-6F00-4BD7-B4F9-0323C8076D0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6D0352F-3553-41F2-B1CD-D2BAF3BA69A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DD9F79C-10FE-4855-8724-AD510E1DDE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1F9DE9-FB73-4208-BC36-4B616A01D2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0D349B7-E285-4BF3-BD30-53B5D74C66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3.jpeg" /><Relationship Id="rId6"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78111014121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372750"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lumMod val="60000"/>
                    <a:lumOff val="40000"/>
                    <a:alpha val="100000"/>
                  </a:schemeClr>
                </a:solidFill>
                <a:latin typeface="Microsoft Yahei"/>
                <a:ea typeface="Microsoft Yahei"/>
                <a:cs typeface="Microsoft Yahei"/>
              </a:rPr>
              <a:t>研究团队计划书</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研究背景与意义</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研究目标与内容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研究方法与技术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研究团队与分工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预期成果与价值</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研究计划与时间表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风险评估与应对措施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经费预算与使用计划</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01</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研究背景与意义</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随着科技的快速发展，人工智能在各个领域的应用越来越广泛，但同时也带来了一些伦理和法律问题。</a:t>
            </a:r>
          </a:p>
        </p:txBody>
      </p:sp>
      <p:pic>
        <p:nvPicPr>
          <p:cNvPr id="6" name="Picture 6"/>
          <p:cNvPicPr>
            <a:picLocks noChangeAspect="1"/>
          </p:cNvPicPr>
          <p:nvPr/>
        </p:nvPicPr>
        <p:blipFill>
          <a:blip r:embed="rId2"/>
          <a:srcRect l="24927" r="2492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社会背景</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近年来，关于人工智能伦理和法律问题的研究逐渐增多，但研究深度和广度仍需加强。</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学术背景</a:t>
            </a:r>
          </a:p>
        </p:txBody>
      </p:sp>
      <p:pic>
        <p:nvPicPr>
          <p:cNvPr id="10" name="Picture 10"/>
          <p:cNvPicPr>
            <a:picLocks noChangeAspect="1"/>
          </p:cNvPicPr>
          <p:nvPr/>
        </p:nvPicPr>
        <p:blipFill>
          <a:blip r:embed="rId3"/>
          <a:srcRect l="21875" r="2187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25244" r="2524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人工智能技术不断创新，但与之相关的伦理和法律问题解决方式却相对滞后。</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技术背景</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本研究将进一步完善人工智能伦理和法律的理论体系，为后续研究提供理论支持。</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理论意义</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21875" r="218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实践意义</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2998" r="2299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社会意义</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30208" r="3020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本研究将为解决人工智能实际应用中的伦理和法律问题提供具体方案和建议。</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本研究将促进社会对人工智能伦理和法律问题的关注和讨论，推动相关政策的制定和实施。</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02</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研究目标与内容</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创新性目标</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通过研究，探索新的理论、方法或技术，推动相关领域的发展。</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应用性目标</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将研究成果应用于实际问题解决，提高生产效率、生活质量或社会福祉。</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学术性目标</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发表高水平学术论文，提升研究团队和所在机构的学术声誉。</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研究目标</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786" r="18786"/>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6989" r="16989"/>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21578" r="21578"/>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21648" r="21648"/>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研究内容</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对相关理论进行深入剖析，探究其内在机制和原理，为研究提供理论支撑。</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研发新的研究方法或优化现有方法，提高研究的准确性和可靠性。</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通过收集数据、设计实验等方式，对研究假设进行验证或探索实际应用效果。</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结合相关领域的技术需求，开展技术研发和改进工作，推动科技成果转化。</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理论分析</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方法研究</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实证研究</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技术开发</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03</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研究方法与技术</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实证研究</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通过收集数据、建立模型、分析结果等手段，对研究问题进行实证分析，得出科学结论。</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跨文化比较研究</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通过对不同文化背景下的数据进行比较分析，揭示文化因素对研究问题的影响。</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案例研究</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通过对典型案例进行深入剖析，揭示事物内在规律和特点，为研究提供实证支持。</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文献综述</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通过查阅相关文献，了解研究领域的前沿动态和已有研究成果，为研究提供理论依据和参考。</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研究方法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技术路线</a:t>
              </a:r>
            </a:p>
          </p:txBody>
        </p:sp>
      </p:grpSp>
      <p:grpSp>
        <p:nvGrpSpPr>
          <p:cNvPr id="32" name="Group 32"/>
          <p:cNvGrpSpPr/>
          <p:nvPr/>
        </p:nvGrpSpPr>
        <p:grpSpPr>
          <a:xfrm>
            <a:off x="768919" y="1491953"/>
            <a:ext cx="4011236" cy="490334"/>
            <a:chOff x="768919" y="1491953"/>
            <a:chExt cx="4011236" cy="490334"/>
          </a:xfrm>
        </p:grpSpPr>
        <p:sp>
          <p:nvSpPr>
            <p:cNvPr id="33" name="TextBox 33"/>
            <p:cNvSpPr txBox="1"/>
            <p:nvPr/>
          </p:nvSpPr>
          <p:spPr>
            <a:xfrm>
              <a:off x="768919" y="1491953"/>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数据采集</a:t>
              </a:r>
            </a:p>
          </p:txBody>
        </p:sp>
      </p:grpSp>
      <p:grpSp>
        <p:nvGrpSpPr>
          <p:cNvPr id="34" name="Group 34"/>
          <p:cNvGrpSpPr/>
          <p:nvPr/>
        </p:nvGrpSpPr>
        <p:grpSpPr>
          <a:xfrm>
            <a:off x="644725" y="1982286"/>
            <a:ext cx="4133850" cy="851387"/>
            <a:chOff x="644725" y="1982286"/>
            <a:chExt cx="4133850" cy="851387"/>
          </a:xfrm>
        </p:grpSpPr>
        <p:sp>
          <p:nvSpPr>
            <p:cNvPr id="35" name="TextBox 35"/>
            <p:cNvSpPr txBox="1"/>
            <p:nvPr/>
          </p:nvSpPr>
          <p:spPr>
            <a:xfrm>
              <a:off x="64472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采用问卷调查、访谈、观察等方法，收集相关数据。</a:t>
              </a:r>
            </a:p>
          </p:txBody>
        </p:sp>
      </p:grpSp>
      <p:grpSp>
        <p:nvGrpSpPr>
          <p:cNvPr id="36" name="Group 36"/>
          <p:cNvGrpSpPr/>
          <p:nvPr/>
        </p:nvGrpSpPr>
        <p:grpSpPr>
          <a:xfrm>
            <a:off x="6102515" y="1491953"/>
            <a:ext cx="4010978" cy="490334"/>
            <a:chOff x="6102515" y="1491953"/>
            <a:chExt cx="4010978" cy="490334"/>
          </a:xfrm>
        </p:grpSpPr>
        <p:sp>
          <p:nvSpPr>
            <p:cNvPr id="37" name="TextBox 37"/>
            <p:cNvSpPr txBox="1"/>
            <p:nvPr/>
          </p:nvSpPr>
          <p:spPr>
            <a:xfrm>
              <a:off x="6102515" y="1491953"/>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数据分析</a:t>
              </a:r>
            </a:p>
          </p:txBody>
        </p:sp>
      </p:grpSp>
      <p:grpSp>
        <p:nvGrpSpPr>
          <p:cNvPr id="38" name="Group 38"/>
          <p:cNvGrpSpPr/>
          <p:nvPr/>
        </p:nvGrpSpPr>
        <p:grpSpPr>
          <a:xfrm>
            <a:off x="6102515" y="1982286"/>
            <a:ext cx="4133850" cy="851387"/>
            <a:chOff x="6102515" y="1982286"/>
            <a:chExt cx="4133850" cy="851387"/>
          </a:xfrm>
        </p:grpSpPr>
        <p:sp>
          <p:nvSpPr>
            <p:cNvPr id="39" name="TextBox 39"/>
            <p:cNvSpPr txBox="1"/>
            <p:nvPr/>
          </p:nvSpPr>
          <p:spPr>
            <a:xfrm>
              <a:off x="610251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运用统计分析、机器学习等方法，对数据进行深入分析，挖掘数据背后的规律和特点。</a:t>
              </a:r>
            </a:p>
          </p:txBody>
        </p:sp>
      </p:grpSp>
      <p:grpSp>
        <p:nvGrpSpPr>
          <p:cNvPr id="40" name="Group 40"/>
          <p:cNvGrpSpPr/>
          <p:nvPr/>
        </p:nvGrpSpPr>
        <p:grpSpPr>
          <a:xfrm>
            <a:off x="2297292" y="4606720"/>
            <a:ext cx="4011236" cy="490334"/>
            <a:chOff x="2297292" y="4606720"/>
            <a:chExt cx="4011236" cy="490334"/>
          </a:xfrm>
        </p:grpSpPr>
        <p:sp>
          <p:nvSpPr>
            <p:cNvPr id="41" name="TextBox 41"/>
            <p:cNvSpPr txBox="1"/>
            <p:nvPr/>
          </p:nvSpPr>
          <p:spPr>
            <a:xfrm>
              <a:off x="2297292" y="4606720"/>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数据处理</a:t>
              </a:r>
            </a:p>
          </p:txBody>
        </p:sp>
      </p:grpSp>
      <p:grpSp>
        <p:nvGrpSpPr>
          <p:cNvPr id="42" name="Group 42"/>
          <p:cNvGrpSpPr/>
          <p:nvPr/>
        </p:nvGrpSpPr>
        <p:grpSpPr>
          <a:xfrm>
            <a:off x="2173097" y="5097054"/>
            <a:ext cx="4133850" cy="851387"/>
            <a:chOff x="2173097" y="5097054"/>
            <a:chExt cx="4133850" cy="851387"/>
          </a:xfrm>
        </p:grpSpPr>
        <p:sp>
          <p:nvSpPr>
            <p:cNvPr id="43" name="TextBox 43"/>
            <p:cNvSpPr txBox="1"/>
            <p:nvPr/>
          </p:nvSpPr>
          <p:spPr>
            <a:xfrm>
              <a:off x="217309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对收集到的数据进行清洗、整理、分类等处理，以便进行后续分析。</a:t>
              </a:r>
            </a:p>
          </p:txBody>
        </p:sp>
      </p:grpSp>
      <p:grpSp>
        <p:nvGrpSpPr>
          <p:cNvPr id="44" name="Group 44"/>
          <p:cNvGrpSpPr/>
          <p:nvPr/>
        </p:nvGrpSpPr>
        <p:grpSpPr>
          <a:xfrm>
            <a:off x="7630887" y="4606720"/>
            <a:ext cx="4010978" cy="490334"/>
            <a:chOff x="7630887" y="4606720"/>
            <a:chExt cx="4010978" cy="490334"/>
          </a:xfrm>
        </p:grpSpPr>
        <p:sp>
          <p:nvSpPr>
            <p:cNvPr id="45" name="TextBox 45"/>
            <p:cNvSpPr txBox="1"/>
            <p:nvPr/>
          </p:nvSpPr>
          <p:spPr>
            <a:xfrm>
              <a:off x="7630887" y="4606720"/>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结果呈现</a:t>
              </a:r>
            </a:p>
          </p:txBody>
        </p:sp>
      </p:grpSp>
      <p:grpSp>
        <p:nvGrpSpPr>
          <p:cNvPr id="46" name="Group 46"/>
          <p:cNvGrpSpPr/>
          <p:nvPr/>
        </p:nvGrpSpPr>
        <p:grpSpPr>
          <a:xfrm>
            <a:off x="7630887" y="5097054"/>
            <a:ext cx="4133850" cy="851387"/>
            <a:chOff x="7630887" y="5097054"/>
            <a:chExt cx="4133850" cy="851387"/>
          </a:xfrm>
        </p:grpSpPr>
        <p:sp>
          <p:nvSpPr>
            <p:cNvPr id="47" name="TextBox 47"/>
            <p:cNvSpPr txBox="1"/>
            <p:nvPr/>
          </p:nvSpPr>
          <p:spPr>
            <a:xfrm>
              <a:off x="763088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将分析结果以图表、文字等形式呈现出来，便于读者理解和接受。</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实验目的</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明确实验所要探究的问题和目标，为实验设计提供方向。</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实验对象</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确定实验所涉及的对象和范围，包括实验参与者、实验场景等。</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实验变量</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定义实验所涉及的变量及其测量方法，确保实验结果的准确性和可靠性。</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实验操作</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详细描述实验的操作过程和方法，确保实验的可行性和可重复性。</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实验设计</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04</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研究团队与分工</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负责整个研究项目的策划、组织与实施，具备丰富的科研经验和项目管理能力。</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20532" r="20532"/>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4966" r="14966"/>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团队负责人</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具备相关领域的专业知识与技能，负责具体研究内容的开展和实施。</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核心成员</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协助核心成员完成实验、数据收集与分析等工作，提供必要的支持。</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辅助成员</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研究团队成员介绍</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071464" y="927003"/>
            <a:ext cx="9419070" cy="5265503"/>
          </a:xfrm>
          <a:custGeom>
            <a:rect l="l" t="t" r="r" b="b"/>
            <a:pathLst>
              <a:path w="625" h="495">
                <a:moveTo>
                  <a:pt x="0" y="455"/>
                </a:moveTo>
                <a:lnTo>
                  <a:pt x="117" y="455"/>
                </a:lnTo>
                <a:lnTo>
                  <a:pt x="117" y="378"/>
                </a:lnTo>
                <a:lnTo>
                  <a:pt x="117" y="337"/>
                </a:lnTo>
                <a:lnTo>
                  <a:pt x="158" y="337"/>
                </a:lnTo>
                <a:lnTo>
                  <a:pt x="235" y="337"/>
                </a:lnTo>
                <a:lnTo>
                  <a:pt x="235" y="260"/>
                </a:lnTo>
                <a:lnTo>
                  <a:pt x="235" y="219"/>
                </a:lnTo>
                <a:lnTo>
                  <a:pt x="276" y="219"/>
                </a:lnTo>
                <a:lnTo>
                  <a:pt x="353" y="219"/>
                </a:lnTo>
                <a:lnTo>
                  <a:pt x="353" y="142"/>
                </a:lnTo>
                <a:lnTo>
                  <a:pt x="353" y="101"/>
                </a:lnTo>
                <a:lnTo>
                  <a:pt x="394" y="101"/>
                </a:lnTo>
                <a:lnTo>
                  <a:pt x="495" y="101"/>
                </a:lnTo>
                <a:lnTo>
                  <a:pt x="568" y="29"/>
                </a:lnTo>
                <a:lnTo>
                  <a:pt x="560" y="21"/>
                </a:lnTo>
                <a:lnTo>
                  <a:pt x="593" y="10"/>
                </a:lnTo>
                <a:lnTo>
                  <a:pt x="625" y="0"/>
                </a:lnTo>
                <a:lnTo>
                  <a:pt x="615" y="32"/>
                </a:lnTo>
                <a:lnTo>
                  <a:pt x="604" y="65"/>
                </a:lnTo>
                <a:lnTo>
                  <a:pt x="596" y="57"/>
                </a:lnTo>
                <a:lnTo>
                  <a:pt x="512" y="142"/>
                </a:lnTo>
                <a:lnTo>
                  <a:pt x="394" y="142"/>
                </a:lnTo>
                <a:lnTo>
                  <a:pt x="394" y="219"/>
                </a:lnTo>
                <a:lnTo>
                  <a:pt x="394" y="260"/>
                </a:lnTo>
                <a:lnTo>
                  <a:pt x="353" y="260"/>
                </a:lnTo>
                <a:lnTo>
                  <a:pt x="276" y="260"/>
                </a:lnTo>
                <a:lnTo>
                  <a:pt x="276" y="337"/>
                </a:lnTo>
                <a:lnTo>
                  <a:pt x="276" y="378"/>
                </a:lnTo>
                <a:lnTo>
                  <a:pt x="235" y="378"/>
                </a:lnTo>
                <a:lnTo>
                  <a:pt x="158" y="378"/>
                </a:lnTo>
                <a:lnTo>
                  <a:pt x="158" y="455"/>
                </a:lnTo>
                <a:lnTo>
                  <a:pt x="158" y="495"/>
                </a:lnTo>
                <a:lnTo>
                  <a:pt x="117" y="495"/>
                </a:lnTo>
                <a:lnTo>
                  <a:pt x="0" y="495"/>
                </a:lnTo>
                <a:lnTo>
                  <a:pt x="0" y="455"/>
                </a:lnTo>
              </a:path>
            </a:pathLst>
          </a:custGeom>
          <a:gradFill>
            <a:gsLst>
              <a:gs pos="0">
                <a:schemeClr val="accent1">
                  <a:alpha val="100000"/>
                </a:schemeClr>
              </a:gs>
              <a:gs pos="100000">
                <a:schemeClr val="accent1">
                  <a:alpha val="100000"/>
                  <a:lumMod val="40000"/>
                  <a:lumOff val="6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分工与职责</a:t>
              </a:r>
            </a:p>
          </p:txBody>
        </p:sp>
      </p:grpSp>
      <p:sp>
        <p:nvSpPr>
          <p:cNvPr id="25" name="AutoShape 25"/>
          <p:cNvSpPr/>
          <p:nvPr/>
        </p:nvSpPr>
        <p:spPr>
          <a:xfrm>
            <a:off x="7212425" y="2667733"/>
            <a:ext cx="4325017" cy="1027472"/>
          </a:xfrm>
          <a:prstGeom prst="roundRect">
            <a:avLst>
              <a:gd name="adj" fmla="val 8330"/>
            </a:avLst>
          </a:prstGeom>
          <a:noFill/>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cxnSp>
        <p:nvCxnSpPr>
          <p:cNvPr id="26" name="Connector 26"/>
          <p:cNvCxnSpPr/>
          <p:nvPr/>
        </p:nvCxnSpPr>
        <p:spPr>
          <a:xfrm flipH="1">
            <a:off x="8522661" y="2674162"/>
            <a:ext cx="0" cy="1007522"/>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27" name="AutoShape 27"/>
          <p:cNvSpPr/>
          <p:nvPr/>
        </p:nvSpPr>
        <p:spPr>
          <a:xfrm>
            <a:off x="7486155" y="2803184"/>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flipH="1">
            <a:off x="7682370" y="3015782"/>
            <a:ext cx="367566" cy="347027"/>
          </a:xfrm>
          <a:custGeom>
            <a:rect l="l" t="t" r="r" b="b"/>
            <a:pathLst>
              <a:path w="376" h="355">
                <a:moveTo>
                  <a:pt x="90" y="0"/>
                </a:moveTo>
                <a:cubicBezTo>
                  <a:pt x="104" y="0"/>
                  <a:pt x="115" y="12"/>
                  <a:pt x="115" y="26"/>
                </a:cubicBezTo>
                <a:cubicBezTo>
                  <a:pt x="115" y="40"/>
                  <a:pt x="104" y="52"/>
                  <a:pt x="90" y="52"/>
                </a:cubicBezTo>
                <a:cubicBezTo>
                  <a:pt x="75" y="52"/>
                  <a:pt x="64" y="40"/>
                  <a:pt x="64" y="26"/>
                </a:cubicBezTo>
                <a:cubicBezTo>
                  <a:pt x="64" y="12"/>
                  <a:pt x="75" y="0"/>
                  <a:pt x="90" y="0"/>
                </a:cubicBezTo>
                <a:close/>
                <a:moveTo>
                  <a:pt x="37" y="264"/>
                </a:moveTo>
                <a:cubicBezTo>
                  <a:pt x="95" y="264"/>
                  <a:pt x="95" y="264"/>
                  <a:pt x="95" y="264"/>
                </a:cubicBezTo>
                <a:cubicBezTo>
                  <a:pt x="108" y="264"/>
                  <a:pt x="118" y="274"/>
                  <a:pt x="118" y="287"/>
                </a:cubicBezTo>
                <a:cubicBezTo>
                  <a:pt x="118" y="310"/>
                  <a:pt x="118" y="310"/>
                  <a:pt x="118" y="310"/>
                </a:cubicBezTo>
                <a:cubicBezTo>
                  <a:pt x="120" y="310"/>
                  <a:pt x="120" y="310"/>
                  <a:pt x="120" y="310"/>
                </a:cubicBezTo>
                <a:cubicBezTo>
                  <a:pt x="131" y="310"/>
                  <a:pt x="131" y="310"/>
                  <a:pt x="131" y="310"/>
                </a:cubicBezTo>
                <a:cubicBezTo>
                  <a:pt x="134" y="310"/>
                  <a:pt x="134" y="310"/>
                  <a:pt x="134" y="310"/>
                </a:cubicBezTo>
                <a:cubicBezTo>
                  <a:pt x="134" y="287"/>
                  <a:pt x="134" y="287"/>
                  <a:pt x="134" y="287"/>
                </a:cubicBezTo>
                <a:cubicBezTo>
                  <a:pt x="134" y="274"/>
                  <a:pt x="144" y="264"/>
                  <a:pt x="156" y="264"/>
                </a:cubicBezTo>
                <a:cubicBezTo>
                  <a:pt x="215" y="264"/>
                  <a:pt x="215" y="264"/>
                  <a:pt x="215" y="264"/>
                </a:cubicBezTo>
                <a:cubicBezTo>
                  <a:pt x="227" y="264"/>
                  <a:pt x="237" y="274"/>
                  <a:pt x="237" y="287"/>
                </a:cubicBezTo>
                <a:cubicBezTo>
                  <a:pt x="237" y="310"/>
                  <a:pt x="237" y="310"/>
                  <a:pt x="237" y="310"/>
                </a:cubicBezTo>
                <a:cubicBezTo>
                  <a:pt x="241" y="310"/>
                  <a:pt x="241" y="310"/>
                  <a:pt x="241" y="310"/>
                </a:cubicBezTo>
                <a:cubicBezTo>
                  <a:pt x="250" y="310"/>
                  <a:pt x="250" y="310"/>
                  <a:pt x="250" y="310"/>
                </a:cubicBezTo>
                <a:cubicBezTo>
                  <a:pt x="255" y="310"/>
                  <a:pt x="255" y="310"/>
                  <a:pt x="255" y="310"/>
                </a:cubicBezTo>
                <a:cubicBezTo>
                  <a:pt x="255" y="287"/>
                  <a:pt x="255" y="287"/>
                  <a:pt x="255" y="287"/>
                </a:cubicBezTo>
                <a:cubicBezTo>
                  <a:pt x="255" y="274"/>
                  <a:pt x="265" y="264"/>
                  <a:pt x="278" y="264"/>
                </a:cubicBezTo>
                <a:cubicBezTo>
                  <a:pt x="336" y="264"/>
                  <a:pt x="336" y="264"/>
                  <a:pt x="336" y="264"/>
                </a:cubicBezTo>
                <a:cubicBezTo>
                  <a:pt x="348" y="264"/>
                  <a:pt x="358" y="274"/>
                  <a:pt x="358" y="287"/>
                </a:cubicBezTo>
                <a:cubicBezTo>
                  <a:pt x="358" y="310"/>
                  <a:pt x="358" y="310"/>
                  <a:pt x="358" y="310"/>
                </a:cubicBezTo>
                <a:cubicBezTo>
                  <a:pt x="362" y="310"/>
                  <a:pt x="362" y="310"/>
                  <a:pt x="362" y="310"/>
                </a:cubicBezTo>
                <a:cubicBezTo>
                  <a:pt x="371" y="310"/>
                  <a:pt x="371" y="310"/>
                  <a:pt x="371" y="310"/>
                </a:cubicBezTo>
                <a:cubicBezTo>
                  <a:pt x="376" y="310"/>
                  <a:pt x="376" y="310"/>
                  <a:pt x="376" y="310"/>
                </a:cubicBezTo>
                <a:cubicBezTo>
                  <a:pt x="376" y="323"/>
                  <a:pt x="376" y="323"/>
                  <a:pt x="376" y="323"/>
                </a:cubicBezTo>
                <a:cubicBezTo>
                  <a:pt x="371" y="323"/>
                  <a:pt x="371" y="323"/>
                  <a:pt x="371" y="323"/>
                </a:cubicBezTo>
                <a:cubicBezTo>
                  <a:pt x="362" y="323"/>
                  <a:pt x="362" y="323"/>
                  <a:pt x="362" y="323"/>
                </a:cubicBezTo>
                <a:cubicBezTo>
                  <a:pt x="358" y="323"/>
                  <a:pt x="358" y="323"/>
                  <a:pt x="358" y="323"/>
                </a:cubicBezTo>
                <a:cubicBezTo>
                  <a:pt x="358" y="355"/>
                  <a:pt x="358" y="355"/>
                  <a:pt x="358" y="355"/>
                </a:cubicBezTo>
                <a:cubicBezTo>
                  <a:pt x="255" y="355"/>
                  <a:pt x="255" y="355"/>
                  <a:pt x="255" y="355"/>
                </a:cubicBezTo>
                <a:cubicBezTo>
                  <a:pt x="255" y="323"/>
                  <a:pt x="255" y="323"/>
                  <a:pt x="255" y="323"/>
                </a:cubicBezTo>
                <a:cubicBezTo>
                  <a:pt x="250" y="323"/>
                  <a:pt x="250" y="323"/>
                  <a:pt x="250" y="323"/>
                </a:cubicBezTo>
                <a:cubicBezTo>
                  <a:pt x="241" y="323"/>
                  <a:pt x="241" y="323"/>
                  <a:pt x="241" y="323"/>
                </a:cubicBezTo>
                <a:cubicBezTo>
                  <a:pt x="237" y="323"/>
                  <a:pt x="237" y="323"/>
                  <a:pt x="237" y="323"/>
                </a:cubicBezTo>
                <a:cubicBezTo>
                  <a:pt x="237" y="355"/>
                  <a:pt x="237" y="355"/>
                  <a:pt x="237" y="355"/>
                </a:cubicBezTo>
                <a:cubicBezTo>
                  <a:pt x="134" y="355"/>
                  <a:pt x="134" y="355"/>
                  <a:pt x="134" y="355"/>
                </a:cubicBezTo>
                <a:cubicBezTo>
                  <a:pt x="134" y="323"/>
                  <a:pt x="134" y="323"/>
                  <a:pt x="134" y="323"/>
                </a:cubicBezTo>
                <a:cubicBezTo>
                  <a:pt x="131" y="323"/>
                  <a:pt x="131" y="323"/>
                  <a:pt x="131" y="323"/>
                </a:cubicBezTo>
                <a:cubicBezTo>
                  <a:pt x="120" y="323"/>
                  <a:pt x="120" y="323"/>
                  <a:pt x="120" y="323"/>
                </a:cubicBezTo>
                <a:cubicBezTo>
                  <a:pt x="118" y="323"/>
                  <a:pt x="118" y="323"/>
                  <a:pt x="118" y="323"/>
                </a:cubicBezTo>
                <a:cubicBezTo>
                  <a:pt x="118" y="355"/>
                  <a:pt x="118" y="355"/>
                  <a:pt x="118" y="355"/>
                </a:cubicBezTo>
                <a:cubicBezTo>
                  <a:pt x="14" y="355"/>
                  <a:pt x="14" y="355"/>
                  <a:pt x="14" y="355"/>
                </a:cubicBezTo>
                <a:cubicBezTo>
                  <a:pt x="14" y="323"/>
                  <a:pt x="14" y="323"/>
                  <a:pt x="14" y="323"/>
                </a:cubicBezTo>
                <a:cubicBezTo>
                  <a:pt x="0" y="323"/>
                  <a:pt x="0" y="323"/>
                  <a:pt x="0" y="323"/>
                </a:cubicBezTo>
                <a:cubicBezTo>
                  <a:pt x="0" y="310"/>
                  <a:pt x="0" y="310"/>
                  <a:pt x="0" y="310"/>
                </a:cubicBezTo>
                <a:cubicBezTo>
                  <a:pt x="14" y="310"/>
                  <a:pt x="14" y="310"/>
                  <a:pt x="14" y="310"/>
                </a:cubicBezTo>
                <a:cubicBezTo>
                  <a:pt x="14" y="287"/>
                  <a:pt x="14" y="287"/>
                  <a:pt x="14" y="287"/>
                </a:cubicBezTo>
                <a:cubicBezTo>
                  <a:pt x="14" y="274"/>
                  <a:pt x="24" y="264"/>
                  <a:pt x="37" y="264"/>
                </a:cubicBezTo>
                <a:close/>
                <a:moveTo>
                  <a:pt x="307" y="220"/>
                </a:moveTo>
                <a:cubicBezTo>
                  <a:pt x="323" y="220"/>
                  <a:pt x="336" y="232"/>
                  <a:pt x="336" y="248"/>
                </a:cubicBezTo>
                <a:cubicBezTo>
                  <a:pt x="336" y="251"/>
                  <a:pt x="335" y="255"/>
                  <a:pt x="334" y="258"/>
                </a:cubicBezTo>
                <a:cubicBezTo>
                  <a:pt x="281" y="258"/>
                  <a:pt x="281" y="258"/>
                  <a:pt x="281" y="258"/>
                </a:cubicBezTo>
                <a:cubicBezTo>
                  <a:pt x="280" y="255"/>
                  <a:pt x="279" y="251"/>
                  <a:pt x="279" y="248"/>
                </a:cubicBezTo>
                <a:cubicBezTo>
                  <a:pt x="279" y="232"/>
                  <a:pt x="292" y="220"/>
                  <a:pt x="307" y="220"/>
                </a:cubicBezTo>
                <a:close/>
                <a:moveTo>
                  <a:pt x="186" y="220"/>
                </a:moveTo>
                <a:cubicBezTo>
                  <a:pt x="202" y="220"/>
                  <a:pt x="215" y="232"/>
                  <a:pt x="215" y="248"/>
                </a:cubicBezTo>
                <a:cubicBezTo>
                  <a:pt x="215" y="251"/>
                  <a:pt x="214" y="255"/>
                  <a:pt x="213" y="258"/>
                </a:cubicBezTo>
                <a:cubicBezTo>
                  <a:pt x="160" y="258"/>
                  <a:pt x="160" y="258"/>
                  <a:pt x="160" y="258"/>
                </a:cubicBezTo>
                <a:cubicBezTo>
                  <a:pt x="159" y="255"/>
                  <a:pt x="158" y="251"/>
                  <a:pt x="158" y="248"/>
                </a:cubicBezTo>
                <a:cubicBezTo>
                  <a:pt x="158" y="232"/>
                  <a:pt x="171" y="220"/>
                  <a:pt x="186" y="220"/>
                </a:cubicBezTo>
                <a:close/>
                <a:moveTo>
                  <a:pt x="67" y="220"/>
                </a:moveTo>
                <a:cubicBezTo>
                  <a:pt x="82" y="220"/>
                  <a:pt x="95" y="232"/>
                  <a:pt x="95" y="248"/>
                </a:cubicBezTo>
                <a:cubicBezTo>
                  <a:pt x="95" y="251"/>
                  <a:pt x="94" y="255"/>
                  <a:pt x="93" y="258"/>
                </a:cubicBezTo>
                <a:cubicBezTo>
                  <a:pt x="40" y="258"/>
                  <a:pt x="40" y="258"/>
                  <a:pt x="40" y="258"/>
                </a:cubicBezTo>
                <a:cubicBezTo>
                  <a:pt x="39" y="255"/>
                  <a:pt x="38" y="251"/>
                  <a:pt x="38" y="248"/>
                </a:cubicBezTo>
                <a:cubicBezTo>
                  <a:pt x="38" y="232"/>
                  <a:pt x="51" y="220"/>
                  <a:pt x="67" y="220"/>
                </a:cubicBezTo>
                <a:close/>
                <a:moveTo>
                  <a:pt x="307" y="130"/>
                </a:moveTo>
                <a:cubicBezTo>
                  <a:pt x="307" y="147"/>
                  <a:pt x="307" y="147"/>
                  <a:pt x="307" y="147"/>
                </a:cubicBezTo>
                <a:cubicBezTo>
                  <a:pt x="293" y="147"/>
                  <a:pt x="293" y="147"/>
                  <a:pt x="293" y="147"/>
                </a:cubicBezTo>
                <a:cubicBezTo>
                  <a:pt x="308" y="201"/>
                  <a:pt x="308" y="201"/>
                  <a:pt x="308" y="201"/>
                </a:cubicBezTo>
                <a:cubicBezTo>
                  <a:pt x="289" y="201"/>
                  <a:pt x="289" y="201"/>
                  <a:pt x="289" y="201"/>
                </a:cubicBezTo>
                <a:cubicBezTo>
                  <a:pt x="273" y="147"/>
                  <a:pt x="273" y="147"/>
                  <a:pt x="273" y="147"/>
                </a:cubicBezTo>
                <a:cubicBezTo>
                  <a:pt x="216" y="147"/>
                  <a:pt x="216" y="147"/>
                  <a:pt x="216" y="147"/>
                </a:cubicBezTo>
                <a:cubicBezTo>
                  <a:pt x="201" y="201"/>
                  <a:pt x="201" y="201"/>
                  <a:pt x="201" y="201"/>
                </a:cubicBezTo>
                <a:cubicBezTo>
                  <a:pt x="181" y="201"/>
                  <a:pt x="181" y="201"/>
                  <a:pt x="181" y="201"/>
                </a:cubicBezTo>
                <a:cubicBezTo>
                  <a:pt x="197" y="147"/>
                  <a:pt x="197" y="147"/>
                  <a:pt x="197" y="147"/>
                </a:cubicBezTo>
                <a:cubicBezTo>
                  <a:pt x="181" y="147"/>
                  <a:pt x="181" y="147"/>
                  <a:pt x="181" y="147"/>
                </a:cubicBezTo>
                <a:cubicBezTo>
                  <a:pt x="181" y="130"/>
                  <a:pt x="181" y="130"/>
                  <a:pt x="181" y="130"/>
                </a:cubicBezTo>
                <a:cubicBezTo>
                  <a:pt x="307" y="130"/>
                  <a:pt x="307" y="130"/>
                  <a:pt x="307" y="130"/>
                </a:cubicBezTo>
                <a:close/>
                <a:moveTo>
                  <a:pt x="180" y="16"/>
                </a:moveTo>
                <a:cubicBezTo>
                  <a:pt x="175" y="16"/>
                  <a:pt x="170" y="18"/>
                  <a:pt x="166" y="21"/>
                </a:cubicBezTo>
                <a:cubicBezTo>
                  <a:pt x="166" y="21"/>
                  <a:pt x="166" y="21"/>
                  <a:pt x="166" y="21"/>
                </a:cubicBezTo>
                <a:cubicBezTo>
                  <a:pt x="163" y="25"/>
                  <a:pt x="161" y="30"/>
                  <a:pt x="161" y="35"/>
                </a:cubicBezTo>
                <a:cubicBezTo>
                  <a:pt x="161" y="72"/>
                  <a:pt x="161" y="72"/>
                  <a:pt x="161" y="72"/>
                </a:cubicBezTo>
                <a:cubicBezTo>
                  <a:pt x="155" y="73"/>
                  <a:pt x="155" y="73"/>
                  <a:pt x="155" y="73"/>
                </a:cubicBezTo>
                <a:cubicBezTo>
                  <a:pt x="155" y="67"/>
                  <a:pt x="155" y="67"/>
                  <a:pt x="155" y="67"/>
                </a:cubicBezTo>
                <a:cubicBezTo>
                  <a:pt x="128" y="67"/>
                  <a:pt x="128" y="67"/>
                  <a:pt x="128" y="67"/>
                </a:cubicBezTo>
                <a:cubicBezTo>
                  <a:pt x="109" y="55"/>
                  <a:pt x="109" y="55"/>
                  <a:pt x="109" y="55"/>
                </a:cubicBezTo>
                <a:cubicBezTo>
                  <a:pt x="63" y="55"/>
                  <a:pt x="117" y="55"/>
                  <a:pt x="66" y="55"/>
                </a:cubicBezTo>
                <a:cubicBezTo>
                  <a:pt x="57" y="55"/>
                  <a:pt x="50" y="63"/>
                  <a:pt x="50" y="71"/>
                </a:cubicBezTo>
                <a:cubicBezTo>
                  <a:pt x="50" y="122"/>
                  <a:pt x="50" y="122"/>
                  <a:pt x="50" y="122"/>
                </a:cubicBezTo>
                <a:cubicBezTo>
                  <a:pt x="66" y="122"/>
                  <a:pt x="66" y="122"/>
                  <a:pt x="66" y="122"/>
                </a:cubicBezTo>
                <a:cubicBezTo>
                  <a:pt x="66" y="85"/>
                  <a:pt x="66" y="85"/>
                  <a:pt x="66" y="85"/>
                </a:cubicBezTo>
                <a:cubicBezTo>
                  <a:pt x="69" y="85"/>
                  <a:pt x="69" y="85"/>
                  <a:pt x="69" y="85"/>
                </a:cubicBezTo>
                <a:cubicBezTo>
                  <a:pt x="69" y="122"/>
                  <a:pt x="69" y="122"/>
                  <a:pt x="69" y="122"/>
                </a:cubicBezTo>
                <a:cubicBezTo>
                  <a:pt x="69" y="132"/>
                  <a:pt x="69" y="132"/>
                  <a:pt x="69" y="132"/>
                </a:cubicBezTo>
                <a:cubicBezTo>
                  <a:pt x="69" y="199"/>
                  <a:pt x="69" y="199"/>
                  <a:pt x="69" y="199"/>
                </a:cubicBezTo>
                <a:cubicBezTo>
                  <a:pt x="87" y="199"/>
                  <a:pt x="87" y="199"/>
                  <a:pt x="87" y="199"/>
                </a:cubicBezTo>
                <a:cubicBezTo>
                  <a:pt x="87" y="143"/>
                  <a:pt x="87" y="143"/>
                  <a:pt x="87" y="143"/>
                </a:cubicBezTo>
                <a:cubicBezTo>
                  <a:pt x="91" y="143"/>
                  <a:pt x="91" y="143"/>
                  <a:pt x="91" y="143"/>
                </a:cubicBezTo>
                <a:cubicBezTo>
                  <a:pt x="91" y="199"/>
                  <a:pt x="91" y="199"/>
                  <a:pt x="91" y="199"/>
                </a:cubicBezTo>
                <a:cubicBezTo>
                  <a:pt x="109" y="199"/>
                  <a:pt x="109" y="199"/>
                  <a:pt x="109" y="199"/>
                </a:cubicBezTo>
                <a:cubicBezTo>
                  <a:pt x="109" y="189"/>
                  <a:pt x="109" y="189"/>
                  <a:pt x="109" y="189"/>
                </a:cubicBezTo>
                <a:cubicBezTo>
                  <a:pt x="109" y="132"/>
                  <a:pt x="109" y="132"/>
                  <a:pt x="109" y="132"/>
                </a:cubicBezTo>
                <a:cubicBezTo>
                  <a:pt x="109" y="122"/>
                  <a:pt x="109" y="122"/>
                  <a:pt x="109" y="122"/>
                </a:cubicBezTo>
                <a:cubicBezTo>
                  <a:pt x="109" y="85"/>
                  <a:pt x="109" y="85"/>
                  <a:pt x="109" y="85"/>
                </a:cubicBezTo>
                <a:cubicBezTo>
                  <a:pt x="109" y="75"/>
                  <a:pt x="109" y="75"/>
                  <a:pt x="109" y="75"/>
                </a:cubicBezTo>
                <a:cubicBezTo>
                  <a:pt x="128" y="85"/>
                  <a:pt x="128" y="85"/>
                  <a:pt x="128" y="85"/>
                </a:cubicBezTo>
                <a:cubicBezTo>
                  <a:pt x="155" y="85"/>
                  <a:pt x="155" y="85"/>
                  <a:pt x="155" y="85"/>
                </a:cubicBezTo>
                <a:cubicBezTo>
                  <a:pt x="155" y="80"/>
                  <a:pt x="155" y="80"/>
                  <a:pt x="155" y="80"/>
                </a:cubicBezTo>
                <a:cubicBezTo>
                  <a:pt x="161" y="79"/>
                  <a:pt x="161" y="79"/>
                  <a:pt x="161" y="79"/>
                </a:cubicBezTo>
                <a:cubicBezTo>
                  <a:pt x="161" y="107"/>
                  <a:pt x="161" y="107"/>
                  <a:pt x="161" y="107"/>
                </a:cubicBezTo>
                <a:cubicBezTo>
                  <a:pt x="161" y="112"/>
                  <a:pt x="163" y="117"/>
                  <a:pt x="166" y="120"/>
                </a:cubicBezTo>
                <a:cubicBezTo>
                  <a:pt x="166" y="120"/>
                  <a:pt x="166" y="120"/>
                  <a:pt x="166" y="120"/>
                </a:cubicBezTo>
                <a:cubicBezTo>
                  <a:pt x="166" y="120"/>
                  <a:pt x="166" y="120"/>
                  <a:pt x="166" y="120"/>
                </a:cubicBezTo>
                <a:cubicBezTo>
                  <a:pt x="170" y="124"/>
                  <a:pt x="175" y="126"/>
                  <a:pt x="180" y="126"/>
                </a:cubicBezTo>
                <a:cubicBezTo>
                  <a:pt x="304" y="126"/>
                  <a:pt x="304" y="126"/>
                  <a:pt x="304" y="126"/>
                </a:cubicBezTo>
                <a:cubicBezTo>
                  <a:pt x="309" y="126"/>
                  <a:pt x="314" y="124"/>
                  <a:pt x="317" y="120"/>
                </a:cubicBezTo>
                <a:cubicBezTo>
                  <a:pt x="317" y="120"/>
                  <a:pt x="317" y="120"/>
                  <a:pt x="317" y="120"/>
                </a:cubicBezTo>
                <a:cubicBezTo>
                  <a:pt x="321" y="117"/>
                  <a:pt x="323" y="112"/>
                  <a:pt x="323" y="107"/>
                </a:cubicBezTo>
                <a:cubicBezTo>
                  <a:pt x="323" y="35"/>
                  <a:pt x="323" y="35"/>
                  <a:pt x="323" y="35"/>
                </a:cubicBezTo>
                <a:cubicBezTo>
                  <a:pt x="323" y="30"/>
                  <a:pt x="321" y="25"/>
                  <a:pt x="317" y="21"/>
                </a:cubicBezTo>
                <a:cubicBezTo>
                  <a:pt x="314" y="18"/>
                  <a:pt x="309" y="16"/>
                  <a:pt x="304" y="16"/>
                </a:cubicBezTo>
                <a:cubicBezTo>
                  <a:pt x="180" y="16"/>
                  <a:pt x="180" y="16"/>
                  <a:pt x="180" y="16"/>
                </a:cubicBezTo>
                <a:close/>
                <a:moveTo>
                  <a:pt x="304" y="31"/>
                </a:moveTo>
                <a:cubicBezTo>
                  <a:pt x="305" y="31"/>
                  <a:pt x="306" y="31"/>
                  <a:pt x="307" y="32"/>
                </a:cubicBezTo>
                <a:cubicBezTo>
                  <a:pt x="307" y="33"/>
                  <a:pt x="308" y="34"/>
                  <a:pt x="308" y="35"/>
                </a:cubicBezTo>
                <a:cubicBezTo>
                  <a:pt x="308" y="107"/>
                  <a:pt x="308" y="107"/>
                  <a:pt x="308" y="107"/>
                </a:cubicBezTo>
                <a:cubicBezTo>
                  <a:pt x="308" y="108"/>
                  <a:pt x="307" y="109"/>
                  <a:pt x="307" y="109"/>
                </a:cubicBezTo>
                <a:cubicBezTo>
                  <a:pt x="307" y="110"/>
                  <a:pt x="307" y="110"/>
                  <a:pt x="307" y="110"/>
                </a:cubicBezTo>
                <a:cubicBezTo>
                  <a:pt x="306" y="110"/>
                  <a:pt x="305" y="111"/>
                  <a:pt x="304" y="111"/>
                </a:cubicBezTo>
                <a:cubicBezTo>
                  <a:pt x="180" y="111"/>
                  <a:pt x="180" y="111"/>
                  <a:pt x="180" y="111"/>
                </a:cubicBezTo>
                <a:cubicBezTo>
                  <a:pt x="179" y="111"/>
                  <a:pt x="178" y="110"/>
                  <a:pt x="177" y="110"/>
                </a:cubicBezTo>
                <a:cubicBezTo>
                  <a:pt x="177" y="109"/>
                  <a:pt x="177" y="109"/>
                  <a:pt x="177" y="109"/>
                </a:cubicBezTo>
                <a:cubicBezTo>
                  <a:pt x="176" y="109"/>
                  <a:pt x="176" y="108"/>
                  <a:pt x="176" y="107"/>
                </a:cubicBezTo>
                <a:cubicBezTo>
                  <a:pt x="176" y="76"/>
                  <a:pt x="176" y="76"/>
                  <a:pt x="176" y="76"/>
                </a:cubicBezTo>
                <a:cubicBezTo>
                  <a:pt x="238" y="63"/>
                  <a:pt x="238" y="63"/>
                  <a:pt x="238" y="63"/>
                </a:cubicBezTo>
                <a:cubicBezTo>
                  <a:pt x="237" y="62"/>
                  <a:pt x="237" y="62"/>
                  <a:pt x="237" y="62"/>
                </a:cubicBezTo>
                <a:cubicBezTo>
                  <a:pt x="176" y="70"/>
                  <a:pt x="176" y="70"/>
                  <a:pt x="176" y="70"/>
                </a:cubicBezTo>
                <a:cubicBezTo>
                  <a:pt x="176" y="35"/>
                  <a:pt x="176" y="35"/>
                  <a:pt x="176" y="35"/>
                </a:cubicBezTo>
                <a:cubicBezTo>
                  <a:pt x="176" y="34"/>
                  <a:pt x="176" y="33"/>
                  <a:pt x="177" y="32"/>
                </a:cubicBezTo>
                <a:cubicBezTo>
                  <a:pt x="177" y="32"/>
                  <a:pt x="177" y="32"/>
                  <a:pt x="177" y="32"/>
                </a:cubicBezTo>
                <a:cubicBezTo>
                  <a:pt x="178" y="31"/>
                  <a:pt x="179" y="31"/>
                  <a:pt x="180" y="31"/>
                </a:cubicBezTo>
                <a:lnTo>
                  <a:pt x="304" y="3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440775" y="3915508"/>
            <a:ext cx="4325017" cy="1027472"/>
          </a:xfrm>
          <a:prstGeom prst="roundRect">
            <a:avLst>
              <a:gd name="adj" fmla="val 8330"/>
            </a:avLst>
          </a:prstGeom>
          <a:noFill/>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cxnSp>
        <p:nvCxnSpPr>
          <p:cNvPr id="30" name="Connector 30"/>
          <p:cNvCxnSpPr/>
          <p:nvPr/>
        </p:nvCxnSpPr>
        <p:spPr>
          <a:xfrm flipH="1">
            <a:off x="6751011" y="3921937"/>
            <a:ext cx="0" cy="1017983"/>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31" name="AutoShape 31"/>
          <p:cNvSpPr/>
          <p:nvPr/>
        </p:nvSpPr>
        <p:spPr>
          <a:xfrm>
            <a:off x="5714505" y="4050959"/>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3678650" y="5144233"/>
            <a:ext cx="4325017" cy="1027472"/>
          </a:xfrm>
          <a:prstGeom prst="roundRect">
            <a:avLst>
              <a:gd name="adj" fmla="val 8330"/>
            </a:avLst>
          </a:prstGeom>
          <a:noFill/>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cxnSp>
        <p:nvCxnSpPr>
          <p:cNvPr id="33" name="Connector 33"/>
          <p:cNvCxnSpPr/>
          <p:nvPr/>
        </p:nvCxnSpPr>
        <p:spPr>
          <a:xfrm flipH="1">
            <a:off x="4988886" y="5150662"/>
            <a:ext cx="0" cy="1017983"/>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34" name="AutoShape 34"/>
          <p:cNvSpPr/>
          <p:nvPr/>
        </p:nvSpPr>
        <p:spPr>
          <a:xfrm>
            <a:off x="3952380" y="5279684"/>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5908809" y="4245412"/>
            <a:ext cx="367665" cy="367665"/>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67640" y="228600"/>
                </a:moveTo>
                <a:lnTo>
                  <a:pt x="182880" y="228600"/>
                </a:lnTo>
                <a:cubicBezTo>
                  <a:pt x="208131" y="228600"/>
                  <a:pt x="228600" y="208131"/>
                  <a:pt x="228600" y="182880"/>
                </a:cubicBezTo>
                <a:cubicBezTo>
                  <a:pt x="228600" y="157629"/>
                  <a:pt x="208131" y="137160"/>
                  <a:pt x="182880" y="137160"/>
                </a:cubicBezTo>
                <a:lnTo>
                  <a:pt x="182880" y="137160"/>
                </a:lnTo>
                <a:lnTo>
                  <a:pt x="121768" y="137160"/>
                </a:lnTo>
                <a:cubicBezTo>
                  <a:pt x="113348" y="137160"/>
                  <a:pt x="106528" y="130340"/>
                  <a:pt x="106528" y="121920"/>
                </a:cubicBezTo>
                <a:cubicBezTo>
                  <a:pt x="106528" y="113500"/>
                  <a:pt x="113348" y="106680"/>
                  <a:pt x="121768" y="106680"/>
                </a:cubicBezTo>
                <a:lnTo>
                  <a:pt x="121768" y="106680"/>
                </a:lnTo>
                <a:lnTo>
                  <a:pt x="213360" y="106680"/>
                </a:lnTo>
                <a:lnTo>
                  <a:pt x="213360" y="76200"/>
                </a:lnTo>
                <a:lnTo>
                  <a:pt x="167640" y="76200"/>
                </a:lnTo>
                <a:lnTo>
                  <a:pt x="167640" y="45720"/>
                </a:lnTo>
                <a:lnTo>
                  <a:pt x="137160" y="45720"/>
                </a:lnTo>
                <a:lnTo>
                  <a:pt x="137160" y="76200"/>
                </a:lnTo>
                <a:lnTo>
                  <a:pt x="121920" y="76200"/>
                </a:lnTo>
                <a:cubicBezTo>
                  <a:pt x="96669" y="76200"/>
                  <a:pt x="76200" y="96669"/>
                  <a:pt x="76200" y="121920"/>
                </a:cubicBezTo>
                <a:cubicBezTo>
                  <a:pt x="76200" y="147171"/>
                  <a:pt x="96669" y="167640"/>
                  <a:pt x="121920" y="167640"/>
                </a:cubicBezTo>
                <a:lnTo>
                  <a:pt x="121920" y="167640"/>
                </a:lnTo>
                <a:lnTo>
                  <a:pt x="182880" y="167640"/>
                </a:lnTo>
                <a:cubicBezTo>
                  <a:pt x="191300" y="167640"/>
                  <a:pt x="198120" y="174460"/>
                  <a:pt x="198120" y="182880"/>
                </a:cubicBezTo>
                <a:cubicBezTo>
                  <a:pt x="198120" y="191300"/>
                  <a:pt x="191300" y="198120"/>
                  <a:pt x="182880" y="198120"/>
                </a:cubicBezTo>
                <a:lnTo>
                  <a:pt x="182880" y="198120"/>
                </a:lnTo>
                <a:lnTo>
                  <a:pt x="91440" y="198120"/>
                </a:lnTo>
                <a:lnTo>
                  <a:pt x="91440" y="228600"/>
                </a:lnTo>
                <a:lnTo>
                  <a:pt x="137160" y="228600"/>
                </a:lnTo>
                <a:lnTo>
                  <a:pt x="137160" y="259080"/>
                </a:lnTo>
                <a:lnTo>
                  <a:pt x="167640" y="25908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146684" y="5474137"/>
            <a:ext cx="367665" cy="367665"/>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7" name="Group 37"/>
          <p:cNvGrpSpPr/>
          <p:nvPr/>
        </p:nvGrpSpPr>
        <p:grpSpPr>
          <a:xfrm>
            <a:off x="5440775" y="5412803"/>
            <a:ext cx="1953437" cy="490334"/>
            <a:chOff x="5440775" y="5412803"/>
            <a:chExt cx="1953437" cy="490334"/>
          </a:xfrm>
        </p:grpSpPr>
        <p:sp>
          <p:nvSpPr>
            <p:cNvPr id="38" name="TextBox 38"/>
            <p:cNvSpPr txBox="1"/>
            <p:nvPr/>
          </p:nvSpPr>
          <p:spPr>
            <a:xfrm>
              <a:off x="5440775" y="5412803"/>
              <a:ext cx="1953437"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01</a:t>
              </a:r>
            </a:p>
          </p:txBody>
        </p:sp>
      </p:grpSp>
      <p:grpSp>
        <p:nvGrpSpPr>
          <p:cNvPr id="39" name="Group 39"/>
          <p:cNvGrpSpPr/>
          <p:nvPr/>
        </p:nvGrpSpPr>
        <p:grpSpPr>
          <a:xfrm>
            <a:off x="7265709" y="4184077"/>
            <a:ext cx="1953437" cy="490334"/>
            <a:chOff x="7265709" y="4184077"/>
            <a:chExt cx="1953437" cy="490334"/>
          </a:xfrm>
        </p:grpSpPr>
        <p:sp>
          <p:nvSpPr>
            <p:cNvPr id="40" name="TextBox 40"/>
            <p:cNvSpPr txBox="1"/>
            <p:nvPr/>
          </p:nvSpPr>
          <p:spPr>
            <a:xfrm>
              <a:off x="7265709" y="4184077"/>
              <a:ext cx="1953437"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02</a:t>
              </a:r>
            </a:p>
          </p:txBody>
        </p:sp>
      </p:grpSp>
      <p:grpSp>
        <p:nvGrpSpPr>
          <p:cNvPr id="41" name="Group 41"/>
          <p:cNvGrpSpPr/>
          <p:nvPr/>
        </p:nvGrpSpPr>
        <p:grpSpPr>
          <a:xfrm>
            <a:off x="9027586" y="2936302"/>
            <a:ext cx="1953437" cy="490334"/>
            <a:chOff x="9027586" y="2936302"/>
            <a:chExt cx="1953437" cy="490334"/>
          </a:xfrm>
        </p:grpSpPr>
        <p:sp>
          <p:nvSpPr>
            <p:cNvPr id="42" name="TextBox 42"/>
            <p:cNvSpPr txBox="1"/>
            <p:nvPr/>
          </p:nvSpPr>
          <p:spPr>
            <a:xfrm>
              <a:off x="9027586" y="2936302"/>
              <a:ext cx="1953437"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03</a:t>
              </a:r>
            </a:p>
          </p:txBody>
        </p:sp>
      </p:grpSp>
      <p:grpSp>
        <p:nvGrpSpPr>
          <p:cNvPr id="43" name="Group 43"/>
          <p:cNvGrpSpPr/>
          <p:nvPr/>
        </p:nvGrpSpPr>
        <p:grpSpPr>
          <a:xfrm>
            <a:off x="2228086" y="3512222"/>
            <a:ext cx="2381737" cy="806572"/>
            <a:chOff x="2228086" y="3512222"/>
            <a:chExt cx="2381737" cy="806572"/>
          </a:xfrm>
        </p:grpSpPr>
        <p:sp>
          <p:nvSpPr>
            <p:cNvPr id="44" name="TextBox 44"/>
            <p:cNvSpPr txBox="1"/>
            <p:nvPr/>
          </p:nvSpPr>
          <p:spPr>
            <a:xfrm>
              <a:off x="2228086" y="3512222"/>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制定研究计划和目标；</a:t>
              </a:r>
            </a:p>
          </p:txBody>
        </p:sp>
      </p:grpSp>
      <p:grpSp>
        <p:nvGrpSpPr>
          <p:cNvPr id="45" name="Group 45"/>
          <p:cNvGrpSpPr/>
          <p:nvPr/>
        </p:nvGrpSpPr>
        <p:grpSpPr>
          <a:xfrm>
            <a:off x="4027453" y="2264447"/>
            <a:ext cx="2381737" cy="806572"/>
            <a:chOff x="4027453" y="2264447"/>
            <a:chExt cx="2381737" cy="806572"/>
          </a:xfrm>
        </p:grpSpPr>
        <p:sp>
          <p:nvSpPr>
            <p:cNvPr id="46" name="TextBox 46"/>
            <p:cNvSpPr txBox="1"/>
            <p:nvPr/>
          </p:nvSpPr>
          <p:spPr>
            <a:xfrm>
              <a:off x="4027453" y="2264447"/>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组织团队成员开展研究工作；</a:t>
              </a:r>
            </a:p>
          </p:txBody>
        </p:sp>
      </p:grpSp>
      <p:grpSp>
        <p:nvGrpSpPr>
          <p:cNvPr id="47" name="Group 47"/>
          <p:cNvGrpSpPr/>
          <p:nvPr/>
        </p:nvGrpSpPr>
        <p:grpSpPr>
          <a:xfrm>
            <a:off x="454963" y="4740947"/>
            <a:ext cx="2381737" cy="806572"/>
            <a:chOff x="454963" y="4740947"/>
            <a:chExt cx="2381737" cy="806572"/>
          </a:xfrm>
        </p:grpSpPr>
        <p:sp>
          <p:nvSpPr>
            <p:cNvPr id="48" name="TextBox 48"/>
            <p:cNvSpPr txBox="1"/>
            <p:nvPr/>
          </p:nvSpPr>
          <p:spPr>
            <a:xfrm>
              <a:off x="454963" y="4740947"/>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团队负责人</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t="4611" b="4611"/>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负责与外部合作方的沟通与协调；</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监督研究进度，确保项目按计划进行。</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分工与职责</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https://d.book118.com/378111014121006036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1A004F"/>
      </a:lt1>
      <a:dk2>
        <a:srgbClr val="EDE5FF"/>
      </a:dk2>
      <a:lt2>
        <a:srgbClr val="000000"/>
      </a:lt2>
      <a:accent1>
        <a:srgbClr val="9970FC"/>
      </a:accent1>
      <a:accent2>
        <a:srgbClr val="6C51FF"/>
      </a:accent2>
      <a:accent3>
        <a:srgbClr val="3F00C2"/>
      </a:accent3>
      <a:accent4>
        <a:srgbClr val="FF6CE0"/>
      </a:accent4>
      <a:accent5>
        <a:srgbClr val="FF8CE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101</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2024-09-16T06:29:27.408</cp:lastPrinted>
  <dcterms:created xsi:type="dcterms:W3CDTF">2024-09-15T22:29:27Z</dcterms:created>
  <dcterms:modified xsi:type="dcterms:W3CDTF">2024-09-15T22:29:29Z</dcterms:modified>
</cp:coreProperties>
</file>