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6CF05-A9E4-405F-845F-0B96A98C3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4C0CA-9816-4789-AE59-56317C428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DB4F5-1672-4F28-A448-7F216FB4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A9838-F2C2-4743-9C52-55F319962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8C197-C7BF-4475-9891-71495DEFB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A3ECE8-F0B0-4C20-BBB0-AB2F16539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B51CC-96CE-450C-9108-1E589D141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A57C4-AC68-4BA9-976F-2816CC462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12894-A19C-4064-A153-DF1DF303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DCADB-AC61-4273-BF96-819CF193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98C8-C070-49A1-AAEA-B3B57E3D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107401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风湿病科护理查房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风湿病科护理常规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风湿病科护理查房流程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风湿病科护理查房案例分析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风湿病科护理查房的改进与优化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70" r="331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风湿病的定义与分类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风湿病可根据病因、发病机制和临床表现进行分类，常见的有类风湿性关节炎、系统性红斑狼疮、强直性脊柱炎等。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风湿病是一种全身性、自身免疫性疾病，主要侵犯关节、肌肉、骨骼和结缔组织。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395441" y="1857678"/>
            <a:ext cx="2112454" cy="2300478"/>
          </a:xfrm>
          <a:custGeom>
            <a:rect l="l" t="t" r="r" b="b"/>
            <a:pathLst>
              <a:path w="259" h="282">
                <a:moveTo>
                  <a:pt x="259" y="282"/>
                </a:moveTo>
                <a:lnTo>
                  <a:pt x="259" y="0"/>
                </a:lnTo>
                <a:lnTo>
                  <a:pt x="129" y="98"/>
                </a:lnTo>
                <a:lnTo>
                  <a:pt x="0" y="196"/>
                </a:lnTo>
                <a:lnTo>
                  <a:pt x="259" y="28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507895" y="1857678"/>
            <a:ext cx="2128742" cy="2300478"/>
          </a:xfrm>
          <a:custGeom>
            <a:rect l="l" t="t" r="r" b="b"/>
            <a:pathLst>
              <a:path w="261" h="282">
                <a:moveTo>
                  <a:pt x="0" y="0"/>
                </a:moveTo>
                <a:lnTo>
                  <a:pt x="0" y="282"/>
                </a:lnTo>
                <a:lnTo>
                  <a:pt x="261" y="196"/>
                </a:lnTo>
                <a:lnTo>
                  <a:pt x="132" y="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507895" y="3456640"/>
            <a:ext cx="2128742" cy="2577846"/>
          </a:xfrm>
          <a:custGeom>
            <a:rect l="l" t="t" r="r" b="b"/>
            <a:pathLst>
              <a:path w="261" h="316">
                <a:moveTo>
                  <a:pt x="261" y="0"/>
                </a:moveTo>
                <a:lnTo>
                  <a:pt x="0" y="86"/>
                </a:lnTo>
                <a:lnTo>
                  <a:pt x="160" y="316"/>
                </a:lnTo>
                <a:lnTo>
                  <a:pt x="211" y="158"/>
                </a:lnTo>
                <a:lnTo>
                  <a:pt x="26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194684" y="4158156"/>
            <a:ext cx="2618137" cy="1876234"/>
          </a:xfrm>
          <a:custGeom>
            <a:rect l="l" t="t" r="r" b="b"/>
            <a:pathLst>
              <a:path w="321" h="230">
                <a:moveTo>
                  <a:pt x="321" y="230"/>
                </a:moveTo>
                <a:lnTo>
                  <a:pt x="161" y="0"/>
                </a:lnTo>
                <a:lnTo>
                  <a:pt x="0" y="230"/>
                </a:lnTo>
                <a:lnTo>
                  <a:pt x="161" y="230"/>
                </a:lnTo>
                <a:lnTo>
                  <a:pt x="321" y="23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5441" y="3456640"/>
            <a:ext cx="2112454" cy="2577846"/>
          </a:xfrm>
          <a:custGeom>
            <a:rect l="l" t="t" r="r" b="b"/>
            <a:pathLst>
              <a:path w="259" h="316">
                <a:moveTo>
                  <a:pt x="98" y="316"/>
                </a:moveTo>
                <a:lnTo>
                  <a:pt x="259" y="86"/>
                </a:lnTo>
                <a:lnTo>
                  <a:pt x="0" y="0"/>
                </a:lnTo>
                <a:lnTo>
                  <a:pt x="50" y="158"/>
                </a:lnTo>
                <a:lnTo>
                  <a:pt x="98" y="3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5904004" y="1919621"/>
            <a:ext cx="0" cy="41656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8" name="Group 8"/>
          <p:cNvGrpSpPr/>
          <p:nvPr/>
        </p:nvGrpSpPr>
        <p:grpSpPr>
          <a:xfrm>
            <a:off x="6429280" y="1916543"/>
            <a:ext cx="1851195" cy="503206"/>
            <a:chOff x="6429280" y="1916543"/>
            <a:chExt cx="1851195" cy="503206"/>
          </a:xfrm>
        </p:grpSpPr>
        <p:sp>
          <p:nvSpPr>
            <p:cNvPr id="9" name="AutoShape 9"/>
            <p:cNvSpPr/>
            <p:nvPr/>
          </p:nvSpPr>
          <p:spPr>
            <a:xfrm>
              <a:off x="6429280" y="1916543"/>
              <a:ext cx="1766555" cy="50320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513920" y="1958262"/>
              <a:ext cx="176655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429280" y="2799034"/>
            <a:ext cx="1851195" cy="503206"/>
            <a:chOff x="6429280" y="2799034"/>
            <a:chExt cx="1851195" cy="503206"/>
          </a:xfrm>
        </p:grpSpPr>
        <p:sp>
          <p:nvSpPr>
            <p:cNvPr id="12" name="AutoShape 12"/>
            <p:cNvSpPr/>
            <p:nvPr/>
          </p:nvSpPr>
          <p:spPr>
            <a:xfrm>
              <a:off x="6429280" y="2799034"/>
              <a:ext cx="1766555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513920" y="2840754"/>
              <a:ext cx="176655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429280" y="3694479"/>
            <a:ext cx="1882409" cy="503206"/>
            <a:chOff x="6429280" y="3694479"/>
            <a:chExt cx="1882409" cy="503206"/>
          </a:xfrm>
        </p:grpSpPr>
        <p:sp>
          <p:nvSpPr>
            <p:cNvPr id="15" name="AutoShape 15"/>
            <p:cNvSpPr/>
            <p:nvPr/>
          </p:nvSpPr>
          <p:spPr>
            <a:xfrm>
              <a:off x="6429280" y="3694479"/>
              <a:ext cx="1796342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515347" y="3736199"/>
              <a:ext cx="1796342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429280" y="4558587"/>
            <a:ext cx="1898016" cy="503206"/>
            <a:chOff x="6429280" y="4558587"/>
            <a:chExt cx="1898016" cy="503206"/>
          </a:xfrm>
        </p:grpSpPr>
        <p:sp>
          <p:nvSpPr>
            <p:cNvPr id="18" name="AutoShape 18"/>
            <p:cNvSpPr/>
            <p:nvPr/>
          </p:nvSpPr>
          <p:spPr>
            <a:xfrm>
              <a:off x="6429280" y="4558587"/>
              <a:ext cx="1811235" cy="503206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516061" y="4600212"/>
              <a:ext cx="1811235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429280" y="5435554"/>
            <a:ext cx="1913622" cy="503206"/>
            <a:chOff x="6429280" y="5435554"/>
            <a:chExt cx="1913622" cy="503206"/>
          </a:xfrm>
        </p:grpSpPr>
        <p:sp>
          <p:nvSpPr>
            <p:cNvPr id="21" name="AutoShape 21"/>
            <p:cNvSpPr/>
            <p:nvPr/>
          </p:nvSpPr>
          <p:spPr>
            <a:xfrm>
              <a:off x="6429280" y="5435554"/>
              <a:ext cx="1826128" cy="503206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516774" y="5477274"/>
              <a:ext cx="1826128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6096000" y="1916543"/>
            <a:ext cx="2435260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关节疼痛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6096000" y="2799034"/>
            <a:ext cx="2453226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096000" y="3694479"/>
            <a:ext cx="2472276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系统症状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096000" y="4554015"/>
            <a:ext cx="248180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045717" y="5435554"/>
            <a:ext cx="2541608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脏器损伤</a:t>
            </a:r>
            <a:endParaRPr lang="en-US" sz="1100"/>
          </a:p>
        </p:txBody>
      </p:sp>
      <p:sp>
        <p:nvSpPr>
          <p:cNvPr id="28" name="Freeform 28"/>
          <p:cNvSpPr/>
          <p:nvPr/>
        </p:nvSpPr>
        <p:spPr>
          <a:xfrm>
            <a:off x="2700862" y="3050637"/>
            <a:ext cx="406003" cy="40600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90564" y="4197685"/>
            <a:ext cx="402526" cy="402526"/>
          </a:xfrm>
          <a:custGeom>
            <a:rect l="l" t="t" r="r" b="b"/>
            <a:pathLst>
              <a:path w="304800" h="304800">
                <a:moveTo>
                  <a:pt x="133350" y="0"/>
                </a:moveTo>
                <a:lnTo>
                  <a:pt x="0" y="0"/>
                </a:lnTo>
                <a:lnTo>
                  <a:pt x="0" y="304800"/>
                </a:lnTo>
                <a:lnTo>
                  <a:pt x="228600" y="304800"/>
                </a:lnTo>
                <a:lnTo>
                  <a:pt x="228600" y="95231"/>
                </a:lnTo>
                <a:lnTo>
                  <a:pt x="133350" y="0"/>
                </a:lnTo>
                <a:close/>
                <a:moveTo>
                  <a:pt x="113519" y="114300"/>
                </a:moveTo>
                <a:lnTo>
                  <a:pt x="113519" y="38100"/>
                </a:lnTo>
                <a:lnTo>
                  <a:pt x="189719" y="114300"/>
                </a:lnTo>
                <a:lnTo>
                  <a:pt x="113519" y="1143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362224" y="4234356"/>
            <a:ext cx="400431" cy="400431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30902" y="5160447"/>
            <a:ext cx="392564" cy="39256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004719" y="3007918"/>
            <a:ext cx="448723" cy="448723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风湿病的常见症状与体征</a:t>
              </a:r>
            </a:p>
          </p:txBody>
        </p:sp>
      </p:grpSp>
      <p:sp>
        <p:nvSpPr>
          <p:cNvPr id="55" name="AutoShape 55"/>
          <p:cNvSpPr/>
          <p:nvPr/>
        </p:nvSpPr>
        <p:spPr>
          <a:xfrm>
            <a:off x="8342902" y="1838628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关节肿胀、疼痛、僵硬，活动受限。</a:t>
            </a:r>
            <a:endParaRPr lang="en-US" sz="1100"/>
          </a:p>
        </p:txBody>
      </p:sp>
      <p:sp>
        <p:nvSpPr>
          <p:cNvPr id="56" name="AutoShape 56"/>
          <p:cNvSpPr/>
          <p:nvPr/>
        </p:nvSpPr>
        <p:spPr>
          <a:xfrm>
            <a:off x="8342902" y="2718346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肌肉无力、疼痛、萎缩。</a:t>
            </a:r>
            <a:endParaRPr lang="en-US" sz="1100"/>
          </a:p>
        </p:txBody>
      </p:sp>
      <p:sp>
        <p:nvSpPr>
          <p:cNvPr id="57" name="AutoShape 57"/>
          <p:cNvSpPr/>
          <p:nvPr/>
        </p:nvSpPr>
        <p:spPr>
          <a:xfrm>
            <a:off x="8342902" y="3598064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发热、疲劳、食欲不振、体重减轻等。</a:t>
            </a:r>
            <a:endParaRPr lang="en-US" sz="1100"/>
          </a:p>
        </p:txBody>
      </p:sp>
      <p:sp>
        <p:nvSpPr>
          <p:cNvPr id="58" name="AutoShape 58"/>
          <p:cNvSpPr/>
          <p:nvPr/>
        </p:nvSpPr>
        <p:spPr>
          <a:xfrm>
            <a:off x="8342902" y="4477782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皮疹、红斑、溃疡等。</a:t>
            </a:r>
            <a:endParaRPr lang="en-US" sz="1100"/>
          </a:p>
        </p:txBody>
      </p:sp>
      <p:sp>
        <p:nvSpPr>
          <p:cNvPr id="59" name="AutoShape 59"/>
          <p:cNvSpPr/>
          <p:nvPr/>
        </p:nvSpPr>
        <p:spPr>
          <a:xfrm>
            <a:off x="8342902" y="5357499"/>
            <a:ext cx="235424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肾脏、心脏、肺脏等器官受累。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风湿病的病因与发病机制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免疫异常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免疫系统功能紊乱，产生自身抗体，攻击自身组织，导致炎症和组织损伤。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风湿病具有一定的家族聚集性，基因遗传是重要因素之一。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感染、药物、化学物质等环境因素可诱发或加重风湿病。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风湿病科护理常规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" r="7"/>
          <a:stretch>
            <a:fillRect/>
          </a:stretch>
        </p:blipFill>
        <p:spPr>
          <a:xfrm>
            <a:off x="1579442" y="4236402"/>
            <a:ext cx="2859877" cy="190683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93" b="2393"/>
          <a:stretch>
            <a:fillRect/>
          </a:stretch>
        </p:blipFill>
        <p:spPr>
          <a:xfrm>
            <a:off x="4553530" y="4236402"/>
            <a:ext cx="3004045" cy="190683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7151" b="17151"/>
          <a:stretch>
            <a:fillRect/>
          </a:stretch>
        </p:blipFill>
        <p:spPr>
          <a:xfrm>
            <a:off x="7656767" y="4236402"/>
            <a:ext cx="3047146" cy="1906833"/>
          </a:xfrm>
          <a:prstGeom prst="rect">
            <a:avLst/>
          </a:prstGeom>
        </p:spPr>
      </p:pic>
      <p:cxnSp>
        <p:nvCxnSpPr>
          <p:cNvPr id="5" name="Connector 5"/>
          <p:cNvCxnSpPr/>
          <p:nvPr/>
        </p:nvCxnSpPr>
        <p:spPr>
          <a:xfrm>
            <a:off x="2607822" y="2612128"/>
            <a:ext cx="1005141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5711317" y="1468564"/>
            <a:ext cx="1811173" cy="503206"/>
            <a:chOff x="5711317" y="1468564"/>
            <a:chExt cx="1811173" cy="503206"/>
          </a:xfrm>
        </p:grpSpPr>
        <p:sp>
          <p:nvSpPr>
            <p:cNvPr id="7" name="AutoShape 7"/>
            <p:cNvSpPr/>
            <p:nvPr/>
          </p:nvSpPr>
          <p:spPr>
            <a:xfrm>
              <a:off x="5711317" y="1468564"/>
              <a:ext cx="1811173" cy="5032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726923" y="2351151"/>
            <a:ext cx="1796281" cy="503206"/>
            <a:chOff x="5726923" y="2351151"/>
            <a:chExt cx="1796281" cy="503206"/>
          </a:xfrm>
        </p:grpSpPr>
        <p:sp>
          <p:nvSpPr>
            <p:cNvPr id="9" name="AutoShape 9"/>
            <p:cNvSpPr/>
            <p:nvPr/>
          </p:nvSpPr>
          <p:spPr>
            <a:xfrm>
              <a:off x="5726923" y="2351151"/>
              <a:ext cx="1796281" cy="503206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758136" y="3246501"/>
            <a:ext cx="1851292" cy="503206"/>
            <a:chOff x="5758136" y="3246501"/>
            <a:chExt cx="1851292" cy="503206"/>
          </a:xfrm>
        </p:grpSpPr>
        <p:sp>
          <p:nvSpPr>
            <p:cNvPr id="11" name="AutoShape 11"/>
            <p:cNvSpPr/>
            <p:nvPr/>
          </p:nvSpPr>
          <p:spPr>
            <a:xfrm>
              <a:off x="5758136" y="3246501"/>
              <a:ext cx="1766498" cy="50320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842930" y="3288221"/>
              <a:ext cx="1766498" cy="400145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5711317" y="1468564"/>
            <a:ext cx="1763548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5711317" y="2360525"/>
            <a:ext cx="1811173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726923" y="3246501"/>
            <a:ext cx="1795567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V="1">
            <a:off x="5027214" y="1720167"/>
            <a:ext cx="684102" cy="69439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4991330" y="2602754"/>
            <a:ext cx="735593" cy="9374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4991330" y="2785253"/>
            <a:ext cx="766807" cy="712851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327996" y="1936004"/>
            <a:ext cx="1333500" cy="1333500"/>
          </a:xfrm>
          <a:prstGeom prst="ellipse">
            <a:avLst/>
          </a:prstGeom>
          <a:solidFill>
            <a:srgbClr val="FFFFFF">
              <a:alpha val="0"/>
            </a:srgbClr>
          </a:solidFill>
          <a:ln w="10163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039420" y="2297447"/>
            <a:ext cx="525453" cy="52545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sp>
        <p:nvSpPr>
          <p:cNvPr id="43" name="AutoShape 43"/>
          <p:cNvSpPr/>
          <p:nvPr/>
        </p:nvSpPr>
        <p:spPr>
          <a:xfrm>
            <a:off x="7713880" y="1405486"/>
            <a:ext cx="281988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保持病房清洁、安静、舒适，为患者提供良好的休养环境。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7713880" y="2301016"/>
            <a:ext cx="281988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定期记录患者体温、脉搏、呼吸、血压等生命体征，观察病情变化。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713880" y="3196545"/>
            <a:ext cx="2819887" cy="629362"/>
          </a:xfrm>
          <a:prstGeom prst="rect">
            <a:avLst/>
          </a:prstGeom>
        </p:spPr>
        <p:txBody>
          <a:bodyPr vert="horz" wrap="square" lIns="68580" tIns="34290" rIns="68580" bIns="3429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协助患者进行日常活动，如洗漱、进食、穿脱衣等。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3635396" y="1936004"/>
            <a:ext cx="1333500" cy="1333500"/>
          </a:xfrm>
          <a:prstGeom prst="ellipse">
            <a:avLst/>
          </a:prstGeom>
          <a:solidFill>
            <a:srgbClr val="FFFFFF">
              <a:alpha val="0"/>
            </a:srgbClr>
          </a:solidFill>
          <a:ln w="10163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716349" y="2351151"/>
            <a:ext cx="556794" cy="556794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4" name="Group 4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5" name="AutoShape 5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264991" y="4542360"/>
            <a:ext cx="3660951" cy="1895669"/>
            <a:chOff x="4264991" y="4542360"/>
            <a:chExt cx="3660951" cy="1895669"/>
          </a:xfrm>
        </p:grpSpPr>
        <p:sp>
          <p:nvSpPr>
            <p:cNvPr id="7" name="AutoShape 7"/>
            <p:cNvSpPr/>
            <p:nvPr/>
          </p:nvSpPr>
          <p:spPr>
            <a:xfrm>
              <a:off x="4611314" y="4542360"/>
              <a:ext cx="888111" cy="88830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4611314" y="4798868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4264991" y="5449712"/>
              <a:ext cx="1580758" cy="988317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指导患者进行疼痛缓解方法，如放松训练、深呼吸等。</a:t>
              </a:r>
              <a:endParaRPr lang="en-US" sz="1100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711930" y="4542360"/>
              <a:ext cx="888111" cy="88830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711930" y="4810394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386030" y="5449712"/>
              <a:ext cx="1539912" cy="988317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观察患者疼痛的变化情况，及时调整护理措施。</a:t>
              </a:r>
              <a:endParaRPr lang="en-US" sz="1100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89535" y="3234321"/>
            <a:ext cx="7211863" cy="1988558"/>
            <a:chOff x="2489535" y="3234321"/>
            <a:chExt cx="7211863" cy="1988558"/>
          </a:xfrm>
        </p:grpSpPr>
        <p:sp>
          <p:nvSpPr>
            <p:cNvPr id="14" name="AutoShape 14"/>
            <p:cNvSpPr/>
            <p:nvPr/>
          </p:nvSpPr>
          <p:spPr>
            <a:xfrm>
              <a:off x="2831774" y="3234321"/>
              <a:ext cx="888111" cy="8883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2831774" y="3507498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2489535" y="4234562"/>
              <a:ext cx="1572589" cy="988317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评估患者的疼痛程度，采取适当的疼痛控制措施。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462879" y="3234321"/>
              <a:ext cx="888111" cy="88830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TextBox 18"/>
            <p:cNvSpPr txBox="1"/>
            <p:nvPr/>
          </p:nvSpPr>
          <p:spPr>
            <a:xfrm>
              <a:off x="8462879" y="3490924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12471" y="4199999"/>
              <a:ext cx="1588927" cy="988317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与医生沟通，为患者提供必要的药物治疗。</a:t>
              </a:r>
              <a:endParaRPr lang="en-US" sz="1100"/>
            </a:p>
          </p:txBody>
        </p:sp>
      </p:grpSp>
      <p:sp>
        <p:nvSpPr>
          <p:cNvPr id="20" name="AutoShape 20"/>
          <p:cNvSpPr/>
          <p:nvPr/>
        </p:nvSpPr>
        <p:spPr>
          <a:xfrm>
            <a:off x="454963" y="1302536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6251829" y="1278350"/>
            <a:ext cx="4401121" cy="2428684"/>
            <a:chOff x="6251829" y="1278350"/>
            <a:chExt cx="4401121" cy="2428684"/>
          </a:xfrm>
        </p:grpSpPr>
        <p:sp>
          <p:nvSpPr>
            <p:cNvPr id="4" name="AutoShape 4"/>
            <p:cNvSpPr/>
            <p:nvPr/>
          </p:nvSpPr>
          <p:spPr>
            <a:xfrm>
              <a:off x="6251829" y="1278350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9233" y="4029837"/>
            <a:ext cx="4401121" cy="2428684"/>
            <a:chOff x="1479233" y="4029837"/>
            <a:chExt cx="4401121" cy="2428684"/>
          </a:xfrm>
        </p:grpSpPr>
        <p:sp>
          <p:nvSpPr>
            <p:cNvPr id="6" name="AutoShape 6"/>
            <p:cNvSpPr/>
            <p:nvPr/>
          </p:nvSpPr>
          <p:spPr>
            <a:xfrm>
              <a:off x="1479233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6251829" y="4029837"/>
            <a:ext cx="4401121" cy="2428684"/>
            <a:chOff x="6251829" y="4029837"/>
            <a:chExt cx="4401121" cy="2428684"/>
          </a:xfrm>
        </p:grpSpPr>
        <p:sp>
          <p:nvSpPr>
            <p:cNvPr id="8" name="AutoShape 8"/>
            <p:cNvSpPr/>
            <p:nvPr/>
          </p:nvSpPr>
          <p:spPr>
            <a:xfrm>
              <a:off x="6251829" y="4029837"/>
              <a:ext cx="4401121" cy="2428684"/>
            </a:xfrm>
            <a:prstGeom prst="roundRect">
              <a:avLst>
                <a:gd name="adj" fmla="val 4117"/>
              </a:avLst>
            </a:prstGeom>
            <a:solidFill>
              <a:srgbClr val="E3E2E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907794" y="2351977"/>
            <a:ext cx="3543999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根据患者的病情制定康复计划，协助患者进行康复训练。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80740" y="2408369"/>
            <a:ext cx="3543300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指导患者进行关节活动、肌肉锻炼等康复活动，预防关节僵硬和肌肉萎缩。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908143" y="5084769"/>
            <a:ext cx="3543300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鼓励患者进行适当的运动，提高身体素质和免疫力。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80740" y="5084769"/>
            <a:ext cx="3543300" cy="1020631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与康复医师合作，评估患者的康复进展情况。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3232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23232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23756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723756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2306288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094125" y="1278350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21528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094125" y="4029837"/>
            <a:ext cx="27165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32216" y="4095402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32216" y="2367210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38614" y="2463220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38614" y="4095402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96267" y="1772793"/>
            <a:ext cx="1042321" cy="1042416"/>
            <a:chOff x="2896267" y="1772793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96267" y="1772793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96267" y="4383405"/>
            <a:ext cx="1042321" cy="1042416"/>
            <a:chOff x="2896267" y="4383405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96267" y="4383405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60213" y="1784033"/>
            <a:ext cx="1042321" cy="1042416"/>
            <a:chOff x="8560213" y="1784033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60213" y="1784033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60213" y="4394645"/>
            <a:ext cx="1042321" cy="1042416"/>
            <a:chOff x="8560213" y="4394645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60213" y="4394645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3170749" y="2047323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862879" y="2075506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224955" y="4712141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912251" y="4735491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400391" y="2827972"/>
            <a:ext cx="9704323" cy="1383724"/>
            <a:chOff x="1400391" y="2827972"/>
            <a:chExt cx="9704323" cy="1383724"/>
          </a:xfrm>
        </p:grpSpPr>
        <p:sp>
          <p:nvSpPr>
            <p:cNvPr id="41" name="AutoShape 41"/>
            <p:cNvSpPr/>
            <p:nvPr/>
          </p:nvSpPr>
          <p:spPr>
            <a:xfrm>
              <a:off x="1400391" y="2827972"/>
              <a:ext cx="2863635" cy="1383724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与患者建立良好的沟通关系，了解患者的心理状态和需求。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244673" y="2827972"/>
              <a:ext cx="2860041" cy="1383724"/>
            </a:xfrm>
            <a:prstGeom prst="rect">
              <a:avLst/>
            </a:prstGeom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给予患者心理支持和安慰，缓解焦虑、抑郁等情绪问题。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8244673" y="5421630"/>
            <a:ext cx="2860041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帮助患者树立战胜疾病的信心，积极配合治疗和护理。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1400391" y="5421630"/>
            <a:ext cx="2860041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与心理医生合作，为患者提供专业的心理辅导。</a:t>
            </a:r>
            <a:endParaRPr lang="en-US" sz="1100"/>
          </a:p>
        </p:txBody>
      </p:sp>
      <p:sp>
        <p:nvSpPr>
          <p:cNvPr id="45" name="Freeform 45"/>
          <p:cNvSpPr/>
          <p:nvPr/>
        </p:nvSpPr>
        <p:spPr>
          <a:xfrm>
            <a:off x="5660568" y="3028073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风湿病科护理查房流程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https://d.book118.com/378111074014006026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2024-09-03T02:01:41.579</cp:lastPrinted>
  <dcterms:created xsi:type="dcterms:W3CDTF">2024-09-02T18:01:41Z</dcterms:created>
  <dcterms:modified xsi:type="dcterms:W3CDTF">2024-09-02T18:01:43Z</dcterms:modified>
</cp:coreProperties>
</file>