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B406504-C88D-4373-AD89-DAD137A705F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74" name="PlaceHolder 1"/>
          <p:cNvSpPr>
            <a:spLocks noGrp="1"/>
          </p:cNvSpPr>
          <p:nvPr>
            <p:ph type="sldImg"/>
          </p:nvPr>
        </p:nvSpPr>
        <p:spPr>
          <a:xfrm>
            <a:off x="685800" y="1143000"/>
            <a:ext cx="5486040" cy="3085920"/>
          </a:xfrm>
          <a:prstGeom prst="rect">
            <a:avLst/>
          </a:prstGeom>
          <a:ln w="0">
            <a:noFill/>
          </a:ln>
        </p:spPr>
      </p:sp>
      <p:sp>
        <p:nvSpPr>
          <p:cNvPr id="137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7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77" name="PlaceHolder 1"/>
          <p:cNvSpPr>
            <a:spLocks noGrp="1"/>
          </p:cNvSpPr>
          <p:nvPr>
            <p:ph type="sldImg"/>
          </p:nvPr>
        </p:nvSpPr>
        <p:spPr>
          <a:xfrm>
            <a:off x="685800" y="1143000"/>
            <a:ext cx="5486040" cy="3085920"/>
          </a:xfrm>
          <a:prstGeom prst="rect">
            <a:avLst/>
          </a:prstGeom>
          <a:ln w="0">
            <a:noFill/>
          </a:ln>
        </p:spPr>
      </p:sp>
      <p:sp>
        <p:nvSpPr>
          <p:cNvPr id="137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7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80" name="PlaceHolder 1"/>
          <p:cNvSpPr>
            <a:spLocks noGrp="1"/>
          </p:cNvSpPr>
          <p:nvPr>
            <p:ph type="sldImg"/>
          </p:nvPr>
        </p:nvSpPr>
        <p:spPr>
          <a:xfrm>
            <a:off x="685800" y="1143000"/>
            <a:ext cx="5486040" cy="3085920"/>
          </a:xfrm>
          <a:prstGeom prst="rect">
            <a:avLst/>
          </a:prstGeom>
          <a:ln w="0">
            <a:noFill/>
          </a:ln>
        </p:spPr>
      </p:sp>
      <p:sp>
        <p:nvSpPr>
          <p:cNvPr id="138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8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83" name="PlaceHolder 1"/>
          <p:cNvSpPr>
            <a:spLocks noGrp="1"/>
          </p:cNvSpPr>
          <p:nvPr>
            <p:ph type="sldImg"/>
          </p:nvPr>
        </p:nvSpPr>
        <p:spPr>
          <a:xfrm>
            <a:off x="685800" y="1143000"/>
            <a:ext cx="5486040" cy="3085920"/>
          </a:xfrm>
          <a:prstGeom prst="rect">
            <a:avLst/>
          </a:prstGeom>
          <a:ln w="0">
            <a:noFill/>
          </a:ln>
        </p:spPr>
      </p:sp>
      <p:sp>
        <p:nvSpPr>
          <p:cNvPr id="138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8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86" name="PlaceHolder 1"/>
          <p:cNvSpPr>
            <a:spLocks noGrp="1"/>
          </p:cNvSpPr>
          <p:nvPr>
            <p:ph type="sldImg"/>
          </p:nvPr>
        </p:nvSpPr>
        <p:spPr>
          <a:xfrm>
            <a:off x="685800" y="1143000"/>
            <a:ext cx="5486040" cy="3085920"/>
          </a:xfrm>
          <a:prstGeom prst="rect">
            <a:avLst/>
          </a:prstGeom>
          <a:ln w="0">
            <a:noFill/>
          </a:ln>
        </p:spPr>
      </p:sp>
      <p:sp>
        <p:nvSpPr>
          <p:cNvPr id="138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8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89" name="PlaceHolder 1"/>
          <p:cNvSpPr>
            <a:spLocks noGrp="1"/>
          </p:cNvSpPr>
          <p:nvPr>
            <p:ph type="sldImg"/>
          </p:nvPr>
        </p:nvSpPr>
        <p:spPr>
          <a:xfrm>
            <a:off x="685800" y="1143000"/>
            <a:ext cx="5486040" cy="3085920"/>
          </a:xfrm>
          <a:prstGeom prst="rect">
            <a:avLst/>
          </a:prstGeom>
          <a:ln w="0">
            <a:noFill/>
          </a:ln>
        </p:spPr>
      </p:sp>
      <p:sp>
        <p:nvSpPr>
          <p:cNvPr id="139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39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B0F2E9-DB7B-45D8-AFDE-E93B1485F2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0D6D9C-2198-4088-AE7B-D7DEE842B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16E1D0-D323-4A3E-BAC6-7114B48C2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C0863-9D98-48DE-8761-933490C3B5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E5922F-9A2F-4BDC-91DC-0338C050AF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BEECED-6567-40F0-B414-4EBEE4F688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CD3411-83DD-4E9F-83FF-BDBE642180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55503-81E2-4CC6-886E-586D9FF70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0B2E98-C955-4E6D-8BB0-7612F663F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81142-B854-425A-B249-1A8850068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57BB8-9875-45B6-814D-5710F9B464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D6997FB-9D27-4153-84FD-5516C812F15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974B869-FB29-44FD-9B03-F450F4E115D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2304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保洁服务行业安全生产规章制度培训</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保洁服务行业安全生产规章制度培训</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安全生产规章制度培训的重要性</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安全生产规章制度培训的实施</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安全生产规章制度培训的总结</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安全操作规程</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保洁服务行业安全生产规章制度培训</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4" name="组合 81"/>
          <p:cNvGrpSpPr/>
          <p:nvPr/>
        </p:nvGrpSpPr>
        <p:grpSpPr>
          <a:xfrm>
            <a:off x="5322960" y="5068080"/>
            <a:ext cx="988200" cy="1001880"/>
            <a:chOff x="5322960" y="5068080"/>
            <a:chExt cx="988200" cy="1001880"/>
          </a:xfrm>
        </p:grpSpPr>
        <p:sp>
          <p:nvSpPr>
            <p:cNvPr id="195"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196"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197"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198"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199"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0"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1"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2"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3"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4"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5"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6"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7"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8"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09"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0"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11" name="组合 64"/>
          <p:cNvGrpSpPr/>
          <p:nvPr/>
        </p:nvGrpSpPr>
        <p:grpSpPr>
          <a:xfrm>
            <a:off x="-119880" y="962280"/>
            <a:ext cx="1961640" cy="2948040"/>
            <a:chOff x="-119880" y="962280"/>
            <a:chExt cx="1961640" cy="2948040"/>
          </a:xfrm>
        </p:grpSpPr>
        <p:sp>
          <p:nvSpPr>
            <p:cNvPr id="21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2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2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保洁服务行业概况</a:t>
            </a:r>
            <a:endParaRPr lang="en-US" sz="3600" b="0" strike="noStrike" spc="-1">
              <a:solidFill>
                <a:schemeClr val="dk1"/>
              </a:solidFill>
              <a:latin typeface="Arial"/>
            </a:endParaRPr>
          </a:p>
        </p:txBody>
      </p:sp>
      <p:sp>
        <p:nvSpPr>
          <p:cNvPr id="22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包括哪些服务内容</a:t>
            </a:r>
            <a:endParaRPr lang="en-US" sz="1600" b="0" strike="noStrike" spc="-1">
              <a:solidFill>
                <a:srgbClr val="000000"/>
              </a:solidFill>
              <a:latin typeface="Arial"/>
            </a:endParaRPr>
          </a:p>
        </p:txBody>
      </p:sp>
      <p:sp>
        <p:nvSpPr>
          <p:cNvPr id="22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保洁服务行业的定义和范围</a:t>
            </a:r>
            <a:endParaRPr lang="en-US" sz="2000" b="0" strike="noStrike" spc="-1">
              <a:solidFill>
                <a:srgbClr val="000000"/>
              </a:solidFill>
              <a:latin typeface="Arial"/>
            </a:endParaRPr>
          </a:p>
        </p:txBody>
      </p:sp>
      <p:sp>
        <p:nvSpPr>
          <p:cNvPr id="22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市场发展趋势预测</a:t>
            </a:r>
            <a:endParaRPr lang="en-US" sz="1600" b="0" strike="noStrike" spc="-1">
              <a:solidFill>
                <a:srgbClr val="000000"/>
              </a:solidFill>
              <a:latin typeface="Arial"/>
            </a:endParaRPr>
          </a:p>
        </p:txBody>
      </p:sp>
      <p:sp>
        <p:nvSpPr>
          <p:cNvPr id="22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保洁服务行业的市场需求和前景</a:t>
            </a:r>
            <a:endParaRPr lang="en-US" sz="2000" b="0" strike="noStrike" spc="-1">
              <a:solidFill>
                <a:srgbClr val="000000"/>
              </a:solidFill>
              <a:latin typeface="Arial"/>
            </a:endParaRPr>
          </a:p>
        </p:txBody>
      </p:sp>
      <p:sp>
        <p:nvSpPr>
          <p:cNvPr id="22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安全生产对企业的意义</a:t>
            </a:r>
            <a:endParaRPr lang="en-US" sz="1600" b="0" strike="noStrike" spc="-1">
              <a:solidFill>
                <a:srgbClr val="000000"/>
              </a:solidFill>
              <a:latin typeface="Arial"/>
            </a:endParaRPr>
          </a:p>
        </p:txBody>
      </p:sp>
      <p:sp>
        <p:nvSpPr>
          <p:cNvPr id="22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保洁服务行业的安全生产重要性</a:t>
            </a:r>
            <a:endParaRPr lang="en-US" sz="2000" b="0" strike="noStrike" spc="-1">
              <a:solidFill>
                <a:srgbClr val="000000"/>
              </a:solidFill>
              <a:latin typeface="Arial"/>
            </a:endParaRPr>
          </a:p>
        </p:txBody>
      </p:sp>
      <p:sp>
        <p:nvSpPr>
          <p:cNvPr id="23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3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11"/>
                                        </p:tgtEl>
                                        <p:attrNameLst>
                                          <p:attrName>style.visibility</p:attrName>
                                        </p:attrNameLst>
                                      </p:cBhvr>
                                      <p:to>
                                        <p:strVal val="visible"/>
                                      </p:to>
                                    </p:set>
                                    <p:anim calcmode="lin" valueType="num">
                                      <p:cBhvr additive="repl">
                                        <p:cTn id="7" dur="3400" fill="hold"/>
                                        <p:tgtEl>
                                          <p:spTgt spid="211"/>
                                        </p:tgtEl>
                                        <p:attrNameLst>
                                          <p:attrName>ppt_x</p:attrName>
                                        </p:attrNameLst>
                                      </p:cBhvr>
                                      <p:tavLst>
                                        <p:tav tm="0">
                                          <p:val>
                                            <p:strVal val="0-#ppt_w/2"/>
                                          </p:val>
                                        </p:tav>
                                        <p:tav tm="100000">
                                          <p:val>
                                            <p:strVal val="#ppt_x"/>
                                          </p:val>
                                        </p:tav>
                                      </p:tavLst>
                                    </p:anim>
                                    <p:anim calcmode="lin" valueType="num">
                                      <p:cBhvr additive="repl">
                                        <p:cTn id="8" dur="3400" fill="hold"/>
                                        <p:tgtEl>
                                          <p:spTgt spid="21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194"/>
                                        </p:tgtEl>
                                        <p:attrNameLst>
                                          <p:attrName>style.visibility</p:attrName>
                                        </p:attrNameLst>
                                      </p:cBhvr>
                                      <p:to>
                                        <p:strVal val="visible"/>
                                      </p:to>
                                    </p:set>
                                    <p:anim calcmode="lin" valueType="num">
                                      <p:cBhvr additive="repl">
                                        <p:cTn id="11" dur="4000" fill="hold"/>
                                        <p:tgtEl>
                                          <p:spTgt spid="194"/>
                                        </p:tgtEl>
                                        <p:attrNameLst>
                                          <p:attrName>ppt_x</p:attrName>
                                        </p:attrNameLst>
                                      </p:cBhvr>
                                      <p:tavLst>
                                        <p:tav tm="0">
                                          <p:val>
                                            <p:strVal val="0-#ppt_w/2"/>
                                          </p:val>
                                        </p:tav>
                                        <p:tav tm="100000">
                                          <p:val>
                                            <p:strVal val="#ppt_x"/>
                                          </p:val>
                                        </p:tav>
                                      </p:tavLst>
                                    </p:anim>
                                    <p:anim calcmode="lin" valueType="num">
                                      <p:cBhvr additive="repl">
                                        <p:cTn id="12" dur="4000" fill="hold"/>
                                        <p:tgtEl>
                                          <p:spTgt spid="19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3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保洁服务行业安全生产现状</a:t>
            </a:r>
            <a:endParaRPr lang="en-US" sz="2800" b="0" strike="noStrike" spc="-1">
              <a:solidFill>
                <a:srgbClr val="000000"/>
              </a:solidFill>
              <a:latin typeface="Arial"/>
            </a:endParaRPr>
          </a:p>
        </p:txBody>
      </p:sp>
      <p:sp>
        <p:nvSpPr>
          <p:cNvPr id="23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保洁服务行业的安全生产现状需要引起足够的重视。通过分析现状，可以发现存在许多安全隐患，需要有效解决。因此，引入安全生产规章制度是至关重要的。</a:t>
            </a:r>
            <a:endParaRPr lang="en-US" sz="1800" b="0" strike="noStrike" spc="-1">
              <a:solidFill>
                <a:srgbClr val="000000"/>
              </a:solidFill>
              <a:latin typeface="Arial"/>
            </a:endParaRPr>
          </a:p>
        </p:txBody>
      </p:sp>
      <p:sp>
        <p:nvSpPr>
          <p:cNvPr id="2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236"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37" name="组合 81"/>
          <p:cNvGrpSpPr/>
          <p:nvPr/>
        </p:nvGrpSpPr>
        <p:grpSpPr>
          <a:xfrm>
            <a:off x="5322960" y="5068080"/>
            <a:ext cx="988200" cy="1001880"/>
            <a:chOff x="5322960" y="5068080"/>
            <a:chExt cx="988200" cy="1001880"/>
          </a:xfrm>
        </p:grpSpPr>
        <p:sp>
          <p:nvSpPr>
            <p:cNvPr id="238"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39"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0"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1"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2"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3"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4"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5"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6"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7"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8"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49"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0"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1"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2"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3"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254" name="组合 64"/>
          <p:cNvGrpSpPr/>
          <p:nvPr/>
        </p:nvGrpSpPr>
        <p:grpSpPr>
          <a:xfrm>
            <a:off x="-119880" y="962280"/>
            <a:ext cx="1961640" cy="2948040"/>
            <a:chOff x="-119880" y="962280"/>
            <a:chExt cx="1961640" cy="2948040"/>
          </a:xfrm>
        </p:grpSpPr>
        <p:sp>
          <p:nvSpPr>
            <p:cNvPr id="25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6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6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保洁服务行业安全生产现状</a:t>
            </a:r>
            <a:endParaRPr lang="en-US" sz="3600" b="0" strike="noStrike" spc="-1">
              <a:solidFill>
                <a:schemeClr val="dk1"/>
              </a:solidFill>
              <a:latin typeface="Arial"/>
            </a:endParaRPr>
          </a:p>
        </p:txBody>
      </p:sp>
      <p:sp>
        <p:nvSpPr>
          <p:cNvPr id="26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详细调研行业现状</a:t>
            </a:r>
            <a:endParaRPr lang="en-US" sz="1600" b="0" strike="noStrike" spc="-1">
              <a:solidFill>
                <a:srgbClr val="000000"/>
              </a:solidFill>
              <a:latin typeface="Arial"/>
            </a:endParaRPr>
          </a:p>
        </p:txBody>
      </p:sp>
      <p:sp>
        <p:nvSpPr>
          <p:cNvPr id="26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分析保洁服务行业的安全生产现状</a:t>
            </a:r>
            <a:endParaRPr lang="en-US" sz="2000" b="0" strike="noStrike" spc="-1">
              <a:solidFill>
                <a:srgbClr val="000000"/>
              </a:solidFill>
              <a:latin typeface="Arial"/>
            </a:endParaRPr>
          </a:p>
        </p:txBody>
      </p:sp>
      <p:sp>
        <p:nvSpPr>
          <p:cNvPr id="26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查找问题根源</a:t>
            </a:r>
            <a:endParaRPr lang="en-US" sz="1600" b="0" strike="noStrike" spc="-1">
              <a:solidFill>
                <a:srgbClr val="000000"/>
              </a:solidFill>
              <a:latin typeface="Arial"/>
            </a:endParaRPr>
          </a:p>
        </p:txBody>
      </p:sp>
      <p:sp>
        <p:nvSpPr>
          <p:cNvPr id="27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探讨保洁服务行业存在的安全隐患</a:t>
            </a:r>
            <a:endParaRPr lang="en-US" sz="2000" b="0" strike="noStrike" spc="-1">
              <a:solidFill>
                <a:srgbClr val="000000"/>
              </a:solidFill>
              <a:latin typeface="Arial"/>
            </a:endParaRPr>
          </a:p>
        </p:txBody>
      </p:sp>
      <p:sp>
        <p:nvSpPr>
          <p:cNvPr id="27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规章制度意义</a:t>
            </a:r>
            <a:endParaRPr lang="en-US" sz="1600" b="0" strike="noStrike" spc="-1">
              <a:solidFill>
                <a:srgbClr val="000000"/>
              </a:solidFill>
              <a:latin typeface="Arial"/>
            </a:endParaRPr>
          </a:p>
        </p:txBody>
      </p:sp>
      <p:sp>
        <p:nvSpPr>
          <p:cNvPr id="27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引入安全生产规章制度的重要性</a:t>
            </a:r>
            <a:endParaRPr lang="en-US" sz="2000" b="0" strike="noStrike" spc="-1">
              <a:solidFill>
                <a:srgbClr val="000000"/>
              </a:solidFill>
              <a:latin typeface="Arial"/>
            </a:endParaRPr>
          </a:p>
        </p:txBody>
      </p:sp>
      <p:sp>
        <p:nvSpPr>
          <p:cNvPr id="27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27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54"/>
                                        </p:tgtEl>
                                        <p:attrNameLst>
                                          <p:attrName>style.visibility</p:attrName>
                                        </p:attrNameLst>
                                      </p:cBhvr>
                                      <p:to>
                                        <p:strVal val="visible"/>
                                      </p:to>
                                    </p:set>
                                    <p:anim calcmode="lin" valueType="num">
                                      <p:cBhvr additive="repl">
                                        <p:cTn id="7" dur="3400" fill="hold"/>
                                        <p:tgtEl>
                                          <p:spTgt spid="254"/>
                                        </p:tgtEl>
                                        <p:attrNameLst>
                                          <p:attrName>ppt_x</p:attrName>
                                        </p:attrNameLst>
                                      </p:cBhvr>
                                      <p:tavLst>
                                        <p:tav tm="0">
                                          <p:val>
                                            <p:strVal val="0-#ppt_w/2"/>
                                          </p:val>
                                        </p:tav>
                                        <p:tav tm="100000">
                                          <p:val>
                                            <p:strVal val="#ppt_x"/>
                                          </p:val>
                                        </p:tav>
                                      </p:tavLst>
                                    </p:anim>
                                    <p:anim calcmode="lin" valueType="num">
                                      <p:cBhvr additive="repl">
                                        <p:cTn id="8" dur="3400" fill="hold"/>
                                        <p:tgtEl>
                                          <p:spTgt spid="25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237"/>
                                        </p:tgtEl>
                                        <p:attrNameLst>
                                          <p:attrName>style.visibility</p:attrName>
                                        </p:attrNameLst>
                                      </p:cBhvr>
                                      <p:to>
                                        <p:strVal val="visible"/>
                                      </p:to>
                                    </p:set>
                                    <p:anim calcmode="lin" valueType="num">
                                      <p:cBhvr additive="repl">
                                        <p:cTn id="11" dur="4000" fill="hold"/>
                                        <p:tgtEl>
                                          <p:spTgt spid="237"/>
                                        </p:tgtEl>
                                        <p:attrNameLst>
                                          <p:attrName>ppt_x</p:attrName>
                                        </p:attrNameLst>
                                      </p:cBhvr>
                                      <p:tavLst>
                                        <p:tav tm="0">
                                          <p:val>
                                            <p:strVal val="0-#ppt_w/2"/>
                                          </p:val>
                                        </p:tav>
                                        <p:tav tm="100000">
                                          <p:val>
                                            <p:strVal val="#ppt_x"/>
                                          </p:val>
                                        </p:tav>
                                      </p:tavLst>
                                    </p:anim>
                                    <p:anim calcmode="lin" valueType="num">
                                      <p:cBhvr additive="repl">
                                        <p:cTn id="12" dur="4000" fill="hold"/>
                                        <p:tgtEl>
                                          <p:spTgt spid="23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5" name="组合 64"/>
          <p:cNvGrpSpPr/>
          <p:nvPr/>
        </p:nvGrpSpPr>
        <p:grpSpPr>
          <a:xfrm>
            <a:off x="-119880" y="962280"/>
            <a:ext cx="1961640" cy="2948040"/>
            <a:chOff x="-119880" y="962280"/>
            <a:chExt cx="1961640" cy="2948040"/>
          </a:xfrm>
        </p:grpSpPr>
        <p:sp>
          <p:nvSpPr>
            <p:cNvPr id="27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8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解读保洁服务行业应遵守的法规要求</a:t>
            </a:r>
            <a:endParaRPr lang="en-US" sz="1800" b="0" strike="noStrike" spc="-1">
              <a:solidFill>
                <a:srgbClr val="000000"/>
              </a:solidFill>
              <a:latin typeface="Arial"/>
            </a:endParaRPr>
          </a:p>
        </p:txBody>
      </p:sp>
      <p:sp>
        <p:nvSpPr>
          <p:cNvPr id="28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法规要求</a:t>
            </a:r>
            <a:r>
              <a:rPr lang="en-US" sz="1400" b="0" strike="noStrike" spc="-1">
                <a:solidFill>
                  <a:schemeClr val="accent3"/>
                </a:solidFill>
                <a:latin typeface="微软雅黑"/>
                <a:ea typeface="微软雅黑"/>
              </a:rPr>
              <a:t>A</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法规要求</a:t>
            </a:r>
            <a:r>
              <a:rPr lang="en-US" sz="1400" b="0" strike="noStrike" spc="-1">
                <a:solidFill>
                  <a:schemeClr val="accent3"/>
                </a:solidFill>
                <a:latin typeface="微软雅黑"/>
                <a:ea typeface="微软雅黑"/>
              </a:rPr>
              <a:t>B</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法规要求</a:t>
            </a:r>
            <a:r>
              <a:rPr lang="en-US" sz="1400" b="0" strike="noStrike" spc="-1">
                <a:solidFill>
                  <a:schemeClr val="accent3"/>
                </a:solidFill>
                <a:latin typeface="微软雅黑"/>
                <a:ea typeface="微软雅黑"/>
              </a:rPr>
              <a:t>C</a:t>
            </a:r>
            <a:endParaRPr lang="en-US" sz="1400" b="0" strike="noStrike" spc="-1">
              <a:solidFill>
                <a:srgbClr val="000000"/>
              </a:solidFill>
              <a:latin typeface="Arial"/>
            </a:endParaRPr>
          </a:p>
        </p:txBody>
      </p:sp>
      <p:sp>
        <p:nvSpPr>
          <p:cNvPr id="2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强调安全生产法规的重要性和必要性</a:t>
            </a:r>
            <a:endParaRPr lang="en-US" sz="1800" b="0" strike="noStrike" spc="-1">
              <a:solidFill>
                <a:srgbClr val="000000"/>
              </a:solidFill>
              <a:latin typeface="Arial"/>
            </a:endParaRPr>
          </a:p>
        </p:txBody>
      </p:sp>
      <p:sp>
        <p:nvSpPr>
          <p:cNvPr id="29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法规重要性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法规必要性</a:t>
            </a:r>
            <a:endParaRPr lang="en-US" sz="1400" b="0" strike="noStrike" spc="-1">
              <a:solidFill>
                <a:srgbClr val="000000"/>
              </a:solidFill>
              <a:latin typeface="Arial"/>
            </a:endParaRPr>
          </a:p>
        </p:txBody>
      </p:sp>
      <p:sp>
        <p:nvSpPr>
          <p:cNvPr id="2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9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9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保洁服务行业安全生产法律法规</a:t>
            </a:r>
            <a:endParaRPr lang="en-US" sz="3600" b="0" strike="noStrike" spc="-1">
              <a:solidFill>
                <a:schemeClr val="dk1"/>
              </a:solidFill>
              <a:latin typeface="Arial"/>
            </a:endParaRPr>
          </a:p>
        </p:txBody>
      </p:sp>
      <p:sp>
        <p:nvSpPr>
          <p:cNvPr id="2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相关的安全生产法律法规</a:t>
            </a:r>
            <a:endParaRPr lang="en-US" sz="1800" b="0" strike="noStrike" spc="-1">
              <a:solidFill>
                <a:srgbClr val="000000"/>
              </a:solidFill>
              <a:latin typeface="Arial"/>
            </a:endParaRPr>
          </a:p>
        </p:txBody>
      </p:sp>
      <p:sp>
        <p:nvSpPr>
          <p:cNvPr id="29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法律</a:t>
            </a:r>
            <a:r>
              <a:rPr lang="en-US" sz="1400" b="0" strike="noStrike" spc="-1">
                <a:solidFill>
                  <a:schemeClr val="accent3"/>
                </a:solidFill>
                <a:latin typeface="微软雅黑"/>
                <a:ea typeface="微软雅黑"/>
              </a:rPr>
              <a:t>A</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法律</a:t>
            </a:r>
            <a:r>
              <a:rPr lang="en-US" sz="1400" b="0" strike="noStrike" spc="-1">
                <a:solidFill>
                  <a:schemeClr val="accent3"/>
                </a:solidFill>
                <a:latin typeface="微软雅黑"/>
                <a:ea typeface="微软雅黑"/>
              </a:rPr>
              <a:t>B</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法律</a:t>
            </a:r>
            <a:r>
              <a:rPr lang="en-US" sz="1400" b="0" strike="noStrike" spc="-1">
                <a:solidFill>
                  <a:schemeClr val="accent3"/>
                </a:solidFill>
                <a:latin typeface="微软雅黑"/>
                <a:ea typeface="微软雅黑"/>
              </a:rPr>
              <a:t>C</a:t>
            </a:r>
            <a:endParaRPr lang="en-US" sz="1400" b="0" strike="noStrike" spc="-1">
              <a:solidFill>
                <a:srgbClr val="000000"/>
              </a:solidFill>
              <a:latin typeface="Arial"/>
            </a:endParaRPr>
          </a:p>
        </p:txBody>
      </p:sp>
      <p:sp>
        <p:nvSpPr>
          <p:cNvPr id="30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0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04" name="组合 81"/>
          <p:cNvGrpSpPr/>
          <p:nvPr/>
        </p:nvGrpSpPr>
        <p:grpSpPr>
          <a:xfrm>
            <a:off x="381960" y="5287680"/>
            <a:ext cx="988200" cy="1001880"/>
            <a:chOff x="381960" y="5287680"/>
            <a:chExt cx="988200" cy="1001880"/>
          </a:xfrm>
        </p:grpSpPr>
        <p:sp>
          <p:nvSpPr>
            <p:cNvPr id="30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75"/>
                                        </p:tgtEl>
                                        <p:attrNameLst>
                                          <p:attrName>style.visibility</p:attrName>
                                        </p:attrNameLst>
                                      </p:cBhvr>
                                      <p:to>
                                        <p:strVal val="visible"/>
                                      </p:to>
                                    </p:set>
                                    <p:anim calcmode="lin" valueType="num">
                                      <p:cBhvr additive="repl">
                                        <p:cTn id="7" dur="3400" fill="hold"/>
                                        <p:tgtEl>
                                          <p:spTgt spid="275"/>
                                        </p:tgtEl>
                                        <p:attrNameLst>
                                          <p:attrName>ppt_x</p:attrName>
                                        </p:attrNameLst>
                                      </p:cBhvr>
                                      <p:tavLst>
                                        <p:tav tm="0">
                                          <p:val>
                                            <p:strVal val="0-#ppt_w/2"/>
                                          </p:val>
                                        </p:tav>
                                        <p:tav tm="100000">
                                          <p:val>
                                            <p:strVal val="#ppt_x"/>
                                          </p:val>
                                        </p:tav>
                                      </p:tavLst>
                                    </p:anim>
                                    <p:anim calcmode="lin" valueType="num">
                                      <p:cBhvr additive="repl">
                                        <p:cTn id="8" dur="3400" fill="hold"/>
                                        <p:tgtEl>
                                          <p:spTgt spid="27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04"/>
                                        </p:tgtEl>
                                        <p:attrNameLst>
                                          <p:attrName>style.visibility</p:attrName>
                                        </p:attrNameLst>
                                      </p:cBhvr>
                                      <p:to>
                                        <p:strVal val="visible"/>
                                      </p:to>
                                    </p:set>
                                    <p:anim calcmode="lin" valueType="num">
                                      <p:cBhvr additive="repl">
                                        <p:cTn id="11" dur="4000" fill="hold"/>
                                        <p:tgtEl>
                                          <p:spTgt spid="304"/>
                                        </p:tgtEl>
                                        <p:attrNameLst>
                                          <p:attrName>ppt_x</p:attrName>
                                        </p:attrNameLst>
                                      </p:cBhvr>
                                      <p:tavLst>
                                        <p:tav tm="0">
                                          <p:val>
                                            <p:strVal val="0-#ppt_w/2"/>
                                          </p:val>
                                        </p:tav>
                                        <p:tav tm="100000">
                                          <p:val>
                                            <p:strVal val="#ppt_x"/>
                                          </p:val>
                                        </p:tav>
                                      </p:tavLst>
                                    </p:anim>
                                    <p:anim calcmode="lin" valueType="num">
                                      <p:cBhvr additive="repl">
                                        <p:cTn id="12" dur="4000" fill="hold"/>
                                        <p:tgtEl>
                                          <p:spTgt spid="30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2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保洁服务行业安全生产管理体系</a:t>
            </a:r>
            <a:endParaRPr lang="en-US" sz="2800" b="0" strike="noStrike" spc="-1">
              <a:solidFill>
                <a:srgbClr val="000000"/>
              </a:solidFill>
              <a:latin typeface="Arial"/>
            </a:endParaRPr>
          </a:p>
        </p:txBody>
      </p:sp>
      <p:sp>
        <p:nvSpPr>
          <p:cNvPr id="32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保洁服务行业需要建立完善的安全生产管理体系，这对于确保安全生产至关重要。管理体系的构成和功能需要充分考虑，同时实施方法也需要得当。</a:t>
            </a:r>
            <a:endParaRPr lang="en-US" sz="1800" b="0" strike="noStrike" spc="-1">
              <a:solidFill>
                <a:srgbClr val="000000"/>
              </a:solidFill>
              <a:latin typeface="Arial"/>
            </a:endParaRPr>
          </a:p>
        </p:txBody>
      </p:sp>
      <p:sp>
        <p:nvSpPr>
          <p:cNvPr id="3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25"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6" name="组合 64"/>
          <p:cNvGrpSpPr/>
          <p:nvPr/>
        </p:nvGrpSpPr>
        <p:grpSpPr>
          <a:xfrm>
            <a:off x="-119880" y="962280"/>
            <a:ext cx="1961640" cy="2948040"/>
            <a:chOff x="-119880" y="962280"/>
            <a:chExt cx="1961640" cy="2948040"/>
          </a:xfrm>
        </p:grpSpPr>
        <p:sp>
          <p:nvSpPr>
            <p:cNvPr id="327"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8"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29"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0"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1"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2"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3"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4"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5"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6"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37"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3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39"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探讨安全生产管理体系的构成和功能</a:t>
            </a:r>
            <a:endParaRPr lang="en-US" sz="1800" b="0" strike="noStrike" spc="-1">
              <a:solidFill>
                <a:srgbClr val="000000"/>
              </a:solidFill>
              <a:latin typeface="Arial"/>
            </a:endParaRPr>
          </a:p>
        </p:txBody>
      </p:sp>
      <p:sp>
        <p:nvSpPr>
          <p:cNvPr id="340"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管理体系构成</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功能解析</a:t>
            </a:r>
            <a:endParaRPr lang="en-US" sz="1400" b="0" strike="noStrike" spc="-1">
              <a:solidFill>
                <a:srgbClr val="000000"/>
              </a:solidFill>
              <a:latin typeface="Arial"/>
            </a:endParaRPr>
          </a:p>
        </p:txBody>
      </p:sp>
      <p:sp>
        <p:nvSpPr>
          <p:cNvPr id="34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42"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引入安全生产管理体系的实施方法</a:t>
            </a:r>
            <a:endParaRPr lang="en-US" sz="1800" b="0" strike="noStrike" spc="-1">
              <a:solidFill>
                <a:srgbClr val="000000"/>
              </a:solidFill>
              <a:latin typeface="Arial"/>
            </a:endParaRPr>
          </a:p>
        </p:txBody>
      </p:sp>
      <p:sp>
        <p:nvSpPr>
          <p:cNvPr id="343"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管理体系实施步骤</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管理体系效果评估</a:t>
            </a:r>
            <a:endParaRPr lang="en-US" sz="1400" b="0" strike="noStrike" spc="-1">
              <a:solidFill>
                <a:srgbClr val="000000"/>
              </a:solidFill>
              <a:latin typeface="Arial"/>
            </a:endParaRPr>
          </a:p>
        </p:txBody>
      </p:sp>
      <p:sp>
        <p:nvSpPr>
          <p:cNvPr id="34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45"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346"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34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保洁服务行业安全生产管理体系</a:t>
            </a:r>
            <a:endParaRPr lang="en-US" sz="3600" b="0" strike="noStrike" spc="-1">
              <a:solidFill>
                <a:schemeClr val="dk1"/>
              </a:solidFill>
              <a:latin typeface="Arial"/>
            </a:endParaRPr>
          </a:p>
        </p:txBody>
      </p:sp>
      <p:sp>
        <p:nvSpPr>
          <p:cNvPr id="34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49"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分析建立完善的安全生产管理体系的必要性</a:t>
            </a:r>
            <a:endParaRPr lang="en-US" sz="1800" b="0" strike="noStrike" spc="-1">
              <a:solidFill>
                <a:srgbClr val="000000"/>
              </a:solidFill>
              <a:latin typeface="Arial"/>
            </a:endParaRPr>
          </a:p>
        </p:txBody>
      </p:sp>
      <p:sp>
        <p:nvSpPr>
          <p:cNvPr id="350"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管理体系的必要性</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关键因素分析</a:t>
            </a:r>
            <a:endParaRPr lang="en-US" sz="1400" b="0" strike="noStrike" spc="-1">
              <a:solidFill>
                <a:srgbClr val="000000"/>
              </a:solidFill>
              <a:latin typeface="Arial"/>
            </a:endParaRPr>
          </a:p>
        </p:txBody>
      </p:sp>
      <p:sp>
        <p:nvSpPr>
          <p:cNvPr id="351"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52"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53"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354"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55" name="组合 81"/>
          <p:cNvGrpSpPr/>
          <p:nvPr/>
        </p:nvGrpSpPr>
        <p:grpSpPr>
          <a:xfrm>
            <a:off x="381960" y="5287680"/>
            <a:ext cx="988200" cy="1001880"/>
            <a:chOff x="381960" y="5287680"/>
            <a:chExt cx="988200" cy="1001880"/>
          </a:xfrm>
        </p:grpSpPr>
        <p:sp>
          <p:nvSpPr>
            <p:cNvPr id="356"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7"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8"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59"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0"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1"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2"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3"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4"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5"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6"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7"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8"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69"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70"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71"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26"/>
                                        </p:tgtEl>
                                        <p:attrNameLst>
                                          <p:attrName>style.visibility</p:attrName>
                                        </p:attrNameLst>
                                      </p:cBhvr>
                                      <p:to>
                                        <p:strVal val="visible"/>
                                      </p:to>
                                    </p:set>
                                    <p:anim calcmode="lin" valueType="num">
                                      <p:cBhvr additive="repl">
                                        <p:cTn id="7" dur="3400" fill="hold"/>
                                        <p:tgtEl>
                                          <p:spTgt spid="326"/>
                                        </p:tgtEl>
                                        <p:attrNameLst>
                                          <p:attrName>ppt_x</p:attrName>
                                        </p:attrNameLst>
                                      </p:cBhvr>
                                      <p:tavLst>
                                        <p:tav tm="0">
                                          <p:val>
                                            <p:strVal val="0-#ppt_w/2"/>
                                          </p:val>
                                        </p:tav>
                                        <p:tav tm="100000">
                                          <p:val>
                                            <p:strVal val="#ppt_x"/>
                                          </p:val>
                                        </p:tav>
                                      </p:tavLst>
                                    </p:anim>
                                    <p:anim calcmode="lin" valueType="num">
                                      <p:cBhvr additive="repl">
                                        <p:cTn id="8" dur="3400" fill="hold"/>
                                        <p:tgtEl>
                                          <p:spTgt spid="326"/>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55"/>
                                        </p:tgtEl>
                                        <p:attrNameLst>
                                          <p:attrName>style.visibility</p:attrName>
                                        </p:attrNameLst>
                                      </p:cBhvr>
                                      <p:to>
                                        <p:strVal val="visible"/>
                                      </p:to>
                                    </p:set>
                                    <p:anim calcmode="lin" valueType="num">
                                      <p:cBhvr additive="repl">
                                        <p:cTn id="11" dur="4000" fill="hold"/>
                                        <p:tgtEl>
                                          <p:spTgt spid="355"/>
                                        </p:tgtEl>
                                        <p:attrNameLst>
                                          <p:attrName>ppt_x</p:attrName>
                                        </p:attrNameLst>
                                      </p:cBhvr>
                                      <p:tavLst>
                                        <p:tav tm="0">
                                          <p:val>
                                            <p:strVal val="0-#ppt_w/2"/>
                                          </p:val>
                                        </p:tav>
                                        <p:tav tm="100000">
                                          <p:val>
                                            <p:strVal val="#ppt_x"/>
                                          </p:val>
                                        </p:tav>
                                      </p:tavLst>
                                    </p:anim>
                                    <p:anim calcmode="lin" valueType="num">
                                      <p:cBhvr additive="repl">
                                        <p:cTn id="12" dur="4000" fill="hold"/>
                                        <p:tgtEl>
                                          <p:spTgt spid="35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72" name="组合 4"/>
          <p:cNvGrpSpPr/>
          <p:nvPr/>
        </p:nvGrpSpPr>
        <p:grpSpPr>
          <a:xfrm>
            <a:off x="995040" y="1876680"/>
            <a:ext cx="4299120" cy="3638880"/>
            <a:chOff x="995040" y="1876680"/>
            <a:chExt cx="4299120" cy="3638880"/>
          </a:xfrm>
        </p:grpSpPr>
        <p:grpSp>
          <p:nvGrpSpPr>
            <p:cNvPr id="373" name="组合 5"/>
            <p:cNvGrpSpPr/>
            <p:nvPr/>
          </p:nvGrpSpPr>
          <p:grpSpPr>
            <a:xfrm>
              <a:off x="995040" y="1876680"/>
              <a:ext cx="2624760" cy="2235240"/>
              <a:chOff x="995040" y="1876680"/>
              <a:chExt cx="2624760" cy="2235240"/>
            </a:xfrm>
          </p:grpSpPr>
          <p:grpSp>
            <p:nvGrpSpPr>
              <p:cNvPr id="374" name="组合 17"/>
              <p:cNvGrpSpPr/>
              <p:nvPr/>
            </p:nvGrpSpPr>
            <p:grpSpPr>
              <a:xfrm>
                <a:off x="1088640" y="1987200"/>
                <a:ext cx="2531160" cy="2049120"/>
                <a:chOff x="1088640" y="1987200"/>
                <a:chExt cx="2531160" cy="2049120"/>
              </a:xfrm>
            </p:grpSpPr>
            <p:sp>
              <p:nvSpPr>
                <p:cNvPr id="375"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79"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80" name="组合 6"/>
            <p:cNvGrpSpPr/>
            <p:nvPr/>
          </p:nvGrpSpPr>
          <p:grpSpPr>
            <a:xfrm>
              <a:off x="2216160" y="2158200"/>
              <a:ext cx="3078000" cy="2878200"/>
              <a:chOff x="2216160" y="2158200"/>
              <a:chExt cx="3078000" cy="2878200"/>
            </a:xfrm>
          </p:grpSpPr>
          <p:sp>
            <p:nvSpPr>
              <p:cNvPr id="381"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2"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3"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4"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5"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86" name="组合 7"/>
            <p:cNvGrpSpPr/>
            <p:nvPr/>
          </p:nvGrpSpPr>
          <p:grpSpPr>
            <a:xfrm>
              <a:off x="1456200" y="2001240"/>
              <a:ext cx="3443760" cy="3514320"/>
              <a:chOff x="1456200" y="2001240"/>
              <a:chExt cx="3443760" cy="3514320"/>
            </a:xfrm>
          </p:grpSpPr>
          <p:sp>
            <p:nvSpPr>
              <p:cNvPr id="387"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8"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89"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0"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91"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9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93"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第二章 安全生产规章制度培训的重要性</a:t>
            </a:r>
            <a:endParaRPr lang="en-US" sz="3600" b="0" strike="noStrike" spc="-1">
              <a:solidFill>
                <a:schemeClr val="dk1"/>
              </a:solidFill>
              <a:latin typeface="Arial"/>
            </a:endParaRPr>
          </a:p>
        </p:txBody>
      </p:sp>
      <p:sp>
        <p:nvSpPr>
          <p:cNvPr id="39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72"/>
                                        </p:tgtEl>
                                        <p:attrNameLst>
                                          <p:attrName>style.visibility</p:attrName>
                                        </p:attrNameLst>
                                      </p:cBhvr>
                                      <p:to>
                                        <p:strVal val="visible"/>
                                      </p:to>
                                    </p:set>
                                    <p:anim calcmode="lin" valueType="num">
                                      <p:cBhvr additive="repl">
                                        <p:cTn id="7" dur="500" fill="hold"/>
                                        <p:tgtEl>
                                          <p:spTgt spid="372"/>
                                        </p:tgtEl>
                                        <p:attrNameLst>
                                          <p:attrName>ppt_w</p:attrName>
                                        </p:attrNameLst>
                                      </p:cBhvr>
                                      <p:tavLst>
                                        <p:tav tm="0">
                                          <p:val>
                                            <p:fltVal val="0"/>
                                          </p:val>
                                        </p:tav>
                                        <p:tav tm="100000">
                                          <p:val>
                                            <p:strVal val="#ppt_w"/>
                                          </p:val>
                                        </p:tav>
                                      </p:tavLst>
                                    </p:anim>
                                    <p:anim calcmode="lin" valueType="num">
                                      <p:cBhvr additive="repl">
                                        <p:cTn id="8" dur="500" fill="hold"/>
                                        <p:tgtEl>
                                          <p:spTgt spid="372"/>
                                        </p:tgtEl>
                                        <p:attrNameLst>
                                          <p:attrName>ppt_h</p:attrName>
                                        </p:attrNameLst>
                                      </p:cBhvr>
                                      <p:tavLst>
                                        <p:tav tm="0">
                                          <p:val>
                                            <p:fltVal val="0"/>
                                          </p:val>
                                        </p:tav>
                                        <p:tav tm="100000">
                                          <p:val>
                                            <p:strVal val="#ppt_h"/>
                                          </p:val>
                                        </p:tav>
                                      </p:tavLst>
                                    </p:anim>
                                    <p:animEffect transition="in" filter="fade">
                                      <p:cBhvr additive="repl">
                                        <p:cTn id="9" dur="500"/>
                                        <p:tgtEl>
                                          <p:spTgt spid="3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9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安全生产规章制度的定义</a:t>
            </a:r>
            <a:endParaRPr lang="en-US" sz="2800" b="0" strike="noStrike" spc="-1">
              <a:solidFill>
                <a:srgbClr val="000000"/>
              </a:solidFill>
              <a:latin typeface="Arial"/>
            </a:endParaRPr>
          </a:p>
        </p:txBody>
      </p:sp>
      <p:sp>
        <p:nvSpPr>
          <p:cNvPr id="39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安全生产规章制度是指为了保障生产过程中人员和财产安全而制定的一系列规定和制度。这些规章制度包括安全操作规程、应急预案、安全生产标准等，是保洁服务行业的重要组成部分，目的在于规范操作行为，减少事故发生，并确保工作环境的安全性。</a:t>
            </a:r>
            <a:endParaRPr lang="en-US" sz="1800" b="0" strike="noStrike" spc="-1">
              <a:solidFill>
                <a:srgbClr val="000000"/>
              </a:solidFill>
              <a:latin typeface="Arial"/>
            </a:endParaRPr>
          </a:p>
        </p:txBody>
      </p:sp>
      <p:sp>
        <p:nvSpPr>
          <p:cNvPr id="3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99"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0" name="组合 81"/>
          <p:cNvGrpSpPr/>
          <p:nvPr/>
        </p:nvGrpSpPr>
        <p:grpSpPr>
          <a:xfrm>
            <a:off x="5322960" y="5068080"/>
            <a:ext cx="988200" cy="1001880"/>
            <a:chOff x="5322960" y="5068080"/>
            <a:chExt cx="988200" cy="1001880"/>
          </a:xfrm>
        </p:grpSpPr>
        <p:sp>
          <p:nvSpPr>
            <p:cNvPr id="401"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4"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5"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6"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7"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8"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9"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0"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1"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2"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3"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4"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5"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16"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17" name="组合 64"/>
          <p:cNvGrpSpPr/>
          <p:nvPr/>
        </p:nvGrpSpPr>
        <p:grpSpPr>
          <a:xfrm>
            <a:off x="-119880" y="962280"/>
            <a:ext cx="1961640" cy="2948040"/>
            <a:chOff x="-119880" y="962280"/>
            <a:chExt cx="1961640" cy="2948040"/>
          </a:xfrm>
        </p:grpSpPr>
        <p:sp>
          <p:nvSpPr>
            <p:cNvPr id="41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2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2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安全生产规章制度培训的目的</a:t>
            </a:r>
            <a:endParaRPr lang="en-US" sz="3600" b="0" strike="noStrike" spc="-1">
              <a:solidFill>
                <a:schemeClr val="dk1"/>
              </a:solidFill>
              <a:latin typeface="Arial"/>
            </a:endParaRPr>
          </a:p>
        </p:txBody>
      </p:sp>
      <p:sp>
        <p:nvSpPr>
          <p:cNvPr id="43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通过培训，使员工更加重视安全问题，增强安全意识。</a:t>
            </a:r>
            <a:endParaRPr lang="en-US" sz="1600" b="0" strike="noStrike" spc="-1">
              <a:solidFill>
                <a:srgbClr val="000000"/>
              </a:solidFill>
              <a:latin typeface="Arial"/>
            </a:endParaRPr>
          </a:p>
        </p:txBody>
      </p:sp>
      <p:sp>
        <p:nvSpPr>
          <p:cNvPr id="43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提升员工安全意识</a:t>
            </a:r>
            <a:endParaRPr lang="en-US" sz="2000" b="0" strike="noStrike" spc="-1">
              <a:solidFill>
                <a:srgbClr val="000000"/>
              </a:solidFill>
              <a:latin typeface="Arial"/>
            </a:endParaRPr>
          </a:p>
        </p:txBody>
      </p:sp>
      <p:sp>
        <p:nvSpPr>
          <p:cNvPr id="43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规范操作行为，预防事故，降低发生事故的风险。</a:t>
            </a:r>
            <a:endParaRPr lang="en-US" sz="1600" b="0" strike="noStrike" spc="-1">
              <a:solidFill>
                <a:srgbClr val="000000"/>
              </a:solidFill>
              <a:latin typeface="Arial"/>
            </a:endParaRPr>
          </a:p>
        </p:txBody>
      </p:sp>
      <p:sp>
        <p:nvSpPr>
          <p:cNvPr id="43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降低事故风险</a:t>
            </a:r>
            <a:endParaRPr lang="en-US" sz="2000" b="0" strike="noStrike" spc="-1">
              <a:solidFill>
                <a:srgbClr val="000000"/>
              </a:solidFill>
              <a:latin typeface="Arial"/>
            </a:endParaRPr>
          </a:p>
        </p:txBody>
      </p:sp>
      <p:sp>
        <p:nvSpPr>
          <p:cNvPr id="43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合理使用安全设备和工具，避免因事故而影响工作进度，提高工作效率。</a:t>
            </a:r>
            <a:endParaRPr lang="en-US" sz="1600" b="0" strike="noStrike" spc="-1">
              <a:solidFill>
                <a:srgbClr val="000000"/>
              </a:solidFill>
              <a:latin typeface="Arial"/>
            </a:endParaRPr>
          </a:p>
        </p:txBody>
      </p:sp>
      <p:sp>
        <p:nvSpPr>
          <p:cNvPr id="43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提高工作效率</a:t>
            </a:r>
            <a:endParaRPr lang="en-US" sz="2000" b="0" strike="noStrike" spc="-1">
              <a:solidFill>
                <a:srgbClr val="000000"/>
              </a:solidFill>
              <a:latin typeface="Arial"/>
            </a:endParaRPr>
          </a:p>
        </p:txBody>
      </p:sp>
      <p:sp>
        <p:nvSpPr>
          <p:cNvPr id="43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43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17"/>
                                        </p:tgtEl>
                                        <p:attrNameLst>
                                          <p:attrName>style.visibility</p:attrName>
                                        </p:attrNameLst>
                                      </p:cBhvr>
                                      <p:to>
                                        <p:strVal val="visible"/>
                                      </p:to>
                                    </p:set>
                                    <p:anim calcmode="lin" valueType="num">
                                      <p:cBhvr additive="repl">
                                        <p:cTn id="7" dur="3400" fill="hold"/>
                                        <p:tgtEl>
                                          <p:spTgt spid="417"/>
                                        </p:tgtEl>
                                        <p:attrNameLst>
                                          <p:attrName>ppt_x</p:attrName>
                                        </p:attrNameLst>
                                      </p:cBhvr>
                                      <p:tavLst>
                                        <p:tav tm="0">
                                          <p:val>
                                            <p:strVal val="0-#ppt_w/2"/>
                                          </p:val>
                                        </p:tav>
                                        <p:tav tm="100000">
                                          <p:val>
                                            <p:strVal val="#ppt_x"/>
                                          </p:val>
                                        </p:tav>
                                      </p:tavLst>
                                    </p:anim>
                                    <p:anim calcmode="lin" valueType="num">
                                      <p:cBhvr additive="repl">
                                        <p:cTn id="8" dur="3400" fill="hold"/>
                                        <p:tgtEl>
                                          <p:spTgt spid="41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00"/>
                                        </p:tgtEl>
                                        <p:attrNameLst>
                                          <p:attrName>style.visibility</p:attrName>
                                        </p:attrNameLst>
                                      </p:cBhvr>
                                      <p:to>
                                        <p:strVal val="visible"/>
                                      </p:to>
                                    </p:set>
                                    <p:anim calcmode="lin" valueType="num">
                                      <p:cBhvr additive="repl">
                                        <p:cTn id="11" dur="4000" fill="hold"/>
                                        <p:tgtEl>
                                          <p:spTgt spid="400"/>
                                        </p:tgtEl>
                                        <p:attrNameLst>
                                          <p:attrName>ppt_x</p:attrName>
                                        </p:attrNameLst>
                                      </p:cBhvr>
                                      <p:tavLst>
                                        <p:tav tm="0">
                                          <p:val>
                                            <p:strVal val="0-#ppt_w/2"/>
                                          </p:val>
                                        </p:tav>
                                        <p:tav tm="100000">
                                          <p:val>
                                            <p:strVal val="#ppt_x"/>
                                          </p:val>
                                        </p:tav>
                                      </p:tavLst>
                                    </p:anim>
                                    <p:anim calcmode="lin" valueType="num">
                                      <p:cBhvr additive="repl">
                                        <p:cTn id="12" dur="4000" fill="hold"/>
                                        <p:tgtEl>
                                          <p:spTgt spid="40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38" name="组合 64"/>
          <p:cNvGrpSpPr/>
          <p:nvPr/>
        </p:nvGrpSpPr>
        <p:grpSpPr>
          <a:xfrm>
            <a:off x="-119880" y="962280"/>
            <a:ext cx="1961640" cy="2948040"/>
            <a:chOff x="-119880" y="962280"/>
            <a:chExt cx="1961640" cy="2948040"/>
          </a:xfrm>
        </p:grpSpPr>
        <p:sp>
          <p:nvSpPr>
            <p:cNvPr id="43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5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51"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应急预案培训</a:t>
            </a:r>
            <a:endParaRPr lang="en-US" sz="1800" b="0" strike="noStrike" spc="-1">
              <a:solidFill>
                <a:srgbClr val="000000"/>
              </a:solidFill>
              <a:latin typeface="Arial"/>
            </a:endParaRPr>
          </a:p>
        </p:txBody>
      </p:sp>
      <p:sp>
        <p:nvSpPr>
          <p:cNvPr id="452"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介绍应急预案的内容和执行步骤。</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培训员工在突发情况下的应急处理能力。</a:t>
            </a:r>
            <a:endParaRPr lang="en-US" sz="1400" b="0" strike="noStrike" spc="-1">
              <a:solidFill>
                <a:srgbClr val="000000"/>
              </a:solidFill>
              <a:latin typeface="Arial"/>
            </a:endParaRPr>
          </a:p>
        </p:txBody>
      </p:sp>
      <p:sp>
        <p:nvSpPr>
          <p:cNvPr id="45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54"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安全生产标准培训</a:t>
            </a:r>
            <a:endParaRPr lang="en-US" sz="1800" b="0" strike="noStrike" spc="-1">
              <a:solidFill>
                <a:srgbClr val="000000"/>
              </a:solidFill>
              <a:latin typeface="Arial"/>
            </a:endParaRPr>
          </a:p>
        </p:txBody>
      </p:sp>
      <p:sp>
        <p:nvSpPr>
          <p:cNvPr id="455"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传授符合安全标准的工作流程和操作方法。</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强调安全设备的正确使用和维护。</a:t>
            </a:r>
            <a:endParaRPr lang="en-US" sz="1400" b="0" strike="noStrike" spc="-1">
              <a:solidFill>
                <a:srgbClr val="000000"/>
              </a:solidFill>
              <a:latin typeface="Arial"/>
            </a:endParaRPr>
          </a:p>
        </p:txBody>
      </p:sp>
      <p:sp>
        <p:nvSpPr>
          <p:cNvPr id="45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57"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458"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45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安全生产规章制度培训的内容</a:t>
            </a:r>
            <a:endParaRPr lang="en-US" sz="3600" b="0" strike="noStrike" spc="-1">
              <a:solidFill>
                <a:schemeClr val="dk1"/>
              </a:solidFill>
              <a:latin typeface="Arial"/>
            </a:endParaRPr>
          </a:p>
        </p:txBody>
      </p:sp>
      <p:sp>
        <p:nvSpPr>
          <p:cNvPr id="46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61"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安全操作规程培训</a:t>
            </a:r>
            <a:endParaRPr lang="en-US" sz="1800" b="0" strike="noStrike" spc="-1">
              <a:solidFill>
                <a:srgbClr val="000000"/>
              </a:solidFill>
              <a:latin typeface="Arial"/>
            </a:endParaRPr>
          </a:p>
        </p:txBody>
      </p:sp>
      <p:sp>
        <p:nvSpPr>
          <p:cNvPr id="462"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详细介绍保洁服务过程中的安全操作规范。</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强调正确使用清洁工具和化学品的方法。</a:t>
            </a:r>
            <a:endParaRPr lang="en-US" sz="1400" b="0" strike="noStrike" spc="-1">
              <a:solidFill>
                <a:srgbClr val="000000"/>
              </a:solidFill>
              <a:latin typeface="Arial"/>
            </a:endParaRPr>
          </a:p>
        </p:txBody>
      </p:sp>
      <p:sp>
        <p:nvSpPr>
          <p:cNvPr id="463"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64"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65"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66"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67" name="组合 81"/>
          <p:cNvGrpSpPr/>
          <p:nvPr/>
        </p:nvGrpSpPr>
        <p:grpSpPr>
          <a:xfrm>
            <a:off x="381960" y="5287680"/>
            <a:ext cx="988200" cy="1001880"/>
            <a:chOff x="381960" y="5287680"/>
            <a:chExt cx="988200" cy="1001880"/>
          </a:xfrm>
        </p:grpSpPr>
        <p:sp>
          <p:nvSpPr>
            <p:cNvPr id="468"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9"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0"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1"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2"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3"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4"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5"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6"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7"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8"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79"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0"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1"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2"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83"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38"/>
                                        </p:tgtEl>
                                        <p:attrNameLst>
                                          <p:attrName>style.visibility</p:attrName>
                                        </p:attrNameLst>
                                      </p:cBhvr>
                                      <p:to>
                                        <p:strVal val="visible"/>
                                      </p:to>
                                    </p:set>
                                    <p:anim calcmode="lin" valueType="num">
                                      <p:cBhvr additive="repl">
                                        <p:cTn id="7" dur="3400" fill="hold"/>
                                        <p:tgtEl>
                                          <p:spTgt spid="438"/>
                                        </p:tgtEl>
                                        <p:attrNameLst>
                                          <p:attrName>ppt_x</p:attrName>
                                        </p:attrNameLst>
                                      </p:cBhvr>
                                      <p:tavLst>
                                        <p:tav tm="0">
                                          <p:val>
                                            <p:strVal val="0-#ppt_w/2"/>
                                          </p:val>
                                        </p:tav>
                                        <p:tav tm="100000">
                                          <p:val>
                                            <p:strVal val="#ppt_x"/>
                                          </p:val>
                                        </p:tav>
                                      </p:tavLst>
                                    </p:anim>
                                    <p:anim calcmode="lin" valueType="num">
                                      <p:cBhvr additive="repl">
                                        <p:cTn id="8" dur="3400" fill="hold"/>
                                        <p:tgtEl>
                                          <p:spTgt spid="43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67"/>
                                        </p:tgtEl>
                                        <p:attrNameLst>
                                          <p:attrName>style.visibility</p:attrName>
                                        </p:attrNameLst>
                                      </p:cBhvr>
                                      <p:to>
                                        <p:strVal val="visible"/>
                                      </p:to>
                                    </p:set>
                                    <p:anim calcmode="lin" valueType="num">
                                      <p:cBhvr additive="repl">
                                        <p:cTn id="11" dur="4000" fill="hold"/>
                                        <p:tgtEl>
                                          <p:spTgt spid="467"/>
                                        </p:tgtEl>
                                        <p:attrNameLst>
                                          <p:attrName>ppt_x</p:attrName>
                                        </p:attrNameLst>
                                      </p:cBhvr>
                                      <p:tavLst>
                                        <p:tav tm="0">
                                          <p:val>
                                            <p:strVal val="0-#ppt_w/2"/>
                                          </p:val>
                                        </p:tav>
                                        <p:tav tm="100000">
                                          <p:val>
                                            <p:strVal val="#ppt_x"/>
                                          </p:val>
                                        </p:tav>
                                      </p:tavLst>
                                    </p:anim>
                                    <p:anim calcmode="lin" valueType="num">
                                      <p:cBhvr additive="repl">
                                        <p:cTn id="12" dur="4000" fill="hold"/>
                                        <p:tgtEl>
                                          <p:spTgt spid="46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安全生产规章制度培训的方法</a:t>
            </a:r>
            <a:endParaRPr lang="en-US" sz="3600" b="0" strike="noStrike" spc="-1">
              <a:solidFill>
                <a:schemeClr val="dk1"/>
              </a:solidFill>
              <a:latin typeface="Arial"/>
            </a:endParaRPr>
          </a:p>
        </p:txBody>
      </p:sp>
      <p:sp>
        <p:nvSpPr>
          <p:cNvPr id="48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通过课堂教学方式进行培训，直接面对员工传授知识。</a:t>
            </a:r>
            <a:endParaRPr lang="en-US" sz="1600" b="0" strike="noStrike" spc="-1">
              <a:solidFill>
                <a:srgbClr val="000000"/>
              </a:solidFill>
              <a:latin typeface="Arial"/>
            </a:endParaRPr>
          </a:p>
        </p:txBody>
      </p:sp>
      <p:sp>
        <p:nvSpPr>
          <p:cNvPr id="48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传统面授培训</a:t>
            </a:r>
            <a:endParaRPr lang="en-US" sz="2000" b="0" strike="noStrike" spc="-1">
              <a:solidFill>
                <a:srgbClr val="000000"/>
              </a:solidFill>
              <a:latin typeface="Arial"/>
            </a:endParaRPr>
          </a:p>
        </p:txBody>
      </p:sp>
      <p:sp>
        <p:nvSpPr>
          <p:cNvPr id="4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组织员工参与模拟场景演练，提高应对突发情况的能力。</a:t>
            </a:r>
            <a:endParaRPr lang="en-US" sz="1600" b="0" strike="noStrike" spc="-1">
              <a:solidFill>
                <a:srgbClr val="000000"/>
              </a:solidFill>
              <a:latin typeface="Arial"/>
            </a:endParaRPr>
          </a:p>
        </p:txBody>
      </p:sp>
      <p:sp>
        <p:nvSpPr>
          <p:cNvPr id="4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模拟演练</a:t>
            </a:r>
            <a:endParaRPr lang="en-US" sz="2000" b="0" strike="noStrike" spc="-1">
              <a:solidFill>
                <a:srgbClr val="000000"/>
              </a:solidFill>
              <a:latin typeface="Arial"/>
            </a:endParaRPr>
          </a:p>
        </p:txBody>
      </p:sp>
      <p:sp>
        <p:nvSpPr>
          <p:cNvPr id="4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利用网络平台进行远程培训，方便员工随时随地学习。</a:t>
            </a:r>
            <a:endParaRPr lang="en-US" sz="1600" b="0" strike="noStrike" spc="-1">
              <a:solidFill>
                <a:srgbClr val="000000"/>
              </a:solidFill>
              <a:latin typeface="Arial"/>
            </a:endParaRPr>
          </a:p>
        </p:txBody>
      </p:sp>
      <p:sp>
        <p:nvSpPr>
          <p:cNvPr id="4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在线培训</a:t>
            </a:r>
            <a:endParaRPr lang="en-US" sz="2000" b="0" strike="noStrike" spc="-1">
              <a:solidFill>
                <a:srgbClr val="000000"/>
              </a:solidFill>
              <a:latin typeface="Arial"/>
            </a:endParaRPr>
          </a:p>
        </p:txBody>
      </p:sp>
      <p:sp>
        <p:nvSpPr>
          <p:cNvPr id="494"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95"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96"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97"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98" name="组合 1"/>
          <p:cNvGrpSpPr/>
          <p:nvPr/>
        </p:nvGrpSpPr>
        <p:grpSpPr>
          <a:xfrm>
            <a:off x="7341840" y="705600"/>
            <a:ext cx="3449520" cy="3434400"/>
            <a:chOff x="7341840" y="705600"/>
            <a:chExt cx="3449520" cy="3434400"/>
          </a:xfrm>
        </p:grpSpPr>
        <p:sp>
          <p:nvSpPr>
            <p:cNvPr id="499"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0"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1"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2"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3"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4"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5"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6"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7"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8"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09"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10" name="组合 28"/>
          <p:cNvGrpSpPr/>
          <p:nvPr/>
        </p:nvGrpSpPr>
        <p:grpSpPr>
          <a:xfrm>
            <a:off x="6229080" y="3172320"/>
            <a:ext cx="3078000" cy="3131280"/>
            <a:chOff x="6229080" y="3172320"/>
            <a:chExt cx="3078000" cy="3131280"/>
          </a:xfrm>
        </p:grpSpPr>
        <p:sp>
          <p:nvSpPr>
            <p:cNvPr id="511"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5"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6"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7"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8"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9"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0"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1"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2"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3"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4"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5"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26"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94"/>
                                        </p:tgtEl>
                                        <p:attrNameLst>
                                          <p:attrName>style.visibility</p:attrName>
                                        </p:attrNameLst>
                                      </p:cBhvr>
                                      <p:to>
                                        <p:strVal val="visible"/>
                                      </p:to>
                                    </p:set>
                                    <p:anim calcmode="lin" valueType="num">
                                      <p:cBhvr additive="repl">
                                        <p:cTn id="7" dur="500" fill="hold"/>
                                        <p:tgtEl>
                                          <p:spTgt spid="494"/>
                                        </p:tgtEl>
                                        <p:attrNameLst>
                                          <p:attrName>ppt_w</p:attrName>
                                        </p:attrNameLst>
                                      </p:cBhvr>
                                      <p:tavLst>
                                        <p:tav tm="0">
                                          <p:val>
                                            <p:fltVal val="0"/>
                                          </p:val>
                                        </p:tav>
                                        <p:tav tm="100000">
                                          <p:val>
                                            <p:strVal val="#ppt_w"/>
                                          </p:val>
                                        </p:tav>
                                      </p:tavLst>
                                    </p:anim>
                                    <p:anim calcmode="lin" valueType="num">
                                      <p:cBhvr additive="repl">
                                        <p:cTn id="8" dur="500" fill="hold"/>
                                        <p:tgtEl>
                                          <p:spTgt spid="494"/>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95"/>
                                        </p:tgtEl>
                                        <p:attrNameLst>
                                          <p:attrName>style.visibility</p:attrName>
                                        </p:attrNameLst>
                                      </p:cBhvr>
                                      <p:to>
                                        <p:strVal val="visible"/>
                                      </p:to>
                                    </p:set>
                                    <p:anim calcmode="lin" valueType="num">
                                      <p:cBhvr additive="repl">
                                        <p:cTn id="11" dur="500" fill="hold"/>
                                        <p:tgtEl>
                                          <p:spTgt spid="495"/>
                                        </p:tgtEl>
                                        <p:attrNameLst>
                                          <p:attrName>ppt_w</p:attrName>
                                        </p:attrNameLst>
                                      </p:cBhvr>
                                      <p:tavLst>
                                        <p:tav tm="0">
                                          <p:val>
                                            <p:fltVal val="0"/>
                                          </p:val>
                                        </p:tav>
                                        <p:tav tm="100000">
                                          <p:val>
                                            <p:strVal val="#ppt_w"/>
                                          </p:val>
                                        </p:tav>
                                      </p:tavLst>
                                    </p:anim>
                                    <p:anim calcmode="lin" valueType="num">
                                      <p:cBhvr additive="repl">
                                        <p:cTn id="12" dur="500" fill="hold"/>
                                        <p:tgtEl>
                                          <p:spTgt spid="495"/>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96"/>
                                        </p:tgtEl>
                                        <p:attrNameLst>
                                          <p:attrName>style.visibility</p:attrName>
                                        </p:attrNameLst>
                                      </p:cBhvr>
                                      <p:to>
                                        <p:strVal val="visible"/>
                                      </p:to>
                                    </p:set>
                                    <p:anim calcmode="lin" valueType="num">
                                      <p:cBhvr additive="repl">
                                        <p:cTn id="15" dur="500" fill="hold"/>
                                        <p:tgtEl>
                                          <p:spTgt spid="496"/>
                                        </p:tgtEl>
                                        <p:attrNameLst>
                                          <p:attrName>ppt_w</p:attrName>
                                        </p:attrNameLst>
                                      </p:cBhvr>
                                      <p:tavLst>
                                        <p:tav tm="0">
                                          <p:val>
                                            <p:fltVal val="0"/>
                                          </p:val>
                                        </p:tav>
                                        <p:tav tm="100000">
                                          <p:val>
                                            <p:strVal val="#ppt_w"/>
                                          </p:val>
                                        </p:tav>
                                      </p:tavLst>
                                    </p:anim>
                                    <p:anim calcmode="lin" valueType="num">
                                      <p:cBhvr additive="repl">
                                        <p:cTn id="16" dur="500" fill="hold"/>
                                        <p:tgtEl>
                                          <p:spTgt spid="496"/>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97"/>
                                        </p:tgtEl>
                                        <p:attrNameLst>
                                          <p:attrName>style.visibility</p:attrName>
                                        </p:attrNameLst>
                                      </p:cBhvr>
                                      <p:to>
                                        <p:strVal val="visible"/>
                                      </p:to>
                                    </p:set>
                                    <p:anim calcmode="lin" valueType="num">
                                      <p:cBhvr additive="repl">
                                        <p:cTn id="19" dur="500" fill="hold"/>
                                        <p:tgtEl>
                                          <p:spTgt spid="497"/>
                                        </p:tgtEl>
                                        <p:attrNameLst>
                                          <p:attrName>ppt_w</p:attrName>
                                        </p:attrNameLst>
                                      </p:cBhvr>
                                      <p:tavLst>
                                        <p:tav tm="0">
                                          <p:val>
                                            <p:fltVal val="0"/>
                                          </p:val>
                                        </p:tav>
                                        <p:tav tm="100000">
                                          <p:val>
                                            <p:strVal val="#ppt_w"/>
                                          </p:val>
                                        </p:tav>
                                      </p:tavLst>
                                    </p:anim>
                                    <p:anim calcmode="lin" valueType="num">
                                      <p:cBhvr additive="repl">
                                        <p:cTn id="20" dur="500" fill="hold"/>
                                        <p:tgtEl>
                                          <p:spTgt spid="497"/>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98"/>
                                        </p:tgtEl>
                                        <p:attrNameLst>
                                          <p:attrName>style.visibility</p:attrName>
                                        </p:attrNameLst>
                                      </p:cBhvr>
                                      <p:to>
                                        <p:strVal val="visible"/>
                                      </p:to>
                                    </p:set>
                                    <p:anim calcmode="lin" valueType="num">
                                      <p:cBhvr additive="repl">
                                        <p:cTn id="25" dur="500" fill="hold"/>
                                        <p:tgtEl>
                                          <p:spTgt spid="498"/>
                                        </p:tgtEl>
                                        <p:attrNameLst>
                                          <p:attrName>ppt_w</p:attrName>
                                        </p:attrNameLst>
                                      </p:cBhvr>
                                      <p:tavLst>
                                        <p:tav tm="0">
                                          <p:val>
                                            <p:fltVal val="0"/>
                                          </p:val>
                                        </p:tav>
                                        <p:tav tm="100000">
                                          <p:val>
                                            <p:strVal val="#ppt_w"/>
                                          </p:val>
                                        </p:tav>
                                      </p:tavLst>
                                    </p:anim>
                                    <p:anim calcmode="lin" valueType="num">
                                      <p:cBhvr additive="repl">
                                        <p:cTn id="26" dur="500" fill="hold"/>
                                        <p:tgtEl>
                                          <p:spTgt spid="498"/>
                                        </p:tgtEl>
                                        <p:attrNameLst>
                                          <p:attrName>ppt_h</p:attrName>
                                        </p:attrNameLst>
                                      </p:cBhvr>
                                      <p:tavLst>
                                        <p:tav tm="0">
                                          <p:val>
                                            <p:fltVal val="0"/>
                                          </p:val>
                                        </p:tav>
                                        <p:tav tm="100000">
                                          <p:val>
                                            <p:strVal val="#ppt_h"/>
                                          </p:val>
                                        </p:tav>
                                      </p:tavLst>
                                    </p:anim>
                                    <p:animEffect transition="in" filter="fade">
                                      <p:cBhvr additive="repl">
                                        <p:cTn id="27" dur="500"/>
                                        <p:tgtEl>
                                          <p:spTgt spid="498"/>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510"/>
                                        </p:tgtEl>
                                        <p:attrNameLst>
                                          <p:attrName>style.visibility</p:attrName>
                                        </p:attrNameLst>
                                      </p:cBhvr>
                                      <p:to>
                                        <p:strVal val="visible"/>
                                      </p:to>
                                    </p:set>
                                    <p:anim calcmode="lin" valueType="num">
                                      <p:cBhvr additive="repl">
                                        <p:cTn id="30" dur="500" fill="hold"/>
                                        <p:tgtEl>
                                          <p:spTgt spid="510"/>
                                        </p:tgtEl>
                                        <p:attrNameLst>
                                          <p:attrName>ppt_w</p:attrName>
                                        </p:attrNameLst>
                                      </p:cBhvr>
                                      <p:tavLst>
                                        <p:tav tm="0">
                                          <p:val>
                                            <p:fltVal val="0"/>
                                          </p:val>
                                        </p:tav>
                                        <p:tav tm="100000">
                                          <p:val>
                                            <p:strVal val="#ppt_w"/>
                                          </p:val>
                                        </p:tav>
                                      </p:tavLst>
                                    </p:anim>
                                    <p:anim calcmode="lin" valueType="num">
                                      <p:cBhvr additive="repl">
                                        <p:cTn id="31" dur="500" fill="hold"/>
                                        <p:tgtEl>
                                          <p:spTgt spid="510"/>
                                        </p:tgtEl>
                                        <p:attrNameLst>
                                          <p:attrName>ppt_h</p:attrName>
                                        </p:attrNameLst>
                                      </p:cBhvr>
                                      <p:tavLst>
                                        <p:tav tm="0">
                                          <p:val>
                                            <p:fltVal val="0"/>
                                          </p:val>
                                        </p:tav>
                                        <p:tav tm="100000">
                                          <p:val>
                                            <p:strVal val="#ppt_h"/>
                                          </p:val>
                                        </p:tav>
                                      </p:tavLst>
                                    </p:anim>
                                    <p:animEffect transition="in" filter="fade">
                                      <p:cBhvr additive="repl">
                                        <p:cTn id="32" dur="500"/>
                                        <p:tgtEl>
                                          <p:spTgt spid="5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7"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安全生产规章制度培训对保洁服务行业的意义</a:t>
            </a:r>
            <a:endParaRPr lang="en-US" sz="3600" b="0" strike="noStrike" spc="-1">
              <a:solidFill>
                <a:schemeClr val="dk1"/>
              </a:solidFill>
              <a:latin typeface="Arial"/>
            </a:endParaRPr>
          </a:p>
        </p:txBody>
      </p:sp>
      <p:sp>
        <p:nvSpPr>
          <p:cNvPr id="528"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安全生产规章制度培训是保洁服务行业人员必须要接受的培训之一，其重要性不言而喻。只有做到了安全生产规章制度的全面贯彻执行，才能提高员工的安全意识，降低事故风险，保障员工和客户的安全，提高服务质量，树立行业良好形象。</a:t>
            </a:r>
            <a:endParaRPr lang="en-US" sz="2000" b="0" strike="noStrike" spc="-1">
              <a:solidFill>
                <a:srgbClr val="000000"/>
              </a:solidFill>
              <a:latin typeface="Arial"/>
            </a:endParaRPr>
          </a:p>
        </p:txBody>
      </p:sp>
      <p:sp>
        <p:nvSpPr>
          <p:cNvPr id="529"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30"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31"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32" name="组合 1"/>
          <p:cNvGrpSpPr/>
          <p:nvPr/>
        </p:nvGrpSpPr>
        <p:grpSpPr>
          <a:xfrm>
            <a:off x="7341840" y="705600"/>
            <a:ext cx="3449520" cy="3434400"/>
            <a:chOff x="7341840" y="705600"/>
            <a:chExt cx="3449520" cy="3434400"/>
          </a:xfrm>
        </p:grpSpPr>
        <p:sp>
          <p:nvSpPr>
            <p:cNvPr id="533"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4"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5"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6"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7"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8"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9"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0"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1"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2"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43"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44" name="组合 28"/>
          <p:cNvGrpSpPr/>
          <p:nvPr/>
        </p:nvGrpSpPr>
        <p:grpSpPr>
          <a:xfrm>
            <a:off x="6229080" y="3172320"/>
            <a:ext cx="3078000" cy="3131280"/>
            <a:chOff x="6229080" y="3172320"/>
            <a:chExt cx="3078000" cy="3131280"/>
          </a:xfrm>
        </p:grpSpPr>
        <p:sp>
          <p:nvSpPr>
            <p:cNvPr id="545"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9"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0"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1"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2"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3"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4"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5"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6"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7"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8"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59"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60"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29"/>
                                        </p:tgtEl>
                                        <p:attrNameLst>
                                          <p:attrName>style.visibility</p:attrName>
                                        </p:attrNameLst>
                                      </p:cBhvr>
                                      <p:to>
                                        <p:strVal val="visible"/>
                                      </p:to>
                                    </p:set>
                                    <p:anim calcmode="lin" valueType="num">
                                      <p:cBhvr additive="repl">
                                        <p:cTn id="7" dur="500" fill="hold"/>
                                        <p:tgtEl>
                                          <p:spTgt spid="529"/>
                                        </p:tgtEl>
                                        <p:attrNameLst>
                                          <p:attrName>ppt_w</p:attrName>
                                        </p:attrNameLst>
                                      </p:cBhvr>
                                      <p:tavLst>
                                        <p:tav tm="0">
                                          <p:val>
                                            <p:fltVal val="0"/>
                                          </p:val>
                                        </p:tav>
                                        <p:tav tm="100000">
                                          <p:val>
                                            <p:strVal val="#ppt_w"/>
                                          </p:val>
                                        </p:tav>
                                      </p:tavLst>
                                    </p:anim>
                                    <p:anim calcmode="lin" valueType="num">
                                      <p:cBhvr additive="repl">
                                        <p:cTn id="8" dur="500" fill="hold"/>
                                        <p:tgtEl>
                                          <p:spTgt spid="529"/>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30"/>
                                        </p:tgtEl>
                                        <p:attrNameLst>
                                          <p:attrName>style.visibility</p:attrName>
                                        </p:attrNameLst>
                                      </p:cBhvr>
                                      <p:to>
                                        <p:strVal val="visible"/>
                                      </p:to>
                                    </p:set>
                                    <p:anim calcmode="lin" valueType="num">
                                      <p:cBhvr additive="repl">
                                        <p:cTn id="11" dur="500" fill="hold"/>
                                        <p:tgtEl>
                                          <p:spTgt spid="530"/>
                                        </p:tgtEl>
                                        <p:attrNameLst>
                                          <p:attrName>ppt_w</p:attrName>
                                        </p:attrNameLst>
                                      </p:cBhvr>
                                      <p:tavLst>
                                        <p:tav tm="0">
                                          <p:val>
                                            <p:fltVal val="0"/>
                                          </p:val>
                                        </p:tav>
                                        <p:tav tm="100000">
                                          <p:val>
                                            <p:strVal val="#ppt_w"/>
                                          </p:val>
                                        </p:tav>
                                      </p:tavLst>
                                    </p:anim>
                                    <p:anim calcmode="lin" valueType="num">
                                      <p:cBhvr additive="repl">
                                        <p:cTn id="12" dur="500" fill="hold"/>
                                        <p:tgtEl>
                                          <p:spTgt spid="530"/>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31"/>
                                        </p:tgtEl>
                                        <p:attrNameLst>
                                          <p:attrName>style.visibility</p:attrName>
                                        </p:attrNameLst>
                                      </p:cBhvr>
                                      <p:to>
                                        <p:strVal val="visible"/>
                                      </p:to>
                                    </p:set>
                                    <p:anim calcmode="lin" valueType="num">
                                      <p:cBhvr additive="repl">
                                        <p:cTn id="15" dur="500" fill="hold"/>
                                        <p:tgtEl>
                                          <p:spTgt spid="531"/>
                                        </p:tgtEl>
                                        <p:attrNameLst>
                                          <p:attrName>ppt_w</p:attrName>
                                        </p:attrNameLst>
                                      </p:cBhvr>
                                      <p:tavLst>
                                        <p:tav tm="0">
                                          <p:val>
                                            <p:fltVal val="0"/>
                                          </p:val>
                                        </p:tav>
                                        <p:tav tm="100000">
                                          <p:val>
                                            <p:strVal val="#ppt_w"/>
                                          </p:val>
                                        </p:tav>
                                      </p:tavLst>
                                    </p:anim>
                                    <p:anim calcmode="lin" valueType="num">
                                      <p:cBhvr additive="repl">
                                        <p:cTn id="16" dur="500" fill="hold"/>
                                        <p:tgtEl>
                                          <p:spTgt spid="531"/>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32"/>
                                        </p:tgtEl>
                                        <p:attrNameLst>
                                          <p:attrName>style.visibility</p:attrName>
                                        </p:attrNameLst>
                                      </p:cBhvr>
                                      <p:to>
                                        <p:strVal val="visible"/>
                                      </p:to>
                                    </p:set>
                                    <p:anim calcmode="lin" valueType="num">
                                      <p:cBhvr additive="repl">
                                        <p:cTn id="21" dur="500" fill="hold"/>
                                        <p:tgtEl>
                                          <p:spTgt spid="532"/>
                                        </p:tgtEl>
                                        <p:attrNameLst>
                                          <p:attrName>ppt_w</p:attrName>
                                        </p:attrNameLst>
                                      </p:cBhvr>
                                      <p:tavLst>
                                        <p:tav tm="0">
                                          <p:val>
                                            <p:fltVal val="0"/>
                                          </p:val>
                                        </p:tav>
                                        <p:tav tm="100000">
                                          <p:val>
                                            <p:strVal val="#ppt_w"/>
                                          </p:val>
                                        </p:tav>
                                      </p:tavLst>
                                    </p:anim>
                                    <p:anim calcmode="lin" valueType="num">
                                      <p:cBhvr additive="repl">
                                        <p:cTn id="22" dur="500" fill="hold"/>
                                        <p:tgtEl>
                                          <p:spTgt spid="532"/>
                                        </p:tgtEl>
                                        <p:attrNameLst>
                                          <p:attrName>ppt_h</p:attrName>
                                        </p:attrNameLst>
                                      </p:cBhvr>
                                      <p:tavLst>
                                        <p:tav tm="0">
                                          <p:val>
                                            <p:fltVal val="0"/>
                                          </p:val>
                                        </p:tav>
                                        <p:tav tm="100000">
                                          <p:val>
                                            <p:strVal val="#ppt_h"/>
                                          </p:val>
                                        </p:tav>
                                      </p:tavLst>
                                    </p:anim>
                                    <p:animEffect transition="in" filter="fade">
                                      <p:cBhvr additive="repl">
                                        <p:cTn id="23" dur="500"/>
                                        <p:tgtEl>
                                          <p:spTgt spid="532"/>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44"/>
                                        </p:tgtEl>
                                        <p:attrNameLst>
                                          <p:attrName>style.visibility</p:attrName>
                                        </p:attrNameLst>
                                      </p:cBhvr>
                                      <p:to>
                                        <p:strVal val="visible"/>
                                      </p:to>
                                    </p:set>
                                    <p:anim calcmode="lin" valueType="num">
                                      <p:cBhvr additive="repl">
                                        <p:cTn id="26" dur="500" fill="hold"/>
                                        <p:tgtEl>
                                          <p:spTgt spid="544"/>
                                        </p:tgtEl>
                                        <p:attrNameLst>
                                          <p:attrName>ppt_w</p:attrName>
                                        </p:attrNameLst>
                                      </p:cBhvr>
                                      <p:tavLst>
                                        <p:tav tm="0">
                                          <p:val>
                                            <p:fltVal val="0"/>
                                          </p:val>
                                        </p:tav>
                                        <p:tav tm="100000">
                                          <p:val>
                                            <p:strVal val="#ppt_w"/>
                                          </p:val>
                                        </p:tav>
                                      </p:tavLst>
                                    </p:anim>
                                    <p:anim calcmode="lin" valueType="num">
                                      <p:cBhvr additive="repl">
                                        <p:cTn id="27" dur="500" fill="hold"/>
                                        <p:tgtEl>
                                          <p:spTgt spid="544"/>
                                        </p:tgtEl>
                                        <p:attrNameLst>
                                          <p:attrName>ppt_h</p:attrName>
                                        </p:attrNameLst>
                                      </p:cBhvr>
                                      <p:tavLst>
                                        <p:tav tm="0">
                                          <p:val>
                                            <p:fltVal val="0"/>
                                          </p:val>
                                        </p:tav>
                                        <p:tav tm="100000">
                                          <p:val>
                                            <p:strVal val="#ppt_h"/>
                                          </p:val>
                                        </p:tav>
                                      </p:tavLst>
                                    </p:anim>
                                    <p:animEffect transition="in" filter="fade">
                                      <p:cBhvr additive="repl">
                                        <p:cTn id="28" dur="500"/>
                                        <p:tgtEl>
                                          <p:spTgt spid="5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61" name="组合 4"/>
          <p:cNvGrpSpPr/>
          <p:nvPr/>
        </p:nvGrpSpPr>
        <p:grpSpPr>
          <a:xfrm>
            <a:off x="995040" y="1876680"/>
            <a:ext cx="4299120" cy="3638880"/>
            <a:chOff x="995040" y="1876680"/>
            <a:chExt cx="4299120" cy="3638880"/>
          </a:xfrm>
        </p:grpSpPr>
        <p:grpSp>
          <p:nvGrpSpPr>
            <p:cNvPr id="562" name="组合 5"/>
            <p:cNvGrpSpPr/>
            <p:nvPr/>
          </p:nvGrpSpPr>
          <p:grpSpPr>
            <a:xfrm>
              <a:off x="995040" y="1876680"/>
              <a:ext cx="2624760" cy="2235240"/>
              <a:chOff x="995040" y="1876680"/>
              <a:chExt cx="2624760" cy="2235240"/>
            </a:xfrm>
          </p:grpSpPr>
          <p:grpSp>
            <p:nvGrpSpPr>
              <p:cNvPr id="563" name="组合 17"/>
              <p:cNvGrpSpPr/>
              <p:nvPr/>
            </p:nvGrpSpPr>
            <p:grpSpPr>
              <a:xfrm>
                <a:off x="1088640" y="1987200"/>
                <a:ext cx="2531160" cy="2049120"/>
                <a:chOff x="1088640" y="1987200"/>
                <a:chExt cx="2531160" cy="2049120"/>
              </a:xfrm>
            </p:grpSpPr>
            <p:sp>
              <p:nvSpPr>
                <p:cNvPr id="56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6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69" name="组合 6"/>
            <p:cNvGrpSpPr/>
            <p:nvPr/>
          </p:nvGrpSpPr>
          <p:grpSpPr>
            <a:xfrm>
              <a:off x="2216160" y="2158200"/>
              <a:ext cx="3078000" cy="2878200"/>
              <a:chOff x="2216160" y="2158200"/>
              <a:chExt cx="3078000" cy="2878200"/>
            </a:xfrm>
          </p:grpSpPr>
          <p:sp>
            <p:nvSpPr>
              <p:cNvPr id="57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75" name="组合 7"/>
            <p:cNvGrpSpPr/>
            <p:nvPr/>
          </p:nvGrpSpPr>
          <p:grpSpPr>
            <a:xfrm>
              <a:off x="1456200" y="2001240"/>
              <a:ext cx="3443760" cy="3514320"/>
              <a:chOff x="1456200" y="2001240"/>
              <a:chExt cx="3443760" cy="3514320"/>
            </a:xfrm>
          </p:grpSpPr>
          <p:sp>
            <p:nvSpPr>
              <p:cNvPr id="57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7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安全生产规章制度培训的实施</a:t>
            </a:r>
            <a:endParaRPr lang="en-US" sz="3600" b="0" strike="noStrike" spc="-1">
              <a:solidFill>
                <a:schemeClr val="dk1"/>
              </a:solidFill>
              <a:latin typeface="Arial"/>
            </a:endParaRPr>
          </a:p>
        </p:txBody>
      </p:sp>
      <p:sp>
        <p:nvSpPr>
          <p:cNvPr id="5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61"/>
                                        </p:tgtEl>
                                        <p:attrNameLst>
                                          <p:attrName>style.visibility</p:attrName>
                                        </p:attrNameLst>
                                      </p:cBhvr>
                                      <p:to>
                                        <p:strVal val="visible"/>
                                      </p:to>
                                    </p:set>
                                    <p:anim calcmode="lin" valueType="num">
                                      <p:cBhvr additive="repl">
                                        <p:cTn id="7" dur="500" fill="hold"/>
                                        <p:tgtEl>
                                          <p:spTgt spid="561"/>
                                        </p:tgtEl>
                                        <p:attrNameLst>
                                          <p:attrName>ppt_w</p:attrName>
                                        </p:attrNameLst>
                                      </p:cBhvr>
                                      <p:tavLst>
                                        <p:tav tm="0">
                                          <p:val>
                                            <p:fltVal val="0"/>
                                          </p:val>
                                        </p:tav>
                                        <p:tav tm="100000">
                                          <p:val>
                                            <p:strVal val="#ppt_w"/>
                                          </p:val>
                                        </p:tav>
                                      </p:tavLst>
                                    </p:anim>
                                    <p:anim calcmode="lin" valueType="num">
                                      <p:cBhvr additive="repl">
                                        <p:cTn id="8" dur="500" fill="hold"/>
                                        <p:tgtEl>
                                          <p:spTgt spid="561"/>
                                        </p:tgtEl>
                                        <p:attrNameLst>
                                          <p:attrName>ppt_h</p:attrName>
                                        </p:attrNameLst>
                                      </p:cBhvr>
                                      <p:tavLst>
                                        <p:tav tm="0">
                                          <p:val>
                                            <p:fltVal val="0"/>
                                          </p:val>
                                        </p:tav>
                                        <p:tav tm="100000">
                                          <p:val>
                                            <p:strVal val="#ppt_h"/>
                                          </p:val>
                                        </p:tav>
                                      </p:tavLst>
                                    </p:anim>
                                    <p:animEffect transition="in" filter="fade">
                                      <p:cBhvr additive="repl">
                                        <p:cTn id="9" dur="500"/>
                                        <p:tgtEl>
                                          <p:spTgt spid="5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培训计划的制定</a:t>
            </a:r>
            <a:endParaRPr lang="en-US" sz="3600" b="0" strike="noStrike" spc="-1">
              <a:solidFill>
                <a:schemeClr val="dk1"/>
              </a:solidFill>
              <a:latin typeface="Arial"/>
            </a:endParaRPr>
          </a:p>
        </p:txBody>
      </p:sp>
      <p:sp>
        <p:nvSpPr>
          <p:cNvPr id="58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详细讨论如何制定安全生产规章制度培训计划</a:t>
            </a:r>
            <a:endParaRPr lang="en-US" sz="1600" b="0" strike="noStrike" spc="-1">
              <a:solidFill>
                <a:srgbClr val="000000"/>
              </a:solidFill>
              <a:latin typeface="Arial"/>
            </a:endParaRPr>
          </a:p>
        </p:txBody>
      </p:sp>
      <p:sp>
        <p:nvSpPr>
          <p:cNvPr id="58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编制过程</a:t>
            </a:r>
            <a:endParaRPr lang="en-US" sz="2000" b="0" strike="noStrike" spc="-1">
              <a:solidFill>
                <a:srgbClr val="000000"/>
              </a:solidFill>
              <a:latin typeface="Arial"/>
            </a:endParaRPr>
          </a:p>
        </p:txBody>
      </p:sp>
      <p:sp>
        <p:nvSpPr>
          <p:cNvPr id="58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58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5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提出在培训计划实施中需要注意的事项</a:t>
            </a:r>
            <a:endParaRPr lang="en-US" sz="1600" b="0" strike="noStrike" spc="-1">
              <a:solidFill>
                <a:srgbClr val="000000"/>
              </a:solidFill>
              <a:latin typeface="Arial"/>
            </a:endParaRPr>
          </a:p>
        </p:txBody>
      </p:sp>
      <p:sp>
        <p:nvSpPr>
          <p:cNvPr id="5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注意事项</a:t>
            </a:r>
            <a:endParaRPr lang="en-US" sz="2000" b="0" strike="noStrike" spc="-1">
              <a:solidFill>
                <a:srgbClr val="000000"/>
              </a:solidFill>
              <a:latin typeface="Arial"/>
            </a:endParaRPr>
          </a:p>
        </p:txBody>
      </p:sp>
      <p:sp>
        <p:nvSpPr>
          <p:cNvPr id="5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5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强调培训计划的合理性和可行性的重要性</a:t>
            </a:r>
            <a:endParaRPr lang="en-US" sz="1600" b="0" strike="noStrike" spc="-1">
              <a:solidFill>
                <a:srgbClr val="000000"/>
              </a:solidFill>
              <a:latin typeface="Arial"/>
            </a:endParaRPr>
          </a:p>
        </p:txBody>
      </p:sp>
      <p:sp>
        <p:nvSpPr>
          <p:cNvPr id="5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合理性和可行性</a:t>
            </a:r>
            <a:endParaRPr lang="en-US" sz="2000" b="0" strike="noStrike" spc="-1">
              <a:solidFill>
                <a:srgbClr val="000000"/>
              </a:solidFill>
              <a:latin typeface="Arial"/>
            </a:endParaRPr>
          </a:p>
        </p:txBody>
      </p:sp>
      <p:sp>
        <p:nvSpPr>
          <p:cNvPr id="594"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5"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6"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97"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98" name="组合 1"/>
          <p:cNvGrpSpPr/>
          <p:nvPr/>
        </p:nvGrpSpPr>
        <p:grpSpPr>
          <a:xfrm>
            <a:off x="7341840" y="705600"/>
            <a:ext cx="3449520" cy="3434400"/>
            <a:chOff x="7341840" y="705600"/>
            <a:chExt cx="3449520" cy="3434400"/>
          </a:xfrm>
        </p:grpSpPr>
        <p:sp>
          <p:nvSpPr>
            <p:cNvPr id="599"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0"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1"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2"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3"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4"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5"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6"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7"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8"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09"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10" name="组合 28"/>
          <p:cNvGrpSpPr/>
          <p:nvPr/>
        </p:nvGrpSpPr>
        <p:grpSpPr>
          <a:xfrm>
            <a:off x="6229080" y="3172320"/>
            <a:ext cx="3078000" cy="3131280"/>
            <a:chOff x="6229080" y="3172320"/>
            <a:chExt cx="3078000" cy="3131280"/>
          </a:xfrm>
        </p:grpSpPr>
        <p:sp>
          <p:nvSpPr>
            <p:cNvPr id="611"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2"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3"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4"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5"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6"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7"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8"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9"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0"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1"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2"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3"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4"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5"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26"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94"/>
                                        </p:tgtEl>
                                        <p:attrNameLst>
                                          <p:attrName>style.visibility</p:attrName>
                                        </p:attrNameLst>
                                      </p:cBhvr>
                                      <p:to>
                                        <p:strVal val="visible"/>
                                      </p:to>
                                    </p:set>
                                    <p:anim calcmode="lin" valueType="num">
                                      <p:cBhvr additive="repl">
                                        <p:cTn id="7" dur="500" fill="hold"/>
                                        <p:tgtEl>
                                          <p:spTgt spid="594"/>
                                        </p:tgtEl>
                                        <p:attrNameLst>
                                          <p:attrName>ppt_w</p:attrName>
                                        </p:attrNameLst>
                                      </p:cBhvr>
                                      <p:tavLst>
                                        <p:tav tm="0">
                                          <p:val>
                                            <p:fltVal val="0"/>
                                          </p:val>
                                        </p:tav>
                                        <p:tav tm="100000">
                                          <p:val>
                                            <p:strVal val="#ppt_w"/>
                                          </p:val>
                                        </p:tav>
                                      </p:tavLst>
                                    </p:anim>
                                    <p:anim calcmode="lin" valueType="num">
                                      <p:cBhvr additive="repl">
                                        <p:cTn id="8" dur="500" fill="hold"/>
                                        <p:tgtEl>
                                          <p:spTgt spid="594"/>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95"/>
                                        </p:tgtEl>
                                        <p:attrNameLst>
                                          <p:attrName>style.visibility</p:attrName>
                                        </p:attrNameLst>
                                      </p:cBhvr>
                                      <p:to>
                                        <p:strVal val="visible"/>
                                      </p:to>
                                    </p:set>
                                    <p:anim calcmode="lin" valueType="num">
                                      <p:cBhvr additive="repl">
                                        <p:cTn id="11" dur="500" fill="hold"/>
                                        <p:tgtEl>
                                          <p:spTgt spid="595"/>
                                        </p:tgtEl>
                                        <p:attrNameLst>
                                          <p:attrName>ppt_w</p:attrName>
                                        </p:attrNameLst>
                                      </p:cBhvr>
                                      <p:tavLst>
                                        <p:tav tm="0">
                                          <p:val>
                                            <p:fltVal val="0"/>
                                          </p:val>
                                        </p:tav>
                                        <p:tav tm="100000">
                                          <p:val>
                                            <p:strVal val="#ppt_w"/>
                                          </p:val>
                                        </p:tav>
                                      </p:tavLst>
                                    </p:anim>
                                    <p:anim calcmode="lin" valueType="num">
                                      <p:cBhvr additive="repl">
                                        <p:cTn id="12" dur="500" fill="hold"/>
                                        <p:tgtEl>
                                          <p:spTgt spid="595"/>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96"/>
                                        </p:tgtEl>
                                        <p:attrNameLst>
                                          <p:attrName>style.visibility</p:attrName>
                                        </p:attrNameLst>
                                      </p:cBhvr>
                                      <p:to>
                                        <p:strVal val="visible"/>
                                      </p:to>
                                    </p:set>
                                    <p:anim calcmode="lin" valueType="num">
                                      <p:cBhvr additive="repl">
                                        <p:cTn id="15" dur="500" fill="hold"/>
                                        <p:tgtEl>
                                          <p:spTgt spid="596"/>
                                        </p:tgtEl>
                                        <p:attrNameLst>
                                          <p:attrName>ppt_w</p:attrName>
                                        </p:attrNameLst>
                                      </p:cBhvr>
                                      <p:tavLst>
                                        <p:tav tm="0">
                                          <p:val>
                                            <p:fltVal val="0"/>
                                          </p:val>
                                        </p:tav>
                                        <p:tav tm="100000">
                                          <p:val>
                                            <p:strVal val="#ppt_w"/>
                                          </p:val>
                                        </p:tav>
                                      </p:tavLst>
                                    </p:anim>
                                    <p:anim calcmode="lin" valueType="num">
                                      <p:cBhvr additive="repl">
                                        <p:cTn id="16" dur="500" fill="hold"/>
                                        <p:tgtEl>
                                          <p:spTgt spid="596"/>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597"/>
                                        </p:tgtEl>
                                        <p:attrNameLst>
                                          <p:attrName>style.visibility</p:attrName>
                                        </p:attrNameLst>
                                      </p:cBhvr>
                                      <p:to>
                                        <p:strVal val="visible"/>
                                      </p:to>
                                    </p:set>
                                    <p:anim calcmode="lin" valueType="num">
                                      <p:cBhvr additive="repl">
                                        <p:cTn id="19" dur="500" fill="hold"/>
                                        <p:tgtEl>
                                          <p:spTgt spid="597"/>
                                        </p:tgtEl>
                                        <p:attrNameLst>
                                          <p:attrName>ppt_w</p:attrName>
                                        </p:attrNameLst>
                                      </p:cBhvr>
                                      <p:tavLst>
                                        <p:tav tm="0">
                                          <p:val>
                                            <p:fltVal val="0"/>
                                          </p:val>
                                        </p:tav>
                                        <p:tav tm="100000">
                                          <p:val>
                                            <p:strVal val="#ppt_w"/>
                                          </p:val>
                                        </p:tav>
                                      </p:tavLst>
                                    </p:anim>
                                    <p:anim calcmode="lin" valueType="num">
                                      <p:cBhvr additive="repl">
                                        <p:cTn id="20" dur="500" fill="hold"/>
                                        <p:tgtEl>
                                          <p:spTgt spid="597"/>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598"/>
                                        </p:tgtEl>
                                        <p:attrNameLst>
                                          <p:attrName>style.visibility</p:attrName>
                                        </p:attrNameLst>
                                      </p:cBhvr>
                                      <p:to>
                                        <p:strVal val="visible"/>
                                      </p:to>
                                    </p:set>
                                    <p:anim calcmode="lin" valueType="num">
                                      <p:cBhvr additive="repl">
                                        <p:cTn id="25" dur="500" fill="hold"/>
                                        <p:tgtEl>
                                          <p:spTgt spid="598"/>
                                        </p:tgtEl>
                                        <p:attrNameLst>
                                          <p:attrName>ppt_w</p:attrName>
                                        </p:attrNameLst>
                                      </p:cBhvr>
                                      <p:tavLst>
                                        <p:tav tm="0">
                                          <p:val>
                                            <p:fltVal val="0"/>
                                          </p:val>
                                        </p:tav>
                                        <p:tav tm="100000">
                                          <p:val>
                                            <p:strVal val="#ppt_w"/>
                                          </p:val>
                                        </p:tav>
                                      </p:tavLst>
                                    </p:anim>
                                    <p:anim calcmode="lin" valueType="num">
                                      <p:cBhvr additive="repl">
                                        <p:cTn id="26" dur="500" fill="hold"/>
                                        <p:tgtEl>
                                          <p:spTgt spid="598"/>
                                        </p:tgtEl>
                                        <p:attrNameLst>
                                          <p:attrName>ppt_h</p:attrName>
                                        </p:attrNameLst>
                                      </p:cBhvr>
                                      <p:tavLst>
                                        <p:tav tm="0">
                                          <p:val>
                                            <p:fltVal val="0"/>
                                          </p:val>
                                        </p:tav>
                                        <p:tav tm="100000">
                                          <p:val>
                                            <p:strVal val="#ppt_h"/>
                                          </p:val>
                                        </p:tav>
                                      </p:tavLst>
                                    </p:anim>
                                    <p:animEffect transition="in" filter="fade">
                                      <p:cBhvr additive="repl">
                                        <p:cTn id="27" dur="500"/>
                                        <p:tgtEl>
                                          <p:spTgt spid="598"/>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610"/>
                                        </p:tgtEl>
                                        <p:attrNameLst>
                                          <p:attrName>style.visibility</p:attrName>
                                        </p:attrNameLst>
                                      </p:cBhvr>
                                      <p:to>
                                        <p:strVal val="visible"/>
                                      </p:to>
                                    </p:set>
                                    <p:anim calcmode="lin" valueType="num">
                                      <p:cBhvr additive="repl">
                                        <p:cTn id="30" dur="500" fill="hold"/>
                                        <p:tgtEl>
                                          <p:spTgt spid="610"/>
                                        </p:tgtEl>
                                        <p:attrNameLst>
                                          <p:attrName>ppt_w</p:attrName>
                                        </p:attrNameLst>
                                      </p:cBhvr>
                                      <p:tavLst>
                                        <p:tav tm="0">
                                          <p:val>
                                            <p:fltVal val="0"/>
                                          </p:val>
                                        </p:tav>
                                        <p:tav tm="100000">
                                          <p:val>
                                            <p:strVal val="#ppt_w"/>
                                          </p:val>
                                        </p:tav>
                                      </p:tavLst>
                                    </p:anim>
                                    <p:anim calcmode="lin" valueType="num">
                                      <p:cBhvr additive="repl">
                                        <p:cTn id="31" dur="500" fill="hold"/>
                                        <p:tgtEl>
                                          <p:spTgt spid="610"/>
                                        </p:tgtEl>
                                        <p:attrNameLst>
                                          <p:attrName>ppt_h</p:attrName>
                                        </p:attrNameLst>
                                      </p:cBhvr>
                                      <p:tavLst>
                                        <p:tav tm="0">
                                          <p:val>
                                            <p:fltVal val="0"/>
                                          </p:val>
                                        </p:tav>
                                        <p:tav tm="100000">
                                          <p:val>
                                            <p:strVal val="#ppt_h"/>
                                          </p:val>
                                        </p:tav>
                                      </p:tavLst>
                                    </p:anim>
                                    <p:animEffect transition="in" filter="fade">
                                      <p:cBhvr additive="repl">
                                        <p:cTn id="32" dur="500"/>
                                        <p:tgtEl>
                                          <p:spTgt spid="6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27" name="组合 64"/>
          <p:cNvGrpSpPr/>
          <p:nvPr/>
        </p:nvGrpSpPr>
        <p:grpSpPr>
          <a:xfrm>
            <a:off x="-119880" y="962280"/>
            <a:ext cx="1961640" cy="2948040"/>
            <a:chOff x="-119880" y="962280"/>
            <a:chExt cx="1961640" cy="2948040"/>
          </a:xfrm>
        </p:grpSpPr>
        <p:sp>
          <p:nvSpPr>
            <p:cNvPr id="628"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9"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0"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1"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2"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3"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4"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5"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6"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7"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38"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3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0"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制作方法</a:t>
            </a:r>
            <a:endParaRPr lang="en-US" sz="1800" b="0" strike="noStrike" spc="-1">
              <a:solidFill>
                <a:srgbClr val="000000"/>
              </a:solidFill>
              <a:latin typeface="Arial"/>
            </a:endParaRPr>
          </a:p>
        </p:txBody>
      </p:sp>
      <p:sp>
        <p:nvSpPr>
          <p:cNvPr id="641"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引入有效的培训材料制作方法</a:t>
            </a:r>
            <a:endParaRPr lang="en-US" sz="1400" b="0" strike="noStrike" spc="-1">
              <a:solidFill>
                <a:srgbClr val="000000"/>
              </a:solidFill>
              <a:latin typeface="Arial"/>
            </a:endParaRPr>
          </a:p>
        </p:txBody>
      </p:sp>
      <p:sp>
        <p:nvSpPr>
          <p:cNvPr id="64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3"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更新和维护方案</a:t>
            </a:r>
            <a:endParaRPr lang="en-US" sz="1800" b="0" strike="noStrike" spc="-1">
              <a:solidFill>
                <a:srgbClr val="000000"/>
              </a:solidFill>
              <a:latin typeface="Arial"/>
            </a:endParaRPr>
          </a:p>
        </p:txBody>
      </p:sp>
      <p:sp>
        <p:nvSpPr>
          <p:cNvPr id="644"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提出培训材料的更新和维护方案</a:t>
            </a:r>
            <a:endParaRPr lang="en-US" sz="1400" b="0" strike="noStrike" spc="-1">
              <a:solidFill>
                <a:srgbClr val="000000"/>
              </a:solidFill>
              <a:latin typeface="Arial"/>
            </a:endParaRPr>
          </a:p>
        </p:txBody>
      </p:sp>
      <p:sp>
        <p:nvSpPr>
          <p:cNvPr id="64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46"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47"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4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培训材料的准备</a:t>
            </a:r>
            <a:endParaRPr lang="en-US" sz="3600" b="0" strike="noStrike" spc="-1">
              <a:solidFill>
                <a:schemeClr val="dk1"/>
              </a:solidFill>
              <a:latin typeface="Arial"/>
            </a:endParaRPr>
          </a:p>
        </p:txBody>
      </p:sp>
      <p:sp>
        <p:nvSpPr>
          <p:cNvPr id="64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50"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材料准备内容</a:t>
            </a:r>
            <a:endParaRPr lang="en-US" sz="1800" b="0" strike="noStrike" spc="-1">
              <a:solidFill>
                <a:srgbClr val="000000"/>
              </a:solidFill>
              <a:latin typeface="Arial"/>
            </a:endParaRPr>
          </a:p>
        </p:txBody>
      </p:sp>
      <p:sp>
        <p:nvSpPr>
          <p:cNvPr id="651"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accent3"/>
                </a:solidFill>
                <a:latin typeface="微软雅黑"/>
                <a:ea typeface="微软雅黑"/>
              </a:rPr>
              <a:t>分析安全生产规章制度培训材料的具体准备内容</a:t>
            </a:r>
            <a:endParaRPr lang="en-US" sz="1400" b="0" strike="noStrike" spc="-1">
              <a:solidFill>
                <a:srgbClr val="000000"/>
              </a:solidFill>
              <a:latin typeface="Arial"/>
            </a:endParaRPr>
          </a:p>
        </p:txBody>
      </p:sp>
      <p:sp>
        <p:nvSpPr>
          <p:cNvPr id="652"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3"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4"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55"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56" name="组合 81"/>
          <p:cNvGrpSpPr/>
          <p:nvPr/>
        </p:nvGrpSpPr>
        <p:grpSpPr>
          <a:xfrm>
            <a:off x="381960" y="5287680"/>
            <a:ext cx="988200" cy="1001880"/>
            <a:chOff x="381960" y="5287680"/>
            <a:chExt cx="988200" cy="1001880"/>
          </a:xfrm>
        </p:grpSpPr>
        <p:sp>
          <p:nvSpPr>
            <p:cNvPr id="657"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8"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9"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0"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1"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2"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3"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4"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5"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6"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7"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8"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9"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0"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1"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2"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27"/>
                                        </p:tgtEl>
                                        <p:attrNameLst>
                                          <p:attrName>style.visibility</p:attrName>
                                        </p:attrNameLst>
                                      </p:cBhvr>
                                      <p:to>
                                        <p:strVal val="visible"/>
                                      </p:to>
                                    </p:set>
                                    <p:anim calcmode="lin" valueType="num">
                                      <p:cBhvr additive="repl">
                                        <p:cTn id="7" dur="3400" fill="hold"/>
                                        <p:tgtEl>
                                          <p:spTgt spid="627"/>
                                        </p:tgtEl>
                                        <p:attrNameLst>
                                          <p:attrName>ppt_x</p:attrName>
                                        </p:attrNameLst>
                                      </p:cBhvr>
                                      <p:tavLst>
                                        <p:tav tm="0">
                                          <p:val>
                                            <p:strVal val="0-#ppt_w/2"/>
                                          </p:val>
                                        </p:tav>
                                        <p:tav tm="100000">
                                          <p:val>
                                            <p:strVal val="#ppt_x"/>
                                          </p:val>
                                        </p:tav>
                                      </p:tavLst>
                                    </p:anim>
                                    <p:anim calcmode="lin" valueType="num">
                                      <p:cBhvr additive="repl">
                                        <p:cTn id="8" dur="3400" fill="hold"/>
                                        <p:tgtEl>
                                          <p:spTgt spid="627"/>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56"/>
                                        </p:tgtEl>
                                        <p:attrNameLst>
                                          <p:attrName>style.visibility</p:attrName>
                                        </p:attrNameLst>
                                      </p:cBhvr>
                                      <p:to>
                                        <p:strVal val="visible"/>
                                      </p:to>
                                    </p:set>
                                    <p:anim calcmode="lin" valueType="num">
                                      <p:cBhvr additive="repl">
                                        <p:cTn id="11" dur="4000" fill="hold"/>
                                        <p:tgtEl>
                                          <p:spTgt spid="656"/>
                                        </p:tgtEl>
                                        <p:attrNameLst>
                                          <p:attrName>ppt_x</p:attrName>
                                        </p:attrNameLst>
                                      </p:cBhvr>
                                      <p:tavLst>
                                        <p:tav tm="0">
                                          <p:val>
                                            <p:strVal val="0-#ppt_w/2"/>
                                          </p:val>
                                        </p:tav>
                                        <p:tav tm="100000">
                                          <p:val>
                                            <p:strVal val="#ppt_x"/>
                                          </p:val>
                                        </p:tav>
                                      </p:tavLst>
                                    </p:anim>
                                    <p:anim calcmode="lin" valueType="num">
                                      <p:cBhvr additive="repl">
                                        <p:cTn id="12" dur="4000" fill="hold"/>
                                        <p:tgtEl>
                                          <p:spTgt spid="65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3"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培训师的选拔与培训</a:t>
            </a:r>
            <a:endParaRPr lang="en-US" sz="3600" b="0" strike="noStrike" spc="-1">
              <a:solidFill>
                <a:schemeClr val="dk1"/>
              </a:solidFill>
              <a:latin typeface="Arial"/>
            </a:endParaRPr>
          </a:p>
        </p:txBody>
      </p:sp>
      <p:sp>
        <p:nvSpPr>
          <p:cNvPr id="674"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安全生产规章制度培训师的选拔标准是非常关键的，培训师需要具备专业知识和教学技能。同时，培训师的培训和技能提升也是必不可少的，只有不断提升自己才能更好地传授知识给学员。</a:t>
            </a:r>
            <a:endParaRPr lang="en-US" sz="2000" b="0" strike="noStrike" spc="-1">
              <a:solidFill>
                <a:srgbClr val="000000"/>
              </a:solidFill>
              <a:latin typeface="Arial"/>
            </a:endParaRPr>
          </a:p>
        </p:txBody>
      </p:sp>
      <p:sp>
        <p:nvSpPr>
          <p:cNvPr id="675"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76"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677"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678" name="组合 1"/>
          <p:cNvGrpSpPr/>
          <p:nvPr/>
        </p:nvGrpSpPr>
        <p:grpSpPr>
          <a:xfrm>
            <a:off x="7341840" y="705600"/>
            <a:ext cx="3449520" cy="3434400"/>
            <a:chOff x="7341840" y="705600"/>
            <a:chExt cx="3449520" cy="3434400"/>
          </a:xfrm>
        </p:grpSpPr>
        <p:sp>
          <p:nvSpPr>
            <p:cNvPr id="679"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0"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1"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2"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3"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4"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5"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6"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7"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8"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9"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690" name="组合 28"/>
          <p:cNvGrpSpPr/>
          <p:nvPr/>
        </p:nvGrpSpPr>
        <p:grpSpPr>
          <a:xfrm>
            <a:off x="6229080" y="3172320"/>
            <a:ext cx="3078000" cy="3131280"/>
            <a:chOff x="6229080" y="3172320"/>
            <a:chExt cx="3078000" cy="3131280"/>
          </a:xfrm>
        </p:grpSpPr>
        <p:sp>
          <p:nvSpPr>
            <p:cNvPr id="691"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2"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3"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4"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5"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6"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7"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8"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99"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0"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1"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2"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3"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4"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5"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06"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675"/>
                                        </p:tgtEl>
                                        <p:attrNameLst>
                                          <p:attrName>style.visibility</p:attrName>
                                        </p:attrNameLst>
                                      </p:cBhvr>
                                      <p:to>
                                        <p:strVal val="visible"/>
                                      </p:to>
                                    </p:set>
                                    <p:anim calcmode="lin" valueType="num">
                                      <p:cBhvr additive="repl">
                                        <p:cTn id="7" dur="500" fill="hold"/>
                                        <p:tgtEl>
                                          <p:spTgt spid="675"/>
                                        </p:tgtEl>
                                        <p:attrNameLst>
                                          <p:attrName>ppt_w</p:attrName>
                                        </p:attrNameLst>
                                      </p:cBhvr>
                                      <p:tavLst>
                                        <p:tav tm="0">
                                          <p:val>
                                            <p:fltVal val="0"/>
                                          </p:val>
                                        </p:tav>
                                        <p:tav tm="100000">
                                          <p:val>
                                            <p:strVal val="#ppt_w"/>
                                          </p:val>
                                        </p:tav>
                                      </p:tavLst>
                                    </p:anim>
                                    <p:anim calcmode="lin" valueType="num">
                                      <p:cBhvr additive="repl">
                                        <p:cTn id="8" dur="500" fill="hold"/>
                                        <p:tgtEl>
                                          <p:spTgt spid="675"/>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676"/>
                                        </p:tgtEl>
                                        <p:attrNameLst>
                                          <p:attrName>style.visibility</p:attrName>
                                        </p:attrNameLst>
                                      </p:cBhvr>
                                      <p:to>
                                        <p:strVal val="visible"/>
                                      </p:to>
                                    </p:set>
                                    <p:anim calcmode="lin" valueType="num">
                                      <p:cBhvr additive="repl">
                                        <p:cTn id="11" dur="500" fill="hold"/>
                                        <p:tgtEl>
                                          <p:spTgt spid="676"/>
                                        </p:tgtEl>
                                        <p:attrNameLst>
                                          <p:attrName>ppt_w</p:attrName>
                                        </p:attrNameLst>
                                      </p:cBhvr>
                                      <p:tavLst>
                                        <p:tav tm="0">
                                          <p:val>
                                            <p:fltVal val="0"/>
                                          </p:val>
                                        </p:tav>
                                        <p:tav tm="100000">
                                          <p:val>
                                            <p:strVal val="#ppt_w"/>
                                          </p:val>
                                        </p:tav>
                                      </p:tavLst>
                                    </p:anim>
                                    <p:anim calcmode="lin" valueType="num">
                                      <p:cBhvr additive="repl">
                                        <p:cTn id="12" dur="500" fill="hold"/>
                                        <p:tgtEl>
                                          <p:spTgt spid="676"/>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677"/>
                                        </p:tgtEl>
                                        <p:attrNameLst>
                                          <p:attrName>style.visibility</p:attrName>
                                        </p:attrNameLst>
                                      </p:cBhvr>
                                      <p:to>
                                        <p:strVal val="visible"/>
                                      </p:to>
                                    </p:set>
                                    <p:anim calcmode="lin" valueType="num">
                                      <p:cBhvr additive="repl">
                                        <p:cTn id="15" dur="500" fill="hold"/>
                                        <p:tgtEl>
                                          <p:spTgt spid="677"/>
                                        </p:tgtEl>
                                        <p:attrNameLst>
                                          <p:attrName>ppt_w</p:attrName>
                                        </p:attrNameLst>
                                      </p:cBhvr>
                                      <p:tavLst>
                                        <p:tav tm="0">
                                          <p:val>
                                            <p:fltVal val="0"/>
                                          </p:val>
                                        </p:tav>
                                        <p:tav tm="100000">
                                          <p:val>
                                            <p:strVal val="#ppt_w"/>
                                          </p:val>
                                        </p:tav>
                                      </p:tavLst>
                                    </p:anim>
                                    <p:anim calcmode="lin" valueType="num">
                                      <p:cBhvr additive="repl">
                                        <p:cTn id="16" dur="500" fill="hold"/>
                                        <p:tgtEl>
                                          <p:spTgt spid="677"/>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678"/>
                                        </p:tgtEl>
                                        <p:attrNameLst>
                                          <p:attrName>style.visibility</p:attrName>
                                        </p:attrNameLst>
                                      </p:cBhvr>
                                      <p:to>
                                        <p:strVal val="visible"/>
                                      </p:to>
                                    </p:set>
                                    <p:anim calcmode="lin" valueType="num">
                                      <p:cBhvr additive="repl">
                                        <p:cTn id="21" dur="500" fill="hold"/>
                                        <p:tgtEl>
                                          <p:spTgt spid="678"/>
                                        </p:tgtEl>
                                        <p:attrNameLst>
                                          <p:attrName>ppt_w</p:attrName>
                                        </p:attrNameLst>
                                      </p:cBhvr>
                                      <p:tavLst>
                                        <p:tav tm="0">
                                          <p:val>
                                            <p:fltVal val="0"/>
                                          </p:val>
                                        </p:tav>
                                        <p:tav tm="100000">
                                          <p:val>
                                            <p:strVal val="#ppt_w"/>
                                          </p:val>
                                        </p:tav>
                                      </p:tavLst>
                                    </p:anim>
                                    <p:anim calcmode="lin" valueType="num">
                                      <p:cBhvr additive="repl">
                                        <p:cTn id="22" dur="500" fill="hold"/>
                                        <p:tgtEl>
                                          <p:spTgt spid="678"/>
                                        </p:tgtEl>
                                        <p:attrNameLst>
                                          <p:attrName>ppt_h</p:attrName>
                                        </p:attrNameLst>
                                      </p:cBhvr>
                                      <p:tavLst>
                                        <p:tav tm="0">
                                          <p:val>
                                            <p:fltVal val="0"/>
                                          </p:val>
                                        </p:tav>
                                        <p:tav tm="100000">
                                          <p:val>
                                            <p:strVal val="#ppt_h"/>
                                          </p:val>
                                        </p:tav>
                                      </p:tavLst>
                                    </p:anim>
                                    <p:animEffect transition="in" filter="fade">
                                      <p:cBhvr additive="repl">
                                        <p:cTn id="23" dur="500"/>
                                        <p:tgtEl>
                                          <p:spTgt spid="678"/>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690"/>
                                        </p:tgtEl>
                                        <p:attrNameLst>
                                          <p:attrName>style.visibility</p:attrName>
                                        </p:attrNameLst>
                                      </p:cBhvr>
                                      <p:to>
                                        <p:strVal val="visible"/>
                                      </p:to>
                                    </p:set>
                                    <p:anim calcmode="lin" valueType="num">
                                      <p:cBhvr additive="repl">
                                        <p:cTn id="26" dur="500" fill="hold"/>
                                        <p:tgtEl>
                                          <p:spTgt spid="690"/>
                                        </p:tgtEl>
                                        <p:attrNameLst>
                                          <p:attrName>ppt_w</p:attrName>
                                        </p:attrNameLst>
                                      </p:cBhvr>
                                      <p:tavLst>
                                        <p:tav tm="0">
                                          <p:val>
                                            <p:fltVal val="0"/>
                                          </p:val>
                                        </p:tav>
                                        <p:tav tm="100000">
                                          <p:val>
                                            <p:strVal val="#ppt_w"/>
                                          </p:val>
                                        </p:tav>
                                      </p:tavLst>
                                    </p:anim>
                                    <p:anim calcmode="lin" valueType="num">
                                      <p:cBhvr additive="repl">
                                        <p:cTn id="27" dur="500" fill="hold"/>
                                        <p:tgtEl>
                                          <p:spTgt spid="690"/>
                                        </p:tgtEl>
                                        <p:attrNameLst>
                                          <p:attrName>ppt_h</p:attrName>
                                        </p:attrNameLst>
                                      </p:cBhvr>
                                      <p:tavLst>
                                        <p:tav tm="0">
                                          <p:val>
                                            <p:fltVal val="0"/>
                                          </p:val>
                                        </p:tav>
                                        <p:tav tm="100000">
                                          <p:val>
                                            <p:strVal val="#ppt_h"/>
                                          </p:val>
                                        </p:tav>
                                      </p:tavLst>
                                    </p:anim>
                                    <p:animEffect transition="in" filter="fade">
                                      <p:cBhvr additive="repl">
                                        <p:cTn id="28" dur="500"/>
                                        <p:tgtEl>
                                          <p:spTgt spid="6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https://d.book118.com/378123044010006050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字魂105号-简雅黑</vt:lpstr>
      <vt:lpstr>DejaVu Sans</vt:lpstr>
      <vt:lpstr>Office Theme</vt:lpstr>
      <vt:lpstr>保洁服务行业安全生产规章制度培训</vt:lpstr>
      <vt:lpstr>目录</vt:lpstr>
      <vt:lpstr>第1章 保洁服务行业安全生产规章制度培训</vt:lpstr>
      <vt:lpstr>保洁服务行业概况</vt:lpstr>
      <vt:lpstr> </vt:lpstr>
      <vt:lpstr>保洁服务行业安全生产现状</vt:lpstr>
      <vt:lpstr>保洁服务行业安全生产法律法规</vt:lpstr>
      <vt:lpstr> </vt:lpstr>
      <vt:lpstr>保洁服务行业安全生产管理体系</vt:lpstr>
      <vt:lpstr>第二章 安全生产规章制度培训的重要性</vt:lpstr>
      <vt:lpstr> </vt:lpstr>
      <vt:lpstr>安全生产规章制度培训的目的</vt:lpstr>
      <vt:lpstr>安全生产规章制度培训的内容</vt:lpstr>
      <vt:lpstr>安全生产规章制度培训的方法</vt:lpstr>
      <vt:lpstr>安全生产规章制度培训对保洁服务行业的意义</vt:lpstr>
      <vt:lpstr>第3章 安全生产规章制度培训的实施</vt:lpstr>
      <vt:lpstr>培训计划的制定</vt:lpstr>
      <vt:lpstr>培训材料的准备</vt:lpstr>
      <vt:lpstr>培训师的选拔与培训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2024-09-29T14:32:59.680</cp:lastPrinted>
  <dcterms:created xsi:type="dcterms:W3CDTF">2024-09-29T06:32:59Z</dcterms:created>
  <dcterms:modified xsi:type="dcterms:W3CDTF">2024-09-29T06:33:02Z</dcterms:modified>
</cp:coreProperties>
</file>