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8788400" cy="66294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C820568-9608-4A6D-AB9B-5A57575C21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762BD5-C8DA-4EDD-A6CF-F45D26B6FB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19FA83F-A20E-416B-991D-05157009BA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2D952BF-826D-416B-B7F3-3CCB9936CA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B581B05-4F78-4340-8797-13BA7BEB8A9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C309745-A4D0-493E-AC63-6267A7F2454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1794BAC-E685-40AE-B9C8-CE20EAD584F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BAC26A-85C2-44BB-906C-69507F4B1E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826083-E9CD-4596-BFAD-D57CBA5751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288E36-554C-44EC-A52F-E876FD18D7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E6CF79-312A-43F7-A99E-52CC2DF567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659130" y="2055114"/>
            <a:ext cx="7470140" cy="1392174"/>
          </a:xfrm>
          <a:prstGeom prst="rect">
            <a:avLst/>
          </a:prstGeom>
        </p:spPr>
        <p:txBody>
          <a:bodyPr wrap="square" lIns="0" tIns="0" rIns="0" bIns="0">
            <a:spAutoFit/>
          </a:bodyPr>
          <a:lstStyle>
            <a:lvl1pPr>
              <a:defRPr sz="2300" b="0" i="0">
                <a:solidFill>
                  <a:schemeClr val="tx1"/>
                </a:solidFill>
                <a:latin typeface="宋体"/>
                <a:cs typeface="宋体"/>
              </a:defRPr>
            </a:lvl1pPr>
          </a:lstStyle>
          <a:p/>
        </p:txBody>
      </p:sp>
      <p:sp>
        <p:nvSpPr>
          <p:cNvPr id="3" name="Holder 3"/>
          <p:cNvSpPr>
            <a:spLocks noGrp="1"/>
          </p:cNvSpPr>
          <p:nvPr>
            <p:ph type="subTitle" idx="4"/>
          </p:nvPr>
        </p:nvSpPr>
        <p:spPr>
          <a:xfrm>
            <a:off x="1318260" y="3712464"/>
            <a:ext cx="6151880" cy="1657350"/>
          </a:xfrm>
          <a:prstGeom prst="rect">
            <a:avLst/>
          </a:prstGeom>
        </p:spPr>
        <p:txBody>
          <a:bodyPr wrap="square" lIns="0" tIns="0" rIns="0" bIns="0">
            <a:spAutoFit/>
          </a:bodyPr>
          <a:lstStyle>
            <a:lvl1pPr>
              <a:defRPr b="0" i="0">
                <a:solidFill>
                  <a:schemeClr val="tx1"/>
                </a:solidFill>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300" b="0" i="0">
                <a:solidFill>
                  <a:schemeClr val="tx1"/>
                </a:solidFill>
                <a:latin typeface="宋体"/>
                <a:cs typeface="宋体"/>
              </a:defRPr>
            </a:lvl1pPr>
          </a:lstStyle>
          <a:p/>
        </p:txBody>
      </p:sp>
      <p:sp>
        <p:nvSpPr>
          <p:cNvPr id="3" name="Holder 3"/>
          <p:cNvSpPr>
            <a:spLocks noGrp="1"/>
          </p:cNvSpPr>
          <p:nvPr>
            <p:ph type="body" idx="1"/>
          </p:nvPr>
        </p:nvSpPr>
        <p:spPr/>
        <p:txBody>
          <a:bodyPr lIns="0" tIns="0" rIns="0" bIns="0"/>
          <a:lstStyle>
            <a:lvl1pPr>
              <a:defRPr b="0" i="0">
                <a:solidFill>
                  <a:schemeClr val="tx1"/>
                </a:solidFill>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300" b="0" i="0">
                <a:solidFill>
                  <a:schemeClr val="tx1"/>
                </a:solidFill>
                <a:latin typeface="宋体"/>
                <a:cs typeface="宋体"/>
              </a:defRPr>
            </a:lvl1pPr>
          </a:lstStyle>
          <a:p/>
        </p:txBody>
      </p:sp>
      <p:sp>
        <p:nvSpPr>
          <p:cNvPr id="3" name="Holder 3"/>
          <p:cNvSpPr>
            <a:spLocks noGrp="1"/>
          </p:cNvSpPr>
          <p:nvPr>
            <p:ph sz="half" idx="2"/>
          </p:nvPr>
        </p:nvSpPr>
        <p:spPr>
          <a:xfrm>
            <a:off x="439420" y="1524762"/>
            <a:ext cx="3822954" cy="4375404"/>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526026" y="1524762"/>
            <a:ext cx="3822954" cy="4375404"/>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Only">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300" b="0" i="0">
                <a:solidFill>
                  <a:schemeClr val="tx1"/>
                </a:solidFill>
                <a:latin typeface="宋体"/>
                <a:cs typeface="宋体"/>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Holder 2"/>
          <p:cNvSpPr>
            <a:spLocks noGrp="1"/>
          </p:cNvSpPr>
          <p:nvPr>
            <p:ph type="title"/>
          </p:nvPr>
        </p:nvSpPr>
        <p:spPr>
          <a:xfrm>
            <a:off x="889000" y="781050"/>
            <a:ext cx="7197725" cy="1637030"/>
          </a:xfrm>
          <a:prstGeom prst="rect">
            <a:avLst/>
          </a:prstGeom>
        </p:spPr>
        <p:txBody>
          <a:bodyPr wrap="square" lIns="0" tIns="0" rIns="0" bIns="0">
            <a:spAutoFit/>
          </a:bodyPr>
          <a:lstStyle>
            <a:lvl1pPr>
              <a:defRPr sz="2300" b="0" i="0">
                <a:solidFill>
                  <a:schemeClr val="tx1"/>
                </a:solidFill>
                <a:latin typeface="宋体"/>
                <a:cs typeface="宋体"/>
              </a:defRPr>
            </a:lvl1pPr>
          </a:lstStyle>
          <a:p/>
        </p:txBody>
      </p:sp>
      <p:sp>
        <p:nvSpPr>
          <p:cNvPr id="3" name="Holder 3"/>
          <p:cNvSpPr>
            <a:spLocks noGrp="1"/>
          </p:cNvSpPr>
          <p:nvPr>
            <p:ph type="body" idx="1"/>
          </p:nvPr>
        </p:nvSpPr>
        <p:spPr>
          <a:xfrm>
            <a:off x="939800" y="1555750"/>
            <a:ext cx="6562725" cy="4161790"/>
          </a:xfrm>
          <a:prstGeom prst="rect">
            <a:avLst/>
          </a:prstGeom>
        </p:spPr>
        <p:txBody>
          <a:bodyPr wrap="square" lIns="0" tIns="0" rIns="0" bIns="0">
            <a:spAutoFit/>
          </a:bodyPr>
          <a:lstStyle>
            <a:lvl1pPr>
              <a:defRPr b="0" i="0">
                <a:solidFill>
                  <a:schemeClr val="tx1"/>
                </a:solidFill>
              </a:defRPr>
            </a:lvl1pPr>
          </a:lstStyle>
          <a:p/>
        </p:txBody>
      </p:sp>
      <p:sp>
        <p:nvSpPr>
          <p:cNvPr id="4" name="Holder 4"/>
          <p:cNvSpPr>
            <a:spLocks noGrp="1"/>
          </p:cNvSpPr>
          <p:nvPr>
            <p:ph type="ftr" sz="quarter" idx="5"/>
          </p:nvPr>
        </p:nvSpPr>
        <p:spPr>
          <a:xfrm>
            <a:off x="2988056" y="6165342"/>
            <a:ext cx="2812288" cy="33147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439420" y="6165342"/>
            <a:ext cx="2021332" cy="33147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6327648" y="6165342"/>
            <a:ext cx="2021332" cy="331470"/>
          </a:xfrm>
          <a:prstGeom prst="rect">
            <a:avLst/>
          </a:prstGeom>
        </p:spPr>
        <p:txBody>
          <a:bodyPr wrap="square" lIns="0" tIns="0" rIns="0" bIns="0">
            <a:spAutoFit/>
          </a:bodyPr>
          <a:lstStyle>
            <a:defPPr>
              <a:defRPr kern="0"/>
            </a:defPPr>
            <a:lvl1pPr algn="r">
              <a:defRPr>
                <a:solidFill>
                  <a:schemeClr val="tx1">
                    <a:tint val="75000"/>
                  </a:schemeClr>
                </a:solidFill>
              </a:defRPr>
            </a:lvl1pPr>
          </a:lstStyle>
          <a:p>
            <a:fld id="{B6F15528-21DE-4FAA-801E-634DDDAF4B2B}" type="slidenum">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 Id="rId3" Type="http://schemas.openxmlformats.org/officeDocument/2006/relationships/image" Target="../media/image3.png" /><Relationship Id="rId4"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8135126044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412750" y="495300"/>
            <a:ext cx="7978775" cy="4523105"/>
          </a:xfrm>
          <a:prstGeom prst="rect">
            <a:avLst/>
          </a:prstGeom>
        </p:spPr>
        <p:txBody>
          <a:bodyPr vert="horz" wrap="square" lIns="0" tIns="15875" rIns="0" bIns="0" rtlCol="0">
            <a:spAutoFit/>
          </a:bodyPr>
          <a:lstStyle/>
          <a:p>
            <a:pPr marL="104775" algn="ctr">
              <a:lnSpc>
                <a:spcPct val="100000"/>
              </a:lnSpc>
              <a:spcBef>
                <a:spcPts val="125"/>
              </a:spcBef>
            </a:pPr>
            <a:r>
              <a:rPr sz="2300" spc="-60">
                <a:latin typeface="宋体"/>
                <a:cs typeface="宋体"/>
              </a:rPr>
              <a:t>第九</a:t>
            </a:r>
            <a:r>
              <a:rPr sz="2300" spc="-5">
                <a:latin typeface="宋体"/>
                <a:cs typeface="宋体"/>
              </a:rPr>
              <a:t>章 项</a:t>
            </a:r>
            <a:r>
              <a:rPr sz="2300" spc="-60">
                <a:latin typeface="宋体"/>
                <a:cs typeface="宋体"/>
              </a:rPr>
              <a:t>目融资方案与资金使用计划分</a:t>
            </a:r>
            <a:r>
              <a:rPr sz="2300" spc="-50">
                <a:latin typeface="宋体"/>
                <a:cs typeface="宋体"/>
              </a:rPr>
              <a:t>析</a:t>
            </a:r>
            <a:endParaRPr sz="2300">
              <a:latin typeface="宋体"/>
              <a:cs typeface="宋体"/>
            </a:endParaRPr>
          </a:p>
          <a:p>
            <a:pPr>
              <a:lnSpc>
                <a:spcPct val="100000"/>
              </a:lnSpc>
              <a:spcBef>
                <a:spcPts val="55"/>
              </a:spcBef>
            </a:pPr>
            <a:endParaRPr sz="2250">
              <a:latin typeface="宋体"/>
              <a:cs typeface="宋体"/>
            </a:endParaRPr>
          </a:p>
          <a:p>
            <a:pPr marL="12700">
              <a:lnSpc>
                <a:spcPts val="2730"/>
              </a:lnSpc>
            </a:pPr>
            <a:r>
              <a:rPr sz="2300" spc="-60">
                <a:latin typeface="宋体"/>
                <a:cs typeface="宋体"/>
              </a:rPr>
              <a:t>引：什么</a:t>
            </a:r>
            <a:r>
              <a:rPr sz="2300" spc="-100">
                <a:latin typeface="宋体"/>
                <a:cs typeface="宋体"/>
              </a:rPr>
              <a:t>是</a:t>
            </a:r>
            <a:r>
              <a:rPr sz="2300">
                <a:latin typeface="宋体"/>
                <a:cs typeface="宋体"/>
              </a:rPr>
              <a:t>项目融资？</a:t>
            </a:r>
            <a:endParaRPr sz="2300">
              <a:latin typeface="宋体"/>
              <a:cs typeface="宋体"/>
            </a:endParaRPr>
          </a:p>
          <a:p>
            <a:pPr marL="584200">
              <a:lnSpc>
                <a:spcPts val="2730"/>
              </a:lnSpc>
            </a:pPr>
            <a:r>
              <a:rPr sz="2300" spc="-60">
                <a:latin typeface="宋体"/>
                <a:cs typeface="宋体"/>
              </a:rPr>
              <a:t>以项目的预期收益作为抵押取得贷款的融资方式</a:t>
            </a:r>
            <a:r>
              <a:rPr sz="2300" spc="-50">
                <a:latin typeface="宋体"/>
                <a:cs typeface="宋体"/>
              </a:rPr>
              <a:t>。</a:t>
            </a:r>
            <a:endParaRPr sz="2300">
              <a:latin typeface="宋体"/>
              <a:cs typeface="宋体"/>
            </a:endParaRPr>
          </a:p>
          <a:p>
            <a:pPr>
              <a:lnSpc>
                <a:spcPct val="100000"/>
              </a:lnSpc>
            </a:pPr>
            <a:endParaRPr sz="2000">
              <a:latin typeface="宋体"/>
              <a:cs typeface="宋体"/>
            </a:endParaRPr>
          </a:p>
          <a:p>
            <a:pPr marL="588645">
              <a:lnSpc>
                <a:spcPts val="2730"/>
              </a:lnSpc>
              <a:spcBef>
                <a:spcPts val="5"/>
              </a:spcBef>
            </a:pPr>
            <a:r>
              <a:rPr sz="2300">
                <a:latin typeface="宋体"/>
                <a:cs typeface="宋体"/>
              </a:rPr>
              <a:t>项目融</a:t>
            </a:r>
            <a:r>
              <a:rPr sz="2300" spc="55">
                <a:latin typeface="宋体"/>
                <a:cs typeface="宋体"/>
              </a:rPr>
              <a:t>资</a:t>
            </a:r>
            <a:r>
              <a:rPr sz="2300" spc="-60">
                <a:latin typeface="宋体"/>
                <a:cs typeface="宋体"/>
              </a:rPr>
              <a:t>的内</a:t>
            </a:r>
            <a:r>
              <a:rPr sz="2300" spc="-50">
                <a:latin typeface="宋体"/>
                <a:cs typeface="宋体"/>
              </a:rPr>
              <a:t>涵</a:t>
            </a:r>
            <a:endParaRPr sz="2300">
              <a:latin typeface="宋体"/>
              <a:cs typeface="宋体"/>
            </a:endParaRPr>
          </a:p>
          <a:p>
            <a:pPr marL="165100" marR="5080" indent="423545">
              <a:lnSpc>
                <a:spcPts val="2700"/>
              </a:lnSpc>
              <a:spcBef>
                <a:spcPts val="110"/>
              </a:spcBef>
            </a:pPr>
            <a:r>
              <a:rPr sz="2300">
                <a:latin typeface="宋体"/>
                <a:cs typeface="宋体"/>
              </a:rPr>
              <a:t>项目融</a:t>
            </a:r>
            <a:r>
              <a:rPr sz="2300" spc="55">
                <a:latin typeface="宋体"/>
                <a:cs typeface="宋体"/>
              </a:rPr>
              <a:t>资</a:t>
            </a:r>
            <a:r>
              <a:rPr sz="2300" spc="-60">
                <a:latin typeface="宋体"/>
                <a:cs typeface="宋体"/>
              </a:rPr>
              <a:t>始于上世纪</a:t>
            </a:r>
            <a:r>
              <a:rPr sz="2300" spc="-35">
                <a:latin typeface="宋体"/>
                <a:cs typeface="宋体"/>
              </a:rPr>
              <a:t>30</a:t>
            </a:r>
            <a:r>
              <a:rPr sz="2300" spc="-60">
                <a:latin typeface="宋体"/>
                <a:cs typeface="宋体"/>
              </a:rPr>
              <a:t>年代美国油田开发项目，后来逐</a:t>
            </a:r>
            <a:r>
              <a:rPr sz="2300" spc="-50">
                <a:latin typeface="宋体"/>
                <a:cs typeface="宋体"/>
              </a:rPr>
              <a:t>渐</a:t>
            </a:r>
            <a:r>
              <a:rPr sz="2300" spc="-60">
                <a:latin typeface="宋体"/>
                <a:cs typeface="宋体"/>
              </a:rPr>
              <a:t>扩大范围，广泛应用于石油、天然气、煤炭、铜、铝等矿产</a:t>
            </a:r>
            <a:r>
              <a:rPr sz="2300" spc="-50">
                <a:latin typeface="宋体"/>
                <a:cs typeface="宋体"/>
              </a:rPr>
              <a:t>资</a:t>
            </a:r>
            <a:r>
              <a:rPr sz="2300" spc="-60">
                <a:latin typeface="宋体"/>
                <a:cs typeface="宋体"/>
              </a:rPr>
              <a:t>源的开发，如世界最大的，年产</a:t>
            </a:r>
            <a:r>
              <a:rPr sz="2300" spc="-35">
                <a:latin typeface="宋体"/>
                <a:cs typeface="宋体"/>
              </a:rPr>
              <a:t>80</a:t>
            </a:r>
            <a:r>
              <a:rPr sz="2300" spc="-60">
                <a:latin typeface="宋体"/>
                <a:cs typeface="宋体"/>
              </a:rPr>
              <a:t>万吨铜的智利埃斯康迪达</a:t>
            </a:r>
            <a:r>
              <a:rPr sz="2300" spc="-50">
                <a:latin typeface="宋体"/>
                <a:cs typeface="宋体"/>
              </a:rPr>
              <a:t>铜</a:t>
            </a:r>
            <a:r>
              <a:rPr sz="2300" spc="-60">
                <a:latin typeface="宋体"/>
                <a:cs typeface="宋体"/>
              </a:rPr>
              <a:t>矿，就是通</a:t>
            </a:r>
            <a:r>
              <a:rPr sz="2300" spc="-100">
                <a:latin typeface="宋体"/>
                <a:cs typeface="宋体"/>
              </a:rPr>
              <a:t>过</a:t>
            </a:r>
            <a:r>
              <a:rPr sz="2300">
                <a:latin typeface="宋体"/>
                <a:cs typeface="宋体"/>
              </a:rPr>
              <a:t>项目融</a:t>
            </a:r>
            <a:r>
              <a:rPr sz="2300" spc="55">
                <a:latin typeface="宋体"/>
                <a:cs typeface="宋体"/>
              </a:rPr>
              <a:t>资</a:t>
            </a:r>
            <a:r>
              <a:rPr sz="2300" spc="-60">
                <a:latin typeface="宋体"/>
                <a:cs typeface="宋体"/>
              </a:rPr>
              <a:t>实现开发的</a:t>
            </a:r>
            <a:r>
              <a:rPr sz="2300" spc="-100">
                <a:latin typeface="宋体"/>
                <a:cs typeface="宋体"/>
              </a:rPr>
              <a:t>。</a:t>
            </a:r>
            <a:r>
              <a:rPr sz="2300">
                <a:latin typeface="宋体"/>
                <a:cs typeface="宋体"/>
              </a:rPr>
              <a:t>项目融</a:t>
            </a:r>
            <a:r>
              <a:rPr sz="2300" spc="55">
                <a:latin typeface="宋体"/>
                <a:cs typeface="宋体"/>
              </a:rPr>
              <a:t>资</a:t>
            </a:r>
            <a:r>
              <a:rPr sz="2300" spc="-60">
                <a:latin typeface="宋体"/>
                <a:cs typeface="宋体"/>
              </a:rPr>
              <a:t>作为国际大型</a:t>
            </a:r>
            <a:r>
              <a:rPr sz="2300" spc="-50">
                <a:latin typeface="宋体"/>
                <a:cs typeface="宋体"/>
              </a:rPr>
              <a:t>矿</a:t>
            </a:r>
            <a:r>
              <a:rPr sz="2300" spc="-60">
                <a:latin typeface="宋体"/>
                <a:cs typeface="宋体"/>
              </a:rPr>
              <a:t>业开发项目的一种重要的融资方式，是以</a:t>
            </a:r>
            <a:r>
              <a:rPr sz="2300" spc="-60">
                <a:solidFill>
                  <a:srgbClr val="663300"/>
                </a:solidFill>
                <a:latin typeface="宋体"/>
                <a:cs typeface="宋体"/>
              </a:rPr>
              <a:t>项目本身良好的经</a:t>
            </a:r>
            <a:r>
              <a:rPr sz="2300" spc="-50">
                <a:solidFill>
                  <a:srgbClr val="663300"/>
                </a:solidFill>
                <a:latin typeface="宋体"/>
                <a:cs typeface="宋体"/>
              </a:rPr>
              <a:t>营</a:t>
            </a:r>
            <a:r>
              <a:rPr sz="2300" spc="-60">
                <a:solidFill>
                  <a:srgbClr val="663300"/>
                </a:solidFill>
                <a:latin typeface="宋体"/>
                <a:cs typeface="宋体"/>
              </a:rPr>
              <a:t>状况和项目建成、投入使用后的现金流量作为还款保证来融</a:t>
            </a:r>
            <a:r>
              <a:rPr sz="2300" spc="-50">
                <a:solidFill>
                  <a:srgbClr val="663300"/>
                </a:solidFill>
                <a:latin typeface="宋体"/>
                <a:cs typeface="宋体"/>
              </a:rPr>
              <a:t>资</a:t>
            </a:r>
            <a:r>
              <a:rPr sz="2300" spc="-55">
                <a:solidFill>
                  <a:srgbClr val="663300"/>
                </a:solidFill>
                <a:latin typeface="宋体"/>
                <a:cs typeface="宋体"/>
              </a:rPr>
              <a:t>的。</a:t>
            </a:r>
            <a:endParaRPr sz="2300">
              <a:latin typeface="宋体"/>
              <a:cs typeface="宋体"/>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35560" rIns="0" bIns="0" rtlCol="0">
            <a:spAutoFit/>
          </a:bodyPr>
          <a:lstStyle/>
          <a:p>
            <a:pPr marL="12700" marR="5080" indent="161925">
              <a:lnSpc>
                <a:spcPts val="3150"/>
              </a:lnSpc>
              <a:spcBef>
                <a:spcPts val="280"/>
              </a:spcBef>
            </a:pPr>
            <a:r>
              <a:rPr sz="2700" spc="-75"/>
              <a:t>在项目决策分析与评价阶段，要进行融资方案的设计并进行必要的分析研究或评估，寻求最佳的融资渠道、最优的融资方案、最低的融资成本、最小的融资风险，为融资决策提供依据。</a:t>
            </a:r>
            <a:endParaRPr sz="2700"/>
          </a:p>
        </p:txBody>
      </p:sp>
      <p:sp>
        <p:nvSpPr>
          <p:cNvPr id="3" name="object 3"/>
          <p:cNvSpPr txBox="1"/>
          <p:nvPr/>
        </p:nvSpPr>
        <p:spPr>
          <a:xfrm>
            <a:off x="850900" y="3105150"/>
            <a:ext cx="7369175" cy="2037080"/>
          </a:xfrm>
          <a:prstGeom prst="rect">
            <a:avLst/>
          </a:prstGeom>
        </p:spPr>
        <p:txBody>
          <a:bodyPr vert="horz" wrap="square" lIns="0" tIns="35560" rIns="0" bIns="0" rtlCol="0">
            <a:spAutoFit/>
          </a:bodyPr>
          <a:lstStyle/>
          <a:p>
            <a:pPr marL="12700" marR="5080">
              <a:lnSpc>
                <a:spcPts val="3150"/>
              </a:lnSpc>
              <a:spcBef>
                <a:spcPts val="280"/>
              </a:spcBef>
            </a:pPr>
            <a:r>
              <a:rPr sz="2700" spc="-75">
                <a:latin typeface="宋体"/>
                <a:cs typeface="宋体"/>
              </a:rPr>
              <a:t>融资的研究包括：投融资环境的调查、投融资模</a:t>
            </a:r>
            <a:r>
              <a:rPr sz="2700" spc="-50">
                <a:latin typeface="宋体"/>
                <a:cs typeface="宋体"/>
              </a:rPr>
              <a:t> </a:t>
            </a:r>
            <a:r>
              <a:rPr sz="2700" spc="-75">
                <a:latin typeface="宋体"/>
                <a:cs typeface="宋体"/>
              </a:rPr>
              <a:t>式的选择、融资的组织、融资渠道的选择、资金</a:t>
            </a:r>
            <a:r>
              <a:rPr sz="2700" spc="-50">
                <a:latin typeface="宋体"/>
                <a:cs typeface="宋体"/>
              </a:rPr>
              <a:t> </a:t>
            </a:r>
            <a:r>
              <a:rPr sz="2700" spc="-75">
                <a:latin typeface="宋体"/>
                <a:cs typeface="宋体"/>
              </a:rPr>
              <a:t>结构分析、资金来源的可靠性分析、资金成本分</a:t>
            </a:r>
            <a:r>
              <a:rPr sz="2700" spc="-50">
                <a:latin typeface="宋体"/>
                <a:cs typeface="宋体"/>
              </a:rPr>
              <a:t> </a:t>
            </a:r>
            <a:r>
              <a:rPr sz="2700" spc="-75">
                <a:latin typeface="宋体"/>
                <a:cs typeface="宋体"/>
              </a:rPr>
              <a:t>析和融资风险分析等。本讲将重点讨论资金来源、资金的结构和资金成本分析等内容。</a:t>
            </a:r>
            <a:endParaRPr sz="2700">
              <a:latin typeface="宋体"/>
              <a:cs typeface="宋体"/>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a:spLocks noGrp="1"/>
          </p:cNvSpPr>
          <p:nvPr>
            <p:ph type="title"/>
          </p:nvPr>
        </p:nvSpPr>
        <p:spPr>
          <a:xfrm>
            <a:off x="565150" y="619125"/>
            <a:ext cx="2854325" cy="436880"/>
          </a:xfrm>
          <a:prstGeom prst="rect">
            <a:avLst/>
          </a:prstGeom>
        </p:spPr>
        <p:txBody>
          <a:bodyPr vert="horz" wrap="square" lIns="0" tIns="12700" rIns="0" bIns="0" rtlCol="0">
            <a:spAutoFit/>
          </a:bodyPr>
          <a:lstStyle/>
          <a:p>
            <a:pPr marL="12700">
              <a:lnSpc>
                <a:spcPct val="100000"/>
              </a:lnSpc>
              <a:spcBef>
                <a:spcPts val="100"/>
              </a:spcBef>
            </a:pPr>
            <a:r>
              <a:rPr sz="2700" spc="-75"/>
              <a:t>9.1融资主体的确定</a:t>
            </a:r>
            <a:endParaRPr sz="2700"/>
          </a:p>
        </p:txBody>
      </p:sp>
      <p:sp>
        <p:nvSpPr>
          <p:cNvPr id="3" name="object 3"/>
          <p:cNvSpPr txBox="1"/>
          <p:nvPr/>
        </p:nvSpPr>
        <p:spPr>
          <a:xfrm>
            <a:off x="346075" y="1504950"/>
            <a:ext cx="8035925" cy="3122930"/>
          </a:xfrm>
          <a:prstGeom prst="rect">
            <a:avLst/>
          </a:prstGeom>
        </p:spPr>
        <p:txBody>
          <a:bodyPr vert="horz" wrap="square" lIns="0" tIns="15875" rIns="0" bIns="0" rtlCol="0">
            <a:spAutoFit/>
          </a:bodyPr>
          <a:lstStyle/>
          <a:p>
            <a:pPr marL="12700" algn="just">
              <a:lnSpc>
                <a:spcPts val="2730"/>
              </a:lnSpc>
              <a:spcBef>
                <a:spcPts val="125"/>
              </a:spcBef>
            </a:pPr>
            <a:r>
              <a:rPr sz="2300">
                <a:latin typeface="宋体"/>
                <a:cs typeface="宋体"/>
              </a:rPr>
              <a:t>9.1.1</a:t>
            </a:r>
            <a:r>
              <a:rPr sz="2300" spc="-75">
                <a:latin typeface="宋体"/>
                <a:cs typeface="宋体"/>
              </a:rPr>
              <a:t>  融资主体的确定</a:t>
            </a:r>
            <a:endParaRPr sz="2300">
              <a:latin typeface="宋体"/>
              <a:cs typeface="宋体"/>
            </a:endParaRPr>
          </a:p>
          <a:p>
            <a:pPr marL="12700" marR="290830" indent="571500" algn="just">
              <a:lnSpc>
                <a:spcPts val="2700"/>
              </a:lnSpc>
              <a:spcBef>
                <a:spcPts val="110"/>
              </a:spcBef>
            </a:pPr>
            <a:r>
              <a:rPr sz="2300" spc="-60">
                <a:latin typeface="宋体"/>
                <a:cs typeface="宋体"/>
              </a:rPr>
              <a:t>项目的融资主体是指进行融资活动、并承担融资责任和</a:t>
            </a:r>
            <a:r>
              <a:rPr sz="2300" spc="-50">
                <a:latin typeface="宋体"/>
                <a:cs typeface="宋体"/>
              </a:rPr>
              <a:t>风</a:t>
            </a:r>
            <a:r>
              <a:rPr sz="2300" spc="-60">
                <a:latin typeface="宋体"/>
                <a:cs typeface="宋体"/>
              </a:rPr>
              <a:t>险的项目法人单位。项目的融资主体分为</a:t>
            </a:r>
            <a:r>
              <a:rPr sz="2300" spc="-60">
                <a:solidFill>
                  <a:srgbClr val="993300"/>
                </a:solidFill>
                <a:latin typeface="宋体"/>
                <a:cs typeface="宋体"/>
              </a:rPr>
              <a:t>既有法人融资主体</a:t>
            </a:r>
            <a:r>
              <a:rPr sz="2300" spc="-50">
                <a:latin typeface="宋体"/>
                <a:cs typeface="宋体"/>
              </a:rPr>
              <a:t>和</a:t>
            </a:r>
            <a:r>
              <a:rPr sz="2300" spc="-60">
                <a:solidFill>
                  <a:srgbClr val="993300"/>
                </a:solidFill>
                <a:latin typeface="宋体"/>
                <a:cs typeface="宋体"/>
              </a:rPr>
              <a:t>新设法人融资</a:t>
            </a:r>
            <a:r>
              <a:rPr sz="2300" spc="-60">
                <a:latin typeface="宋体"/>
                <a:cs typeface="宋体"/>
              </a:rPr>
              <a:t>主体两种形式</a:t>
            </a:r>
            <a:r>
              <a:rPr sz="2300" spc="-50">
                <a:latin typeface="宋体"/>
                <a:cs typeface="宋体"/>
              </a:rPr>
              <a:t>。</a:t>
            </a:r>
            <a:endParaRPr sz="2300">
              <a:latin typeface="宋体"/>
              <a:cs typeface="宋体"/>
            </a:endParaRPr>
          </a:p>
          <a:p>
            <a:pPr>
              <a:lnSpc>
                <a:spcPct val="100000"/>
              </a:lnSpc>
              <a:spcBef>
                <a:spcPts val="5"/>
              </a:spcBef>
            </a:pPr>
            <a:endParaRPr sz="2100">
              <a:latin typeface="宋体"/>
              <a:cs typeface="宋体"/>
            </a:endParaRPr>
          </a:p>
          <a:p>
            <a:pPr marL="12700" marR="5080" indent="571500">
              <a:lnSpc>
                <a:spcPts val="2700"/>
              </a:lnSpc>
              <a:spcBef>
                <a:spcPts val="5"/>
              </a:spcBef>
            </a:pPr>
            <a:r>
              <a:rPr sz="2300" spc="-60">
                <a:latin typeface="宋体"/>
                <a:cs typeface="宋体"/>
              </a:rPr>
              <a:t>融资主体的确定，应结合项目投资的规模和行业特点</a:t>
            </a:r>
            <a:r>
              <a:rPr sz="2300" spc="-55">
                <a:latin typeface="宋体"/>
                <a:cs typeface="宋体"/>
              </a:rPr>
              <a:t>，考</a:t>
            </a:r>
            <a:r>
              <a:rPr sz="2300" spc="-50">
                <a:latin typeface="宋体"/>
                <a:cs typeface="宋体"/>
              </a:rPr>
              <a:t> </a:t>
            </a:r>
            <a:r>
              <a:rPr sz="2300" spc="-60">
                <a:latin typeface="宋体"/>
                <a:cs typeface="宋体"/>
              </a:rPr>
              <a:t>虑项目与既有法人的资产、经营活动的联系和财务状况，还</a:t>
            </a:r>
            <a:r>
              <a:rPr sz="2300" spc="-50">
                <a:latin typeface="宋体"/>
                <a:cs typeface="宋体"/>
              </a:rPr>
              <a:t>要 </a:t>
            </a:r>
            <a:r>
              <a:rPr sz="2300" spc="-60">
                <a:latin typeface="宋体"/>
                <a:cs typeface="宋体"/>
              </a:rPr>
              <a:t>兼顾项目自身的盈利能力等因素。恰当地确定项目的融资主体</a:t>
            </a:r>
            <a:r>
              <a:rPr sz="2300" spc="-50">
                <a:latin typeface="宋体"/>
                <a:cs typeface="宋体"/>
              </a:rPr>
              <a:t>，</a:t>
            </a:r>
            <a:r>
              <a:rPr sz="2300" spc="-60">
                <a:latin typeface="宋体"/>
                <a:cs typeface="宋体"/>
              </a:rPr>
              <a:t>有助于顺利筹措资金和降低债务偿还风险</a:t>
            </a:r>
            <a:r>
              <a:rPr sz="2300" spc="-50">
                <a:latin typeface="宋体"/>
                <a:cs typeface="宋体"/>
              </a:rPr>
              <a:t>。</a:t>
            </a:r>
            <a:endParaRPr sz="2300">
              <a:latin typeface="宋体"/>
              <a:cs typeface="宋体"/>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127000" y="400050"/>
            <a:ext cx="8359775" cy="5685155"/>
          </a:xfrm>
          <a:prstGeom prst="rect">
            <a:avLst/>
          </a:prstGeom>
        </p:spPr>
        <p:txBody>
          <a:bodyPr vert="horz" wrap="square" lIns="0" tIns="15875" rIns="0" bIns="0" rtlCol="0">
            <a:spAutoFit/>
          </a:bodyPr>
          <a:lstStyle/>
          <a:p>
            <a:pPr marL="12700">
              <a:lnSpc>
                <a:spcPts val="2730"/>
              </a:lnSpc>
              <a:spcBef>
                <a:spcPts val="125"/>
              </a:spcBef>
            </a:pPr>
            <a:r>
              <a:rPr sz="2300" spc="-50">
                <a:latin typeface="宋体"/>
                <a:cs typeface="宋体"/>
              </a:rPr>
              <a:t>（1）</a:t>
            </a:r>
            <a:r>
              <a:rPr sz="2300" spc="-60">
                <a:latin typeface="宋体"/>
                <a:cs typeface="宋体"/>
              </a:rPr>
              <a:t>既有法人融资</a:t>
            </a:r>
            <a:endParaRPr sz="2300">
              <a:latin typeface="宋体"/>
              <a:cs typeface="宋体"/>
            </a:endParaRPr>
          </a:p>
          <a:p>
            <a:pPr marL="727075">
              <a:lnSpc>
                <a:spcPts val="2440"/>
              </a:lnSpc>
            </a:pPr>
            <a:r>
              <a:rPr sz="2300" spc="-60">
                <a:latin typeface="宋体"/>
                <a:cs typeface="宋体"/>
              </a:rPr>
              <a:t>既有法人融资是以既有法人为融资主体的融资方式。采</a:t>
            </a:r>
            <a:r>
              <a:rPr sz="2300" spc="-50">
                <a:latin typeface="宋体"/>
                <a:cs typeface="宋体"/>
              </a:rPr>
              <a:t>用</a:t>
            </a:r>
            <a:endParaRPr sz="2300">
              <a:latin typeface="宋体"/>
              <a:cs typeface="宋体"/>
            </a:endParaRPr>
          </a:p>
          <a:p>
            <a:pPr marL="336550" marR="5080">
              <a:lnSpc>
                <a:spcPct val="78800"/>
              </a:lnSpc>
              <a:spcBef>
                <a:spcPts val="290"/>
              </a:spcBef>
            </a:pPr>
            <a:r>
              <a:rPr sz="2300" spc="-60">
                <a:latin typeface="宋体"/>
                <a:cs typeface="宋体"/>
              </a:rPr>
              <a:t>既有法人融资方式的建设项目，既可以是技术改造项目、改建</a:t>
            </a:r>
            <a:r>
              <a:rPr sz="2300" spc="-50">
                <a:latin typeface="宋体"/>
                <a:cs typeface="宋体"/>
              </a:rPr>
              <a:t>、</a:t>
            </a:r>
            <a:r>
              <a:rPr sz="2300" spc="-60">
                <a:latin typeface="宋体"/>
                <a:cs typeface="宋体"/>
              </a:rPr>
              <a:t>扩建项目，也可以是非独立法人的新建项目</a:t>
            </a:r>
            <a:r>
              <a:rPr sz="2300" spc="-50">
                <a:latin typeface="宋体"/>
                <a:cs typeface="宋体"/>
              </a:rPr>
              <a:t>。</a:t>
            </a:r>
            <a:endParaRPr sz="2300">
              <a:latin typeface="宋体"/>
              <a:cs typeface="宋体"/>
            </a:endParaRPr>
          </a:p>
          <a:p>
            <a:pPr>
              <a:lnSpc>
                <a:spcPct val="100000"/>
              </a:lnSpc>
              <a:spcBef>
                <a:spcPts val="20"/>
              </a:spcBef>
            </a:pPr>
            <a:endParaRPr sz="2500">
              <a:latin typeface="宋体"/>
              <a:cs typeface="宋体"/>
            </a:endParaRPr>
          </a:p>
          <a:p>
            <a:pPr marL="336550" marR="290830" indent="390525">
              <a:lnSpc>
                <a:spcPct val="78800"/>
              </a:lnSpc>
              <a:spcBef>
                <a:spcPts val="5"/>
              </a:spcBef>
            </a:pPr>
            <a:r>
              <a:rPr sz="2300" spc="-60">
                <a:latin typeface="宋体"/>
                <a:cs typeface="宋体"/>
              </a:rPr>
              <a:t>既有法人融资的基本特点是：由既有法人发起项目、组</a:t>
            </a:r>
            <a:r>
              <a:rPr sz="2300" spc="-50">
                <a:latin typeface="宋体"/>
                <a:cs typeface="宋体"/>
              </a:rPr>
              <a:t>织</a:t>
            </a:r>
            <a:r>
              <a:rPr sz="2300" spc="-60">
                <a:latin typeface="宋体"/>
                <a:cs typeface="宋体"/>
              </a:rPr>
              <a:t>融资活动并承担融资责任和风险；项目所需的资金，来源于</a:t>
            </a:r>
            <a:r>
              <a:rPr sz="2300" spc="-50">
                <a:latin typeface="宋体"/>
                <a:cs typeface="宋体"/>
              </a:rPr>
              <a:t>既</a:t>
            </a:r>
            <a:r>
              <a:rPr sz="2300" spc="-60">
                <a:latin typeface="宋体"/>
                <a:cs typeface="宋体"/>
              </a:rPr>
              <a:t>有法人的资产、新增权益资金和新增债务资金；新增债务资</a:t>
            </a:r>
            <a:r>
              <a:rPr sz="2300" spc="-50">
                <a:latin typeface="宋体"/>
                <a:cs typeface="宋体"/>
              </a:rPr>
              <a:t>金</a:t>
            </a:r>
            <a:r>
              <a:rPr sz="2300" spc="-60">
                <a:latin typeface="宋体"/>
                <a:cs typeface="宋体"/>
              </a:rPr>
              <a:t>依靠既有法人整体</a:t>
            </a:r>
            <a:r>
              <a:rPr sz="2300" spc="-35">
                <a:latin typeface="宋体"/>
                <a:cs typeface="宋体"/>
              </a:rPr>
              <a:t>(</a:t>
            </a:r>
            <a:r>
              <a:rPr sz="2300" spc="-60">
                <a:latin typeface="宋体"/>
                <a:cs typeface="宋体"/>
              </a:rPr>
              <a:t>包括拟建项目</a:t>
            </a:r>
            <a:r>
              <a:rPr sz="2300" spc="-35">
                <a:latin typeface="宋体"/>
                <a:cs typeface="宋体"/>
              </a:rPr>
              <a:t>)</a:t>
            </a:r>
            <a:r>
              <a:rPr sz="2300" spc="-60">
                <a:latin typeface="宋体"/>
                <a:cs typeface="宋体"/>
              </a:rPr>
              <a:t>的盈利能力来偿还，并以</a:t>
            </a:r>
            <a:r>
              <a:rPr sz="2300" spc="-50">
                <a:latin typeface="宋体"/>
                <a:cs typeface="宋体"/>
              </a:rPr>
              <a:t>既</a:t>
            </a:r>
            <a:r>
              <a:rPr sz="2300" spc="-60">
                <a:latin typeface="宋体"/>
                <a:cs typeface="宋体"/>
              </a:rPr>
              <a:t>有法人整体的资产和信用承担债务担保</a:t>
            </a:r>
            <a:r>
              <a:rPr sz="2300" spc="-50">
                <a:latin typeface="宋体"/>
                <a:cs typeface="宋体"/>
              </a:rPr>
              <a:t>。</a:t>
            </a:r>
            <a:endParaRPr sz="2300">
              <a:latin typeface="宋体"/>
              <a:cs typeface="宋体"/>
            </a:endParaRPr>
          </a:p>
          <a:p>
            <a:pPr>
              <a:lnSpc>
                <a:spcPct val="100000"/>
              </a:lnSpc>
              <a:spcBef>
                <a:spcPts val="20"/>
              </a:spcBef>
            </a:pPr>
            <a:endParaRPr sz="2500">
              <a:latin typeface="宋体"/>
              <a:cs typeface="宋体"/>
            </a:endParaRPr>
          </a:p>
          <a:p>
            <a:pPr marL="336550" marR="290830" indent="390525">
              <a:lnSpc>
                <a:spcPct val="78800"/>
              </a:lnSpc>
            </a:pPr>
            <a:r>
              <a:rPr sz="2300" spc="-60">
                <a:latin typeface="宋体"/>
                <a:cs typeface="宋体"/>
              </a:rPr>
              <a:t>以既有法人融资方式筹集的债务资金虽然可以用于项目</a:t>
            </a:r>
            <a:r>
              <a:rPr sz="2300" spc="-50">
                <a:latin typeface="宋体"/>
                <a:cs typeface="宋体"/>
              </a:rPr>
              <a:t>投</a:t>
            </a:r>
            <a:r>
              <a:rPr sz="2300" spc="-60">
                <a:latin typeface="宋体"/>
                <a:cs typeface="宋体"/>
              </a:rPr>
              <a:t>资，但债务人是既有法人。债权人可对既有法人的全部资</a:t>
            </a:r>
            <a:r>
              <a:rPr sz="2300" spc="-50">
                <a:latin typeface="宋体"/>
                <a:cs typeface="宋体"/>
              </a:rPr>
              <a:t>产</a:t>
            </a:r>
            <a:r>
              <a:rPr sz="2300" spc="575">
                <a:latin typeface="宋体"/>
                <a:cs typeface="宋体"/>
              </a:rPr>
              <a:t> </a:t>
            </a:r>
            <a:r>
              <a:rPr sz="2300" spc="-35">
                <a:latin typeface="宋体"/>
                <a:cs typeface="宋体"/>
              </a:rPr>
              <a:t>(</a:t>
            </a:r>
            <a:r>
              <a:rPr sz="2300" spc="-60">
                <a:latin typeface="宋体"/>
                <a:cs typeface="宋体"/>
              </a:rPr>
              <a:t>包括新项目的资产</a:t>
            </a:r>
            <a:r>
              <a:rPr sz="2300" spc="-35">
                <a:latin typeface="宋体"/>
                <a:cs typeface="宋体"/>
              </a:rPr>
              <a:t>)</a:t>
            </a:r>
            <a:r>
              <a:rPr sz="2300" spc="-60">
                <a:latin typeface="宋体"/>
                <a:cs typeface="宋体"/>
              </a:rPr>
              <a:t>进行债务追索，因此债权人的债务风险</a:t>
            </a:r>
            <a:r>
              <a:rPr sz="2300" spc="-50">
                <a:latin typeface="宋体"/>
                <a:cs typeface="宋体"/>
              </a:rPr>
              <a:t>较</a:t>
            </a:r>
            <a:r>
              <a:rPr sz="2300" spc="-60">
                <a:latin typeface="宋体"/>
                <a:cs typeface="宋体"/>
              </a:rPr>
              <a:t>低。在这种融资方式下，不论项目未来的盈利能力如何，只</a:t>
            </a:r>
            <a:r>
              <a:rPr sz="2300" spc="-50">
                <a:latin typeface="宋体"/>
                <a:cs typeface="宋体"/>
              </a:rPr>
              <a:t>要</a:t>
            </a:r>
            <a:r>
              <a:rPr sz="2300" spc="-60">
                <a:latin typeface="宋体"/>
                <a:cs typeface="宋体"/>
              </a:rPr>
              <a:t>既有法人能够保证按期还本付息，银行就愿意提供信贷资金</a:t>
            </a:r>
            <a:r>
              <a:rPr sz="2300" spc="-50">
                <a:latin typeface="宋体"/>
                <a:cs typeface="宋体"/>
              </a:rPr>
              <a:t>。</a:t>
            </a:r>
            <a:r>
              <a:rPr sz="2300" spc="-60">
                <a:latin typeface="宋体"/>
                <a:cs typeface="宋体"/>
              </a:rPr>
              <a:t>因此，采用这种融资方式，必须充分考虑既有法人整体的盈</a:t>
            </a:r>
            <a:r>
              <a:rPr sz="2300" spc="-50">
                <a:latin typeface="宋体"/>
                <a:cs typeface="宋体"/>
              </a:rPr>
              <a:t>利</a:t>
            </a:r>
            <a:r>
              <a:rPr sz="2300" spc="-60">
                <a:latin typeface="宋体"/>
                <a:cs typeface="宋体"/>
              </a:rPr>
              <a:t>能力和信用状况，重点分析可用于偿还债务的既有法人整体</a:t>
            </a:r>
            <a:r>
              <a:rPr sz="2300" spc="-50">
                <a:latin typeface="宋体"/>
                <a:cs typeface="宋体"/>
              </a:rPr>
              <a:t>的</a:t>
            </a:r>
            <a:r>
              <a:rPr sz="2300" spc="-60">
                <a:latin typeface="宋体"/>
                <a:cs typeface="宋体"/>
              </a:rPr>
              <a:t>未来现金流量</a:t>
            </a:r>
            <a:r>
              <a:rPr sz="2300" spc="-50">
                <a:latin typeface="宋体"/>
                <a:cs typeface="宋体"/>
              </a:rPr>
              <a:t>。</a:t>
            </a:r>
            <a:endParaRPr sz="2300">
              <a:latin typeface="宋体"/>
              <a:cs typeface="宋体"/>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a:spLocks noGrp="1"/>
          </p:cNvSpPr>
          <p:nvPr>
            <p:ph type="title"/>
          </p:nvPr>
        </p:nvSpPr>
        <p:spPr>
          <a:xfrm>
            <a:off x="1536700" y="581025"/>
            <a:ext cx="5749925" cy="494030"/>
          </a:xfrm>
          <a:prstGeom prst="rect">
            <a:avLst/>
          </a:prstGeom>
        </p:spPr>
        <p:txBody>
          <a:bodyPr vert="horz" wrap="square" lIns="0" tIns="15875" rIns="0" bIns="0" rtlCol="0">
            <a:spAutoFit/>
          </a:bodyPr>
          <a:lstStyle/>
          <a:p>
            <a:pPr marL="12700">
              <a:lnSpc>
                <a:spcPct val="100000"/>
              </a:lnSpc>
              <a:spcBef>
                <a:spcPts val="125"/>
              </a:spcBef>
            </a:pPr>
            <a:r>
              <a:rPr sz="3050" spc="-75"/>
              <a:t>下列情况适宜既有法人为融资主体</a:t>
            </a:r>
            <a:endParaRPr sz="3050"/>
          </a:p>
        </p:txBody>
      </p:sp>
      <p:sp>
        <p:nvSpPr>
          <p:cNvPr id="3" name="object 3"/>
          <p:cNvSpPr txBox="1"/>
          <p:nvPr/>
        </p:nvSpPr>
        <p:spPr>
          <a:xfrm>
            <a:off x="488950" y="1362075"/>
            <a:ext cx="7521575" cy="3542029"/>
          </a:xfrm>
          <a:prstGeom prst="rect">
            <a:avLst/>
          </a:prstGeom>
        </p:spPr>
        <p:txBody>
          <a:bodyPr vert="horz" wrap="square" lIns="0" tIns="35560" rIns="0" bIns="0" rtlCol="0">
            <a:spAutoFit/>
          </a:bodyPr>
          <a:lstStyle/>
          <a:p>
            <a:pPr marL="336550" marR="176530" indent="-323850">
              <a:lnSpc>
                <a:spcPts val="3150"/>
              </a:lnSpc>
              <a:spcBef>
                <a:spcPts val="280"/>
              </a:spcBef>
              <a:buChar char="•"/>
              <a:tabLst>
                <a:tab pos="327025"/>
              </a:tabLst>
            </a:pPr>
            <a:r>
              <a:rPr sz="2700" spc="-75">
                <a:latin typeface="宋体"/>
                <a:cs typeface="宋体"/>
              </a:rPr>
              <a:t>既有法人具有为项目进行融资和承担全部融资责任的经济实力</a:t>
            </a:r>
            <a:endParaRPr sz="2700">
              <a:latin typeface="宋体"/>
              <a:cs typeface="宋体"/>
            </a:endParaRPr>
          </a:p>
          <a:p>
            <a:pPr>
              <a:lnSpc>
                <a:spcPct val="100000"/>
              </a:lnSpc>
              <a:spcBef>
                <a:spcPts val="5"/>
              </a:spcBef>
              <a:buFont typeface="Arial"/>
              <a:buChar char="•"/>
            </a:pPr>
            <a:endParaRPr sz="3250">
              <a:latin typeface="宋体"/>
              <a:cs typeface="宋体"/>
            </a:endParaRPr>
          </a:p>
          <a:p>
            <a:pPr marL="327025" indent="-314325">
              <a:lnSpc>
                <a:spcPct val="100000"/>
              </a:lnSpc>
              <a:buChar char="•"/>
              <a:tabLst>
                <a:tab pos="327025"/>
              </a:tabLst>
            </a:pPr>
            <a:r>
              <a:rPr sz="2700" spc="-75">
                <a:latin typeface="宋体"/>
                <a:cs typeface="宋体"/>
              </a:rPr>
              <a:t>项目与既有法人的资产以及经营活动联系密切</a:t>
            </a:r>
            <a:endParaRPr sz="2700">
              <a:latin typeface="宋体"/>
              <a:cs typeface="宋体"/>
            </a:endParaRPr>
          </a:p>
          <a:p>
            <a:pPr>
              <a:lnSpc>
                <a:spcPct val="100000"/>
              </a:lnSpc>
              <a:spcBef>
                <a:spcPts val="20"/>
              </a:spcBef>
              <a:buFont typeface="Arial"/>
              <a:buChar char="•"/>
            </a:pPr>
            <a:endParaRPr sz="3450">
              <a:latin typeface="宋体"/>
              <a:cs typeface="宋体"/>
            </a:endParaRPr>
          </a:p>
          <a:p>
            <a:pPr marL="336550" marR="5080" indent="-323850" algn="just">
              <a:lnSpc>
                <a:spcPts val="3150"/>
              </a:lnSpc>
              <a:buChar char="•"/>
              <a:tabLst>
                <a:tab pos="327025"/>
              </a:tabLst>
            </a:pPr>
            <a:r>
              <a:rPr sz="2700" spc="-75">
                <a:latin typeface="宋体"/>
                <a:cs typeface="宋体"/>
              </a:rPr>
              <a:t>项目的盈利能力较差,但项目对整个企业的持续发展具有重要作用,需要利用既有法人的整体资信获</a:t>
            </a:r>
            <a:r>
              <a:rPr sz="2700" spc="-70">
                <a:latin typeface="宋体"/>
                <a:cs typeface="宋体"/>
              </a:rPr>
              <a:t>得债务资金</a:t>
            </a:r>
            <a:endParaRPr sz="2700">
              <a:latin typeface="宋体"/>
              <a:cs typeface="宋体"/>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127000" y="38100"/>
            <a:ext cx="8359775" cy="6028055"/>
          </a:xfrm>
          <a:prstGeom prst="rect">
            <a:avLst/>
          </a:prstGeom>
        </p:spPr>
        <p:txBody>
          <a:bodyPr vert="horz" wrap="square" lIns="0" tIns="15875" rIns="0" bIns="0" rtlCol="0">
            <a:spAutoFit/>
          </a:bodyPr>
          <a:lstStyle/>
          <a:p>
            <a:pPr marL="12700">
              <a:lnSpc>
                <a:spcPct val="100000"/>
              </a:lnSpc>
              <a:spcBef>
                <a:spcPts val="125"/>
              </a:spcBef>
            </a:pPr>
            <a:r>
              <a:rPr sz="2300" spc="-50">
                <a:latin typeface="宋体"/>
                <a:cs typeface="宋体"/>
              </a:rPr>
              <a:t>（2）</a:t>
            </a:r>
            <a:r>
              <a:rPr sz="2300" spc="-60">
                <a:latin typeface="宋体"/>
                <a:cs typeface="宋体"/>
              </a:rPr>
              <a:t>新设法人融资</a:t>
            </a:r>
            <a:endParaRPr sz="2300">
              <a:latin typeface="宋体"/>
              <a:cs typeface="宋体"/>
            </a:endParaRPr>
          </a:p>
          <a:p>
            <a:pPr>
              <a:lnSpc>
                <a:spcPct val="100000"/>
              </a:lnSpc>
              <a:spcBef>
                <a:spcPts val="20"/>
              </a:spcBef>
            </a:pPr>
            <a:endParaRPr sz="2500">
              <a:latin typeface="宋体"/>
              <a:cs typeface="宋体"/>
            </a:endParaRPr>
          </a:p>
          <a:p>
            <a:pPr marL="336550" marR="5080" indent="-38100" algn="just">
              <a:lnSpc>
                <a:spcPct val="78800"/>
              </a:lnSpc>
            </a:pPr>
            <a:r>
              <a:rPr sz="2300" spc="-60">
                <a:latin typeface="宋体"/>
                <a:cs typeface="宋体"/>
              </a:rPr>
              <a:t>新设法人融资是以新组建的具有独立法人资格的项目公司为融</a:t>
            </a:r>
            <a:r>
              <a:rPr sz="2300" spc="-50">
                <a:latin typeface="宋体"/>
                <a:cs typeface="宋体"/>
              </a:rPr>
              <a:t>资</a:t>
            </a:r>
            <a:r>
              <a:rPr sz="2300" spc="-60">
                <a:latin typeface="宋体"/>
                <a:cs typeface="宋体"/>
              </a:rPr>
              <a:t>主体的融资方式。采用新设法人融资方式的建设项目，项目法</a:t>
            </a:r>
            <a:r>
              <a:rPr sz="2300" spc="-50">
                <a:latin typeface="宋体"/>
                <a:cs typeface="宋体"/>
              </a:rPr>
              <a:t>人</a:t>
            </a:r>
            <a:r>
              <a:rPr sz="2300" spc="-60">
                <a:latin typeface="宋体"/>
                <a:cs typeface="宋体"/>
              </a:rPr>
              <a:t>大多是企业法人。社会公益性项目和某些基础设施项目也可能</a:t>
            </a:r>
            <a:r>
              <a:rPr sz="2300" spc="-50">
                <a:latin typeface="宋体"/>
                <a:cs typeface="宋体"/>
              </a:rPr>
              <a:t>组</a:t>
            </a:r>
            <a:r>
              <a:rPr sz="2300" spc="-60">
                <a:latin typeface="宋体"/>
                <a:cs typeface="宋体"/>
              </a:rPr>
              <a:t>建新的事业法人实施。采用新设法人融资方式的建设项目，一</a:t>
            </a:r>
            <a:r>
              <a:rPr sz="2300" spc="-50">
                <a:latin typeface="宋体"/>
                <a:cs typeface="宋体"/>
              </a:rPr>
              <a:t>般</a:t>
            </a:r>
            <a:r>
              <a:rPr sz="2300" spc="-60">
                <a:latin typeface="宋体"/>
                <a:cs typeface="宋体"/>
              </a:rPr>
              <a:t>是新建项目，但也可以是既有法人的一部分资产剥离出去后重</a:t>
            </a:r>
            <a:r>
              <a:rPr sz="2300" spc="-50">
                <a:latin typeface="宋体"/>
                <a:cs typeface="宋体"/>
              </a:rPr>
              <a:t>新</a:t>
            </a:r>
            <a:r>
              <a:rPr sz="2300" spc="-60">
                <a:latin typeface="宋体"/>
                <a:cs typeface="宋体"/>
              </a:rPr>
              <a:t>组建新的项目法人的改扩建项目</a:t>
            </a:r>
            <a:r>
              <a:rPr sz="2300" spc="-50">
                <a:latin typeface="宋体"/>
                <a:cs typeface="宋体"/>
              </a:rPr>
              <a:t>。</a:t>
            </a:r>
            <a:endParaRPr sz="2300">
              <a:latin typeface="宋体"/>
              <a:cs typeface="宋体"/>
            </a:endParaRPr>
          </a:p>
          <a:p>
            <a:pPr>
              <a:lnSpc>
                <a:spcPct val="100000"/>
              </a:lnSpc>
              <a:spcBef>
                <a:spcPts val="20"/>
              </a:spcBef>
            </a:pPr>
            <a:endParaRPr sz="2500">
              <a:latin typeface="宋体"/>
              <a:cs typeface="宋体"/>
            </a:endParaRPr>
          </a:p>
          <a:p>
            <a:pPr marL="336550" marR="5080" indent="-38100" algn="just">
              <a:lnSpc>
                <a:spcPct val="78800"/>
              </a:lnSpc>
            </a:pPr>
            <a:r>
              <a:rPr sz="2300" spc="-60">
                <a:latin typeface="宋体"/>
                <a:cs typeface="宋体"/>
              </a:rPr>
              <a:t>新设法人融资的基本特点是：由项目发起人</a:t>
            </a:r>
            <a:r>
              <a:rPr sz="2300" spc="-35">
                <a:latin typeface="宋体"/>
                <a:cs typeface="宋体"/>
              </a:rPr>
              <a:t>(</a:t>
            </a:r>
            <a:r>
              <a:rPr sz="2300" spc="-60">
                <a:latin typeface="宋体"/>
                <a:cs typeface="宋体"/>
              </a:rPr>
              <a:t>企业或政府</a:t>
            </a:r>
            <a:r>
              <a:rPr sz="2300" spc="-35">
                <a:latin typeface="宋体"/>
                <a:cs typeface="宋体"/>
              </a:rPr>
              <a:t>)</a:t>
            </a:r>
            <a:r>
              <a:rPr sz="2300" spc="-60">
                <a:latin typeface="宋体"/>
                <a:cs typeface="宋体"/>
              </a:rPr>
              <a:t>发起</a:t>
            </a:r>
            <a:r>
              <a:rPr sz="2300" spc="-50">
                <a:latin typeface="宋体"/>
                <a:cs typeface="宋体"/>
              </a:rPr>
              <a:t>组</a:t>
            </a:r>
            <a:r>
              <a:rPr sz="2300" spc="-60">
                <a:latin typeface="宋体"/>
                <a:cs typeface="宋体"/>
              </a:rPr>
              <a:t>建新的具有独立法人资格的项目公司，由新组建的项目公司承</a:t>
            </a:r>
            <a:r>
              <a:rPr sz="2300" spc="-50">
                <a:latin typeface="宋体"/>
                <a:cs typeface="宋体"/>
              </a:rPr>
              <a:t>担</a:t>
            </a:r>
            <a:r>
              <a:rPr sz="2300" spc="-60">
                <a:latin typeface="宋体"/>
                <a:cs typeface="宋体"/>
              </a:rPr>
              <a:t>融资责任和风险；建设项目所需资金的来源，可包括项目公司</a:t>
            </a:r>
            <a:r>
              <a:rPr sz="2300" spc="-50">
                <a:latin typeface="宋体"/>
                <a:cs typeface="宋体"/>
              </a:rPr>
              <a:t>股</a:t>
            </a:r>
            <a:r>
              <a:rPr sz="2300" spc="-60">
                <a:latin typeface="宋体"/>
                <a:cs typeface="宋体"/>
              </a:rPr>
              <a:t>东投入的权益资金和项目公司承担的债务资金；依靠项目自身</a:t>
            </a:r>
            <a:r>
              <a:rPr sz="2300" spc="-50">
                <a:latin typeface="宋体"/>
                <a:cs typeface="宋体"/>
              </a:rPr>
              <a:t>的</a:t>
            </a:r>
            <a:r>
              <a:rPr sz="2300" spc="-60">
                <a:latin typeface="宋体"/>
                <a:cs typeface="宋体"/>
              </a:rPr>
              <a:t>盈利能力来偿还债务；一般以项目投资形成的资产、未来收益</a:t>
            </a:r>
            <a:r>
              <a:rPr sz="2300" spc="-50">
                <a:latin typeface="宋体"/>
                <a:cs typeface="宋体"/>
              </a:rPr>
              <a:t>或</a:t>
            </a:r>
            <a:r>
              <a:rPr sz="2300" spc="-60">
                <a:latin typeface="宋体"/>
                <a:cs typeface="宋体"/>
              </a:rPr>
              <a:t>权益作为融资担保的基础</a:t>
            </a:r>
            <a:r>
              <a:rPr sz="2300" spc="-50">
                <a:latin typeface="宋体"/>
                <a:cs typeface="宋体"/>
              </a:rPr>
              <a:t>。</a:t>
            </a:r>
            <a:endParaRPr sz="2300">
              <a:latin typeface="宋体"/>
              <a:cs typeface="宋体"/>
            </a:endParaRPr>
          </a:p>
          <a:p>
            <a:pPr>
              <a:lnSpc>
                <a:spcPct val="100000"/>
              </a:lnSpc>
              <a:spcBef>
                <a:spcPts val="25"/>
              </a:spcBef>
            </a:pPr>
            <a:endParaRPr sz="2500">
              <a:latin typeface="宋体"/>
              <a:cs typeface="宋体"/>
            </a:endParaRPr>
          </a:p>
          <a:p>
            <a:pPr marL="336550" marR="5080" indent="-38100" algn="just">
              <a:lnSpc>
                <a:spcPct val="78800"/>
              </a:lnSpc>
            </a:pPr>
            <a:r>
              <a:rPr sz="2300" spc="-60">
                <a:latin typeface="宋体"/>
                <a:cs typeface="宋体"/>
              </a:rPr>
              <a:t>采用新设法人融资方式，项目发起人与新组建的项目公司分属</a:t>
            </a:r>
            <a:r>
              <a:rPr sz="2300" spc="-50">
                <a:latin typeface="宋体"/>
                <a:cs typeface="宋体"/>
              </a:rPr>
              <a:t>不</a:t>
            </a:r>
            <a:r>
              <a:rPr sz="2300" spc="-60">
                <a:latin typeface="宋体"/>
                <a:cs typeface="宋体"/>
              </a:rPr>
              <a:t>同的实体，项目的债务风险由新组建的项目公司承担。项目能</a:t>
            </a:r>
            <a:r>
              <a:rPr sz="2300" spc="-50">
                <a:latin typeface="宋体"/>
                <a:cs typeface="宋体"/>
              </a:rPr>
              <a:t>否</a:t>
            </a:r>
            <a:r>
              <a:rPr sz="2300" spc="-60">
                <a:latin typeface="宋体"/>
                <a:cs typeface="宋体"/>
              </a:rPr>
              <a:t>还贷，取决于项目自身的盈利能力，因此必须认真分析项目自</a:t>
            </a:r>
            <a:r>
              <a:rPr sz="2300" spc="-50">
                <a:latin typeface="宋体"/>
                <a:cs typeface="宋体"/>
              </a:rPr>
              <a:t>身</a:t>
            </a:r>
            <a:r>
              <a:rPr sz="2300" spc="-60">
                <a:latin typeface="宋体"/>
                <a:cs typeface="宋体"/>
              </a:rPr>
              <a:t>的现金流量和盈利能力</a:t>
            </a:r>
            <a:r>
              <a:rPr sz="2300" spc="-50">
                <a:latin typeface="宋体"/>
                <a:cs typeface="宋体"/>
              </a:rPr>
              <a:t>。</a:t>
            </a:r>
            <a:endParaRPr sz="2300">
              <a:latin typeface="宋体"/>
              <a:cs typeface="宋体"/>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488950" y="581025"/>
            <a:ext cx="7407275" cy="3942079"/>
          </a:xfrm>
          <a:prstGeom prst="rect">
            <a:avLst/>
          </a:prstGeom>
        </p:spPr>
        <p:txBody>
          <a:bodyPr vert="horz" wrap="square" lIns="0" tIns="15875" rIns="0" bIns="0" rtlCol="0">
            <a:spAutoFit/>
          </a:bodyPr>
          <a:lstStyle/>
          <a:p>
            <a:pPr marL="438150" algn="ctr">
              <a:lnSpc>
                <a:spcPct val="100000"/>
              </a:lnSpc>
              <a:spcBef>
                <a:spcPts val="125"/>
              </a:spcBef>
            </a:pPr>
            <a:r>
              <a:rPr sz="3050" spc="-75">
                <a:latin typeface="宋体"/>
                <a:cs typeface="宋体"/>
              </a:rPr>
              <a:t>下列情况适宜新设法人为融资主体</a:t>
            </a:r>
            <a:endParaRPr sz="3050">
              <a:latin typeface="宋体"/>
              <a:cs typeface="宋体"/>
            </a:endParaRPr>
          </a:p>
          <a:p>
            <a:pPr>
              <a:lnSpc>
                <a:spcPct val="100000"/>
              </a:lnSpc>
              <a:spcBef>
                <a:spcPts val="15"/>
              </a:spcBef>
            </a:pPr>
            <a:endParaRPr sz="3350">
              <a:latin typeface="宋体"/>
              <a:cs typeface="宋体"/>
            </a:endParaRPr>
          </a:p>
          <a:p>
            <a:pPr marL="336550" marR="5080" indent="-323850">
              <a:lnSpc>
                <a:spcPts val="3600"/>
              </a:lnSpc>
              <a:buChar char="•"/>
              <a:tabLst>
                <a:tab pos="336550"/>
              </a:tabLst>
            </a:pPr>
            <a:r>
              <a:rPr sz="3050" spc="-75">
                <a:latin typeface="宋体"/>
                <a:cs typeface="宋体"/>
              </a:rPr>
              <a:t>拟建项目的投资规模较大,既有法人不具有为项目进行融资和承担全部融资责任的经</a:t>
            </a:r>
            <a:r>
              <a:rPr sz="3050" spc="-70">
                <a:latin typeface="宋体"/>
                <a:cs typeface="宋体"/>
              </a:rPr>
              <a:t>济实力;</a:t>
            </a:r>
            <a:endParaRPr sz="3050">
              <a:latin typeface="宋体"/>
              <a:cs typeface="宋体"/>
            </a:endParaRPr>
          </a:p>
          <a:p>
            <a:pPr marL="336550" indent="-323850">
              <a:lnSpc>
                <a:spcPct val="100000"/>
              </a:lnSpc>
              <a:spcBef>
                <a:spcPts val="505"/>
              </a:spcBef>
              <a:buChar char="•"/>
              <a:tabLst>
                <a:tab pos="336550"/>
              </a:tabLst>
            </a:pPr>
            <a:r>
              <a:rPr sz="3050" spc="-75">
                <a:latin typeface="宋体"/>
                <a:cs typeface="宋体"/>
              </a:rPr>
              <a:t>既有法人财务状况较差;</a:t>
            </a:r>
            <a:endParaRPr sz="3050">
              <a:latin typeface="宋体"/>
              <a:cs typeface="宋体"/>
            </a:endParaRPr>
          </a:p>
          <a:p>
            <a:pPr marL="336550" marR="5080" indent="-323850">
              <a:lnSpc>
                <a:spcPts val="3600"/>
              </a:lnSpc>
              <a:spcBef>
                <a:spcPts val="780"/>
              </a:spcBef>
              <a:buChar char="•"/>
              <a:tabLst>
                <a:tab pos="336550"/>
              </a:tabLst>
            </a:pPr>
            <a:r>
              <a:rPr sz="3050" spc="-75">
                <a:latin typeface="宋体"/>
                <a:cs typeface="宋体"/>
              </a:rPr>
              <a:t>项目自身具有较强的盈利能力,依靠项目自身未来的现金流量可以按期偿还债务.</a:t>
            </a:r>
            <a:endParaRPr sz="3050">
              <a:latin typeface="宋体"/>
              <a:cs typeface="宋体"/>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346075" y="923925"/>
            <a:ext cx="8178800" cy="4723130"/>
          </a:xfrm>
          <a:prstGeom prst="rect">
            <a:avLst/>
          </a:prstGeom>
        </p:spPr>
        <p:txBody>
          <a:bodyPr vert="horz" wrap="square" lIns="0" tIns="35560" rIns="0" bIns="0" rtlCol="0">
            <a:spAutoFit/>
          </a:bodyPr>
          <a:lstStyle/>
          <a:p>
            <a:pPr marL="403225" marR="605790" indent="-323850">
              <a:lnSpc>
                <a:spcPts val="3150"/>
              </a:lnSpc>
              <a:spcBef>
                <a:spcPts val="280"/>
              </a:spcBef>
              <a:buChar char="•"/>
              <a:tabLst>
                <a:tab pos="393700"/>
              </a:tabLst>
            </a:pPr>
            <a:r>
              <a:rPr sz="2700" spc="-90">
                <a:latin typeface="宋体"/>
                <a:cs typeface="宋体"/>
              </a:rPr>
              <a:t>融资渠道主要有项目资本金 、债务资金、既有法</a:t>
            </a:r>
            <a:r>
              <a:rPr sz="2700" spc="-75">
                <a:latin typeface="宋体"/>
                <a:cs typeface="宋体"/>
              </a:rPr>
              <a:t>人内部融资和准股本金等。</a:t>
            </a:r>
            <a:endParaRPr sz="2700">
              <a:latin typeface="宋体"/>
              <a:cs typeface="宋体"/>
            </a:endParaRPr>
          </a:p>
          <a:p>
            <a:pPr marL="327025" indent="-314325">
              <a:lnSpc>
                <a:spcPct val="100000"/>
              </a:lnSpc>
              <a:spcBef>
                <a:spcPts val="1545"/>
              </a:spcBef>
              <a:buChar char="•"/>
              <a:tabLst>
                <a:tab pos="327025"/>
              </a:tabLst>
            </a:pPr>
            <a:r>
              <a:rPr sz="2700" spc="-75">
                <a:latin typeface="宋体"/>
                <a:cs typeface="宋体"/>
              </a:rPr>
              <a:t>9.2.1项目资本金的来源渠道与筹措方式</a:t>
            </a:r>
            <a:endParaRPr sz="2700">
              <a:latin typeface="宋体"/>
              <a:cs typeface="宋体"/>
            </a:endParaRPr>
          </a:p>
          <a:p>
            <a:pPr marL="155575">
              <a:lnSpc>
                <a:spcPts val="2730"/>
              </a:lnSpc>
              <a:spcBef>
                <a:spcPts val="1360"/>
              </a:spcBef>
            </a:pPr>
            <a:r>
              <a:rPr sz="2300" spc="-35">
                <a:latin typeface="宋体"/>
                <a:cs typeface="宋体"/>
              </a:rPr>
              <a:t>(1</a:t>
            </a:r>
            <a:r>
              <a:rPr sz="2300" spc="-60">
                <a:latin typeface="宋体"/>
                <a:cs typeface="宋体"/>
              </a:rPr>
              <a:t>)项目资本金</a:t>
            </a:r>
            <a:endParaRPr sz="2300">
              <a:latin typeface="宋体"/>
              <a:cs typeface="宋体"/>
            </a:endParaRPr>
          </a:p>
          <a:p>
            <a:pPr marL="155575" marR="5080">
              <a:lnSpc>
                <a:spcPts val="2700"/>
              </a:lnSpc>
              <a:spcBef>
                <a:spcPts val="110"/>
              </a:spcBef>
            </a:pPr>
            <a:r>
              <a:rPr sz="2300" spc="-60">
                <a:latin typeface="宋体"/>
                <a:cs typeface="宋体"/>
              </a:rPr>
              <a:t>指投资项目总投资中必须包含一定比例的、由出资方实缴的</a:t>
            </a:r>
            <a:r>
              <a:rPr sz="2300" spc="-50">
                <a:latin typeface="宋体"/>
                <a:cs typeface="宋体"/>
              </a:rPr>
              <a:t>资 </a:t>
            </a:r>
            <a:r>
              <a:rPr sz="2300" spc="-60">
                <a:latin typeface="宋体"/>
                <a:cs typeface="宋体"/>
              </a:rPr>
              <a:t>金。除了主要由中央和地方政府用财政预算投资建设的公益</a:t>
            </a:r>
            <a:r>
              <a:rPr sz="2300" spc="-50">
                <a:latin typeface="宋体"/>
                <a:cs typeface="宋体"/>
              </a:rPr>
              <a:t>性 </a:t>
            </a:r>
            <a:r>
              <a:rPr sz="2300" spc="-60">
                <a:latin typeface="宋体"/>
                <a:cs typeface="宋体"/>
              </a:rPr>
              <a:t>项目等部分特殊项目外，大部分投资项目都应实行资本金制度</a:t>
            </a:r>
            <a:r>
              <a:rPr sz="2300" spc="-50">
                <a:latin typeface="宋体"/>
                <a:cs typeface="宋体"/>
              </a:rPr>
              <a:t>。</a:t>
            </a:r>
            <a:endParaRPr sz="2300">
              <a:latin typeface="宋体"/>
              <a:cs typeface="宋体"/>
            </a:endParaRPr>
          </a:p>
          <a:p>
            <a:pPr>
              <a:lnSpc>
                <a:spcPct val="100000"/>
              </a:lnSpc>
              <a:spcBef>
                <a:spcPts val="5"/>
              </a:spcBef>
            </a:pPr>
            <a:endParaRPr sz="2100">
              <a:latin typeface="宋体"/>
              <a:cs typeface="宋体"/>
            </a:endParaRPr>
          </a:p>
          <a:p>
            <a:pPr marL="155575" marR="5080">
              <a:lnSpc>
                <a:spcPts val="2700"/>
              </a:lnSpc>
              <a:spcBef>
                <a:spcPts val="5"/>
              </a:spcBef>
            </a:pPr>
            <a:r>
              <a:rPr sz="2300" spc="-50">
                <a:latin typeface="宋体"/>
                <a:cs typeface="宋体"/>
              </a:rPr>
              <a:t>（3）</a:t>
            </a:r>
            <a:r>
              <a:rPr sz="2300" spc="-60">
                <a:latin typeface="宋体"/>
                <a:cs typeface="宋体"/>
              </a:rPr>
              <a:t>出资方式可以为货币、实物、无形资产。对于后者，必</a:t>
            </a:r>
            <a:r>
              <a:rPr sz="2300" spc="575">
                <a:latin typeface="宋体"/>
                <a:cs typeface="宋体"/>
              </a:rPr>
              <a:t> </a:t>
            </a:r>
            <a:r>
              <a:rPr sz="2300" spc="-60">
                <a:latin typeface="宋体"/>
                <a:cs typeface="宋体"/>
              </a:rPr>
              <a:t>须经过有资格的评估机构依照法律法规评估作价。以工业产权、非专利技术作价出资的比例不得超过资本金总额的</a:t>
            </a:r>
            <a:r>
              <a:rPr sz="2300" spc="-40">
                <a:latin typeface="宋体"/>
                <a:cs typeface="宋体"/>
              </a:rPr>
              <a:t>20</a:t>
            </a:r>
            <a:r>
              <a:rPr sz="2300" spc="-50">
                <a:latin typeface="宋体"/>
                <a:cs typeface="宋体"/>
              </a:rPr>
              <a:t>%，但国</a:t>
            </a:r>
            <a:r>
              <a:rPr sz="2300" spc="575">
                <a:latin typeface="宋体"/>
                <a:cs typeface="宋体"/>
              </a:rPr>
              <a:t> </a:t>
            </a:r>
            <a:r>
              <a:rPr sz="2300" spc="-60">
                <a:latin typeface="宋体"/>
                <a:cs typeface="宋体"/>
              </a:rPr>
              <a:t>家对采用高新技术成果(</a:t>
            </a:r>
            <a:r>
              <a:rPr sz="2300" spc="-35">
                <a:latin typeface="宋体"/>
                <a:cs typeface="宋体"/>
              </a:rPr>
              <a:t>35</a:t>
            </a:r>
            <a:r>
              <a:rPr sz="2300" spc="-60">
                <a:latin typeface="宋体"/>
                <a:cs typeface="宋体"/>
              </a:rPr>
              <a:t>%以上)有特别规定的除外。</a:t>
            </a:r>
            <a:endParaRPr sz="2300">
              <a:latin typeface="宋体"/>
              <a:cs typeface="宋体"/>
            </a:endParaRPr>
          </a:p>
        </p:txBody>
      </p:sp>
      <p:sp>
        <p:nvSpPr>
          <p:cNvPr id="3" name="object 3"/>
          <p:cNvSpPr txBox="1">
            <a:spLocks noGrp="1"/>
          </p:cNvSpPr>
          <p:nvPr>
            <p:ph type="title"/>
          </p:nvPr>
        </p:nvSpPr>
        <p:spPr>
          <a:xfrm>
            <a:off x="3408362" y="314325"/>
            <a:ext cx="1854200" cy="436880"/>
          </a:xfrm>
          <a:prstGeom prst="rect">
            <a:avLst/>
          </a:prstGeom>
        </p:spPr>
        <p:txBody>
          <a:bodyPr vert="horz" wrap="square" lIns="0" tIns="12700" rIns="0" bIns="0" rtlCol="0">
            <a:spAutoFit/>
          </a:bodyPr>
          <a:lstStyle/>
          <a:p>
            <a:pPr marL="12700">
              <a:lnSpc>
                <a:spcPct val="100000"/>
              </a:lnSpc>
              <a:spcBef>
                <a:spcPts val="100"/>
              </a:spcBef>
            </a:pPr>
            <a:r>
              <a:rPr sz="2700" spc="-75"/>
              <a:t>9.2</a:t>
            </a:r>
            <a:r>
              <a:rPr sz="2700" spc="-70"/>
              <a:t>资金来源</a:t>
            </a:r>
            <a:endParaRPr sz="27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a:spLocks noGrp="1"/>
          </p:cNvSpPr>
          <p:nvPr>
            <p:ph type="title"/>
          </p:nvPr>
        </p:nvSpPr>
        <p:spPr>
          <a:xfrm>
            <a:off x="346075" y="1438275"/>
            <a:ext cx="7531100" cy="836930"/>
          </a:xfrm>
          <a:prstGeom prst="rect">
            <a:avLst/>
          </a:prstGeom>
        </p:spPr>
        <p:txBody>
          <a:bodyPr vert="horz" wrap="square" lIns="0" tIns="35560" rIns="0" bIns="0" rtlCol="0">
            <a:spAutoFit/>
          </a:bodyPr>
          <a:lstStyle/>
          <a:p>
            <a:pPr marL="336550" marR="5080" indent="-323850">
              <a:lnSpc>
                <a:spcPts val="3150"/>
              </a:lnSpc>
              <a:spcBef>
                <a:spcPts val="280"/>
              </a:spcBef>
            </a:pPr>
            <a:r>
              <a:rPr sz="2700" spc="-75"/>
              <a:t>（3）项目融资方式下的资本金来源，包括：股东直接投资；发行股票；政府财政性资金。</a:t>
            </a:r>
            <a:endParaRPr sz="2700"/>
          </a:p>
        </p:txBody>
      </p:sp>
      <p:sp>
        <p:nvSpPr>
          <p:cNvPr id="3" name="object 3"/>
          <p:cNvSpPr txBox="1"/>
          <p:nvPr/>
        </p:nvSpPr>
        <p:spPr>
          <a:xfrm>
            <a:off x="993775" y="4705350"/>
            <a:ext cx="6702425" cy="836930"/>
          </a:xfrm>
          <a:prstGeom prst="rect">
            <a:avLst/>
          </a:prstGeom>
        </p:spPr>
        <p:txBody>
          <a:bodyPr vert="horz" wrap="square" lIns="0" tIns="35560" rIns="0" bIns="0" rtlCol="0">
            <a:spAutoFit/>
          </a:bodyPr>
          <a:lstStyle/>
          <a:p>
            <a:pPr marL="12700" marR="5080">
              <a:lnSpc>
                <a:spcPts val="3150"/>
              </a:lnSpc>
              <a:spcBef>
                <a:spcPts val="280"/>
              </a:spcBef>
            </a:pPr>
            <a:r>
              <a:rPr sz="2700" spc="-75">
                <a:latin typeface="宋体"/>
                <a:cs typeface="宋体"/>
              </a:rPr>
              <a:t>上报国家和地方政府有关部门审批的项目，注意30%的铺底流动资金必须是资本金。</a:t>
            </a:r>
            <a:endParaRPr sz="2700">
              <a:latin typeface="宋体"/>
              <a:cs typeface="宋体"/>
            </a:endParaRPr>
          </a:p>
        </p:txBody>
      </p:sp>
      <p:pic>
        <p:nvPicPr>
          <p:cNvPr id="4" name="object 4"/>
          <p:cNvPicPr/>
          <p:nvPr/>
        </p:nvPicPr>
        <p:blipFill>
          <a:blip r:embed="rId2"/>
          <a:stretch>
            <a:fillRect/>
          </a:stretch>
        </p:blipFill>
        <p:spPr>
          <a:xfrm>
            <a:off x="4435475" y="2289175"/>
            <a:ext cx="104775" cy="457200"/>
          </a:xfrm>
          <a:prstGeom prst="rect">
            <a:avLst/>
          </a:prstGeom>
        </p:spPr>
      </p:pic>
      <p:sp>
        <p:nvSpPr>
          <p:cNvPr id="5" name="object 5"/>
          <p:cNvSpPr txBox="1"/>
          <p:nvPr/>
        </p:nvSpPr>
        <p:spPr>
          <a:xfrm>
            <a:off x="1146175" y="2743200"/>
            <a:ext cx="6750050" cy="1065530"/>
          </a:xfrm>
          <a:prstGeom prst="rect">
            <a:avLst/>
          </a:prstGeom>
        </p:spPr>
        <p:txBody>
          <a:bodyPr vert="horz" wrap="square" lIns="0" tIns="33655" rIns="0" bIns="0" rtlCol="0">
            <a:spAutoFit/>
          </a:bodyPr>
          <a:lstStyle/>
          <a:p>
            <a:pPr marL="12700" marR="5080">
              <a:lnSpc>
                <a:spcPts val="2700"/>
              </a:lnSpc>
              <a:spcBef>
                <a:spcPts val="265"/>
              </a:spcBef>
            </a:pPr>
            <a:r>
              <a:rPr sz="2300" spc="-60">
                <a:latin typeface="宋体"/>
                <a:cs typeface="宋体"/>
              </a:rPr>
              <a:t>全部使用政府直接投资的项目</a:t>
            </a:r>
            <a:r>
              <a:rPr sz="2300" spc="-35">
                <a:latin typeface="宋体"/>
                <a:cs typeface="宋体"/>
              </a:rPr>
              <a:t>;</a:t>
            </a:r>
            <a:r>
              <a:rPr sz="2300" spc="-60">
                <a:latin typeface="宋体"/>
                <a:cs typeface="宋体"/>
              </a:rPr>
              <a:t>以资本金方式注入</a:t>
            </a:r>
            <a:r>
              <a:rPr sz="2300" spc="-45">
                <a:latin typeface="宋体"/>
                <a:cs typeface="宋体"/>
              </a:rPr>
              <a:t>(权</a:t>
            </a:r>
            <a:r>
              <a:rPr sz="2300" spc="-60">
                <a:latin typeface="宋体"/>
                <a:cs typeface="宋体"/>
              </a:rPr>
              <a:t>益资金</a:t>
            </a:r>
            <a:r>
              <a:rPr sz="2300" spc="-35">
                <a:latin typeface="宋体"/>
                <a:cs typeface="宋体"/>
              </a:rPr>
              <a:t>);</a:t>
            </a:r>
            <a:r>
              <a:rPr sz="2300" spc="-60">
                <a:latin typeface="宋体"/>
                <a:cs typeface="宋体"/>
              </a:rPr>
              <a:t>以补贴方式和贷款贴息方式注入</a:t>
            </a:r>
            <a:r>
              <a:rPr sz="2300" spc="-35">
                <a:latin typeface="宋体"/>
                <a:cs typeface="宋体"/>
              </a:rPr>
              <a:t>(</a:t>
            </a:r>
            <a:r>
              <a:rPr sz="2300" spc="-60">
                <a:latin typeface="宋体"/>
                <a:cs typeface="宋体"/>
              </a:rPr>
              <a:t>项目评价</a:t>
            </a:r>
            <a:r>
              <a:rPr sz="2300" spc="-50">
                <a:latin typeface="宋体"/>
                <a:cs typeface="宋体"/>
              </a:rPr>
              <a:t>中</a:t>
            </a:r>
            <a:r>
              <a:rPr sz="2300" spc="-60">
                <a:latin typeface="宋体"/>
                <a:cs typeface="宋体"/>
              </a:rPr>
              <a:t>视为现金流入</a:t>
            </a:r>
            <a:r>
              <a:rPr sz="2300" spc="-50">
                <a:latin typeface="宋体"/>
                <a:cs typeface="宋体"/>
              </a:rPr>
              <a:t>)</a:t>
            </a:r>
            <a:endParaRPr sz="2300">
              <a:latin typeface="宋体"/>
              <a:cs typeface="宋体"/>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346075" y="1306830"/>
            <a:ext cx="8074025" cy="4235450"/>
          </a:xfrm>
          <a:prstGeom prst="rect">
            <a:avLst/>
          </a:prstGeom>
        </p:spPr>
        <p:txBody>
          <a:bodyPr vert="horz" wrap="square" lIns="0" tIns="52069" rIns="0" bIns="0" rtlCol="0">
            <a:spAutoFit/>
          </a:bodyPr>
          <a:lstStyle/>
          <a:p>
            <a:pPr marL="12700">
              <a:lnSpc>
                <a:spcPct val="100000"/>
              </a:lnSpc>
              <a:spcBef>
                <a:spcPts val="409"/>
              </a:spcBef>
            </a:pPr>
            <a:r>
              <a:rPr sz="3050" spc="-70">
                <a:latin typeface="宋体"/>
                <a:cs typeface="宋体"/>
              </a:rPr>
              <a:t>债务资金</a:t>
            </a:r>
            <a:endParaRPr sz="3050">
              <a:latin typeface="宋体"/>
              <a:cs typeface="宋体"/>
            </a:endParaRPr>
          </a:p>
          <a:p>
            <a:pPr marL="336550" marR="43180" indent="-323850">
              <a:lnSpc>
                <a:spcPts val="3150"/>
              </a:lnSpc>
              <a:spcBef>
                <a:spcPts val="844"/>
              </a:spcBef>
              <a:buFont typeface="Arial"/>
              <a:buChar char="•"/>
              <a:tabLst>
                <a:tab pos="393700"/>
              </a:tabLst>
            </a:pPr>
            <a:r>
              <a:rPr/>
              <a:t>	</a:t>
            </a:r>
            <a:r>
              <a:rPr sz="3050" spc="-75">
                <a:latin typeface="宋体"/>
                <a:cs typeface="宋体"/>
              </a:rPr>
              <a:t>债务资金是以负债方式从金融机构、证券市场等资本市场取得的资金。</a:t>
            </a:r>
            <a:r>
              <a:rPr sz="3050" spc="-75">
                <a:solidFill>
                  <a:srgbClr val="FF0000"/>
                </a:solidFill>
                <a:latin typeface="宋体"/>
                <a:cs typeface="宋体"/>
              </a:rPr>
              <a:t>债务资金的特点。</a:t>
            </a:r>
            <a:endParaRPr sz="3050">
              <a:latin typeface="宋体"/>
              <a:cs typeface="宋体"/>
            </a:endParaRPr>
          </a:p>
          <a:p>
            <a:pPr>
              <a:lnSpc>
                <a:spcPct val="100000"/>
              </a:lnSpc>
              <a:spcBef>
                <a:spcPts val="55"/>
              </a:spcBef>
              <a:buFont typeface="Arial"/>
              <a:buChar char="•"/>
            </a:pPr>
            <a:endParaRPr sz="3100">
              <a:latin typeface="宋体"/>
              <a:cs typeface="宋体"/>
            </a:endParaRPr>
          </a:p>
          <a:p>
            <a:pPr marL="327025" marR="5080" indent="-314325" algn="just">
              <a:lnSpc>
                <a:spcPct val="104500"/>
              </a:lnSpc>
              <a:buFont typeface="Arial"/>
              <a:buChar char="•"/>
              <a:tabLst>
                <a:tab pos="393700"/>
              </a:tabLst>
            </a:pPr>
            <a:r>
              <a:rPr/>
              <a:t>	</a:t>
            </a:r>
            <a:r>
              <a:rPr sz="3050" spc="-75">
                <a:latin typeface="宋体"/>
                <a:cs typeface="宋体"/>
              </a:rPr>
              <a:t>债务资金筹措可分为直接融资和间接融资。</a:t>
            </a:r>
            <a:r>
              <a:rPr sz="3050" spc="-50">
                <a:latin typeface="宋体"/>
                <a:cs typeface="宋体"/>
              </a:rPr>
              <a:t> </a:t>
            </a:r>
            <a:r>
              <a:rPr sz="3050" spc="-75">
                <a:latin typeface="宋体"/>
                <a:cs typeface="宋体"/>
              </a:rPr>
              <a:t>直接融资主要包括：企业债券；国际债券。</a:t>
            </a:r>
            <a:endParaRPr sz="3050">
              <a:latin typeface="宋体"/>
              <a:cs typeface="宋体"/>
            </a:endParaRPr>
          </a:p>
          <a:p>
            <a:pPr marL="336550" marR="5080" indent="95250" algn="just">
              <a:lnSpc>
                <a:spcPts val="3229"/>
              </a:lnSpc>
              <a:spcBef>
                <a:spcPts val="710"/>
              </a:spcBef>
            </a:pPr>
            <a:r>
              <a:rPr sz="3050" spc="-75">
                <a:latin typeface="宋体"/>
                <a:cs typeface="宋体"/>
              </a:rPr>
              <a:t>间接融资主要包括：商业银行贷款；政策性银行贷款；外国政府贷款；国际金融组织贷款；出口信贷；银团贷款；融资租赁。</a:t>
            </a:r>
            <a:endParaRPr sz="3050">
              <a:latin typeface="宋体"/>
              <a:cs typeface="宋体"/>
            </a:endParaRPr>
          </a:p>
        </p:txBody>
      </p:sp>
      <p:sp>
        <p:nvSpPr>
          <p:cNvPr id="3" name="object 3"/>
          <p:cNvSpPr txBox="1">
            <a:spLocks noGrp="1"/>
          </p:cNvSpPr>
          <p:nvPr>
            <p:ph type="title"/>
          </p:nvPr>
        </p:nvSpPr>
        <p:spPr>
          <a:xfrm>
            <a:off x="488950" y="495300"/>
            <a:ext cx="6178550" cy="436880"/>
          </a:xfrm>
          <a:prstGeom prst="rect">
            <a:avLst/>
          </a:prstGeom>
        </p:spPr>
        <p:txBody>
          <a:bodyPr vert="horz" wrap="square" lIns="0" tIns="12700" rIns="0" bIns="0" rtlCol="0">
            <a:spAutoFit/>
          </a:bodyPr>
          <a:lstStyle/>
          <a:p>
            <a:pPr marL="12700">
              <a:lnSpc>
                <a:spcPct val="100000"/>
              </a:lnSpc>
              <a:spcBef>
                <a:spcPts val="100"/>
              </a:spcBef>
            </a:pPr>
            <a:r>
              <a:rPr sz="2700" spc="-75"/>
              <a:t>9.2.2项目债务资金的来源渠道与筹措方式</a:t>
            </a:r>
            <a:endParaRPr sz="27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412750" y="619125"/>
            <a:ext cx="7559675" cy="4465955"/>
          </a:xfrm>
          <a:prstGeom prst="rect">
            <a:avLst/>
          </a:prstGeom>
        </p:spPr>
        <p:txBody>
          <a:bodyPr vert="horz" wrap="square" lIns="0" tIns="12700" rIns="0" bIns="0" rtlCol="0">
            <a:spAutoFit/>
          </a:bodyPr>
          <a:lstStyle/>
          <a:p>
            <a:pPr marL="165100">
              <a:lnSpc>
                <a:spcPct val="100000"/>
              </a:lnSpc>
              <a:spcBef>
                <a:spcPts val="100"/>
              </a:spcBef>
            </a:pPr>
            <a:r>
              <a:rPr sz="2700" spc="-75">
                <a:latin typeface="宋体"/>
                <a:cs typeface="宋体"/>
              </a:rPr>
              <a:t>9.2.3既有法人内部融资-渠道和方式</a:t>
            </a:r>
            <a:endParaRPr sz="2700">
              <a:latin typeface="宋体"/>
              <a:cs typeface="宋体"/>
            </a:endParaRPr>
          </a:p>
          <a:p>
            <a:pPr>
              <a:lnSpc>
                <a:spcPct val="100000"/>
              </a:lnSpc>
              <a:spcBef>
                <a:spcPts val="20"/>
              </a:spcBef>
            </a:pPr>
            <a:endParaRPr sz="2150">
              <a:latin typeface="宋体"/>
              <a:cs typeface="宋体"/>
            </a:endParaRPr>
          </a:p>
          <a:p>
            <a:pPr marL="336550" marR="5080" indent="-323850">
              <a:lnSpc>
                <a:spcPct val="76400"/>
              </a:lnSpc>
              <a:buFont typeface="Arial"/>
              <a:buChar char="•"/>
              <a:tabLst>
                <a:tab pos="374650"/>
              </a:tabLst>
            </a:pPr>
            <a:r>
              <a:rPr/>
              <a:t>	</a:t>
            </a:r>
            <a:r>
              <a:rPr sz="2700" spc="-75">
                <a:latin typeface="宋体"/>
                <a:cs typeface="宋体"/>
              </a:rPr>
              <a:t>可用于项目建设的货币资金:现有货币资金或未来可获盈余资金。</a:t>
            </a:r>
            <a:endParaRPr sz="2700">
              <a:latin typeface="宋体"/>
              <a:cs typeface="宋体"/>
            </a:endParaRPr>
          </a:p>
          <a:p>
            <a:pPr>
              <a:lnSpc>
                <a:spcPct val="100000"/>
              </a:lnSpc>
              <a:spcBef>
                <a:spcPts val="55"/>
              </a:spcBef>
              <a:buFont typeface="Arial"/>
              <a:buChar char="•"/>
            </a:pPr>
            <a:endParaRPr sz="3000">
              <a:latin typeface="宋体"/>
              <a:cs typeface="宋体"/>
            </a:endParaRPr>
          </a:p>
          <a:p>
            <a:pPr marL="336550" marR="5080" indent="-323850">
              <a:lnSpc>
                <a:spcPct val="76400"/>
              </a:lnSpc>
              <a:buFont typeface="Arial"/>
              <a:buChar char="•"/>
              <a:tabLst>
                <a:tab pos="374650"/>
              </a:tabLst>
            </a:pPr>
            <a:r>
              <a:rPr/>
              <a:t>	</a:t>
            </a:r>
            <a:r>
              <a:rPr sz="2700" spc="-75">
                <a:latin typeface="宋体"/>
                <a:cs typeface="宋体"/>
              </a:rPr>
              <a:t>资产变现的资金:流动资产、长期投资和固定资产</a:t>
            </a:r>
            <a:r>
              <a:rPr sz="2700" spc="-70">
                <a:latin typeface="宋体"/>
                <a:cs typeface="宋体"/>
              </a:rPr>
              <a:t>变现。</a:t>
            </a:r>
            <a:endParaRPr sz="2700">
              <a:latin typeface="宋体"/>
              <a:cs typeface="宋体"/>
            </a:endParaRPr>
          </a:p>
          <a:p>
            <a:pPr>
              <a:lnSpc>
                <a:spcPct val="100000"/>
              </a:lnSpc>
              <a:spcBef>
                <a:spcPts val="60"/>
              </a:spcBef>
              <a:buFont typeface="Arial"/>
              <a:buChar char="•"/>
            </a:pPr>
            <a:endParaRPr sz="2400">
              <a:latin typeface="宋体"/>
              <a:cs typeface="宋体"/>
            </a:endParaRPr>
          </a:p>
          <a:p>
            <a:pPr marL="374650" indent="-361950">
              <a:lnSpc>
                <a:spcPct val="100000"/>
              </a:lnSpc>
              <a:buChar char="•"/>
              <a:tabLst>
                <a:tab pos="374650"/>
              </a:tabLst>
            </a:pPr>
            <a:r>
              <a:rPr sz="2700" spc="-75">
                <a:latin typeface="宋体"/>
                <a:cs typeface="宋体"/>
              </a:rPr>
              <a:t>资产经营权变现的资金：</a:t>
            </a:r>
            <a:endParaRPr sz="2700">
              <a:latin typeface="宋体"/>
              <a:cs typeface="宋体"/>
            </a:endParaRPr>
          </a:p>
          <a:p>
            <a:pPr>
              <a:lnSpc>
                <a:spcPct val="100000"/>
              </a:lnSpc>
              <a:spcBef>
                <a:spcPts val="45"/>
              </a:spcBef>
              <a:buFont typeface="Arial"/>
              <a:buChar char="•"/>
            </a:pPr>
            <a:endParaRPr sz="2950">
              <a:latin typeface="宋体"/>
              <a:cs typeface="宋体"/>
            </a:endParaRPr>
          </a:p>
          <a:p>
            <a:pPr marL="336550" marR="167005" indent="-323850">
              <a:lnSpc>
                <a:spcPct val="76400"/>
              </a:lnSpc>
              <a:buFont typeface="Arial"/>
              <a:buChar char="•"/>
              <a:tabLst>
                <a:tab pos="374650"/>
              </a:tabLst>
            </a:pPr>
            <a:r>
              <a:rPr/>
              <a:t>	</a:t>
            </a:r>
            <a:r>
              <a:rPr sz="2700" spc="-75">
                <a:latin typeface="宋体"/>
                <a:cs typeface="宋体"/>
              </a:rPr>
              <a:t>直接使用非现金资产：实物、工业产权、非专利技术、土地使用权等。</a:t>
            </a:r>
            <a:endParaRPr sz="2700">
              <a:latin typeface="宋体"/>
              <a:cs typeface="宋体"/>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a:spLocks noGrp="1"/>
          </p:cNvSpPr>
          <p:nvPr>
            <p:ph type="title"/>
          </p:nvPr>
        </p:nvSpPr>
        <p:spPr>
          <a:xfrm>
            <a:off x="412750" y="714375"/>
            <a:ext cx="2511425" cy="436880"/>
          </a:xfrm>
          <a:prstGeom prst="rect">
            <a:avLst/>
          </a:prstGeom>
        </p:spPr>
        <p:txBody>
          <a:bodyPr vert="horz" wrap="square" lIns="0" tIns="12700" rIns="0" bIns="0" rtlCol="0">
            <a:spAutoFit/>
          </a:bodyPr>
          <a:lstStyle/>
          <a:p>
            <a:pPr marL="12700">
              <a:lnSpc>
                <a:spcPct val="100000"/>
              </a:lnSpc>
              <a:spcBef>
                <a:spcPts val="100"/>
              </a:spcBef>
            </a:pPr>
            <a:r>
              <a:rPr sz="2700" spc="-75"/>
              <a:t>9.2.4</a:t>
            </a:r>
            <a:r>
              <a:rPr sz="2700" spc="-70"/>
              <a:t>准股本资金</a:t>
            </a:r>
            <a:endParaRPr sz="2700"/>
          </a:p>
        </p:txBody>
      </p:sp>
      <p:pic>
        <p:nvPicPr>
          <p:cNvPr id="3" name="object 3"/>
          <p:cNvPicPr/>
          <p:nvPr/>
        </p:nvPicPr>
        <p:blipFill>
          <a:blip r:embed="rId2"/>
          <a:stretch>
            <a:fillRect/>
          </a:stretch>
        </p:blipFill>
        <p:spPr>
          <a:xfrm>
            <a:off x="3073400" y="2384425"/>
            <a:ext cx="2276475" cy="1085850"/>
          </a:xfrm>
          <a:prstGeom prst="rect">
            <a:avLst/>
          </a:prstGeom>
        </p:spPr>
      </p:pic>
      <p:sp>
        <p:nvSpPr>
          <p:cNvPr id="4" name="object 4"/>
          <p:cNvSpPr txBox="1"/>
          <p:nvPr/>
        </p:nvSpPr>
        <p:spPr>
          <a:xfrm>
            <a:off x="412750" y="1190625"/>
            <a:ext cx="7693025" cy="1625600"/>
          </a:xfrm>
          <a:prstGeom prst="rect">
            <a:avLst/>
          </a:prstGeom>
        </p:spPr>
        <p:txBody>
          <a:bodyPr vert="horz" wrap="square" lIns="0" tIns="35560" rIns="0" bIns="0" rtlCol="0">
            <a:spAutoFit/>
          </a:bodyPr>
          <a:lstStyle/>
          <a:p>
            <a:pPr marL="336550" marR="5080" indent="-323850" algn="just">
              <a:lnSpc>
                <a:spcPts val="3150"/>
              </a:lnSpc>
              <a:spcBef>
                <a:spcPts val="280"/>
              </a:spcBef>
              <a:buFont typeface="Arial"/>
              <a:buChar char="•"/>
              <a:tabLst>
                <a:tab pos="974725"/>
              </a:tabLst>
            </a:pPr>
            <a:r>
              <a:rPr/>
              <a:t>	</a:t>
            </a:r>
            <a:r>
              <a:rPr sz="2700" spc="-75">
                <a:latin typeface="宋体"/>
                <a:cs typeface="宋体"/>
              </a:rPr>
              <a:t>准股本资金是一种既有权益资本性质，又有债务资金性质的资金。准股本资金主要有：优先股股票；可转换债券。</a:t>
            </a:r>
            <a:endParaRPr sz="2700">
              <a:latin typeface="宋体"/>
              <a:cs typeface="宋体"/>
            </a:endParaRPr>
          </a:p>
          <a:p>
            <a:pPr marR="144780" algn="ctr">
              <a:lnSpc>
                <a:spcPct val="100000"/>
              </a:lnSpc>
              <a:spcBef>
                <a:spcPts val="745"/>
              </a:spcBef>
            </a:pPr>
            <a:r>
              <a:rPr sz="1850" spc="-65">
                <a:latin typeface="宋体"/>
                <a:cs typeface="宋体"/>
              </a:rPr>
              <a:t>兼有债权和股</a:t>
            </a:r>
            <a:r>
              <a:rPr sz="1850" spc="-50">
                <a:latin typeface="宋体"/>
                <a:cs typeface="宋体"/>
              </a:rPr>
              <a:t>票</a:t>
            </a:r>
            <a:endParaRPr sz="1850">
              <a:latin typeface="宋体"/>
              <a:cs typeface="宋体"/>
            </a:endParaRPr>
          </a:p>
        </p:txBody>
      </p:sp>
      <p:sp>
        <p:nvSpPr>
          <p:cNvPr id="5" name="object 5"/>
          <p:cNvSpPr txBox="1"/>
          <p:nvPr/>
        </p:nvSpPr>
        <p:spPr>
          <a:xfrm>
            <a:off x="3365500" y="2790825"/>
            <a:ext cx="1635125" cy="596900"/>
          </a:xfrm>
          <a:prstGeom prst="rect">
            <a:avLst/>
          </a:prstGeom>
        </p:spPr>
        <p:txBody>
          <a:bodyPr vert="horz" wrap="square" lIns="0" tIns="11430" rIns="0" bIns="0" rtlCol="0">
            <a:spAutoFit/>
          </a:bodyPr>
          <a:lstStyle/>
          <a:p>
            <a:pPr marL="12700" marR="5080">
              <a:lnSpc>
                <a:spcPct val="101400"/>
              </a:lnSpc>
              <a:spcBef>
                <a:spcPts val="90"/>
              </a:spcBef>
            </a:pPr>
            <a:r>
              <a:rPr sz="1850" spc="-65">
                <a:latin typeface="宋体"/>
                <a:cs typeface="宋体"/>
              </a:rPr>
              <a:t>的特性。项目</a:t>
            </a:r>
            <a:r>
              <a:rPr sz="1850" spc="-50">
                <a:latin typeface="宋体"/>
                <a:cs typeface="宋体"/>
              </a:rPr>
              <a:t>债</a:t>
            </a:r>
            <a:r>
              <a:rPr sz="1850" spc="-65">
                <a:latin typeface="宋体"/>
                <a:cs typeface="宋体"/>
              </a:rPr>
              <a:t>务资金</a:t>
            </a:r>
            <a:r>
              <a:rPr sz="1850" spc="-50">
                <a:latin typeface="宋体"/>
                <a:cs typeface="宋体"/>
              </a:rPr>
              <a:t>。</a:t>
            </a:r>
            <a:endParaRPr sz="1850">
              <a:latin typeface="宋体"/>
              <a:cs typeface="宋体"/>
            </a:endParaRPr>
          </a:p>
        </p:txBody>
      </p:sp>
      <p:pic>
        <p:nvPicPr>
          <p:cNvPr id="6" name="object 6"/>
          <p:cNvPicPr/>
          <p:nvPr/>
        </p:nvPicPr>
        <p:blipFill>
          <a:blip r:embed="rId3"/>
          <a:stretch>
            <a:fillRect/>
          </a:stretch>
        </p:blipFill>
        <p:spPr>
          <a:xfrm>
            <a:off x="882650" y="2441575"/>
            <a:ext cx="1638300" cy="657225"/>
          </a:xfrm>
          <a:prstGeom prst="rect">
            <a:avLst/>
          </a:prstGeom>
        </p:spPr>
      </p:pic>
      <p:sp>
        <p:nvSpPr>
          <p:cNvPr id="7" name="object 7"/>
          <p:cNvSpPr txBox="1"/>
          <p:nvPr/>
        </p:nvSpPr>
        <p:spPr>
          <a:xfrm>
            <a:off x="1127125" y="2628900"/>
            <a:ext cx="1177925" cy="311150"/>
          </a:xfrm>
          <a:prstGeom prst="rect">
            <a:avLst/>
          </a:prstGeom>
        </p:spPr>
        <p:txBody>
          <a:bodyPr vert="horz" wrap="square" lIns="0" tIns="15875" rIns="0" bIns="0" rtlCol="0">
            <a:spAutoFit/>
          </a:bodyPr>
          <a:lstStyle/>
          <a:p>
            <a:pPr marL="12700">
              <a:lnSpc>
                <a:spcPct val="100000"/>
              </a:lnSpc>
              <a:spcBef>
                <a:spcPts val="125"/>
              </a:spcBef>
            </a:pPr>
            <a:r>
              <a:rPr sz="1850" spc="-65">
                <a:latin typeface="宋体"/>
                <a:cs typeface="宋体"/>
              </a:rPr>
              <a:t>项目资本</a:t>
            </a:r>
            <a:r>
              <a:rPr sz="1850" spc="-50">
                <a:latin typeface="宋体"/>
                <a:cs typeface="宋体"/>
              </a:rPr>
              <a:t>金</a:t>
            </a:r>
            <a:endParaRPr sz="1850">
              <a:latin typeface="宋体"/>
              <a:cs typeface="宋体"/>
            </a:endParaRPr>
          </a:p>
        </p:txBody>
      </p:sp>
      <p:pic>
        <p:nvPicPr>
          <p:cNvPr id="8" name="object 8"/>
          <p:cNvPicPr/>
          <p:nvPr/>
        </p:nvPicPr>
        <p:blipFill>
          <a:blip r:embed="rId4"/>
          <a:stretch>
            <a:fillRect/>
          </a:stretch>
        </p:blipFill>
        <p:spPr>
          <a:xfrm>
            <a:off x="1339850" y="3098800"/>
            <a:ext cx="95250" cy="1085850"/>
          </a:xfrm>
          <a:prstGeom prst="rect">
            <a:avLst/>
          </a:prstGeom>
        </p:spPr>
      </p:pic>
      <p:sp>
        <p:nvSpPr>
          <p:cNvPr id="9" name="object 9"/>
          <p:cNvSpPr txBox="1"/>
          <p:nvPr/>
        </p:nvSpPr>
        <p:spPr>
          <a:xfrm>
            <a:off x="784225" y="4343400"/>
            <a:ext cx="7178675" cy="722630"/>
          </a:xfrm>
          <a:prstGeom prst="rect">
            <a:avLst/>
          </a:prstGeom>
        </p:spPr>
        <p:txBody>
          <a:bodyPr vert="horz" wrap="square" lIns="0" tIns="33655" rIns="0" bIns="0" rtlCol="0">
            <a:spAutoFit/>
          </a:bodyPr>
          <a:lstStyle/>
          <a:p>
            <a:pPr marL="12700" marR="5080">
              <a:lnSpc>
                <a:spcPts val="2700"/>
              </a:lnSpc>
              <a:spcBef>
                <a:spcPts val="265"/>
              </a:spcBef>
            </a:pPr>
            <a:r>
              <a:rPr sz="2300" spc="-60">
                <a:latin typeface="宋体"/>
                <a:cs typeface="宋体"/>
              </a:rPr>
              <a:t>股息高</a:t>
            </a:r>
            <a:r>
              <a:rPr sz="2300" spc="-35">
                <a:latin typeface="宋体"/>
                <a:cs typeface="宋体"/>
              </a:rPr>
              <a:t>,</a:t>
            </a:r>
            <a:r>
              <a:rPr sz="2300" spc="-60">
                <a:latin typeface="宋体"/>
                <a:cs typeface="宋体"/>
              </a:rPr>
              <a:t>数额固定，清产时先于普通股东受偿</a:t>
            </a:r>
            <a:r>
              <a:rPr sz="2300" spc="-35">
                <a:latin typeface="宋体"/>
                <a:cs typeface="宋体"/>
              </a:rPr>
              <a:t>,</a:t>
            </a:r>
            <a:r>
              <a:rPr sz="2300" spc="-60">
                <a:latin typeface="宋体"/>
                <a:cs typeface="宋体"/>
              </a:rPr>
              <a:t>没有股东</a:t>
            </a:r>
            <a:r>
              <a:rPr sz="2300" spc="-50">
                <a:latin typeface="宋体"/>
                <a:cs typeface="宋体"/>
              </a:rPr>
              <a:t>的</a:t>
            </a:r>
            <a:r>
              <a:rPr sz="2300" spc="-60">
                <a:latin typeface="宋体"/>
                <a:cs typeface="宋体"/>
              </a:rPr>
              <a:t>权利。从股东角度看是一种负债</a:t>
            </a:r>
            <a:r>
              <a:rPr sz="2300" spc="-50">
                <a:latin typeface="宋体"/>
                <a:cs typeface="宋体"/>
              </a:rPr>
              <a:t>。</a:t>
            </a:r>
            <a:endParaRPr sz="2300">
              <a:latin typeface="宋体"/>
              <a:cs typeface="宋体"/>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a:spLocks noGrp="1"/>
          </p:cNvSpPr>
          <p:nvPr>
            <p:ph type="title"/>
          </p:nvPr>
        </p:nvSpPr>
        <p:spPr>
          <a:xfrm>
            <a:off x="488950" y="171450"/>
            <a:ext cx="6483350" cy="436880"/>
          </a:xfrm>
          <a:prstGeom prst="rect">
            <a:avLst/>
          </a:prstGeom>
        </p:spPr>
        <p:txBody>
          <a:bodyPr vert="horz" wrap="square" lIns="0" tIns="12700" rIns="0" bIns="0" rtlCol="0">
            <a:spAutoFit/>
          </a:bodyPr>
          <a:lstStyle/>
          <a:p>
            <a:pPr marL="12700">
              <a:lnSpc>
                <a:spcPct val="100000"/>
              </a:lnSpc>
              <a:spcBef>
                <a:spcPts val="100"/>
              </a:spcBef>
              <a:tabLst>
                <a:tab pos="3650615"/>
                <a:tab pos="4641215"/>
                <a:tab pos="5631815"/>
              </a:tabLst>
            </a:pPr>
            <a:r>
              <a:rPr sz="2700" spc="-75"/>
              <a:t>9.3融资方案分析(来</a:t>
            </a:r>
            <a:r>
              <a:rPr sz="2700" spc="-50"/>
              <a:t>源</a:t>
            </a:r>
            <a:r>
              <a:rPr sz="2700"/>
              <a:t>	</a:t>
            </a:r>
            <a:r>
              <a:rPr sz="2700" spc="-75"/>
              <a:t>结</a:t>
            </a:r>
            <a:r>
              <a:rPr sz="2700" spc="-50"/>
              <a:t>构</a:t>
            </a:r>
            <a:r>
              <a:rPr sz="2700"/>
              <a:t>	</a:t>
            </a:r>
            <a:r>
              <a:rPr sz="2700" spc="-75"/>
              <a:t>成</a:t>
            </a:r>
            <a:r>
              <a:rPr sz="2700" spc="-50"/>
              <a:t>本</a:t>
            </a:r>
            <a:r>
              <a:rPr sz="2700"/>
              <a:t>	</a:t>
            </a:r>
            <a:r>
              <a:rPr sz="2700" spc="-75"/>
              <a:t>风险</a:t>
            </a:r>
            <a:r>
              <a:rPr sz="2700" spc="-50"/>
              <a:t>)</a:t>
            </a:r>
            <a:endParaRPr sz="2700"/>
          </a:p>
        </p:txBody>
      </p:sp>
      <p:sp>
        <p:nvSpPr>
          <p:cNvPr id="3" name="object 3"/>
          <p:cNvSpPr txBox="1"/>
          <p:nvPr/>
        </p:nvSpPr>
        <p:spPr>
          <a:xfrm>
            <a:off x="412750" y="762000"/>
            <a:ext cx="8074025" cy="5399405"/>
          </a:xfrm>
          <a:prstGeom prst="rect">
            <a:avLst/>
          </a:prstGeom>
        </p:spPr>
        <p:txBody>
          <a:bodyPr vert="horz" wrap="square" lIns="0" tIns="15875" rIns="0" bIns="0" rtlCol="0">
            <a:spAutoFit/>
          </a:bodyPr>
          <a:lstStyle/>
          <a:p>
            <a:pPr marL="12700">
              <a:lnSpc>
                <a:spcPct val="100000"/>
              </a:lnSpc>
              <a:spcBef>
                <a:spcPts val="125"/>
              </a:spcBef>
            </a:pPr>
            <a:r>
              <a:rPr sz="2300" spc="-35">
                <a:latin typeface="宋体"/>
                <a:cs typeface="宋体"/>
              </a:rPr>
              <a:t>9.3.1</a:t>
            </a:r>
            <a:r>
              <a:rPr sz="2300" spc="-60">
                <a:latin typeface="宋体"/>
                <a:cs typeface="宋体"/>
              </a:rPr>
              <a:t>资金来源的可靠性分析</a:t>
            </a:r>
            <a:endParaRPr sz="2300">
              <a:latin typeface="宋体"/>
              <a:cs typeface="宋体"/>
            </a:endParaRPr>
          </a:p>
          <a:p>
            <a:pPr>
              <a:lnSpc>
                <a:spcPct val="100000"/>
              </a:lnSpc>
              <a:spcBef>
                <a:spcPts val="20"/>
              </a:spcBef>
            </a:pPr>
            <a:endParaRPr sz="2500">
              <a:latin typeface="宋体"/>
              <a:cs typeface="宋体"/>
            </a:endParaRPr>
          </a:p>
          <a:p>
            <a:pPr marL="336550" marR="5080" indent="390525">
              <a:lnSpc>
                <a:spcPct val="78800"/>
              </a:lnSpc>
            </a:pPr>
            <a:r>
              <a:rPr sz="2300" spc="-60">
                <a:latin typeface="宋体"/>
                <a:cs typeface="宋体"/>
              </a:rPr>
              <a:t>资金来源的可靠性是指权益资金和债务资金以及资产投</a:t>
            </a:r>
            <a:r>
              <a:rPr sz="2300" spc="-50">
                <a:latin typeface="宋体"/>
                <a:cs typeface="宋体"/>
              </a:rPr>
              <a:t>入</a:t>
            </a:r>
            <a:r>
              <a:rPr sz="2300" spc="-60">
                <a:latin typeface="宋体"/>
                <a:cs typeface="宋体"/>
              </a:rPr>
              <a:t>等各类资本在币种、数量和时间要求上能否满足项目建设的</a:t>
            </a:r>
            <a:r>
              <a:rPr sz="2300" spc="-50">
                <a:latin typeface="宋体"/>
                <a:cs typeface="宋体"/>
              </a:rPr>
              <a:t>需</a:t>
            </a:r>
            <a:r>
              <a:rPr sz="2300" spc="-55">
                <a:latin typeface="宋体"/>
                <a:cs typeface="宋体"/>
              </a:rPr>
              <a:t>要。</a:t>
            </a:r>
            <a:endParaRPr sz="2300">
              <a:latin typeface="宋体"/>
              <a:cs typeface="宋体"/>
            </a:endParaRPr>
          </a:p>
          <a:p>
            <a:pPr>
              <a:lnSpc>
                <a:spcPct val="100000"/>
              </a:lnSpc>
              <a:spcBef>
                <a:spcPts val="15"/>
              </a:spcBef>
            </a:pPr>
            <a:endParaRPr sz="2050">
              <a:latin typeface="宋体"/>
              <a:cs typeface="宋体"/>
            </a:endParaRPr>
          </a:p>
          <a:p>
            <a:pPr marL="737235" indent="-724535">
              <a:lnSpc>
                <a:spcPts val="2730"/>
              </a:lnSpc>
              <a:buSzPct val="95652"/>
              <a:buAutoNum type="arabicPlain"/>
              <a:tabLst>
                <a:tab pos="737235"/>
              </a:tabLst>
            </a:pPr>
            <a:r>
              <a:rPr sz="2300" spc="-60">
                <a:latin typeface="宋体"/>
                <a:cs typeface="宋体"/>
              </a:rPr>
              <a:t>项目资本金的可靠性分析</a:t>
            </a:r>
            <a:endParaRPr sz="2300">
              <a:latin typeface="宋体"/>
              <a:cs typeface="宋体"/>
            </a:endParaRPr>
          </a:p>
          <a:p>
            <a:pPr marL="336550" marR="5080" lvl="1" indent="-38100" algn="just">
              <a:lnSpc>
                <a:spcPct val="78800"/>
              </a:lnSpc>
              <a:spcBef>
                <a:spcPts val="555"/>
              </a:spcBef>
              <a:buSzPct val="95652"/>
              <a:buAutoNum type="arabicParenR"/>
              <a:tabLst>
                <a:tab pos="589915"/>
              </a:tabLst>
            </a:pPr>
            <a:r>
              <a:rPr sz="2300" spc="-60">
                <a:latin typeface="宋体"/>
                <a:cs typeface="宋体"/>
              </a:rPr>
              <a:t>对既有法人融资方式，应分析原有股东增资扩股和吸收新股东投资的数额及其可靠性，对原有股东的增资主要分析企业近期(一般为近三年)的经营和财务状况，预测未来企业经营和财务状况；</a:t>
            </a:r>
            <a:endParaRPr sz="2300">
              <a:latin typeface="宋体"/>
              <a:cs typeface="宋体"/>
            </a:endParaRPr>
          </a:p>
          <a:p>
            <a:pPr lvl="1">
              <a:lnSpc>
                <a:spcPct val="100000"/>
              </a:lnSpc>
              <a:spcBef>
                <a:spcPts val="20"/>
              </a:spcBef>
              <a:buFont typeface="Arial"/>
              <a:buAutoNum type="arabicParenR"/>
            </a:pPr>
            <a:endParaRPr sz="2500">
              <a:latin typeface="宋体"/>
              <a:cs typeface="宋体"/>
            </a:endParaRPr>
          </a:p>
          <a:p>
            <a:pPr marL="336550" marR="186055" lvl="1" indent="-180975">
              <a:lnSpc>
                <a:spcPct val="78800"/>
              </a:lnSpc>
              <a:buSzPct val="95652"/>
              <a:buAutoNum type="arabicParenR"/>
              <a:tabLst>
                <a:tab pos="447040"/>
              </a:tabLst>
            </a:pPr>
            <a:r>
              <a:rPr sz="2300" spc="-55">
                <a:latin typeface="宋体"/>
                <a:cs typeface="宋体"/>
              </a:rPr>
              <a:t>对新设法人融资方式，应分析各投资者认缴的股本金额及其</a:t>
            </a:r>
            <a:r>
              <a:rPr sz="2300" spc="-40">
                <a:latin typeface="宋体"/>
                <a:cs typeface="宋体"/>
              </a:rPr>
              <a:t>可靠性；</a:t>
            </a:r>
            <a:endParaRPr sz="2300">
              <a:latin typeface="宋体"/>
              <a:cs typeface="宋体"/>
            </a:endParaRPr>
          </a:p>
          <a:p>
            <a:pPr lvl="1">
              <a:lnSpc>
                <a:spcPct val="100000"/>
              </a:lnSpc>
              <a:spcBef>
                <a:spcPts val="20"/>
              </a:spcBef>
              <a:buFont typeface="Arial"/>
              <a:buAutoNum type="arabicParenR"/>
            </a:pPr>
            <a:endParaRPr sz="2500">
              <a:latin typeface="宋体"/>
              <a:cs typeface="宋体"/>
            </a:endParaRPr>
          </a:p>
          <a:p>
            <a:pPr marL="336550" marR="43180" lvl="1" indent="-38100">
              <a:lnSpc>
                <a:spcPct val="78800"/>
              </a:lnSpc>
              <a:spcBef>
                <a:spcPts val="5"/>
              </a:spcBef>
              <a:buSzPct val="95652"/>
              <a:buAutoNum type="arabicParenR"/>
              <a:tabLst>
                <a:tab pos="589915"/>
              </a:tabLst>
            </a:pPr>
            <a:r>
              <a:rPr sz="2300" spc="-55">
                <a:latin typeface="宋体"/>
                <a:cs typeface="宋体"/>
              </a:rPr>
              <a:t>若通过发行股票筹集权益资金，应分析其发行的成功度和价格预期，分析获得批准的时间和可能性；</a:t>
            </a:r>
            <a:endParaRPr sz="2300">
              <a:latin typeface="宋体"/>
              <a:cs typeface="宋体"/>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346075" y="266700"/>
            <a:ext cx="8074025" cy="5894705"/>
          </a:xfrm>
          <a:prstGeom prst="rect">
            <a:avLst/>
          </a:prstGeom>
        </p:spPr>
        <p:txBody>
          <a:bodyPr vert="horz" wrap="square" lIns="0" tIns="15875" rIns="0" bIns="0" rtlCol="0">
            <a:spAutoFit/>
          </a:bodyPr>
          <a:lstStyle/>
          <a:p>
            <a:pPr marL="12700">
              <a:lnSpc>
                <a:spcPct val="100000"/>
              </a:lnSpc>
              <a:spcBef>
                <a:spcPts val="125"/>
              </a:spcBef>
            </a:pPr>
            <a:r>
              <a:rPr sz="2300" spc="-35">
                <a:latin typeface="宋体"/>
                <a:cs typeface="宋体"/>
              </a:rPr>
              <a:t>9.3.2</a:t>
            </a:r>
            <a:r>
              <a:rPr sz="2300" spc="-60">
                <a:latin typeface="宋体"/>
                <a:cs typeface="宋体"/>
              </a:rPr>
              <a:t>资金结构分析</a:t>
            </a:r>
            <a:endParaRPr sz="2300">
              <a:latin typeface="宋体"/>
              <a:cs typeface="宋体"/>
            </a:endParaRPr>
          </a:p>
          <a:p>
            <a:pPr marL="336550" marR="290830" indent="676275">
              <a:lnSpc>
                <a:spcPts val="2400"/>
              </a:lnSpc>
              <a:spcBef>
                <a:spcPts val="545"/>
              </a:spcBef>
            </a:pPr>
            <a:r>
              <a:rPr sz="2300" spc="-60">
                <a:latin typeface="宋体"/>
                <a:cs typeface="宋体"/>
              </a:rPr>
              <a:t>资金结构是指融资方案中各种资金的比例关系。资</a:t>
            </a:r>
            <a:r>
              <a:rPr sz="2300" spc="-50">
                <a:latin typeface="宋体"/>
                <a:cs typeface="宋体"/>
              </a:rPr>
              <a:t>金</a:t>
            </a:r>
            <a:r>
              <a:rPr sz="2300" spc="-60">
                <a:latin typeface="宋体"/>
                <a:cs typeface="宋体"/>
              </a:rPr>
              <a:t>结构主要包括项目资本金与债务资金的比例、资本金内部</a:t>
            </a:r>
            <a:r>
              <a:rPr sz="2300" spc="-50">
                <a:latin typeface="宋体"/>
                <a:cs typeface="宋体"/>
              </a:rPr>
              <a:t>结</a:t>
            </a:r>
            <a:r>
              <a:rPr sz="2300" spc="-60">
                <a:latin typeface="宋体"/>
                <a:cs typeface="宋体"/>
              </a:rPr>
              <a:t>构比例和债务资金内部结构比例。资金结构分析是融资方</a:t>
            </a:r>
            <a:r>
              <a:rPr sz="2300" spc="-50">
                <a:latin typeface="宋体"/>
                <a:cs typeface="宋体"/>
              </a:rPr>
              <a:t>案</a:t>
            </a:r>
            <a:r>
              <a:rPr sz="2300" spc="-60">
                <a:latin typeface="宋体"/>
                <a:cs typeface="宋体"/>
              </a:rPr>
              <a:t>分析的一项重要内容</a:t>
            </a:r>
            <a:r>
              <a:rPr sz="2300" spc="-50">
                <a:latin typeface="宋体"/>
                <a:cs typeface="宋体"/>
              </a:rPr>
              <a:t>。</a:t>
            </a:r>
            <a:endParaRPr sz="2300">
              <a:latin typeface="宋体"/>
              <a:cs typeface="宋体"/>
            </a:endParaRPr>
          </a:p>
          <a:p>
            <a:pPr>
              <a:lnSpc>
                <a:spcPct val="100000"/>
              </a:lnSpc>
              <a:spcBef>
                <a:spcPts val="55"/>
              </a:spcBef>
            </a:pPr>
            <a:endParaRPr sz="2350">
              <a:latin typeface="宋体"/>
              <a:cs typeface="宋体"/>
            </a:endParaRPr>
          </a:p>
          <a:p>
            <a:pPr marL="12700">
              <a:lnSpc>
                <a:spcPct val="100000"/>
              </a:lnSpc>
              <a:spcBef>
                <a:spcPts val="5"/>
              </a:spcBef>
            </a:pPr>
            <a:r>
              <a:rPr sz="2300" spc="-50">
                <a:latin typeface="宋体"/>
                <a:cs typeface="宋体"/>
              </a:rPr>
              <a:t>（1）</a:t>
            </a:r>
            <a:r>
              <a:rPr sz="2300" spc="-60">
                <a:latin typeface="宋体"/>
                <a:cs typeface="宋体"/>
              </a:rPr>
              <a:t>项目资本金与债务资金的比例</a:t>
            </a:r>
            <a:endParaRPr sz="2300">
              <a:latin typeface="宋体"/>
              <a:cs typeface="宋体"/>
            </a:endParaRPr>
          </a:p>
          <a:p>
            <a:pPr>
              <a:lnSpc>
                <a:spcPct val="100000"/>
              </a:lnSpc>
              <a:spcBef>
                <a:spcPts val="10"/>
              </a:spcBef>
            </a:pPr>
            <a:endParaRPr sz="2400">
              <a:latin typeface="宋体"/>
              <a:cs typeface="宋体"/>
            </a:endParaRPr>
          </a:p>
          <a:p>
            <a:pPr marL="727075">
              <a:lnSpc>
                <a:spcPts val="2580"/>
              </a:lnSpc>
              <a:spcBef>
                <a:spcPts val="5"/>
              </a:spcBef>
            </a:pPr>
            <a:r>
              <a:rPr sz="2300" spc="-60">
                <a:latin typeface="宋体"/>
                <a:cs typeface="宋体"/>
              </a:rPr>
              <a:t>项目资本金与债务资金的比例是项目资金结构中最重</a:t>
            </a:r>
            <a:r>
              <a:rPr sz="2300" spc="-50">
                <a:latin typeface="宋体"/>
                <a:cs typeface="宋体"/>
              </a:rPr>
              <a:t>要</a:t>
            </a:r>
            <a:endParaRPr sz="2300">
              <a:latin typeface="宋体"/>
              <a:cs typeface="宋体"/>
            </a:endParaRPr>
          </a:p>
          <a:p>
            <a:pPr marL="336550" marR="5080">
              <a:lnSpc>
                <a:spcPts val="2400"/>
              </a:lnSpc>
              <a:spcBef>
                <a:spcPts val="200"/>
              </a:spcBef>
            </a:pPr>
            <a:r>
              <a:rPr sz="2300" spc="-60">
                <a:latin typeface="宋体"/>
                <a:cs typeface="宋体"/>
              </a:rPr>
              <a:t>的比例关系。一般来说，项目投资者希望投入较少的资本金</a:t>
            </a:r>
            <a:r>
              <a:rPr sz="2300" spc="-50">
                <a:latin typeface="宋体"/>
                <a:cs typeface="宋体"/>
              </a:rPr>
              <a:t>，</a:t>
            </a:r>
            <a:r>
              <a:rPr sz="2300" spc="-60">
                <a:latin typeface="宋体"/>
                <a:cs typeface="宋体"/>
              </a:rPr>
              <a:t>获得较多的债务资金，尽可能降低对股东的追索和财务风险</a:t>
            </a:r>
            <a:r>
              <a:rPr sz="2300" spc="-50">
                <a:latin typeface="宋体"/>
                <a:cs typeface="宋体"/>
              </a:rPr>
              <a:t>。</a:t>
            </a:r>
            <a:r>
              <a:rPr sz="2300" spc="-60">
                <a:latin typeface="宋体"/>
                <a:cs typeface="宋体"/>
              </a:rPr>
              <a:t>而提供债务资金的债权人则希望项目能够有较高的权益资</a:t>
            </a:r>
            <a:r>
              <a:rPr sz="2300" spc="-50">
                <a:latin typeface="宋体"/>
                <a:cs typeface="宋体"/>
              </a:rPr>
              <a:t>金 </a:t>
            </a:r>
            <a:r>
              <a:rPr sz="2300" spc="-60">
                <a:latin typeface="宋体"/>
                <a:cs typeface="宋体"/>
              </a:rPr>
              <a:t>比例，以降低债权的风险。资本金的比例与债务人的信誉</a:t>
            </a:r>
            <a:r>
              <a:rPr sz="2300" spc="-50">
                <a:latin typeface="宋体"/>
                <a:cs typeface="宋体"/>
              </a:rPr>
              <a:t>、 </a:t>
            </a:r>
            <a:r>
              <a:rPr sz="2300" spc="-60">
                <a:latin typeface="宋体"/>
                <a:cs typeface="宋体"/>
              </a:rPr>
              <a:t>经营状况、市场形势、行业状况等有关。一般来说，在不</a:t>
            </a:r>
            <a:r>
              <a:rPr sz="2300" spc="-50">
                <a:latin typeface="宋体"/>
                <a:cs typeface="宋体"/>
              </a:rPr>
              <a:t>同 </a:t>
            </a:r>
            <a:r>
              <a:rPr sz="2300" spc="-60">
                <a:latin typeface="宋体"/>
                <a:cs typeface="宋体"/>
              </a:rPr>
              <a:t>时期、对不同行业、不同借款人，债权人对债务人资本金</a:t>
            </a:r>
            <a:r>
              <a:rPr sz="2300" spc="-50">
                <a:latin typeface="宋体"/>
                <a:cs typeface="宋体"/>
              </a:rPr>
              <a:t>的 </a:t>
            </a:r>
            <a:r>
              <a:rPr sz="2300" spc="-60">
                <a:latin typeface="宋体"/>
                <a:cs typeface="宋体"/>
              </a:rPr>
              <a:t>比例要求是不一样的，当资本金比例达到不能接受的水平时</a:t>
            </a:r>
            <a:r>
              <a:rPr sz="2300" spc="-50">
                <a:latin typeface="宋体"/>
                <a:cs typeface="宋体"/>
              </a:rPr>
              <a:t>，</a:t>
            </a:r>
            <a:r>
              <a:rPr sz="2300" spc="-60">
                <a:latin typeface="宋体"/>
                <a:cs typeface="宋体"/>
              </a:rPr>
              <a:t>银行将会拒绝贷款。资本金和债务资金的合理比例需要由</a:t>
            </a:r>
            <a:r>
              <a:rPr sz="2300" spc="-50">
                <a:latin typeface="宋体"/>
                <a:cs typeface="宋体"/>
              </a:rPr>
              <a:t>各 </a:t>
            </a:r>
            <a:r>
              <a:rPr sz="2300" spc="-60">
                <a:latin typeface="宋体"/>
                <a:cs typeface="宋体"/>
              </a:rPr>
              <a:t>个参与方的利益平衡来决定</a:t>
            </a:r>
            <a:r>
              <a:rPr sz="2300" spc="-50">
                <a:latin typeface="宋体"/>
                <a:cs typeface="宋体"/>
              </a:rPr>
              <a:t>。</a:t>
            </a:r>
            <a:endParaRPr sz="2300">
              <a:latin typeface="宋体"/>
              <a:cs typeface="宋体"/>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889000" y="1000125"/>
            <a:ext cx="7464425" cy="4627880"/>
          </a:xfrm>
          <a:prstGeom prst="rect">
            <a:avLst/>
          </a:prstGeom>
        </p:spPr>
        <p:txBody>
          <a:bodyPr vert="horz" wrap="square" lIns="0" tIns="33655" rIns="0" bIns="0" rtlCol="0">
            <a:spAutoFit/>
          </a:bodyPr>
          <a:lstStyle/>
          <a:p>
            <a:pPr marL="12700" marR="290830" indent="390525">
              <a:lnSpc>
                <a:spcPts val="2700"/>
              </a:lnSpc>
              <a:spcBef>
                <a:spcPts val="265"/>
              </a:spcBef>
            </a:pPr>
            <a:r>
              <a:rPr sz="2300" spc="-60">
                <a:latin typeface="宋体"/>
                <a:cs typeface="宋体"/>
              </a:rPr>
              <a:t>资本金比例越高，企业的经营风险和债权人的风险</a:t>
            </a:r>
            <a:r>
              <a:rPr sz="2300" spc="-50">
                <a:latin typeface="宋体"/>
                <a:cs typeface="宋体"/>
              </a:rPr>
              <a:t>就</a:t>
            </a:r>
            <a:r>
              <a:rPr sz="2300" spc="-60">
                <a:latin typeface="宋体"/>
                <a:cs typeface="宋体"/>
              </a:rPr>
              <a:t>小，企业的财务风险小，企业获得债务资金就越容易且</a:t>
            </a:r>
            <a:r>
              <a:rPr sz="2300" spc="-50">
                <a:latin typeface="宋体"/>
                <a:cs typeface="宋体"/>
              </a:rPr>
              <a:t>资</a:t>
            </a:r>
            <a:r>
              <a:rPr sz="2300" spc="-60">
                <a:latin typeface="宋体"/>
                <a:cs typeface="宋体"/>
              </a:rPr>
              <a:t>金的成本就低。反之，企业的经营风险和债权人的风险</a:t>
            </a:r>
            <a:r>
              <a:rPr sz="2300" spc="-50">
                <a:latin typeface="宋体"/>
                <a:cs typeface="宋体"/>
              </a:rPr>
              <a:t>加</a:t>
            </a:r>
            <a:r>
              <a:rPr sz="2300" spc="-60">
                <a:latin typeface="宋体"/>
                <a:cs typeface="宋体"/>
              </a:rPr>
              <a:t>大，企业财务风险</a:t>
            </a:r>
            <a:r>
              <a:rPr sz="2300" spc="-60">
                <a:solidFill>
                  <a:srgbClr val="FF0000"/>
                </a:solidFill>
                <a:latin typeface="宋体"/>
                <a:cs typeface="宋体"/>
              </a:rPr>
              <a:t>降低</a:t>
            </a:r>
            <a:r>
              <a:rPr sz="2300" spc="-50">
                <a:solidFill>
                  <a:srgbClr val="FF0000"/>
                </a:solidFill>
                <a:latin typeface="宋体"/>
                <a:cs typeface="宋体"/>
              </a:rPr>
              <a:t>。</a:t>
            </a:r>
            <a:endParaRPr sz="2300">
              <a:latin typeface="宋体"/>
              <a:cs typeface="宋体"/>
            </a:endParaRPr>
          </a:p>
          <a:p>
            <a:pPr>
              <a:lnSpc>
                <a:spcPct val="100000"/>
              </a:lnSpc>
              <a:spcBef>
                <a:spcPts val="30"/>
              </a:spcBef>
            </a:pPr>
            <a:endParaRPr sz="2900">
              <a:latin typeface="宋体"/>
              <a:cs typeface="宋体"/>
            </a:endParaRPr>
          </a:p>
          <a:p>
            <a:pPr marL="12700" marR="290830" indent="390525">
              <a:lnSpc>
                <a:spcPts val="2700"/>
              </a:lnSpc>
              <a:spcBef>
                <a:spcPts val="5"/>
              </a:spcBef>
            </a:pPr>
            <a:r>
              <a:rPr sz="2300" spc="-60">
                <a:latin typeface="宋体"/>
                <a:cs typeface="宋体"/>
              </a:rPr>
              <a:t>在可行性研究财务分析中，由于我国税法规定，企</a:t>
            </a:r>
            <a:r>
              <a:rPr sz="2300" spc="-50">
                <a:latin typeface="宋体"/>
                <a:cs typeface="宋体"/>
              </a:rPr>
              <a:t>业</a:t>
            </a:r>
            <a:r>
              <a:rPr sz="2300" spc="-60">
                <a:latin typeface="宋体"/>
                <a:cs typeface="宋体"/>
              </a:rPr>
              <a:t>债务资金的利息可以在所得税前</a:t>
            </a:r>
            <a:r>
              <a:rPr sz="2300" spc="-35">
                <a:latin typeface="宋体"/>
                <a:cs typeface="宋体"/>
              </a:rPr>
              <a:t>(</a:t>
            </a:r>
            <a:r>
              <a:rPr sz="2300" spc="-60">
                <a:latin typeface="宋体"/>
                <a:cs typeface="宋体"/>
              </a:rPr>
              <a:t>计人成本</a:t>
            </a:r>
            <a:r>
              <a:rPr sz="2300" spc="-35">
                <a:latin typeface="宋体"/>
                <a:cs typeface="宋体"/>
              </a:rPr>
              <a:t>)</a:t>
            </a:r>
            <a:r>
              <a:rPr sz="2300" spc="-60">
                <a:latin typeface="宋体"/>
                <a:cs typeface="宋体"/>
              </a:rPr>
              <a:t>列支，因此</a:t>
            </a:r>
            <a:r>
              <a:rPr sz="2300" spc="-50">
                <a:latin typeface="宋体"/>
                <a:cs typeface="宋体"/>
              </a:rPr>
              <a:t>，</a:t>
            </a:r>
            <a:r>
              <a:rPr sz="2300" spc="-60">
                <a:latin typeface="宋体"/>
                <a:cs typeface="宋体"/>
              </a:rPr>
              <a:t>在项目收益不变的情况下，当项目的投资财务内部收益</a:t>
            </a:r>
            <a:r>
              <a:rPr sz="2300" spc="-50">
                <a:latin typeface="宋体"/>
                <a:cs typeface="宋体"/>
              </a:rPr>
              <a:t>率</a:t>
            </a:r>
            <a:endParaRPr sz="2300">
              <a:latin typeface="宋体"/>
              <a:cs typeface="宋体"/>
            </a:endParaRPr>
          </a:p>
          <a:p>
            <a:pPr marL="12700" marR="5080">
              <a:lnSpc>
                <a:spcPts val="2700"/>
              </a:lnSpc>
            </a:pPr>
            <a:r>
              <a:rPr sz="2300" spc="-60">
                <a:latin typeface="宋体"/>
                <a:cs typeface="宋体"/>
              </a:rPr>
              <a:t>高于债务资金利率时，债务资金具有财务杠杆作用，此时</a:t>
            </a:r>
            <a:r>
              <a:rPr sz="2300" spc="-50">
                <a:latin typeface="宋体"/>
                <a:cs typeface="宋体"/>
              </a:rPr>
              <a:t>，</a:t>
            </a:r>
            <a:r>
              <a:rPr sz="2300" spc="-60">
                <a:latin typeface="宋体"/>
                <a:cs typeface="宋体"/>
              </a:rPr>
              <a:t>权益资金比例越低，资本金财务内部收益率就越高。一</a:t>
            </a:r>
            <a:r>
              <a:rPr sz="2300" spc="-50">
                <a:latin typeface="宋体"/>
                <a:cs typeface="宋体"/>
              </a:rPr>
              <a:t>般 </a:t>
            </a:r>
            <a:r>
              <a:rPr sz="2300" spc="-60">
                <a:latin typeface="宋体"/>
                <a:cs typeface="宋体"/>
              </a:rPr>
              <a:t>认为，当市场机会和企业投资收益率普遍偏好的情况下</a:t>
            </a:r>
            <a:r>
              <a:rPr sz="2300" spc="-50">
                <a:latin typeface="宋体"/>
                <a:cs typeface="宋体"/>
              </a:rPr>
              <a:t>， </a:t>
            </a:r>
            <a:r>
              <a:rPr sz="2300" spc="-60">
                <a:latin typeface="宋体"/>
                <a:cs typeface="宋体"/>
              </a:rPr>
              <a:t>企业可以尽可能地利用债务资金扩大再生产，让有限的</a:t>
            </a:r>
            <a:r>
              <a:rPr sz="2300" spc="-50">
                <a:latin typeface="宋体"/>
                <a:cs typeface="宋体"/>
              </a:rPr>
              <a:t>资 </a:t>
            </a:r>
            <a:r>
              <a:rPr sz="2300" spc="-60">
                <a:latin typeface="宋体"/>
                <a:cs typeface="宋体"/>
              </a:rPr>
              <a:t>本金发挥更大的作用</a:t>
            </a:r>
            <a:r>
              <a:rPr sz="2300" spc="-50">
                <a:latin typeface="宋体"/>
                <a:cs typeface="宋体"/>
              </a:rPr>
              <a:t>。</a:t>
            </a:r>
            <a:endParaRPr sz="2300">
              <a:latin typeface="宋体"/>
              <a:cs typeface="宋体"/>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412750" y="554355"/>
            <a:ext cx="7959725" cy="5454650"/>
          </a:xfrm>
          <a:prstGeom prst="rect">
            <a:avLst/>
          </a:prstGeom>
        </p:spPr>
        <p:txBody>
          <a:bodyPr vert="horz" wrap="square" lIns="0" tIns="172720" rIns="0" bIns="0" rtlCol="0">
            <a:spAutoFit/>
          </a:bodyPr>
          <a:lstStyle/>
          <a:p>
            <a:pPr marL="12700">
              <a:lnSpc>
                <a:spcPct val="100000"/>
              </a:lnSpc>
              <a:spcBef>
                <a:spcPts val="1360"/>
              </a:spcBef>
            </a:pPr>
            <a:r>
              <a:rPr sz="2700" spc="-75">
                <a:latin typeface="宋体"/>
                <a:cs typeface="宋体"/>
              </a:rPr>
              <a:t>（2）项目资本金占总投资的比例要求</a:t>
            </a:r>
            <a:endParaRPr sz="2700">
              <a:latin typeface="宋体"/>
              <a:cs typeface="宋体"/>
            </a:endParaRPr>
          </a:p>
          <a:p>
            <a:pPr marL="269875" marR="338455" algn="just">
              <a:lnSpc>
                <a:spcPts val="2850"/>
              </a:lnSpc>
              <a:spcBef>
                <a:spcPts val="1680"/>
              </a:spcBef>
            </a:pPr>
            <a:r>
              <a:rPr sz="2700" spc="-75">
                <a:latin typeface="宋体"/>
                <a:cs typeface="宋体"/>
              </a:rPr>
              <a:t>我国自1996年开始，国务院对各种经营性国内投资项目试行资本金制度，具体规定了各个行业最低的项目资本金比例，2004年，国家又根据投资调控情况，对钢铁、水泥、电解铝、房地产开发项目的项目资本金比例在原来基础上上调15%(35%</a:t>
            </a:r>
            <a:r>
              <a:rPr sz="2700" spc="-70">
                <a:latin typeface="宋体"/>
                <a:cs typeface="宋体"/>
              </a:rPr>
              <a:t>及以上)。</a:t>
            </a:r>
            <a:endParaRPr sz="2700">
              <a:latin typeface="宋体"/>
              <a:cs typeface="宋体"/>
            </a:endParaRPr>
          </a:p>
          <a:p>
            <a:pPr>
              <a:lnSpc>
                <a:spcPct val="100000"/>
              </a:lnSpc>
              <a:spcBef>
                <a:spcPts val="10"/>
              </a:spcBef>
            </a:pPr>
            <a:endParaRPr sz="3150">
              <a:latin typeface="宋体"/>
              <a:cs typeface="宋体"/>
            </a:endParaRPr>
          </a:p>
          <a:p>
            <a:pPr marL="269875" marR="5080">
              <a:lnSpc>
                <a:spcPts val="2850"/>
              </a:lnSpc>
              <a:spcBef>
                <a:spcPts val="5"/>
              </a:spcBef>
            </a:pPr>
            <a:r>
              <a:rPr sz="2700" spc="-75">
                <a:latin typeface="宋体"/>
                <a:cs typeface="宋体"/>
              </a:rPr>
              <a:t>在实际运行中，该规定是指最低要求，具体比例由</a:t>
            </a:r>
            <a:r>
              <a:rPr sz="2700" spc="-50">
                <a:latin typeface="宋体"/>
                <a:cs typeface="宋体"/>
              </a:rPr>
              <a:t> </a:t>
            </a:r>
            <a:r>
              <a:rPr sz="2700" spc="-75">
                <a:latin typeface="宋体"/>
                <a:cs typeface="宋体"/>
              </a:rPr>
              <a:t>债权人根据具体投资项目情况，与债务人协商确定。</a:t>
            </a:r>
            <a:endParaRPr sz="2700">
              <a:latin typeface="宋体"/>
              <a:cs typeface="宋体"/>
            </a:endParaRPr>
          </a:p>
          <a:p>
            <a:pPr>
              <a:lnSpc>
                <a:spcPct val="100000"/>
              </a:lnSpc>
              <a:spcBef>
                <a:spcPts val="10"/>
              </a:spcBef>
            </a:pPr>
            <a:endParaRPr sz="3150">
              <a:latin typeface="宋体"/>
              <a:cs typeface="宋体"/>
            </a:endParaRPr>
          </a:p>
          <a:p>
            <a:pPr marL="269875" marR="338455" algn="just">
              <a:lnSpc>
                <a:spcPts val="2850"/>
              </a:lnSpc>
            </a:pPr>
            <a:r>
              <a:rPr sz="2700" spc="-75">
                <a:latin typeface="宋体"/>
                <a:cs typeface="宋体"/>
              </a:rPr>
              <a:t>我国对外商投资企业实行注册资本金制度，国家工商行政管理局对不同投资规模的项目规定了最低注册资本金比例。</a:t>
            </a:r>
            <a:endParaRPr sz="2700">
              <a:latin typeface="宋体"/>
              <a:cs typeface="宋体"/>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269875" y="1000125"/>
            <a:ext cx="8350250" cy="4437380"/>
          </a:xfrm>
          <a:prstGeom prst="rect">
            <a:avLst/>
          </a:prstGeom>
        </p:spPr>
        <p:txBody>
          <a:bodyPr vert="horz" wrap="square" lIns="0" tIns="12700" rIns="0" bIns="0" rtlCol="0">
            <a:spAutoFit/>
          </a:bodyPr>
          <a:lstStyle/>
          <a:p>
            <a:pPr marL="327025" indent="-314325">
              <a:lnSpc>
                <a:spcPts val="3195"/>
              </a:lnSpc>
              <a:spcBef>
                <a:spcPts val="100"/>
              </a:spcBef>
              <a:buChar char="•"/>
              <a:tabLst>
                <a:tab pos="327025"/>
              </a:tabLst>
            </a:pPr>
            <a:r>
              <a:rPr sz="2700" spc="-75">
                <a:latin typeface="宋体"/>
                <a:cs typeface="宋体"/>
              </a:rPr>
              <a:t>2009</a:t>
            </a:r>
            <a:r>
              <a:rPr sz="2700" spc="-150">
                <a:latin typeface="宋体"/>
                <a:cs typeface="宋体"/>
              </a:rPr>
              <a:t>年</a:t>
            </a:r>
            <a:r>
              <a:rPr sz="2700" b="1" spc="-275">
                <a:latin typeface="Microsoft JhengHei"/>
                <a:cs typeface="Microsoft JhengHei"/>
              </a:rPr>
              <a:t>5</a:t>
            </a:r>
            <a:r>
              <a:rPr sz="2700" b="1">
                <a:latin typeface="Microsoft JhengHei"/>
                <a:cs typeface="Microsoft JhengHei"/>
              </a:rPr>
              <a:t>月</a:t>
            </a:r>
            <a:r>
              <a:rPr sz="2700" b="1" spc="-275">
                <a:latin typeface="Microsoft JhengHei"/>
                <a:cs typeface="Microsoft JhengHei"/>
              </a:rPr>
              <a:t>27</a:t>
            </a:r>
            <a:r>
              <a:rPr sz="2700" b="1" spc="75">
                <a:latin typeface="Microsoft JhengHei"/>
                <a:cs typeface="Microsoft JhengHei"/>
              </a:rPr>
              <a:t>日</a:t>
            </a:r>
            <a:r>
              <a:rPr sz="2700" spc="-150">
                <a:latin typeface="宋体"/>
                <a:cs typeface="宋体"/>
              </a:rPr>
              <a:t>，</a:t>
            </a:r>
            <a:r>
              <a:rPr sz="2700" b="1" spc="25">
                <a:latin typeface="Microsoft JhengHei"/>
                <a:cs typeface="Microsoft JhengHei"/>
              </a:rPr>
              <a:t>国务院</a:t>
            </a:r>
            <a:r>
              <a:rPr sz="2700" spc="-114">
                <a:latin typeface="宋体"/>
                <a:cs typeface="宋体"/>
              </a:rPr>
              <a:t>正式</a:t>
            </a:r>
            <a:r>
              <a:rPr sz="2700" b="1" spc="25">
                <a:latin typeface="Microsoft JhengHei"/>
                <a:cs typeface="Microsoft JhengHei"/>
              </a:rPr>
              <a:t>公布了</a:t>
            </a:r>
            <a:r>
              <a:rPr sz="2700" spc="-90">
                <a:latin typeface="宋体"/>
                <a:cs typeface="宋体"/>
              </a:rPr>
              <a:t>《关于调整</a:t>
            </a:r>
            <a:r>
              <a:rPr sz="2700" b="1" spc="-25">
                <a:latin typeface="Microsoft JhengHei"/>
                <a:cs typeface="Microsoft JhengHei"/>
              </a:rPr>
              <a:t>固定</a:t>
            </a:r>
            <a:endParaRPr sz="2700">
              <a:latin typeface="Microsoft JhengHei"/>
              <a:cs typeface="Microsoft JhengHei"/>
            </a:endParaRPr>
          </a:p>
          <a:p>
            <a:pPr marL="336550" marR="5080" indent="-9525">
              <a:lnSpc>
                <a:spcPts val="3150"/>
              </a:lnSpc>
              <a:spcBef>
                <a:spcPts val="135"/>
              </a:spcBef>
            </a:pPr>
            <a:r>
              <a:rPr sz="2700" b="1" spc="15">
                <a:latin typeface="Microsoft JhengHei"/>
                <a:cs typeface="Microsoft JhengHei"/>
              </a:rPr>
              <a:t>资产投资</a:t>
            </a:r>
            <a:r>
              <a:rPr sz="2700" spc="-75">
                <a:latin typeface="宋体"/>
                <a:cs typeface="宋体"/>
              </a:rPr>
              <a:t>项目资本金比例的通知》(国发.2009.27</a:t>
            </a:r>
            <a:r>
              <a:rPr sz="2700" spc="-70">
                <a:latin typeface="宋体"/>
                <a:cs typeface="宋体"/>
              </a:rPr>
              <a:t>号)，</a:t>
            </a:r>
            <a:r>
              <a:rPr sz="2700" spc="-90">
                <a:latin typeface="宋体"/>
                <a:cs typeface="宋体"/>
              </a:rPr>
              <a:t>细化了不同行业</a:t>
            </a:r>
            <a:r>
              <a:rPr sz="2700" b="1" spc="10">
                <a:latin typeface="Microsoft JhengHei"/>
                <a:cs typeface="Microsoft JhengHei"/>
              </a:rPr>
              <a:t>固定资产投资</a:t>
            </a:r>
            <a:r>
              <a:rPr sz="2700" spc="-75">
                <a:latin typeface="宋体"/>
                <a:cs typeface="宋体"/>
              </a:rPr>
              <a:t>项目资本金比例。分</a:t>
            </a:r>
            <a:endParaRPr sz="2700">
              <a:latin typeface="宋体"/>
              <a:cs typeface="宋体"/>
            </a:endParaRPr>
          </a:p>
          <a:p>
            <a:pPr marL="336550" marR="509905">
              <a:lnSpc>
                <a:spcPts val="3150"/>
              </a:lnSpc>
            </a:pPr>
            <a:r>
              <a:rPr sz="2700" spc="-75">
                <a:latin typeface="宋体"/>
                <a:cs typeface="宋体"/>
              </a:rPr>
              <a:t>别下调了城市轨道交通、煤炭、机场、港口、沿海及内河航运、铁路、公路、商品住房、邮政、信息产业等项目的资本金比例。其中：煤炭、机场、港口、沿海及内河航运项目，最低资本金比例为30%；铁路、公路、城市轨道交通等项目，最低资本金比例为25%；保障性住房和普通商品住房项目的最低资本金比例为20%，其他房地产开发项目的最低资本金比例为30%</a:t>
            </a:r>
            <a:r>
              <a:rPr sz="2700" spc="-50">
                <a:latin typeface="宋体"/>
                <a:cs typeface="宋体"/>
              </a:rPr>
              <a:t>。</a:t>
            </a:r>
            <a:endParaRPr sz="2700">
              <a:latin typeface="宋体"/>
              <a:cs typeface="宋体"/>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a:spLocks noGrp="1"/>
          </p:cNvSpPr>
          <p:nvPr>
            <p:ph type="title"/>
          </p:nvPr>
        </p:nvSpPr>
        <p:spPr>
          <a:xfrm>
            <a:off x="565150" y="419100"/>
            <a:ext cx="4530725" cy="436880"/>
          </a:xfrm>
          <a:prstGeom prst="rect">
            <a:avLst/>
          </a:prstGeom>
        </p:spPr>
        <p:txBody>
          <a:bodyPr vert="horz" wrap="square" lIns="0" tIns="12700" rIns="0" bIns="0" rtlCol="0">
            <a:spAutoFit/>
          </a:bodyPr>
          <a:lstStyle/>
          <a:p>
            <a:pPr marL="12700">
              <a:lnSpc>
                <a:spcPct val="100000"/>
              </a:lnSpc>
              <a:spcBef>
                <a:spcPts val="100"/>
              </a:spcBef>
            </a:pPr>
            <a:r>
              <a:rPr sz="2700" spc="-75"/>
              <a:t>（3）项目资本金内部结构比例</a:t>
            </a:r>
            <a:endParaRPr sz="2700"/>
          </a:p>
        </p:txBody>
      </p:sp>
      <p:sp>
        <p:nvSpPr>
          <p:cNvPr id="3" name="object 3"/>
          <p:cNvSpPr txBox="1"/>
          <p:nvPr/>
        </p:nvSpPr>
        <p:spPr>
          <a:xfrm>
            <a:off x="346075" y="1000125"/>
            <a:ext cx="7788275" cy="4532630"/>
          </a:xfrm>
          <a:prstGeom prst="rect">
            <a:avLst/>
          </a:prstGeom>
        </p:spPr>
        <p:txBody>
          <a:bodyPr vert="horz" wrap="square" lIns="0" tIns="15875" rIns="0" bIns="0" rtlCol="0">
            <a:spAutoFit/>
          </a:bodyPr>
          <a:lstStyle/>
          <a:p>
            <a:pPr marL="336550" indent="-323850" algn="just">
              <a:lnSpc>
                <a:spcPct val="100000"/>
              </a:lnSpc>
              <a:spcBef>
                <a:spcPts val="125"/>
              </a:spcBef>
              <a:buChar char="•"/>
              <a:tabLst>
                <a:tab pos="336550"/>
              </a:tabLst>
            </a:pPr>
            <a:r>
              <a:rPr sz="2300" spc="-60">
                <a:latin typeface="宋体"/>
                <a:cs typeface="宋体"/>
              </a:rPr>
              <a:t>项目资本金内部结构</a:t>
            </a:r>
            <a:endParaRPr sz="2300">
              <a:latin typeface="宋体"/>
              <a:cs typeface="宋体"/>
            </a:endParaRPr>
          </a:p>
          <a:p>
            <a:pPr marL="336550" marR="290830" indent="-323850" algn="just">
              <a:lnSpc>
                <a:spcPct val="85600"/>
              </a:lnSpc>
              <a:spcBef>
                <a:spcPts val="560"/>
              </a:spcBef>
              <a:buChar char="•"/>
              <a:tabLst>
                <a:tab pos="336550"/>
              </a:tabLst>
            </a:pPr>
            <a:r>
              <a:rPr sz="2300" spc="-60">
                <a:latin typeface="宋体"/>
                <a:cs typeface="宋体"/>
              </a:rPr>
              <a:t>项目资本金内部结构是指项目投资各方的出资比例。不同的出资比例决定各投资方对项目建设和经营的决策权、承担的责任以及项目的收益分配。</a:t>
            </a:r>
            <a:endParaRPr sz="2300">
              <a:latin typeface="宋体"/>
              <a:cs typeface="宋体"/>
            </a:endParaRPr>
          </a:p>
          <a:p>
            <a:pPr>
              <a:lnSpc>
                <a:spcPct val="100000"/>
              </a:lnSpc>
              <a:spcBef>
                <a:spcPts val="10"/>
              </a:spcBef>
              <a:buFont typeface="Arial"/>
              <a:buChar char="•"/>
            </a:pPr>
            <a:endParaRPr sz="2750">
              <a:latin typeface="宋体"/>
              <a:cs typeface="宋体"/>
            </a:endParaRPr>
          </a:p>
          <a:p>
            <a:pPr marL="336550" marR="5080" indent="-323850">
              <a:lnSpc>
                <a:spcPct val="86600"/>
              </a:lnSpc>
              <a:buFont typeface="Arial"/>
              <a:buChar char="•"/>
              <a:tabLst>
                <a:tab pos="764540"/>
                <a:tab pos="765175"/>
              </a:tabLst>
            </a:pPr>
            <a:r>
              <a:rPr/>
              <a:t>	</a:t>
            </a:r>
            <a:r>
              <a:rPr sz="2300" spc="-60">
                <a:latin typeface="宋体"/>
                <a:cs typeface="宋体"/>
              </a:rPr>
              <a:t>在既有法人融资方式下，项目的资金结构要考虑既有</a:t>
            </a:r>
            <a:r>
              <a:rPr sz="2300" spc="575">
                <a:latin typeface="宋体"/>
                <a:cs typeface="宋体"/>
              </a:rPr>
              <a:t> </a:t>
            </a:r>
            <a:r>
              <a:rPr sz="2300" spc="-60">
                <a:latin typeface="宋体"/>
                <a:cs typeface="宋体"/>
              </a:rPr>
              <a:t>法人的财务状况和筹资能力，需要分析使用既有法人资产</a:t>
            </a:r>
            <a:r>
              <a:rPr sz="2300" spc="-50">
                <a:latin typeface="宋体"/>
                <a:cs typeface="宋体"/>
              </a:rPr>
              <a:t> </a:t>
            </a:r>
            <a:r>
              <a:rPr sz="2300" spc="-60">
                <a:latin typeface="宋体"/>
                <a:cs typeface="宋体"/>
              </a:rPr>
              <a:t>与新增权益资金、债务资金在融资总额中所占的比例。既</a:t>
            </a:r>
            <a:r>
              <a:rPr sz="2300" spc="-50">
                <a:latin typeface="宋体"/>
                <a:cs typeface="宋体"/>
              </a:rPr>
              <a:t> </a:t>
            </a:r>
            <a:r>
              <a:rPr sz="2300" spc="-60">
                <a:latin typeface="宋体"/>
                <a:cs typeface="宋体"/>
              </a:rPr>
              <a:t>有法人将现金资产和非现金资产投资于拟建项目长期占用，投资回报滞后，一定时期内将使企业的财务流动性降低。</a:t>
            </a:r>
            <a:r>
              <a:rPr sz="2300" spc="-50">
                <a:latin typeface="宋体"/>
                <a:cs typeface="宋体"/>
              </a:rPr>
              <a:t> </a:t>
            </a:r>
            <a:r>
              <a:rPr sz="2300" spc="-60">
                <a:latin typeface="宋体"/>
                <a:cs typeface="宋体"/>
              </a:rPr>
              <a:t>既有法人要合理安排资金投入，其总投资额度受到企业自</a:t>
            </a:r>
            <a:r>
              <a:rPr sz="2300" spc="-50">
                <a:latin typeface="宋体"/>
                <a:cs typeface="宋体"/>
              </a:rPr>
              <a:t> </a:t>
            </a:r>
            <a:r>
              <a:rPr sz="2300" spc="-60">
                <a:latin typeface="宋体"/>
                <a:cs typeface="宋体"/>
              </a:rPr>
              <a:t>身财务资源的限制。既有法人资产可能由权益资金(所有</a:t>
            </a:r>
            <a:r>
              <a:rPr sz="2300" spc="575">
                <a:latin typeface="宋体"/>
                <a:cs typeface="宋体"/>
              </a:rPr>
              <a:t> </a:t>
            </a:r>
            <a:r>
              <a:rPr sz="2300" spc="-60">
                <a:latin typeface="宋体"/>
                <a:cs typeface="宋体"/>
              </a:rPr>
              <a:t>者权益)形成，也可能由债务资金形成。在融资方案分析</a:t>
            </a:r>
            <a:r>
              <a:rPr sz="2300" spc="575">
                <a:latin typeface="宋体"/>
                <a:cs typeface="宋体"/>
              </a:rPr>
              <a:t> </a:t>
            </a:r>
            <a:r>
              <a:rPr sz="2300" spc="-60">
                <a:latin typeface="宋体"/>
                <a:cs typeface="宋体"/>
              </a:rPr>
              <a:t>时，为简化分析，可将既有法人资产全部视为资本金。</a:t>
            </a:r>
            <a:endParaRPr sz="2300">
              <a:latin typeface="宋体"/>
              <a:cs typeface="宋体"/>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518400" cy="53594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https://d.book118.com/378135126044006023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19</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19</vt:i4>
      </vt:variant>
    </vt:vector>
  </HeadingPairs>
  <TitlesOfParts>
    <vt:vector baseType="lpstr" size="24">
      <vt:lpstr>Arial</vt:lpstr>
      <vt:lpstr>Calibri</vt:lpstr>
      <vt:lpstr>宋体</vt:lpstr>
      <vt:lpstr>Microsoft JhengHei</vt:lpstr>
      <vt:lpstr>Office Theme</vt:lpstr>
      <vt:lpstr>PowerPoint Presentation</vt:lpstr>
      <vt:lpstr>在项目决策分析与评价阶段，要进行融资方案的设计并进行必要的分析研究或评估，寻求最佳的融资渠道、最优的融资方案、最低的融资成本、最小的融资风险，为融资决策提供依据。</vt:lpstr>
      <vt:lpstr>9.1融资主体的确定</vt:lpstr>
      <vt:lpstr>PowerPoint Presentation</vt:lpstr>
      <vt:lpstr>下列情况适宜既有法人为融资主体</vt:lpstr>
      <vt:lpstr>PowerPoint Presentation</vt:lpstr>
      <vt:lpstr>PowerPoint Presentation</vt:lpstr>
      <vt:lpstr>9.2资金来源</vt:lpstr>
      <vt:lpstr>（3）项目融资方式下的资本金来源，包括：股东直接投资；发行股票；政府财政性资金。</vt:lpstr>
      <vt:lpstr>9.2.2项目债务资金的来源渠道与筹措方式</vt:lpstr>
      <vt:lpstr>PowerPoint Presentation</vt:lpstr>
      <vt:lpstr>9.2.4准股本资金</vt:lpstr>
      <vt:lpstr>9.3融资方案分析(来源	结构	成本	风险)</vt:lpstr>
      <vt:lpstr>PowerPoint Presentation</vt:lpstr>
      <vt:lpstr>PowerPoint Presentation</vt:lpstr>
      <vt:lpstr>PowerPoint Presentation</vt:lpstr>
      <vt:lpstr>PowerPoint Presentation</vt:lpstr>
      <vt:lpstr>（3）项目资本金内部结构比例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2024-08-29T20:06:06.438</cp:lastPrinted>
  <dcterms:created xsi:type="dcterms:W3CDTF">2024-08-29T12:06:06Z</dcterms:created>
  <dcterms:modified xsi:type="dcterms:W3CDTF">2024-08-29T12:06:07Z</dcterms:modified>
</cp:coreProperties>
</file>