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13822-4DE9-4390-B5E5-9400A15D3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B749C-A2BD-4131-9BDA-4CE8CCA73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6154F-5D41-4941-9868-D73CEC5E3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9C244-7884-4576-BC8C-A2D344631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126F6F-BA7D-467A-8F91-5A87629AF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1D768A-0ABF-4060-B28C-310EF3DCA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886053-1239-4493-9323-A7AF3853D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43771-FD91-439C-AE15-F1C4D686D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448C1-B298-4055-BA7C-15BB8F7AE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0BC09-34C3-4161-9FF9-1E4651210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BC5DB-CF63-483C-BB8D-A160C060B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2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2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4210302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937785" y="1892487"/>
            <a:ext cx="5674359" cy="1548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106"/>
              </a:lnSpc>
            </a:pPr>
            <a:endParaRPr lang="Arial" altLang="Arial" sz="100"/>
          </a:p>
          <a:p>
            <a:pPr marL="13957" algn="l" rtl="0" eaLnBrk="0">
              <a:lnSpc>
                <a:spcPct val="84000"/>
              </a:lnSpc>
            </a:pPr>
            <a:r>
              <a:rPr sz="49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卵巢专业知识培</a:t>
            </a:r>
            <a:r>
              <a:rPr sz="4900" spc="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</a:t>
            </a:r>
            <a:endParaRPr lang="Microsoft YaHei" altLang="Microsoft YaHei" sz="4900"/>
          </a:p>
          <a:p>
            <a:pPr marL="12700" algn="l" rtl="0" eaLnBrk="0">
              <a:lnSpc>
                <a:spcPts val="7063"/>
              </a:lnSpc>
            </a:pP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endParaRPr lang="Microsoft YaHei" altLang="Microsoft YaHei" sz="4900"/>
          </a:p>
        </p:txBody>
      </p:sp>
      <p:sp>
        <p:nvSpPr>
          <p:cNvPr id="3" name="textbox 3"/>
          <p:cNvSpPr/>
          <p:nvPr/>
        </p:nvSpPr>
        <p:spPr>
          <a:xfrm>
            <a:off x="1454384" y="362771"/>
            <a:ext cx="10330180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000" spc="10" baseline="-62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3200" spc="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</a:t>
            </a:r>
            <a:r>
              <a:rPr sz="3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800" spc="0" baseline="63663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Microsoft YaHei" altLang="Microsoft YaHei" sz="1169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5"/>
          <p:cNvSpPr/>
          <p:nvPr/>
        </p:nvSpPr>
        <p:spPr>
          <a:xfrm>
            <a:off x="4611849" y="1387362"/>
            <a:ext cx="3565525" cy="2918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6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基本结构与功能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11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见卵巢疾病及临床表现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16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方法与评价标准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399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策略与药物选择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19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症预防与处理措施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100"/>
          </a:p>
          <a:p>
            <a:pPr algn="l" rtl="0" eaLnBrk="0">
              <a:lnSpc>
                <a:spcPct val="836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回顾与展望未来进展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1443399" y="2308794"/>
            <a:ext cx="1605914" cy="1183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85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5700" spc="-19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700" spc="-19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5700" spc="-18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351832" algn="l" rtl="0" eaLnBrk="0">
              <a:lnSpc>
                <a:spcPct val="88000"/>
              </a:lnSpc>
              <a:spcBef>
                <a:spcPts val="1"/>
              </a:spcBef>
            </a:pPr>
            <a:r>
              <a:rPr sz="13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3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300"/>
          </a:p>
        </p:txBody>
      </p:sp>
      <p:sp>
        <p:nvSpPr>
          <p:cNvPr id="7" name="textbox 7"/>
          <p:cNvSpPr/>
          <p:nvPr/>
        </p:nvSpPr>
        <p:spPr>
          <a:xfrm>
            <a:off x="1454384" y="362771"/>
            <a:ext cx="1036319" cy="453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942408" y="1648277"/>
            <a:ext cx="5159375" cy="1558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383"/>
              </a:lnSpc>
            </a:pPr>
            <a:endParaRPr lang="Arial" altLang="Arial" sz="100"/>
          </a:p>
          <a:p>
            <a:pPr marL="17049" algn="l" rtl="0" eaLnBrk="0">
              <a:lnSpc>
                <a:spcPct val="85000"/>
              </a:lnSpc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卵巢基本结构与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Microsoft YaHei" altLang="Microsoft YaHei" sz="4500"/>
          </a:p>
        </p:txBody>
      </p:sp>
      <p:sp>
        <p:nvSpPr>
          <p:cNvPr id="10" name="textbox 10"/>
          <p:cNvSpPr/>
          <p:nvPr/>
        </p:nvSpPr>
        <p:spPr>
          <a:xfrm>
            <a:off x="1454384" y="362771"/>
            <a:ext cx="10330180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000" spc="10" baseline="-62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3200" spc="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</a:t>
            </a:r>
            <a:r>
              <a:rPr sz="3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800" spc="0" baseline="63663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Microsoft YaHei" altLang="Microsoft YaHei" sz="1169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61994" y="1165346"/>
            <a:ext cx="4300143" cy="5692653"/>
          </a:xfrm>
          <a:prstGeom prst="rect">
            <a:avLst/>
          </a:prstGeom>
        </p:spPr>
      </p:pic>
      <p:sp>
        <p:nvSpPr>
          <p:cNvPr id="13" name="textbox 13"/>
          <p:cNvSpPr/>
          <p:nvPr/>
        </p:nvSpPr>
        <p:spPr>
          <a:xfrm>
            <a:off x="4546496" y="3148948"/>
            <a:ext cx="6328409" cy="31534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292"/>
              </a:lnSpc>
            </a:pPr>
            <a:endParaRPr lang="Arial" altLang="Arial" sz="100"/>
          </a:p>
          <a:p>
            <a:pPr marL="414984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卵巢组织构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</a:t>
            </a:r>
            <a:endParaRPr lang="Microsoft YaHei" altLang="Microsoft YaHei" sz="2300"/>
          </a:p>
          <a:p>
            <a:pPr marL="410917" indent="3428" algn="l" rtl="0" eaLnBrk="0">
              <a:lnSpc>
                <a:spcPct val="151000"/>
              </a:lnSpc>
              <a:spcBef>
                <a:spcPts val="250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主要由卵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巢皮质和卵巢髓质构成，皮质内含有不同发育阶段的卵泡，髓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则由疏松结缔组织及丰富的血管、神经、淋巴管以及少量平滑肌纤维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构成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71000"/>
              </a:lnSpc>
            </a:pPr>
            <a:endParaRPr lang="Arial" altLang="Arial" sz="1000"/>
          </a:p>
          <a:p>
            <a:pPr marL="13910" algn="l" rtl="0" eaLnBrk="0">
              <a:lnSpc>
                <a:spcPct val="92000"/>
              </a:lnSpc>
              <a:spcBef>
                <a:spcPts val="698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卵巢血供与神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经支配</a:t>
            </a:r>
            <a:endParaRPr lang="Microsoft YaHei" altLang="Microsoft YaHei" sz="2300"/>
          </a:p>
          <a:p>
            <a:pPr marL="12700" indent="2286" algn="l" rtl="0" eaLnBrk="0">
              <a:lnSpc>
                <a:spcPct val="151000"/>
              </a:lnSpc>
              <a:spcBef>
                <a:spcPts val="250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卵巢动脉自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腹主动脉发出，左侧可来自左肾动脉，左、右卵巢静脉回流    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至下腔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静脉。卵巢的神经支配来自卵巢神经丛，由交感神经和副交感神      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经组成。</a:t>
            </a:r>
            <a:endParaRPr lang="Microsoft YaHei" altLang="Microsoft YaHei" sz="1500"/>
          </a:p>
        </p:txBody>
      </p:sp>
      <p:sp>
        <p:nvSpPr>
          <p:cNvPr id="14" name="textbox 14"/>
          <p:cNvSpPr/>
          <p:nvPr/>
        </p:nvSpPr>
        <p:spPr>
          <a:xfrm>
            <a:off x="5388365" y="1410749"/>
            <a:ext cx="3603625" cy="7283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41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卵巢位置与形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13776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卵巢位于盆腔内，左右各一，呈扁椭圆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" name="textbox 15"/>
          <p:cNvSpPr/>
          <p:nvPr/>
        </p:nvSpPr>
        <p:spPr>
          <a:xfrm>
            <a:off x="442263" y="318468"/>
            <a:ext cx="4980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2319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卵巢解剖结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构及生理特点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2793155" y="4837994"/>
            <a:ext cx="1267907" cy="550105"/>
            <a:chExt cx="1267907" cy="550105"/>
          </a:xfrm>
        </p:grpSpPr>
        <p:sp>
          <p:nvSpPr>
            <p:cNvPr id="36" name="path"/>
            <p:cNvSpPr/>
            <p:nvPr/>
          </p:nvSpPr>
          <p:spPr>
            <a:xfrm>
              <a:off x="0" y="0"/>
              <a:ext cx="1267907" cy="550105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lnTo>
                    <a:pt x="1563" y="866"/>
                  </a:ln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lnTo>
                    <a:pt x="433" y="866"/>
                  </a:ln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textbox 37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51836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3633812" y="1360417"/>
            <a:ext cx="1267909" cy="550104"/>
            <a:chExt cx="1267909" cy="550104"/>
          </a:xfrm>
        </p:grpSpPr>
        <p:sp>
          <p:nvSpPr>
            <p:cNvPr id="38" name="path"/>
            <p:cNvSpPr/>
            <p:nvPr/>
          </p:nvSpPr>
          <p:spPr>
            <a:xfrm>
              <a:off x="0" y="0"/>
              <a:ext cx="1267909" cy="550104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lnTo>
                    <a:pt x="1563" y="866"/>
                  </a:ln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lnTo>
                    <a:pt x="433" y="866"/>
                  </a:ln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textbox 39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451835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3194230" y="3099206"/>
            <a:ext cx="1267907" cy="550104"/>
            <a:chExt cx="1267907" cy="550104"/>
          </a:xfrm>
        </p:grpSpPr>
        <p:sp>
          <p:nvSpPr>
            <p:cNvPr id="40" name="path"/>
            <p:cNvSpPr/>
            <p:nvPr/>
          </p:nvSpPr>
          <p:spPr>
            <a:xfrm>
              <a:off x="0" y="0"/>
              <a:ext cx="1267907" cy="550104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textbox 41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48126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43" name="picture 4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graphicFrame>
        <p:nvGraphicFramePr>
          <p:cNvPr id="44" name="table 44"/>
          <p:cNvGraphicFramePr>
            <a:graphicFrameLocks noGrp="1"/>
          </p:cNvGraphicFramePr>
          <p:nvPr/>
        </p:nvGraphicFramePr>
        <p:xfrm>
          <a:off x="977900" y="1574799"/>
          <a:ext cx="10189210" cy="4290060"/>
        </p:xfrm>
        <a:graphic>
          <a:graphicData uri="http://schemas.openxmlformats.org/drawingml/2006/table">
            <a:tbl>
              <a:tblPr/>
              <a:tblGrid>
                <a:gridCol w="3439795"/>
                <a:gridCol w="3341370"/>
                <a:gridCol w="3408045"/>
              </a:tblGrid>
              <a:tr h="5899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marL="934281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卵泡发育阶</a:t>
                      </a: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段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283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800"/>
                    </a:p>
                    <a:p>
                      <a:pPr marL="816997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黄体形成与退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化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722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marL="234083" indent="-380" algn="l" rtl="0" eaLnBrk="0">
                        <a:lnSpc>
                          <a:spcPct val="150000"/>
                        </a:lnSpc>
                        <a:spcBef>
                          <a:spcPts val="5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包括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原始卵泡、初级卵泡、次级卵泡   </a:t>
                      </a:r>
                      <a:r>
                        <a:rPr sz="1500" spc="-3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和成熟卵泡四个阶段</a:t>
                      </a: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283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371"/>
                        </a:lnSpc>
                      </a:pPr>
                      <a:endParaRPr lang="Arial" altLang="Arial" sz="100"/>
                    </a:p>
                    <a:p>
                      <a:pPr marL="242244" indent="571" algn="l" rtl="0" eaLnBrk="0">
                        <a:lnSpc>
                          <a:spcPct val="150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排卵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后，卵泡壁塌陷形成黄体，分泌  </a:t>
                      </a: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孕激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素和雌激素。若卵子未受精，黄  </a:t>
                      </a:r>
                      <a:r>
                        <a:rPr sz="1500" spc="-2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体在排卵后9-10天开始退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化。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99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118"/>
                        </a:lnSpc>
                      </a:pPr>
                      <a:endParaRPr lang="Arial" altLang="Arial" sz="100"/>
                    </a:p>
                    <a:p>
                      <a:pPr marL="1146142" algn="l" rtl="0" eaLnBrk="0">
                        <a:lnSpc>
                          <a:spcPct val="92000"/>
                        </a:lnSpc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排卵机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制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14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8000"/>
                        </a:lnSpc>
                      </a:pPr>
                      <a:endParaRPr lang="Arial" altLang="Arial" sz="1000"/>
                    </a:p>
                    <a:p>
                      <a:pPr marL="94034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在月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经周期中，随着雌激素和孕激素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0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800"/>
                    </a:p>
                    <a:p>
                      <a:pPr marL="102416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1500" spc="-7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的分泌变化，成熟卵泡破裂释放卵</a:t>
                      </a:r>
                      <a:r>
                        <a:rPr sz="1500" spc="-2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子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534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400"/>
                    </a:p>
                    <a:p>
                      <a:pPr marL="95558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14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完成排卵过程</a:t>
                      </a:r>
                      <a:r>
                        <a:rPr sz="1500" spc="-8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5" name="textbox 45"/>
          <p:cNvSpPr/>
          <p:nvPr/>
        </p:nvSpPr>
        <p:spPr>
          <a:xfrm>
            <a:off x="442263" y="318468"/>
            <a:ext cx="4218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2319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卵泡发育与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排卵过程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7" name="textbox 67"/>
          <p:cNvSpPr/>
          <p:nvPr/>
        </p:nvSpPr>
        <p:spPr>
          <a:xfrm>
            <a:off x="4519750" y="1441411"/>
            <a:ext cx="6710680" cy="2463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8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雌激素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分泌与功能</a:t>
            </a:r>
            <a:endParaRPr lang="Microsoft YaHei" altLang="Microsoft YaHei" sz="1600"/>
          </a:p>
          <a:p>
            <a:pPr marL="14636" indent="-1885" algn="l" rtl="0" eaLnBrk="0">
              <a:lnSpc>
                <a:spcPct val="159000"/>
              </a:lnSpc>
              <a:spcBef>
                <a:spcPts val="136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雌激素主要由卵巢的卵泡细胞分泌，具有促进女性生殖器官发育、维持女性第二性征等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3108" algn="l" rtl="0" eaLnBrk="0">
              <a:lnSpc>
                <a:spcPct val="91000"/>
              </a:lnSpc>
              <a:spcBef>
                <a:spcPts val="492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孕激素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分泌与功能</a:t>
            </a:r>
            <a:endParaRPr lang="Microsoft YaHei" altLang="Microsoft YaHei" sz="1600"/>
          </a:p>
          <a:p>
            <a:pPr algn="l" rtl="0" eaLnBrk="0">
              <a:lnSpc>
                <a:spcPct val="168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14122" algn="l" rtl="0" eaLnBrk="0">
              <a:lnSpc>
                <a:spcPct val="95000"/>
              </a:lnSpc>
              <a:spcBef>
                <a:spcPts val="1"/>
              </a:spcBef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孕激素由黄体细胞分泌，主要作用是为受精卵着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做准备，维持妊娠等。</a:t>
            </a:r>
            <a:endParaRPr lang="Microsoft YaHei" altLang="Microsoft YaHei" sz="1300"/>
          </a:p>
        </p:txBody>
      </p:sp>
      <p:pic>
        <p:nvPicPr>
          <p:cNvPr id="68" name="picture 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2654720"/>
            <a:ext cx="3124284" cy="3468837"/>
          </a:xfrm>
          <a:prstGeom prst="rect">
            <a:avLst/>
          </a:prstGeom>
        </p:spPr>
      </p:pic>
      <p:sp>
        <p:nvSpPr>
          <p:cNvPr id="69" name="textbox 69"/>
          <p:cNvSpPr/>
          <p:nvPr/>
        </p:nvSpPr>
        <p:spPr>
          <a:xfrm>
            <a:off x="4522201" y="4882469"/>
            <a:ext cx="6656069" cy="1051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30"/>
              </a:lnSpc>
            </a:pPr>
            <a:endParaRPr lang="Arial" altLang="Arial" sz="100"/>
          </a:p>
          <a:p>
            <a:pPr marL="13920" algn="l" rtl="0" eaLnBrk="0">
              <a:lnSpc>
                <a:spcPct val="92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下丘脑-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垂体-卵巢轴调节机制</a:t>
            </a:r>
            <a:endParaRPr lang="Microsoft YaHei" altLang="Microsoft YaHei" sz="16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l" rtl="0" eaLnBrk="0">
              <a:lnSpc>
                <a:spcPct val="10485"/>
              </a:lnSpc>
            </a:pPr>
            <a:endParaRPr lang="Arial" altLang="Arial" sz="100"/>
          </a:p>
          <a:p>
            <a:pPr marL="25215" indent="-12515" algn="l" rtl="0" eaLnBrk="0">
              <a:lnSpc>
                <a:spcPct val="155000"/>
              </a:lnSpc>
            </a:pPr>
            <a:r>
              <a:rPr sz="130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下丘脑分泌的促性腺激素释放激素(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GnRH</a:t>
            </a:r>
            <a:r>
              <a:rPr sz="130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)作用于垂体前叶，促使其分泌卵泡刺</a:t>
            </a:r>
            <a:r>
              <a:rPr sz="130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素( FSH</a:t>
            </a:r>
            <a:r>
              <a:rPr sz="130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)和黄体生成素(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LH</a:t>
            </a:r>
            <a:r>
              <a:rPr sz="130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)，进而调节卵巢的激素分泌和排卵功能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70" name="textbox 70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激素分泌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及调节机制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3629636" y="4875520"/>
            <a:ext cx="638131" cy="638131"/>
            <a:chExt cx="638131" cy="638131"/>
          </a:xfrm>
        </p:grpSpPr>
        <p:sp>
          <p:nvSpPr>
            <p:cNvPr id="91" name="path"/>
            <p:cNvSpPr/>
            <p:nvPr/>
          </p:nvSpPr>
          <p:spPr>
            <a:xfrm>
              <a:off x="0" y="0"/>
              <a:ext cx="638131" cy="638131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34743" y="134744"/>
              <a:ext cx="368642" cy="368641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3629636" y="1434870"/>
            <a:ext cx="638131" cy="638130"/>
            <a:chExt cx="638131" cy="638130"/>
          </a:xfrm>
        </p:grpSpPr>
        <p:sp>
          <p:nvSpPr>
            <p:cNvPr id="93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134743" y="134743"/>
              <a:ext cx="368642" cy="368641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lnTo>
                    <a:pt x="290" y="580"/>
                  </a:ln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3629636" y="3155195"/>
            <a:ext cx="638131" cy="638130"/>
            <a:chExt cx="638131" cy="638130"/>
          </a:xfrm>
        </p:grpSpPr>
        <p:sp>
          <p:nvSpPr>
            <p:cNvPr id="95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134743" y="134743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7" name="rect"/>
          <p:cNvSpPr/>
          <p:nvPr/>
        </p:nvSpPr>
        <p:spPr>
          <a:xfrm>
            <a:off x="3943940" y="3793326"/>
            <a:ext cx="9525" cy="872548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8" name="rect"/>
          <p:cNvSpPr/>
          <p:nvPr/>
        </p:nvSpPr>
        <p:spPr>
          <a:xfrm>
            <a:off x="3943940" y="2073002"/>
            <a:ext cx="9525" cy="872547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rect"/>
          <p:cNvSpPr/>
          <p:nvPr/>
        </p:nvSpPr>
        <p:spPr>
          <a:xfrm>
            <a:off x="3943940" y="5513651"/>
            <a:ext cx="9525" cy="872547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picture 1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1" name="textbox 101"/>
          <p:cNvSpPr/>
          <p:nvPr/>
        </p:nvSpPr>
        <p:spPr>
          <a:xfrm>
            <a:off x="946758" y="1649953"/>
            <a:ext cx="6297929" cy="1556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22637" algn="l" rtl="0" eaLnBrk="0">
              <a:lnSpc>
                <a:spcPct val="91000"/>
              </a:lnSpc>
              <a:spcBef>
                <a:spcPts val="1"/>
              </a:spcBef>
            </a:pP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常见卵巢疾病及临床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Microsoft YaHei" altLang="Microsoft YaHei" sz="4500"/>
          </a:p>
        </p:txBody>
      </p:sp>
      <p:sp>
        <p:nvSpPr>
          <p:cNvPr id="102" name="textbox 102"/>
          <p:cNvSpPr/>
          <p:nvPr/>
        </p:nvSpPr>
        <p:spPr>
          <a:xfrm>
            <a:off x="1454384" y="362771"/>
            <a:ext cx="10330180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000" spc="10" baseline="-62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3200" spc="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</a:t>
            </a:r>
            <a:r>
              <a:rPr sz="3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800" spc="0" baseline="63663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Microsoft YaHei" altLang="Microsoft YaHei" sz="1169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3" name="picture 10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04" name="picture 10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485412" y="1513148"/>
            <a:ext cx="3524853" cy="3532307"/>
          </a:xfrm>
          <a:prstGeom prst="rect">
            <a:avLst/>
          </a:prstGeom>
        </p:spPr>
      </p:pic>
      <p:pic>
        <p:nvPicPr>
          <p:cNvPr id="105" name="picture 10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660671" y="3426078"/>
            <a:ext cx="2699189" cy="2719784"/>
          </a:xfrm>
          <a:prstGeom prst="rect">
            <a:avLst/>
          </a:prstGeom>
        </p:spPr>
      </p:pic>
      <p:sp>
        <p:nvSpPr>
          <p:cNvPr id="106" name="textbox 106"/>
          <p:cNvSpPr/>
          <p:nvPr/>
        </p:nvSpPr>
        <p:spPr>
          <a:xfrm>
            <a:off x="7404261" y="1533549"/>
            <a:ext cx="2962910" cy="1592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560"/>
              </a:lnSpc>
            </a:pPr>
            <a:endParaRPr lang="Arial" altLang="Arial" sz="100"/>
          </a:p>
          <a:p>
            <a:pPr marL="1433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algn="l" rtl="0" eaLnBrk="0">
              <a:lnSpc>
                <a:spcPct val="6708"/>
              </a:lnSpc>
            </a:pPr>
            <a:endParaRPr lang="Arial" altLang="Arial" sz="100"/>
          </a:p>
          <a:p>
            <a:pPr marL="12700" indent="16763" algn="l" rtl="0" eaLnBrk="0">
              <a:lnSpc>
                <a:spcPct val="121000"/>
              </a:lnSpc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超可见卵巢增大，包膜回声增强，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回声增强，一侧或两侧卵巢各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有1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2个以上直径为2-9mm无回声 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区，呈车轮状排列。</a:t>
            </a:r>
            <a:endParaRPr lang="Microsoft YaHei" altLang="Microsoft YaHei" sz="1500"/>
          </a:p>
        </p:txBody>
      </p:sp>
      <p:sp>
        <p:nvSpPr>
          <p:cNvPr id="107" name="textbox 107"/>
          <p:cNvSpPr/>
          <p:nvPr/>
        </p:nvSpPr>
        <p:spPr>
          <a:xfrm>
            <a:off x="8724634" y="4339586"/>
            <a:ext cx="3226435" cy="1043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151"/>
              </a:lnSpc>
            </a:pPr>
            <a:endParaRPr lang="Arial" altLang="Arial" sz="100"/>
          </a:p>
          <a:p>
            <a:pPr marL="15605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2700" indent="1143" algn="l" rtl="0" eaLnBrk="0">
              <a:lnSpc>
                <a:spcPct val="122000"/>
              </a:lnSpc>
              <a:spcBef>
                <a:spcPts val="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状、体征和B超检查，排除其 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他引起高雄激素血症的疾病即可诊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断。</a:t>
            </a:r>
            <a:endParaRPr lang="Microsoft YaHei" altLang="Microsoft YaHei" sz="1500"/>
          </a:p>
        </p:txBody>
      </p:sp>
      <p:sp>
        <p:nvSpPr>
          <p:cNvPr id="108" name="textbox 108"/>
          <p:cNvSpPr/>
          <p:nvPr/>
        </p:nvSpPr>
        <p:spPr>
          <a:xfrm>
            <a:off x="529077" y="2245209"/>
            <a:ext cx="2844164" cy="10718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29"/>
              </a:lnSpc>
            </a:pPr>
            <a:endParaRPr lang="Arial" altLang="Arial" sz="100"/>
          </a:p>
          <a:p>
            <a:pPr marL="208662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2700" indent="4191" algn="l" rtl="0" eaLnBrk="0">
              <a:lnSpc>
                <a:spcPct val="122000"/>
              </a:lnSpc>
              <a:spcBef>
                <a:spcPts val="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月经不规律、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多毛、肥胖、黑棘   </a:t>
            </a:r>
            <a:r>
              <a:rPr sz="150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皮症(皮肤色素沉着、增厚)</a:t>
            </a:r>
            <a:r>
              <a:rPr sz="15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9" name="textbox 109"/>
          <p:cNvSpPr/>
          <p:nvPr/>
        </p:nvSpPr>
        <p:spPr>
          <a:xfrm>
            <a:off x="442263" y="298637"/>
            <a:ext cx="5214620" cy="5283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528275" algn="l" rtl="0" eaLnBrk="0">
              <a:lnSpc>
                <a:spcPts val="3956"/>
              </a:lnSpc>
              <a:tabLst>
                <a:tab pos="784225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2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多囊卵巢综合症(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PCOS</a:t>
            </a:r>
            <a:r>
              <a:rPr sz="3000" spc="18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0" name="picture 1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31" name="picture 13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32" name="textbox 132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33" name="picture 13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34" name="textbox 134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35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6" name="picture 13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137" name="textbox 137"/>
          <p:cNvSpPr/>
          <p:nvPr/>
        </p:nvSpPr>
        <p:spPr>
          <a:xfrm>
            <a:off x="442263" y="298637"/>
            <a:ext cx="5005704" cy="5283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528275" algn="l" rtl="0" eaLnBrk="0">
              <a:lnSpc>
                <a:spcPts val="3956"/>
              </a:lnSpc>
              <a:tabLst>
                <a:tab pos="784225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2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子宫内膜异位症(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EMS</a:t>
            </a:r>
            <a:r>
              <a:rPr sz="3000" spc="2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8" name="textbox 158"/>
          <p:cNvSpPr/>
          <p:nvPr/>
        </p:nvSpPr>
        <p:spPr>
          <a:xfrm>
            <a:off x="4774230" y="4736634"/>
            <a:ext cx="2272664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3562"/>
              </a:lnSpc>
            </a:pPr>
            <a:endParaRPr lang="Arial" altLang="Arial" sz="100"/>
          </a:p>
          <a:p>
            <a:pPr marL="12700" indent="17335" algn="l" rtl="0" eaLnBrk="0">
              <a:lnSpc>
                <a:spcPct val="95000"/>
              </a:lnSpc>
            </a:pP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超可见卵巢内异位囊肿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囊内可见颗粒状细小回声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是诊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断卵巢异位囊肿的重  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要方法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9" name="textbox 159"/>
          <p:cNvSpPr/>
          <p:nvPr/>
        </p:nvSpPr>
        <p:spPr>
          <a:xfrm>
            <a:off x="8477283" y="4736443"/>
            <a:ext cx="2118360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67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状、体征和B超检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查，结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合腹腔镜检查可确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诊。</a:t>
            </a:r>
            <a:endParaRPr lang="Microsoft YaHei" altLang="Microsoft YaHei" sz="1500"/>
          </a:p>
        </p:txBody>
      </p:sp>
      <p:sp>
        <p:nvSpPr>
          <p:cNvPr id="160" name="textbox 160"/>
          <p:cNvSpPr/>
          <p:nvPr/>
        </p:nvSpPr>
        <p:spPr>
          <a:xfrm>
            <a:off x="1096451" y="4736634"/>
            <a:ext cx="2269489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408"/>
              </a:lnSpc>
            </a:pPr>
            <a:endParaRPr lang="Arial" altLang="Arial" sz="100"/>
          </a:p>
          <a:p>
            <a:pPr marL="14795" indent="-2095" algn="l" rtl="0" eaLnBrk="0">
              <a:lnSpc>
                <a:spcPct val="93000"/>
              </a:lnSpc>
            </a:pPr>
            <a:r>
              <a:rPr sz="15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下腹痛、痛经、性交不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月经异常等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61" name="textbox 161"/>
          <p:cNvSpPr/>
          <p:nvPr/>
        </p:nvSpPr>
        <p:spPr>
          <a:xfrm>
            <a:off x="1094517" y="3893458"/>
            <a:ext cx="537209" cy="307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93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endParaRPr lang="Microsoft YaHei" altLang="Microsoft YaHei" sz="2000"/>
          </a:p>
        </p:txBody>
      </p:sp>
      <p:sp>
        <p:nvSpPr>
          <p:cNvPr id="162" name="textbox 162"/>
          <p:cNvSpPr/>
          <p:nvPr/>
        </p:nvSpPr>
        <p:spPr>
          <a:xfrm>
            <a:off x="8478473" y="3895001"/>
            <a:ext cx="535940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6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</a:t>
            </a:r>
            <a:endParaRPr lang="Microsoft YaHei" altLang="Microsoft YaHei" sz="2000"/>
          </a:p>
        </p:txBody>
      </p:sp>
      <p:sp>
        <p:nvSpPr>
          <p:cNvPr id="163" name="textbox 163"/>
          <p:cNvSpPr/>
          <p:nvPr/>
        </p:nvSpPr>
        <p:spPr>
          <a:xfrm>
            <a:off x="4775983" y="3894744"/>
            <a:ext cx="537209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62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</a:t>
            </a:r>
            <a:endParaRPr lang="Microsoft YaHei" altLang="Microsoft YaHei" sz="2000"/>
          </a:p>
        </p:txBody>
      </p:sp>
      <p:sp>
        <p:nvSpPr>
          <p:cNvPr id="164" name="textbox 164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165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34C15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167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4283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169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4283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171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F59D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173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27914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175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F59D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7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8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9" name="rect"/>
          <p:cNvSpPr/>
          <p:nvPr/>
        </p:nvSpPr>
        <p:spPr>
          <a:xfrm>
            <a:off x="10952843" y="4041523"/>
            <a:ext cx="207263" cy="0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 rot="21600000">
            <a:off x="8309742" y="1097033"/>
            <a:ext cx="2912678" cy="3022227"/>
            <a:chExt cx="2912678" cy="3022227"/>
          </a:xfrm>
        </p:grpSpPr>
        <p:pic>
          <p:nvPicPr>
            <p:cNvPr id="181" name="picture 18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912678" cy="2862086"/>
            </a:xfrm>
            <a:prstGeom prst="rect">
              <a:avLst/>
            </a:prstGeom>
          </p:spPr>
        </p:pic>
        <p:sp>
          <p:nvSpPr>
            <p:cNvPr id="182" name="textbox 182"/>
            <p:cNvSpPr/>
            <p:nvPr/>
          </p:nvSpPr>
          <p:spPr>
            <a:xfrm>
              <a:off x="1207932" y="2717796"/>
              <a:ext cx="612140" cy="3467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3151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283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283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断</a:t>
              </a:r>
              <a:endParaRPr lang="Microsoft YaHei" altLang="Microsoft YaHei" sz="2300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4639659" y="1134964"/>
            <a:ext cx="2912679" cy="2981344"/>
            <a:chExt cx="2912679" cy="2981344"/>
          </a:xfrm>
        </p:grpSpPr>
        <p:pic>
          <p:nvPicPr>
            <p:cNvPr id="183" name="picture 18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912679" cy="2862086"/>
            </a:xfrm>
            <a:prstGeom prst="rect">
              <a:avLst/>
            </a:prstGeom>
          </p:spPr>
        </p:pic>
        <p:sp>
          <p:nvSpPr>
            <p:cNvPr id="184" name="textbox 184"/>
            <p:cNvSpPr/>
            <p:nvPr/>
          </p:nvSpPr>
          <p:spPr>
            <a:xfrm>
              <a:off x="1173709" y="2679569"/>
              <a:ext cx="612775" cy="3467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2560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283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283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</a:t>
              </a:r>
              <a:endParaRPr lang="Microsoft YaHei" altLang="Microsoft YaHei" sz="2300"/>
            </a:p>
          </p:txBody>
        </p:sp>
      </p:grpSp>
      <p:pic>
        <p:nvPicPr>
          <p:cNvPr id="185" name="picture 18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125500" y="1147154"/>
            <a:ext cx="2912680" cy="2862087"/>
          </a:xfrm>
          <a:prstGeom prst="rect">
            <a:avLst/>
          </a:prstGeom>
        </p:spPr>
      </p:pic>
      <p:sp>
        <p:nvSpPr>
          <p:cNvPr id="186" name="textbox 186"/>
          <p:cNvSpPr/>
          <p:nvPr/>
        </p:nvSpPr>
        <p:spPr>
          <a:xfrm>
            <a:off x="4996152" y="4688737"/>
            <a:ext cx="2238375" cy="10560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359"/>
              </a:lnSpc>
            </a:pPr>
            <a:endParaRPr lang="Arial" altLang="Arial" sz="100"/>
          </a:p>
          <a:p>
            <a:pPr marL="12700" indent="16573" algn="l" rtl="0" eaLnBrk="0">
              <a:lnSpc>
                <a:spcPct val="113000"/>
              </a:lnSpc>
            </a:pP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超可见卵巢缩小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无卵泡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发育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；性激素测定显示卵  </a:t>
            </a:r>
            <a:r>
              <a:rPr sz="1500" spc="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泡刺激素(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FSH</a:t>
            </a:r>
            <a:r>
              <a:rPr sz="1500" spc="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)升高</a:t>
            </a:r>
            <a:r>
              <a:rPr sz="1500" spc="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500" spc="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雌激素(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r>
              <a:rPr sz="1500" spc="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2)降低</a:t>
            </a:r>
            <a:r>
              <a:rPr sz="1500" spc="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7" name="textbox 187"/>
          <p:cNvSpPr/>
          <p:nvPr/>
        </p:nvSpPr>
        <p:spPr>
          <a:xfrm>
            <a:off x="1212444" y="298637"/>
            <a:ext cx="3028950" cy="5283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956"/>
              </a:lnSpc>
            </a:pPr>
            <a:r>
              <a:rPr sz="3000" spc="38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卵巢早衰(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POF</a:t>
            </a:r>
            <a:r>
              <a:rPr sz="3000" spc="3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3000"/>
          </a:p>
        </p:txBody>
      </p:sp>
      <p:sp>
        <p:nvSpPr>
          <p:cNvPr id="188" name="textbox 188"/>
          <p:cNvSpPr/>
          <p:nvPr/>
        </p:nvSpPr>
        <p:spPr>
          <a:xfrm>
            <a:off x="1430059" y="4688737"/>
            <a:ext cx="2464435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21"/>
              </a:lnSpc>
            </a:pPr>
            <a:endParaRPr lang="Arial" altLang="Arial" sz="100"/>
          </a:p>
          <a:p>
            <a:pPr marL="13842" indent="-1142" algn="l" rtl="0" eaLnBrk="0">
              <a:lnSpc>
                <a:spcPct val="10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40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岁前出现闭经、潮热多  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汗、面部潮红、性欲低下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9" name="textbox 189"/>
          <p:cNvSpPr/>
          <p:nvPr/>
        </p:nvSpPr>
        <p:spPr>
          <a:xfrm>
            <a:off x="8698998" y="4688737"/>
            <a:ext cx="2393314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662"/>
              </a:lnSpc>
            </a:pPr>
            <a:endParaRPr lang="Arial" altLang="Arial" sz="100"/>
          </a:p>
          <a:p>
            <a:pPr marL="12700" indent="1143" algn="l" rtl="0" eaLnBrk="0">
              <a:lnSpc>
                <a:spcPct val="10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状、体征和性激素  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测定，结合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超检查可确诊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8495674" y="4350851"/>
            <a:ext cx="2651085" cy="97536"/>
            <a:chExt cx="2651085" cy="97536"/>
          </a:xfrm>
        </p:grpSpPr>
        <p:sp>
          <p:nvSpPr>
            <p:cNvPr id="190" name="path"/>
            <p:cNvSpPr/>
            <p:nvPr/>
          </p:nvSpPr>
          <p:spPr>
            <a:xfrm>
              <a:off x="61191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61182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4283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0" y="0"/>
              <a:ext cx="2651085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1226738" y="4350851"/>
            <a:ext cx="2651082" cy="97536"/>
            <a:chExt cx="2651082" cy="97536"/>
          </a:xfrm>
        </p:grpSpPr>
        <p:sp>
          <p:nvSpPr>
            <p:cNvPr id="193" name="path"/>
            <p:cNvSpPr/>
            <p:nvPr/>
          </p:nvSpPr>
          <p:spPr>
            <a:xfrm>
              <a:off x="61188" y="48768"/>
              <a:ext cx="2492359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61179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4283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0" y="0"/>
              <a:ext cx="2651082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792259" y="4350851"/>
            <a:ext cx="2651080" cy="97536"/>
            <a:chExt cx="2651080" cy="97536"/>
          </a:xfrm>
        </p:grpSpPr>
        <p:sp>
          <p:nvSpPr>
            <p:cNvPr id="196" name="path"/>
            <p:cNvSpPr/>
            <p:nvPr/>
          </p:nvSpPr>
          <p:spPr>
            <a:xfrm>
              <a:off x="61188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61179" y="44006"/>
              <a:ext cx="2492376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34C15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0" y="0"/>
              <a:ext cx="2651080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9" name="textbox 199"/>
          <p:cNvSpPr/>
          <p:nvPr/>
        </p:nvSpPr>
        <p:spPr>
          <a:xfrm>
            <a:off x="2247554" y="3833207"/>
            <a:ext cx="612775" cy="349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3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endParaRPr lang="Microsoft YaHei" altLang="Microsoft YaHei" sz="23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00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0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1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0" name="picture 2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 rot="21600000">
            <a:off x="8124170" y="2737289"/>
            <a:ext cx="3475166" cy="3074811"/>
            <a:chExt cx="3475166" cy="3074811"/>
          </a:xfrm>
        </p:grpSpPr>
        <p:grpSp>
          <p:nvGrpSpPr>
            <p:cNvPr id="60" name="group 60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221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DDED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22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4283F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23" name="textbox 223"/>
            <p:cNvSpPr/>
            <p:nvPr/>
          </p:nvSpPr>
          <p:spPr>
            <a:xfrm>
              <a:off x="394623" y="661754"/>
              <a:ext cx="2689225" cy="14039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9153"/>
                </a:lnSpc>
              </a:pPr>
              <a:endParaRPr lang="Arial" altLang="Arial" sz="100"/>
            </a:p>
            <a:p>
              <a:pPr marL="832983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283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卵巢囊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283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</a:t>
              </a:r>
              <a:endParaRPr lang="Microsoft YaHei" altLang="Microsoft YaHei" sz="2000"/>
            </a:p>
            <a:p>
              <a:pPr algn="l" rtl="0" eaLnBrk="0">
                <a:lnSpc>
                  <a:spcPct val="186000"/>
                </a:lnSpc>
              </a:pPr>
              <a:endParaRPr lang="Arial" altLang="Arial" sz="1000"/>
            </a:p>
            <a:p>
              <a:pPr marL="50662" algn="l" rtl="0" eaLnBrk="0">
                <a:lnSpc>
                  <a:spcPct val="91000"/>
                </a:lnSpc>
                <a:spcBef>
                  <a:spcPts val="462"/>
                </a:spcBef>
              </a:pPr>
              <a:r>
                <a:rPr sz="1500" spc="-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多为良性病变，一般无症状。  </a:t>
              </a:r>
              <a:r>
                <a:rPr sz="15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</a:t>
              </a:r>
              <a:endParaRPr lang="Microsoft YaHei" altLang="Microsoft YaHei" sz="1500"/>
            </a:p>
            <a:p>
              <a:pPr algn="l" rtl="0" eaLnBrk="0">
                <a:lnSpc>
                  <a:spcPct val="112000"/>
                </a:lnSpc>
              </a:pPr>
              <a:endParaRPr lang="Arial" altLang="Arial" sz="400"/>
            </a:p>
            <a:p>
              <a:pPr marL="108140" indent="-95440" algn="l" rtl="0" eaLnBrk="0">
                <a:lnSpc>
                  <a:spcPct val="105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超可发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现卵巢囊肿，根据囊肿大 </a:t>
              </a:r>
              <a:r>
                <a:rPr sz="15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小和性质决定是否需</a:t>
              </a:r>
              <a:r>
                <a:rPr sz="150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治疗。</a:t>
              </a:r>
              <a:endParaRPr lang="Microsoft YaHei" altLang="Microsoft YaHei" sz="1500"/>
            </a:p>
          </p:txBody>
        </p:sp>
        <p:sp>
          <p:nvSpPr>
            <p:cNvPr id="224" name="rect"/>
            <p:cNvSpPr/>
            <p:nvPr/>
          </p:nvSpPr>
          <p:spPr>
            <a:xfrm>
              <a:off x="1459785" y="2787491"/>
              <a:ext cx="555593" cy="81705"/>
            </a:xfrm>
            <a:prstGeom prst="rect">
              <a:avLst/>
            </a:pr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4358416" y="2737289"/>
            <a:ext cx="3475166" cy="3074811"/>
            <a:chExt cx="3475166" cy="3074811"/>
          </a:xfrm>
        </p:grpSpPr>
        <p:grpSp>
          <p:nvGrpSpPr>
            <p:cNvPr id="64" name="group 64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225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DDED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26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4283F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27" name="textbox 227"/>
            <p:cNvSpPr/>
            <p:nvPr/>
          </p:nvSpPr>
          <p:spPr>
            <a:xfrm>
              <a:off x="393669" y="660983"/>
              <a:ext cx="2690495" cy="14052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217"/>
                </a:lnSpc>
              </a:pPr>
              <a:endParaRPr lang="Arial" altLang="Arial" sz="100"/>
            </a:p>
            <a:p>
              <a:pPr marL="833935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283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卵巢炎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283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</a:t>
              </a:r>
              <a:endParaRPr lang="Microsoft YaHei" altLang="Microsoft YaHei" sz="2000"/>
            </a:p>
            <a:p>
              <a:pPr algn="l" rtl="0" eaLnBrk="0">
                <a:lnSpc>
                  <a:spcPct val="186000"/>
                </a:lnSpc>
              </a:pPr>
              <a:endParaRPr lang="Arial" altLang="Arial" sz="1000"/>
            </a:p>
            <a:p>
              <a:pPr marL="29464" algn="l" rtl="0" eaLnBrk="0">
                <a:lnSpc>
                  <a:spcPct val="91000"/>
                </a:lnSpc>
                <a:spcBef>
                  <a:spcPts val="462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由感染引起，表现为发热、腹痛</a:t>
              </a:r>
              <a:endParaRPr lang="Microsoft YaHei" altLang="Microsoft YaHei" sz="1500"/>
            </a:p>
            <a:p>
              <a:pPr algn="l" rtl="0" eaLnBrk="0">
                <a:lnSpc>
                  <a:spcPct val="105000"/>
                </a:lnSpc>
              </a:pPr>
              <a:endParaRPr lang="Arial" altLang="Arial" sz="400"/>
            </a:p>
            <a:p>
              <a:pPr marL="966533" indent="-953833" algn="l" rtl="0" eaLnBrk="0">
                <a:lnSpc>
                  <a:spcPct val="106000"/>
                </a:lnSpc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等症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状。妇科检查和实验室检查 </a:t>
              </a:r>
              <a:r>
                <a:rPr sz="1500" spc="-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可确诊。</a:t>
              </a:r>
              <a:endParaRPr lang="Microsoft YaHei" altLang="Microsoft YaHei" sz="1500"/>
            </a:p>
          </p:txBody>
        </p:sp>
        <p:sp>
          <p:nvSpPr>
            <p:cNvPr id="228" name="rect"/>
            <p:cNvSpPr/>
            <p:nvPr/>
          </p:nvSpPr>
          <p:spPr>
            <a:xfrm>
              <a:off x="1459787" y="2787491"/>
              <a:ext cx="555592" cy="81705"/>
            </a:xfrm>
            <a:prstGeom prst="rect">
              <a:avLst/>
            </a:pr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583448" y="2737289"/>
            <a:ext cx="3475165" cy="3074811"/>
            <a:chExt cx="3475165" cy="3074811"/>
          </a:xfrm>
        </p:grpSpPr>
        <p:grpSp>
          <p:nvGrpSpPr>
            <p:cNvPr id="68" name="group 68"/>
            <p:cNvGrpSpPr/>
            <p:nvPr/>
          </p:nvGrpSpPr>
          <p:grpSpPr>
            <a:xfrm rot="21600000">
              <a:off x="0" y="0"/>
              <a:ext cx="3475165" cy="3074811"/>
              <a:chExt cx="3475165" cy="3074811"/>
            </a:xfrm>
          </p:grpSpPr>
          <p:sp>
            <p:nvSpPr>
              <p:cNvPr id="229" name="path"/>
              <p:cNvSpPr/>
              <p:nvPr/>
            </p:nvSpPr>
            <p:spPr>
              <a:xfrm>
                <a:off x="9524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DDED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0" name="path"/>
              <p:cNvSpPr/>
              <p:nvPr/>
            </p:nvSpPr>
            <p:spPr>
              <a:xfrm>
                <a:off x="0" y="0"/>
                <a:ext cx="3475165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4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4283F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31" name="textbox 231"/>
            <p:cNvSpPr/>
            <p:nvPr/>
          </p:nvSpPr>
          <p:spPr>
            <a:xfrm>
              <a:off x="370600" y="661497"/>
              <a:ext cx="2713354" cy="14046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841"/>
                </a:lnSpc>
              </a:pPr>
              <a:endParaRPr lang="Arial" altLang="Arial" sz="100"/>
            </a:p>
            <a:p>
              <a:pPr marL="857005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283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卵巢肿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283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瘤</a:t>
              </a:r>
              <a:endParaRPr lang="Microsoft YaHei" altLang="Microsoft YaHei" sz="2000"/>
            </a:p>
            <a:p>
              <a:pPr algn="l" rtl="0" eaLnBrk="0">
                <a:lnSpc>
                  <a:spcPct val="186000"/>
                </a:lnSpc>
              </a:pPr>
              <a:endParaRPr lang="Arial" altLang="Arial" sz="1000"/>
            </a:p>
            <a:p>
              <a:pPr marL="35006" algn="l" rtl="0" eaLnBrk="0">
                <a:lnSpc>
                  <a:spcPct val="91000"/>
                </a:lnSpc>
                <a:spcBef>
                  <a:spcPts val="462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分为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良性和恶性，常见症状包括</a:t>
              </a:r>
              <a:endParaRPr lang="Microsoft YaHei" altLang="Microsoft YaHei" sz="1500"/>
            </a:p>
            <a:p>
              <a:pPr algn="l" rtl="0" eaLnBrk="0">
                <a:lnSpc>
                  <a:spcPct val="112000"/>
                </a:lnSpc>
              </a:pPr>
              <a:endParaRPr lang="Arial" altLang="Arial" sz="400"/>
            </a:p>
            <a:p>
              <a:pPr marL="12700" indent="59888" algn="l" rtl="0" eaLnBrk="0">
                <a:lnSpc>
                  <a:spcPct val="105000"/>
                </a:lnSpc>
                <a:spcBef>
                  <a:spcPts val="3"/>
                </a:spcBef>
              </a:pPr>
              <a:r>
                <a:rPr sz="1500" spc="-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腹胀、腹痛、腹部包块等。  </a:t>
              </a:r>
              <a:r>
                <a:rPr sz="150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</a:t>
              </a:r>
              <a:r>
                <a:rPr sz="1500" spc="-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和CT等影像学检查有助于诊断。</a:t>
              </a:r>
              <a:endParaRPr lang="Microsoft YaHei" altLang="Microsoft YaHei" sz="1500"/>
            </a:p>
          </p:txBody>
        </p:sp>
        <p:sp>
          <p:nvSpPr>
            <p:cNvPr id="232" name="rect"/>
            <p:cNvSpPr/>
            <p:nvPr/>
          </p:nvSpPr>
          <p:spPr>
            <a:xfrm>
              <a:off x="1459786" y="2787491"/>
              <a:ext cx="555593" cy="81705"/>
            </a:xfrm>
            <a:prstGeom prst="rect">
              <a:avLst/>
            </a:pr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3" name="path"/>
          <p:cNvSpPr/>
          <p:nvPr/>
        </p:nvSpPr>
        <p:spPr>
          <a:xfrm>
            <a:off x="8700496" y="993195"/>
            <a:ext cx="2322518" cy="2322518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4" name="path"/>
          <p:cNvSpPr/>
          <p:nvPr/>
        </p:nvSpPr>
        <p:spPr>
          <a:xfrm>
            <a:off x="1159773" y="993195"/>
            <a:ext cx="2322517" cy="2322517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5" name="path"/>
          <p:cNvSpPr/>
          <p:nvPr/>
        </p:nvSpPr>
        <p:spPr>
          <a:xfrm>
            <a:off x="4934740" y="993196"/>
            <a:ext cx="2322517" cy="2322517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36" name="picture 23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58284" y="1416741"/>
            <a:ext cx="1475426" cy="1475427"/>
          </a:xfrm>
          <a:prstGeom prst="rect">
            <a:avLst/>
          </a:prstGeom>
        </p:spPr>
      </p:pic>
      <p:pic>
        <p:nvPicPr>
          <p:cNvPr id="237" name="picture 23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583317" y="1416741"/>
            <a:ext cx="1475426" cy="1475427"/>
          </a:xfrm>
          <a:prstGeom prst="rect">
            <a:avLst/>
          </a:prstGeom>
        </p:spPr>
      </p:pic>
      <p:pic>
        <p:nvPicPr>
          <p:cNvPr id="238" name="picture 23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9121093" y="1416741"/>
            <a:ext cx="1475426" cy="1475427"/>
          </a:xfrm>
          <a:prstGeom prst="rect">
            <a:avLst/>
          </a:prstGeom>
        </p:spPr>
      </p:pic>
      <p:sp>
        <p:nvSpPr>
          <p:cNvPr id="239" name="textbox 239"/>
          <p:cNvSpPr/>
          <p:nvPr/>
        </p:nvSpPr>
        <p:spPr>
          <a:xfrm>
            <a:off x="562348" y="325042"/>
            <a:ext cx="3717290" cy="495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400"/>
          </a:p>
          <a:p>
            <a:pPr marL="408189" algn="l" rtl="0" eaLnBrk="0">
              <a:lnSpc>
                <a:spcPct val="91000"/>
              </a:lnSpc>
              <a:spcBef>
                <a:spcPts val="2"/>
              </a:spcBef>
              <a:tabLst>
                <a:tab pos="663575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其他卵巢相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关疾病</a:t>
            </a:r>
            <a:endParaRPr lang="Microsoft YaHei" altLang="Microsoft YaHei" sz="3000"/>
          </a:p>
        </p:txBody>
      </p:sp>
      <p:grpSp>
        <p:nvGrpSpPr>
          <p:cNvPr id="70" name="group 70"/>
          <p:cNvGrpSpPr/>
          <p:nvPr/>
        </p:nvGrpSpPr>
        <p:grpSpPr>
          <a:xfrm rot="21600000">
            <a:off x="575048" y="337742"/>
            <a:ext cx="395489" cy="433246"/>
            <a:chExt cx="395489" cy="433246"/>
          </a:xfrm>
        </p:grpSpPr>
        <p:sp>
          <p:nvSpPr>
            <p:cNvPr id="240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0" y="117773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114076" y="119489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224718" y="12845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329895" y="12432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0" y="2355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114076" y="237263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224718" y="2462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329895" y="24210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0" y="353321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114076" y="3550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224718" y="3640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329895" y="359874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6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7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8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9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0" name="picture 2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61" name="textbox 261"/>
          <p:cNvSpPr/>
          <p:nvPr/>
        </p:nvSpPr>
        <p:spPr>
          <a:xfrm>
            <a:off x="941265" y="1649953"/>
            <a:ext cx="5160645" cy="1557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18192" algn="l" rtl="0" eaLnBrk="0">
              <a:lnSpc>
                <a:spcPct val="85000"/>
              </a:lnSpc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850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诊断方法与评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价标准</a:t>
            </a:r>
            <a:endParaRPr lang="Microsoft YaHei" altLang="Microsoft YaHei" sz="4500"/>
          </a:p>
        </p:txBody>
      </p:sp>
      <p:sp>
        <p:nvSpPr>
          <p:cNvPr id="262" name="textbox 262"/>
          <p:cNvSpPr/>
          <p:nvPr/>
        </p:nvSpPr>
        <p:spPr>
          <a:xfrm>
            <a:off x="1454384" y="362771"/>
            <a:ext cx="10330180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000" spc="10" baseline="-62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3200" spc="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</a:t>
            </a:r>
            <a:r>
              <a:rPr sz="3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800" spc="0" baseline="63663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Microsoft YaHei" altLang="Microsoft YaHei" sz="1169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3" name="picture 26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64" name="textbox 264"/>
          <p:cNvSpPr/>
          <p:nvPr/>
        </p:nvSpPr>
        <p:spPr>
          <a:xfrm>
            <a:off x="6085729" y="1486792"/>
            <a:ext cx="5511165" cy="4072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154"/>
              </a:lnSpc>
            </a:pPr>
            <a:endParaRPr lang="Arial" altLang="Arial" sz="100"/>
          </a:p>
          <a:p>
            <a:pPr marL="12842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经阴道超声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</a:t>
            </a:r>
            <a:endParaRPr lang="Microsoft YaHei" altLang="Microsoft YaHei" sz="2300"/>
          </a:p>
          <a:p>
            <a:pPr marL="13652" indent="-952" algn="l" rtl="0" eaLnBrk="0">
              <a:lnSpc>
                <a:spcPct val="122000"/>
              </a:lnSpc>
              <a:spcBef>
                <a:spcPts val="1109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是卵巢疾病的首选影像学检查方法，可清晰显示卵巢形态、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小、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结构和血流情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23177" algn="l" rtl="0" eaLnBrk="0">
              <a:lnSpc>
                <a:spcPct val="91000"/>
              </a:lnSpc>
              <a:spcBef>
                <a:spcPts val="697"/>
              </a:spcBef>
            </a:pP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</a:t>
            </a:r>
            <a:r>
              <a:rPr sz="2300" spc="18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MRI</a:t>
            </a:r>
            <a:r>
              <a:rPr sz="2300" spc="18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</a:t>
            </a:r>
            <a:r>
              <a:rPr sz="2300" spc="1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</a:t>
            </a:r>
            <a:endParaRPr lang="Microsoft YaHei" altLang="Microsoft YaHei" sz="2300"/>
          </a:p>
          <a:p>
            <a:pPr marL="13842" algn="l" rtl="0" eaLnBrk="0">
              <a:lnSpc>
                <a:spcPct val="122000"/>
              </a:lnSpc>
              <a:spcBef>
                <a:spcPts val="110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超声无法明确诊断的病例，可采用CT和MRI进一步检查，以 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提供更详细的解剖信息和病变特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37055" algn="l" rtl="0" eaLnBrk="0">
              <a:lnSpc>
                <a:spcPts val="2828"/>
              </a:lnSpc>
              <a:spcBef>
                <a:spcPts val="702"/>
              </a:spcBef>
            </a:pP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PET</a:t>
            </a:r>
            <a:r>
              <a:rPr sz="2300" spc="1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</a:t>
            </a:r>
            <a:r>
              <a:rPr sz="2300" spc="1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</a:t>
            </a:r>
            <a:r>
              <a:rPr sz="2300" spc="1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1100"/>
          </a:p>
          <a:p>
            <a:pPr marL="15747" algn="l" rtl="0" eaLnBrk="0">
              <a:lnSpc>
                <a:spcPct val="91000"/>
              </a:lnSpc>
              <a:spcBef>
                <a:spcPts val="4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主要用于恶性肿瘤的分期和复发监测，可帮助发现早期转移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灶。</a:t>
            </a:r>
            <a:endParaRPr lang="Microsoft YaHei" altLang="Microsoft YaHei" sz="1500"/>
          </a:p>
        </p:txBody>
      </p:sp>
      <p:pic>
        <p:nvPicPr>
          <p:cNvPr id="265" name="picture 26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69006" y="1293634"/>
            <a:ext cx="4563023" cy="4563024"/>
          </a:xfrm>
          <a:prstGeom prst="rect">
            <a:avLst/>
          </a:prstGeom>
        </p:spPr>
      </p:pic>
      <p:sp>
        <p:nvSpPr>
          <p:cNvPr id="266" name="textbox 266"/>
          <p:cNvSpPr/>
          <p:nvPr/>
        </p:nvSpPr>
        <p:spPr>
          <a:xfrm>
            <a:off x="442263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79144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学检查技术应用</a:t>
            </a:r>
            <a:endParaRPr lang="Microsoft YaHei" altLang="Microsoft YaHei" sz="3000"/>
          </a:p>
        </p:txBody>
      </p:sp>
      <p:grpSp>
        <p:nvGrpSpPr>
          <p:cNvPr id="72" name="group 7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6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7" name="picture 28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88" name="picture 28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095997" y="1153980"/>
            <a:ext cx="5194481" cy="5194484"/>
          </a:xfrm>
          <a:prstGeom prst="rect">
            <a:avLst/>
          </a:prstGeom>
        </p:spPr>
      </p:pic>
      <p:sp>
        <p:nvSpPr>
          <p:cNvPr id="289" name="textbox 289"/>
          <p:cNvSpPr/>
          <p:nvPr/>
        </p:nvSpPr>
        <p:spPr>
          <a:xfrm>
            <a:off x="1098231" y="379028"/>
            <a:ext cx="4023995" cy="5501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43"/>
              </a:lnSpc>
            </a:pPr>
            <a:endParaRPr lang="Arial" altLang="Arial" sz="100"/>
          </a:p>
          <a:p>
            <a:pPr marL="130342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实验室检查指标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4547" algn="l" rtl="0" eaLnBrk="0">
              <a:lnSpc>
                <a:spcPct val="92000"/>
              </a:lnSpc>
              <a:spcBef>
                <a:spcPts val="693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肿瘤标志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</a:t>
            </a:r>
            <a:endParaRPr lang="Microsoft YaHei" altLang="Microsoft YaHei" sz="2300"/>
          </a:p>
          <a:p>
            <a:pPr marL="13461" indent="-571" algn="l" rtl="0" eaLnBrk="0">
              <a:lnSpc>
                <a:spcPct val="122000"/>
              </a:lnSpc>
              <a:spcBef>
                <a:spcPts val="120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25、CEA、AFP等，可用于卵巢肿瘤的辅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助诊断和预后评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估。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4547" algn="l" rtl="0" eaLnBrk="0">
              <a:lnSpc>
                <a:spcPct val="91000"/>
              </a:lnSpc>
              <a:spcBef>
                <a:spcPts val="695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激素水平检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</a:t>
            </a:r>
            <a:endParaRPr lang="Microsoft YaHei" altLang="Microsoft YaHei" sz="2300"/>
          </a:p>
          <a:p>
            <a:pPr marL="12700" indent="190" algn="l" rtl="0" eaLnBrk="0">
              <a:lnSpc>
                <a:spcPct val="122000"/>
              </a:lnSpc>
              <a:spcBef>
                <a:spcPts val="1210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激素、孕激素、雄激素等，可反映卵巢功能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状态和内分泌情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况。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3662" algn="l" rtl="0" eaLnBrk="0">
              <a:lnSpc>
                <a:spcPct val="92000"/>
              </a:lnSpc>
              <a:spcBef>
                <a:spcPts val="699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免疫学检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6510" indent="-3619" algn="l" rtl="0" eaLnBrk="0">
              <a:lnSpc>
                <a:spcPct val="122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如自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身抗体、免疫复合物等，可用于自身免疫性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卵巢疾病的诊断和监测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90" name="path"/>
          <p:cNvSpPr/>
          <p:nvPr/>
        </p:nvSpPr>
        <p:spPr>
          <a:xfrm>
            <a:off x="763828" y="1628257"/>
            <a:ext cx="230515" cy="230516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1" name="path"/>
          <p:cNvSpPr/>
          <p:nvPr/>
        </p:nvSpPr>
        <p:spPr>
          <a:xfrm>
            <a:off x="763828" y="3237600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2" name="path"/>
          <p:cNvSpPr/>
          <p:nvPr/>
        </p:nvSpPr>
        <p:spPr>
          <a:xfrm>
            <a:off x="763828" y="4874037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4" name="group 74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93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6" name="group 76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9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8" name="group 78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30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0" name="group 80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30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0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1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2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https://d.book118.com/378142103023006045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2024-09-25T14:12:19.771</cp:lastPrinted>
  <dcterms:created xsi:type="dcterms:W3CDTF">2024-09-25T06:12:19Z</dcterms:created>
  <dcterms:modified xsi:type="dcterms:W3CDTF">2024-09-25T06:12:21Z</dcterms:modified>
</cp:coreProperties>
</file>