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3C5EB-559A-4958-8923-12EDE4346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E20E3-8444-468B-8CD5-C83B3F47B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EDC55-7441-4166-85F1-D59EF4FD7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D6E618-AD8A-45A8-B99C-D82006FBF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F1598D-B1A3-4BFC-B2F7-FBEC06816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A76876-BD31-4723-A22F-87F70F4B2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32C841-F28A-41BF-88E5-4FB15DD11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FFF37-ED8C-472E-9270-1E89AE18A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14E21-3A9A-4107-BBD4-512DC2A36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16590-C5FE-42C8-9B42-65F266B88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C8644-F89C-4EB1-B7A9-2E8810661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1776000" y="0"/>
            <a:ext cx="8640000" cy="6857999"/>
          </a:xfrm>
          <a:prstGeom prst="rect">
            <a:avLst/>
          </a:prstGeom>
          <a:gradFill rotWithShape="1">
            <a:gsLst>
              <a:gs pos="0">
                <a:schemeClr val="bg2">
                  <a:alpha val="100000"/>
                </a:schemeClr>
              </a:gs>
              <a:gs pos="60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493367"/>
            <a:ext cx="6340197" cy="1421928"/>
          </a:xfrm>
        </p:spPr>
        <p:txBody>
          <a:bodyPr wrap="none" anchor="t">
            <a:spAutoFit/>
          </a:bodyPr>
          <a:lstStyle>
            <a:lvl1pPr lvl="0" algn="ctr" defTabSz="914400">
              <a:lnSpc>
                <a:spcPct val="90000"/>
              </a:lnSpc>
              <a:buNone/>
              <a:defRPr lang="zh-CN" sz="9600" b="0" i="0" spc="0">
                <a:solidFill>
                  <a:schemeClr val="tx1">
                    <a:alpha val="100000"/>
                  </a:schemeClr>
                </a:solidFill>
                <a:latin typeface="TencentSans W7"/>
                <a:ea typeface="TencentSans W7"/>
              </a:defRPr>
            </a:lvl1pPr>
          </a:lstStyle>
          <a:p>
            <a:r>
              <a:rPr lang="zh-CN"/>
              <a:t>主标题样式</a:t>
            </a:r>
            <a:endParaRPr lang="zh-CN" sz="9600" b="0" i="0" spc="0">
              <a:solidFill>
                <a:schemeClr val="bg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5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734089" y="4162538"/>
            <a:ext cx="2723823" cy="397032"/>
          </a:xfrm>
        </p:spPr>
        <p:txBody>
          <a:bodyPr wrap="none">
            <a:spAutoFit/>
          </a:bodyPr>
          <a:lstStyle>
            <a:lvl1pPr marL="0" lvl="0" indent="0" algn="ctr" defTabSz="914400">
              <a:lnSpc>
                <a:spcPct val="90000"/>
              </a:lnSpc>
              <a:buFont typeface="Arial" pitchFamily="34" charset="0"/>
              <a:buNone/>
              <a:defRPr lang="zh-CN" sz="2200" b="1" i="0" spc="0">
                <a:solidFill>
                  <a:schemeClr val="tx1">
                    <a:alpha val="100000"/>
                  </a:schemeClr>
                </a:solidFill>
                <a:latin typeface="TencentSans W7"/>
                <a:ea typeface="TencentSans W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/>
              <a:t>点击编辑副标题样式</a:t>
            </a:r>
            <a:endParaRPr lang="zh-CN" sz="2200" b="1" i="0" spc="0">
              <a:solidFill>
                <a:schemeClr val="bg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6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471190"/>
            <a:ext cx="4031873" cy="923330"/>
          </a:xfrm>
        </p:spPr>
        <p:txBody>
          <a:bodyPr wrap="none" anchor="b">
            <a:spAutoFit/>
          </a:bodyPr>
          <a:lstStyle>
            <a:lvl1pPr marL="0" lvl="0" indent="0" algn="ctr" defTabSz="914400">
              <a:lnSpc>
                <a:spcPct val="90000"/>
              </a:lnSpc>
              <a:buFont typeface="Arial" pitchFamily="34" charset="0"/>
              <a:buNone/>
              <a:defRPr lang="zh-CN" sz="6000" b="0" i="0" spc="0">
                <a:solidFill>
                  <a:schemeClr val="tx1">
                    <a:alpha val="100000"/>
                  </a:schemeClr>
                </a:solidFill>
                <a:latin typeface="TencentSans W3"/>
                <a:ea typeface="TencentSans W3"/>
              </a:defRPr>
            </a:lvl1pPr>
          </a:lstStyle>
          <a:p>
            <a:r>
              <a:rPr lang="zh-CN"/>
              <a:t>主标题样式</a:t>
            </a:r>
            <a:endParaRPr lang="zh-CN" sz="6000" b="0" i="0" spc="0">
              <a:solidFill>
                <a:schemeClr val="bg1">
                  <a:alpha val="100000"/>
                </a:schemeClr>
              </a:solidFill>
              <a:latin typeface="TencentSans W3"/>
              <a:ea typeface="TencentSans W3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-3810000" y="0"/>
            <a:ext cx="12192000" cy="6858000"/>
          </a:xfrm>
          <a:prstGeom prst="rect">
            <a:avLst/>
          </a:prstGeom>
        </p:spPr>
      </p:pic>
      <p:sp>
        <p:nvSpPr>
          <p:cNvPr id="9" name="日期占位符 3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2">
            <a:alphaModFix amt="0"/>
          </a:blip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  <a:solidFill>
            <a:schemeClr val="bg2">
              <a:alpha val="100000"/>
            </a:schemeClr>
          </a:solidFill>
        </p:spPr>
      </p:pic>
      <p:sp>
        <p:nvSpPr>
          <p:cNvPr id="11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12" name="灯片编号占位符 5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80000">
              <a:schemeClr val="bg2">
                <a:alpha val="100000"/>
              </a:schemeClr>
            </a:gs>
            <a:gs pos="100000">
              <a:schemeClr val="accent1">
                <a:lumMod val="50000"/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4" name="日期占位符 2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17" name=""/>
          <p:cNvSpPr txBox="1"/>
          <p:nvPr/>
        </p:nvSpPr>
        <p:spPr>
          <a:xfrm>
            <a:off x="2743200" y="1351429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"/>
          <p:cNvSpPr txBox="1"/>
          <p:nvPr/>
        </p:nvSpPr>
        <p:spPr>
          <a:xfrm>
            <a:off x="1764926" y="2097741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"/>
          <p:cNvSpPr txBox="1"/>
          <p:nvPr/>
        </p:nvSpPr>
        <p:spPr>
          <a:xfrm>
            <a:off x="1916206" y="1613647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"/>
          <p:cNvSpPr txBox="1"/>
          <p:nvPr/>
        </p:nvSpPr>
        <p:spPr>
          <a:xfrm>
            <a:off x="4487956" y="2087656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"/>
          <p:cNvSpPr txBox="1"/>
          <p:nvPr/>
        </p:nvSpPr>
        <p:spPr>
          <a:xfrm>
            <a:off x="1230406" y="1169894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"/>
          <p:cNvSpPr txBox="1"/>
          <p:nvPr/>
        </p:nvSpPr>
        <p:spPr>
          <a:xfrm>
            <a:off x="2057400" y="1341344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"/>
          <p:cNvSpPr txBox="1"/>
          <p:nvPr/>
        </p:nvSpPr>
        <p:spPr>
          <a:xfrm>
            <a:off x="3882838" y="2037229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2">
            <a:alpha val="100000"/>
          </a:schemeClr>
        </a:solidFill>
        <a:effectLst/>
      </p:bgPr>
    </p:bg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28" name=""/>
          <p:cNvSpPr txBox="1"/>
          <p:nvPr/>
        </p:nvSpPr>
        <p:spPr>
          <a:xfrm>
            <a:off x="2460812" y="2027144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pic>
        <p:nvPicPr>
          <p:cNvPr id="30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pic>
        <p:nvPicPr>
          <p:cNvPr id="31" name="图片 1"/>
          <p:cNvPicPr>
            <a:picLocks noChangeAspect="1"/>
          </p:cNvPicPr>
          <p:nvPr userDrawn="1"/>
        </p:nvPicPr>
        <p:blipFill>
          <a:blip r:embed="rId2">
            <a:alphaModFix amt="0"/>
          </a:blip>
          <a:stretch>
            <a:fillRect/>
          </a:stretch>
        </p:blipFill>
        <p:spPr>
          <a:xfrm>
            <a:off x="1775267" y="-1"/>
            <a:ext cx="8641466" cy="771525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100000"/>
                </a:schemeClr>
              </a:gs>
              <a:gs pos="60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</a:gradFill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tx1">
            <a:alpha val="10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/>
              <a:t>单击此处编辑母版标题样式</a:t>
            </a:r>
            <a:endParaRPr lang="zh-CN" sz="44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zh-CN"/>
              <a:t>单击此处编辑母版文本样式</a:t>
            </a:r>
            <a:endParaRPr lang="zh-CN" sz="2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685800" lvl="1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24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二级</a:t>
            </a:r>
            <a:endParaRPr lang="zh-CN" sz="24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1143000" lvl="2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20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三级</a:t>
            </a:r>
            <a:endParaRPr lang="zh-CN" sz="20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1600200" lvl="3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18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四级</a:t>
            </a:r>
            <a:endParaRPr lang="zh-CN" sz="1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2057400" lvl="4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18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五级</a:t>
            </a:r>
            <a:endParaRPr lang="zh-CN" sz="1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 hasCustomPrompt="1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algn="l" defTabSz="914400" rtl="0" eaLnBrk="1" latinLnBrk="0" hangingPunct="1">
              <a:defRPr lang="zh-CN" sz="1200" b="0" i="0" kern="120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>
              <a:solidFill>
                <a:schemeClr val="bg1">
                  <a:alpha val="100000"/>
                </a:schemeClr>
              </a:solidFill>
              <a:latin typeface="腾讯体 W7" panose="020b0a04020102020204"/>
              <a:ea typeface="腾讯体 W7" panose="020b0a04020102020204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 hasCustomPrompt="1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algn="r" defTabSz="914400" rtl="0" eaLnBrk="1" latinLnBrk="0" hangingPunct="1">
              <a:defRPr lang="zh-CN" sz="1200" b="0" i="0" kern="120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lvl="0" algn="l" defTabSz="914400">
        <a:lnSpc>
          <a:spcPct val="90000"/>
        </a:lnSpc>
        <a:spcBef>
          <a:spcPct val="0"/>
        </a:spcBef>
        <a:buNone/>
        <a:defRPr lang="zh-CN" sz="44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1pPr>
    </p:titleStyle>
    <p:bodyStyle>
      <a:lvl1pPr marL="228600" lvl="0" indent="-228600" algn="l" defTabSz="914400">
        <a:lnSpc>
          <a:spcPct val="90000"/>
        </a:lnSpc>
        <a:spcBef>
          <a:spcPts val="1000"/>
        </a:spcBef>
        <a:buFont typeface="Arial" pitchFamily="34" charset="0"/>
        <a:buChar char="•"/>
        <a:defRPr lang="zh-CN" sz="2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1pPr>
      <a:lvl2pPr marL="685800" lvl="1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24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2pPr>
      <a:lvl3pPr marL="1143000" lvl="2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20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3pPr>
      <a:lvl4pPr marL="1600200" lvl="3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1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4pPr>
      <a:lvl5pPr marL="2057400" lvl="4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1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01123100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国土资源执法程序及相关问题\n## 1.国土资源执法程序的基本概念与重要性\n### 1.1国土资源执法程序的定义与目的\n### 1.2国土资源执法程序的重要性及作用\n### 1.3国土资源执法程序的法律依据与实践应用\n## 2.国土资源执法程序的基本流程与环节\n### 2.1国土资源执法程序的启动与立案\n### 2.2国土资源执法程序的调查与取证\n### 2.3国土资源执法程序的处理与决定\n## 3.国土资源执法程序中的关键问题与挑战\n### 3.1国土资源执法程序中的权力寻租与腐败问题\n### 3.2国土资源执法程序中的执法不严与不力问题\n### 3.3国土资源执法程序中的法律适用与解释问题\n## 4.加强国土资源执法程序的建议与措施\n### 4.1完善国土资源执法程序的法律制度与法规\n### 4.2提高国土资源执法程序的监督与问责机制\n### 4.3加强国土资源执法程序的人员培训与素质提升\n## 5.国土资源执法程序的未来发展趋势与展望\n### 5.1国土资源执法程序的科技化与信息化发展\n### 5.2国土资源执法程序的国际合作与交流\n### 5.3国土资源执法程序的优化与创新方向\n&quot;,&quot;templateId&quot;:&quot;rip96cw6o7yyfqkqihdqp7wzi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347317"/>
            <a:ext cx="11055350" cy="1555750"/>
          </a:xfrm>
          <a:effectLst>
            <a:outerShdw blurRad="389427" dist="50800" dir="5400000" algn="ctr" rotWithShape="0">
              <a:schemeClr val="tx2"/>
            </a:outerShdw>
          </a:effectLst>
        </p:spPr>
        <p:txBody>
          <a:bodyPr vert="horz" wrap="square" lIns="91440" tIns="45720" rIns="91440" bIns="45720" anchor="b">
            <a:spAutoFit/>
          </a:bodyPr>
          <a:lstStyle/>
          <a:p>
            <a:pPr>
              <a:lnSpc>
                <a:spcPct val="100000"/>
              </a:lnSpc>
              <a:buNone/>
            </a:pPr>
            <a:r>
              <a:rPr lang="zh-CN" sz="5900">
                <a:latin typeface="腾讯体 W7" panose="020b0a04020102020204"/>
                <a:ea typeface="腾讯体 W7" panose="020b0a04020102020204"/>
              </a:rPr>
              <a:t>国土资源执法程序及相关问题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4010026" y="4162538"/>
            <a:ext cx="4171950" cy="393700"/>
          </a:xfrm>
          <a:effectLst>
            <a:outerShdw blurRad="389427" dist="50800" dir="5400000" algn="ctr" rotWithShape="0">
              <a:schemeClr val="tx2"/>
            </a:outerShdw>
          </a:effectLst>
        </p:spPr>
        <p:txBody>
          <a:bodyPr/>
          <a:lstStyle/>
          <a:p>
            <a:r>
              <a:rPr lang="en-US">
                <a:latin typeface="腾讯体 W7" panose="020b0a04020102020204"/>
                <a:ea typeface="腾讯体 W7" panose="020b0a04020102020204"/>
              </a:rPr>
              <a:t> </a:t>
            </a:r>
            <a:endParaRPr lang="zh-CN" sz="2400" spc="300"/>
          </a:p>
        </p:txBody>
      </p:sp>
      <p:cxnSp>
        <p:nvCxnSpPr>
          <p:cNvPr id="4" name="Tencent"/>
          <p:cNvCxnSpPr/>
          <p:nvPr/>
        </p:nvCxnSpPr>
        <p:spPr>
          <a:xfrm>
            <a:off x="2925902" y="4011560"/>
            <a:ext cx="6340197" cy="0"/>
          </a:xfrm>
          <a:prstGeom prst="line">
            <a:avLst/>
          </a:prstGeom>
          <a:ln w="12700">
            <a:solidFill>
              <a:schemeClr val="accent2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10083801" y="6094182"/>
            <a:ext cx="1536700" cy="412750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400" b="1" spc="80">
                <a:solidFill>
                  <a:schemeClr val="accent2">
                    <a:alpha val="100000"/>
                  </a:schemeClr>
                </a:solidFill>
                <a:effectLst/>
                <a:latin typeface="腾讯体 W7" panose="020b0a04020102020204"/>
                <a:ea typeface="腾讯体 W7" panose="020b0a04020102020204"/>
              </a:rPr>
              <a:t> </a:t>
            </a:r>
            <a:endParaRPr lang="en-US" sz="1400" b="1" spc="80">
              <a:solidFill>
                <a:schemeClr val="accent2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571499" y="6094182"/>
            <a:ext cx="1885950" cy="412750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8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国土资源执法程序的基本概念与重要性</a:t>
            </a:r>
            <a:endParaRPr/>
          </a:p>
        </p:txBody>
      </p:sp>
      <p:sp>
        <p:nvSpPr>
          <p:cNvPr id="86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01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87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定义：国土资源执法程序是指国土资源管理部门在查处土地、矿产、海洋等自然资源违法行为时，遵循的一系列法定程序和步骤。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涉及土地、矿产、海洋等自然资源的违法行为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遵循法定程序和步骤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国土资源管理部门负责执行</a:t>
                </a:r>
                <a:endParaRPr/>
              </a:p>
            </p:txBody>
          </p:sp>
        </p:grpSp>
        <p:grpSp>
          <p:nvGrpSpPr>
            <p:cNvPr id="1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目的：确保国土资源执法行为的合法性、公正性和有效性，保护国家自然资源和公民、法人和其他组织的合法权益。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合法性：遵循法律规定，确保执法行为合法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公正性：公平对待当事人，保障公平正义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有效性：提高执法效率，实现执法目标</a:t>
                </a:r>
                <a:endParaRPr/>
              </a:p>
            </p:txBody>
          </p:sp>
        </p:grpSp>
      </p:grpSp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国土资源执法程序的定义与目的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重要性：国土资源执法程序是国土资源管理的重要组成部分，对于维护国土资源秩序、保护资源安全和促进可持续发展具有重要意义。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维护国土资源秩序：打击违法行为，保障资源合理利用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保护资源安全：防止资源浪费、破坏和污染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促进可持续发展：保障资源可持续利用，支持经济社会可持续发展</a:t>
                </a:r>
                <a:endParaRPr/>
              </a:p>
            </p:txBody>
          </p:sp>
        </p:grpSp>
        <p:grpSp>
          <p:nvGrpSpPr>
            <p:cNvPr id="12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作用：通过规范执法行为，提高执法效率，实现国土资源管理目标。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规范执法行为：确保执法行为遵循法定程序和步骤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提高执法效率：简化执法程序，提高执法速度和质量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实现管理目标：保护资源，维护市场秩序，促进可持续发展</a:t>
                </a:r>
                <a:endParaRPr/>
              </a:p>
            </p:txBody>
          </p:sp>
        </p:grpSp>
      </p:grp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国土资源执法程序的重要性及作用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法律依据：国土资源执法程序的法律依据主要包括宪法、法律、行政法规、地方性法规、部门规章等。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宪法：国家根本法，规定国家基本制度和国家任务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法律：全国人大及其常委会制定的法律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行政法规：国务院制定的行政法规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地方性法规：地方人大及其常委会制定的地方性法规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部门规章：国务院部门制定的规章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实践应用：国土资源执法程序在实际操作中，需要结合具体案例和实际情况进行应用。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查处违法行为：依据法律法规，对违法行为进行调查和处理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纠纷调解与裁决：处理自然资源纠纷，维护各方合法权益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监管与检查：对国土资源开发利用进行监管和检查，确保合规合法</a:t>
            </a:r>
            <a:endParaRPr/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国土资源执法程序的法律依据与实践应用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国土资源执法程序的基本流程与环节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02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134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启动：国土资源执法程序的启动通常是由于举报、巡查发现、部门移送等原因引起的。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举报：公民、法人或其他组织向国土资源管理部门举报违法行为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巡查发现：国土资源管理部门在巡查过程中发现违法行为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部门移送：其他部门在履行职责过程中发现违法行为并移送国土资源管理部门</a:t>
                </a:r>
                <a:endParaRPr/>
              </a:p>
            </p:txBody>
          </p:sp>
        </p:grpSp>
        <p:grpSp>
          <p:nvGrpSpPr>
            <p:cNvPr id="14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立案：国土资源管理部门在接到举报或发现违法行为后，需要进行初步调查，符合条件的，予以立案。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初步调查：了解违法行为的基本情况，收集相关证据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立案条件：违法行为事实清楚，证据确凿，属于国土资源管理部门管辖范围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立案决定：符合立案条件的，予以立案，并指定执法人员负责调查</a:t>
                </a:r>
                <a:endParaRPr/>
              </a:p>
            </p:txBody>
          </p:sp>
        </p:grpSp>
      </p:grpSp>
      <p:sp>
        <p:nvSpPr>
          <p:cNvPr id="1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国土资源执法程序的启动与立案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调查：立案后，执法人员需要对违法行为进行调查，了解事实，收集证据。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了解违法行为的事实：向当事人、证人及其他相关人员了解情况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收集证据：提取书面证据、物证、视听资料等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询问当事人：对当事人进行询问，了解违法行为的经过和原因</a:t>
                </a:r>
                <a:endParaRPr/>
              </a:p>
            </p:txBody>
          </p:sp>
        </p:grpSp>
        <p:grpSp>
          <p:nvGrpSpPr>
            <p:cNvPr id="14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取证：在调查过程中，执法人员需要依法取证，确保证据的真实性和合法性。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合法取证：遵循法定程序和证据规则，进行取证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确保证据真实性：对证据进行审查，确保证据真实反映事实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保护当事人权益：在取证过程中，尊重当事人权益，避免侵犯隐私和名誉</a:t>
                </a:r>
                <a:endParaRPr/>
              </a:p>
            </p:txBody>
          </p:sp>
        </p:grpSp>
      </p:grpSp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国土资源执法程序的调查与取证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国土资源执法程序的处理与决定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处理：根据调查结果，国土资源管理部门需要对违法行为进行处理，包括行政处罚、行政强制措施等。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行政处罚：对违法行为进行罚款、没收违法所得、责令停止违法行为等处罚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行政强制措施：对违法行为采取查封、扣押、限制人身自由等强制措施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决定：在处理结束后，国土资源管理部门需要作出处理决定，并告知当事人。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处理决定：依据调查结果和法律规定，作出处理决定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告知当事人：将处理决定告知当事人，并告知其享有的权利和救济途径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决定执行：当事人不服处理决定的，可以申请复议或诉讼，复议或诉讼期间不停止执行</a:t>
            </a:r>
            <a:endParaRPr/>
          </a:p>
        </p:txBody>
      </p:sp>
      <p:cxnSp>
        <p:nvCxnSpPr>
          <p:cNvPr id="15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国土资源执法程序中的关键问题与挑战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03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10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权力寻租：国土资源管理部门在执法过程中，可能存在利用职权谋取私利的行为。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滥用行政权力：以权谋私，侵犯当事人合法权益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谋取不正当利益：通过执法行为谋取个人或团体利益</a:t>
                </a:r>
                <a:endParaRPr/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腐败问题：国土资源执法程序中，可能存在腐败现象，如执法人员收受红包、贿赂等。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执法人员收受红包：在执法过程中，收受当事人或其他利益相关人的红包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执法人员贿赂：利用职务之便，为他人谋取利益，收取贿赂</a:t>
                </a:r>
                <a:endParaRPr/>
              </a:p>
            </p:txBody>
          </p:sp>
        </p:grpSp>
      </p:grpSp>
      <p:sp>
        <p:nvSpPr>
          <p:cNvPr id="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国土资源执法程序中的权力寻租与腐败问题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https://d.book118.com/385011231003011112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cube_green">
      <a:dk1>
        <a:srgbClr val="FFFFFF"/>
      </a:dk1>
      <a:lt1>
        <a:srgbClr val="000000"/>
      </a:lt1>
      <a:dk2>
        <a:srgbClr val="DDFFFD"/>
      </a:dk2>
      <a:lt2>
        <a:srgbClr val="0B1D2D"/>
      </a:lt2>
      <a:accent1>
        <a:srgbClr val="13D3CA"/>
      </a:accent1>
      <a:accent2>
        <a:srgbClr val="30F08F"/>
      </a:accent2>
      <a:accent3>
        <a:srgbClr val="137584"/>
      </a:accent3>
      <a:accent4>
        <a:srgbClr val="15BFE5"/>
      </a:accent4>
      <a:accent5>
        <a:srgbClr val="25548D"/>
      </a:accent5>
      <a:accent6>
        <a:srgbClr val="813B25"/>
      </a:accent6>
      <a:hlink>
        <a:srgbClr val="175CEB"/>
      </a:hlink>
      <a:folHlink>
        <a:srgbClr val="81868F"/>
      </a:folHlink>
    </a:clrScheme>
    <a:fontScheme name="Arial Black-Arial">
      <a:majorFont>
        <a:latin typeface="腾讯体 W7" panose="020b0a04020102020204"/>
        <a:ea typeface="腾讯体 W7" panose="020b0a04020102020204"/>
        <a:cs typeface="Arial"/>
        <a:font script="Jpan" typeface="ＭＳ ゴシック"/>
        <a:font script="Hang" typeface="굴림"/>
        <a:font script="Hans" typeface="腾讯体 W7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腾讯体 W7" panose="020b0a04020102020204"/>
        <a:ea typeface="腾讯体 W7" panose="020b0a04020102020204"/>
        <a:cs typeface="Arial"/>
        <a:font script="Jpan" typeface="ＭＳ Ｐゴシック"/>
        <a:font script="Hang" typeface="굴림"/>
        <a:font script="Hans" typeface="腾讯体 W7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腾讯体 W7</vt:lpstr>
      <vt:lpstr>Microsoft YaHei</vt:lpstr>
      <vt:lpstr>TencentSans W7</vt:lpstr>
      <vt:lpstr>TencentSans W3</vt:lpstr>
      <vt:lpstr>微软雅黑</vt:lpstr>
      <vt:lpstr>黑体</vt:lpstr>
      <vt:lpstr>Office Theme</vt:lpstr>
      <vt:lpstr>国土资源执法程序及相关问题</vt:lpstr>
      <vt:lpstr>国土资源执法程序的基本概念与重要性</vt:lpstr>
      <vt:lpstr>PowerPoint Presentation</vt:lpstr>
      <vt:lpstr>PowerPoint Presentation</vt:lpstr>
      <vt:lpstr>PowerPoint Presentation</vt:lpstr>
      <vt:lpstr>国土资源执法程序的基本流程与环节</vt:lpstr>
      <vt:lpstr>PowerPoint Presentation</vt:lpstr>
      <vt:lpstr>PowerPoint Presentation</vt:lpstr>
      <vt:lpstr>PowerPoint Presentation</vt:lpstr>
      <vt:lpstr>国土资源执法程序中的关键问题与挑战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2024-09-18T02:28:30.298</cp:lastPrinted>
  <dcterms:created xsi:type="dcterms:W3CDTF">2024-09-17T18:28:30Z</dcterms:created>
  <dcterms:modified xsi:type="dcterms:W3CDTF">2024-09-17T18:28:32Z</dcterms:modified>
</cp:coreProperties>
</file>