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20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C78601-1790-4B1C-A533-2D0453377E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C2835E-63D9-4EF9-8A1B-2EBEDCA86D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4BBBE8-E5EF-403D-B470-A77132B8C9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B2D70C-36F7-4236-86EF-24B2F5A4FD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517E447-2C0F-4CB2-A43F-DDE0A5DB16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C6D7006-65DD-4102-B29C-BB8A229A34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46636C9-42A7-47A0-AF96-E41AEC099D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470275-7E9D-4B6C-AEF3-CE8FC13D49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3985D1B-E43E-4D84-AC2F-FC166CA544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4F9C8C-448D-44E8-9CE9-F77DADC4F5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48F84C-7359-48E1-B2E0-B640C3B0BB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 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.jpeg" /><Relationship Id="rId13" Type="http://schemas.openxmlformats.org/officeDocument/2006/relationships/image" Target="file:///D:\qq&#25991;&#20214;\712321467\Image\C2C\Image2\%7b75232B38-A165-1FB7-499C-2E1C792CACB5%7d.png" TargetMode="External" /><Relationship Id="rId14" Type="http://schemas.openxmlformats.org/officeDocument/2006/relationships/image" Target="../media/image2.png" /><Relationship Id="rId15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7" name="图片 6" descr="89112020_E944070_322345e5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-36830" y="0"/>
            <a:ext cx="12228830" cy="6858000"/>
          </a:xfrm>
          <a:prstGeom prst="rect">
            <a:avLst/>
          </a:prstGeom>
        </p:spPr>
      </p:pic>
      <p:pic>
        <p:nvPicPr>
          <p:cNvPr id="8" name="图片 1073743875" descr="学科网 zxxk.com"/>
          <p:cNvPicPr>
            <a:picLocks noChangeAspect="1"/>
          </p:cNvPicPr>
          <p:nvPr/>
        </p:nvPicPr>
        <p:blipFill>
          <a:blip r:embed="rId14" r:link="rId13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Relationship Id="rId3" Type="http://schemas.openxmlformats.org/officeDocument/2006/relationships/tags" Target="../tags/tag1.xml" /><Relationship Id="rId4" Type="http://schemas.openxmlformats.org/officeDocument/2006/relationships/tags" Target="../tags/tag2.xml" /><Relationship Id="rId5" Type="http://schemas.openxmlformats.org/officeDocument/2006/relationships/tags" Target="../tags/tag3.xml" /><Relationship Id="rId6" Type="http://schemas.openxmlformats.org/officeDocument/2006/relationships/tags" Target="../tags/tag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6.xml" /><Relationship Id="rId3" Type="http://schemas.openxmlformats.org/officeDocument/2006/relationships/tags" Target="../tags/tag7.xml" /><Relationship Id="rId4" Type="http://schemas.openxmlformats.org/officeDocument/2006/relationships/tags" Target="../tags/tag8.xml" /><Relationship Id="rId5" Type="http://schemas.openxmlformats.org/officeDocument/2006/relationships/tags" Target="../tags/tag9.xml" /><Relationship Id="rId6" Type="http://schemas.openxmlformats.org/officeDocument/2006/relationships/tags" Target="../tags/tag10.xml" /><Relationship Id="rId7" Type="http://schemas.openxmlformats.org/officeDocument/2006/relationships/tags" Target="../tags/tag11.xml" /><Relationship Id="rId8" Type="http://schemas.openxmlformats.org/officeDocument/2006/relationships/tags" Target="../tags/tag12.xml" /><Relationship Id="rId9" Type="http://schemas.openxmlformats.org/officeDocument/2006/relationships/tags" Target="../tags/tag1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14.xml" /><Relationship Id="rId3" Type="http://schemas.openxmlformats.org/officeDocument/2006/relationships/tags" Target="../tags/tag1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16.xml" /><Relationship Id="rId3" Type="http://schemas.openxmlformats.org/officeDocument/2006/relationships/tags" Target="../tags/tag1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18.xml" /><Relationship Id="rId3" Type="http://schemas.openxmlformats.org/officeDocument/2006/relationships/tags" Target="../tags/tag19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85014321114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507105" y="2862580"/>
            <a:ext cx="5177790" cy="1133475"/>
          </a:xfrm>
        </p:spPr>
        <p:txBody>
          <a:bodyPr>
            <a:normAutofit/>
          </a:bodyPr>
          <a:lstStyle/>
          <a:p>
            <a:r>
              <a:rPr lang="zh-CN" altLang="en-US" sz="6000" b="1" smtClean="0">
                <a:solidFill>
                  <a:srgbClr val="241AF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6000" b="1" smtClean="0">
                <a:solidFill>
                  <a:srgbClr val="C00000"/>
                </a:solidFill>
                <a:latin typeface="微软雅黑" panose="020b0503020204020204" charset="-122"/>
                <a:ea typeface="微软雅黑"/>
              </a:rPr>
              <a:t>补</a:t>
            </a:r>
            <a:r>
              <a:rPr lang="en-US" altLang="zh-CN" sz="6000" b="1" smtClean="0">
                <a:solidFill>
                  <a:srgbClr val="C00000"/>
                </a:solidFill>
                <a:latin typeface="微软雅黑" panose="020b0503020204020204" charset="-122"/>
                <a:ea typeface="微软雅黑"/>
              </a:rPr>
              <a:t> </a:t>
            </a:r>
            <a:r>
              <a:rPr lang="zh-CN" altLang="en-US" sz="6000" b="1" smtClean="0">
                <a:solidFill>
                  <a:srgbClr val="C00000"/>
                </a:solidFill>
                <a:latin typeface="微软雅黑" panose="020b0503020204020204" charset="-122"/>
                <a:ea typeface="微软雅黑"/>
              </a:rPr>
              <a:t>写</a:t>
            </a:r>
            <a:r>
              <a:rPr lang="en-US" altLang="zh-CN" sz="6000" b="1" smtClean="0">
                <a:solidFill>
                  <a:srgbClr val="C00000"/>
                </a:solidFill>
                <a:latin typeface="微软雅黑" panose="020b0503020204020204" charset="-122"/>
                <a:ea typeface="微软雅黑"/>
              </a:rPr>
              <a:t> </a:t>
            </a:r>
            <a:r>
              <a:rPr lang="zh-CN" altLang="en-US" sz="6000" b="1" smtClean="0">
                <a:solidFill>
                  <a:srgbClr val="C00000"/>
                </a:solidFill>
                <a:latin typeface="微软雅黑" panose="020b0503020204020204" charset="-122"/>
                <a:ea typeface="微软雅黑"/>
              </a:rPr>
              <a:t>句</a:t>
            </a:r>
            <a:r>
              <a:rPr lang="en-US" altLang="zh-CN" sz="6000" b="1" smtClean="0">
                <a:solidFill>
                  <a:srgbClr val="C00000"/>
                </a:solidFill>
                <a:latin typeface="微软雅黑" panose="020b0503020204020204" charset="-122"/>
                <a:ea typeface="微软雅黑"/>
              </a:rPr>
              <a:t> </a:t>
            </a:r>
            <a:r>
              <a:rPr lang="zh-CN" altLang="en-US" sz="6000" b="1" smtClean="0">
                <a:solidFill>
                  <a:srgbClr val="C00000"/>
                </a:solidFill>
                <a:latin typeface="微软雅黑" panose="020b0503020204020204" charset="-122"/>
                <a:ea typeface="微软雅黑"/>
              </a:rPr>
              <a:t>子</a:t>
            </a:r>
            <a:endParaRPr lang="zh-CN" altLang="en-US" sz="6000" b="1" smtClean="0">
              <a:solidFill>
                <a:srgbClr val="C00000"/>
              </a:solidFill>
              <a:latin typeface="微软雅黑" panose="020b0503020204020204" charset="-122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844165" y="509905"/>
            <a:ext cx="6933565" cy="870585"/>
          </a:xfrm>
        </p:spPr>
        <p:txBody>
          <a:bodyPr/>
          <a:lstStyle/>
          <a:p>
            <a:r>
              <a:rPr lang="zh-CN" altLang="en-US" sz="4800" b="1" smtClean="0">
                <a:solidFill>
                  <a:srgbClr val="0000FF"/>
                </a:solidFill>
                <a:latin typeface="微软雅黑" panose="020b0503020204020204" charset="-122"/>
                <a:ea typeface="微软雅黑"/>
              </a:rPr>
              <a:t>语句补写题为何受青睐？</a:t>
            </a:r>
            <a:endParaRPr lang="zh-CN" altLang="en-US" sz="4800" b="1" smtClean="0">
              <a:solidFill>
                <a:srgbClr val="0000FF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4045" y="1901190"/>
            <a:ext cx="10964545" cy="4041775"/>
          </a:xfrm>
        </p:spPr>
        <p:txBody>
          <a:bodyPr>
            <a:normAutofit/>
          </a:bodyPr>
          <a:lstStyle/>
          <a:p>
            <a:pPr marL="0" indent="0" fontAlgn="auto">
              <a:lnSpc>
                <a:spcPts val="4160"/>
              </a:lnSpc>
              <a:spcBef>
                <a:spcPct val="0"/>
              </a:spcBef>
              <a:buNone/>
            </a:pPr>
            <a:r>
              <a:rPr lang="en-US" altLang="zh-CN" sz="2800" smtClean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     </a:t>
            </a:r>
            <a:r>
              <a:rPr lang="zh-CN" altLang="en-US" sz="2800" smtClean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语句补写题一般</a:t>
            </a:r>
            <a:r>
              <a:rPr lang="zh-CN" altLang="zh-CN" sz="2800" smtClean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是选取一段</a:t>
            </a:r>
            <a:r>
              <a:rPr lang="zh-CN" altLang="zh-CN" sz="2800" b="1" u="sng" smtClean="0">
                <a:solidFill>
                  <a:srgbClr val="C0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说明性</a:t>
            </a:r>
            <a:r>
              <a:rPr lang="zh-CN" altLang="zh-CN" sz="2800" smtClean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或</a:t>
            </a:r>
            <a:r>
              <a:rPr lang="zh-CN" altLang="zh-CN" sz="2800" b="1" u="sng" smtClean="0">
                <a:solidFill>
                  <a:srgbClr val="C0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议论性</a:t>
            </a:r>
            <a:r>
              <a:rPr lang="zh-CN" altLang="zh-CN" sz="2800" smtClean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的文字，在文段的关键处留下三处横线，要求在横线处补写恰当的语句，使整段文字</a:t>
            </a:r>
            <a:r>
              <a:rPr lang="zh-CN" altLang="zh-CN" sz="2800" b="1" smtClean="0">
                <a:solidFill>
                  <a:srgbClr val="C0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语意完整连贯</a:t>
            </a:r>
            <a:r>
              <a:rPr lang="zh-CN" altLang="zh-CN" sz="2800" smtClean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，</a:t>
            </a:r>
            <a:r>
              <a:rPr lang="zh-CN" altLang="zh-CN" sz="2800" b="1" smtClean="0">
                <a:solidFill>
                  <a:srgbClr val="C0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内容贴切</a:t>
            </a:r>
            <a:r>
              <a:rPr lang="zh-CN" altLang="zh-CN" sz="2800" smtClean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，</a:t>
            </a:r>
            <a:r>
              <a:rPr lang="zh-CN" altLang="zh-CN" sz="2800" b="1" smtClean="0">
                <a:solidFill>
                  <a:srgbClr val="C0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逻辑严密</a:t>
            </a:r>
            <a:r>
              <a:rPr lang="zh-CN" altLang="zh-CN" sz="2800" smtClean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，并且给出</a:t>
            </a:r>
            <a:r>
              <a:rPr lang="zh-CN" altLang="zh-CN" sz="2800" b="1" smtClean="0">
                <a:solidFill>
                  <a:srgbClr val="C0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字数限制</a:t>
            </a:r>
            <a:r>
              <a:rPr lang="zh-CN" altLang="zh-CN" sz="2800" smtClean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。这类题目，以考查语言</a:t>
            </a:r>
            <a:r>
              <a:rPr lang="zh-CN" altLang="zh-CN" sz="2800" b="1" u="sng" smtClean="0">
                <a:solidFill>
                  <a:srgbClr val="C0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连贯</a:t>
            </a:r>
            <a:r>
              <a:rPr lang="zh-CN" altLang="zh-CN" sz="2800" smtClean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为主，兼有对</a:t>
            </a:r>
            <a:r>
              <a:rPr lang="zh-CN" altLang="zh-CN" sz="2800" b="1" u="sng" smtClean="0">
                <a:solidFill>
                  <a:srgbClr val="C0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压缩</a:t>
            </a:r>
            <a:r>
              <a:rPr lang="zh-CN" altLang="zh-CN" sz="2800" smtClean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、</a:t>
            </a:r>
            <a:r>
              <a:rPr lang="zh-CN" altLang="zh-CN" sz="2800" b="1" u="sng" smtClean="0">
                <a:solidFill>
                  <a:srgbClr val="C0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仿写和推断</a:t>
            </a:r>
            <a:r>
              <a:rPr lang="zh-CN" altLang="zh-CN" sz="2800" smtClean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能力的考查</a:t>
            </a:r>
            <a:r>
              <a:rPr lang="zh-CN" altLang="en-US" sz="2800" smtClean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，</a:t>
            </a:r>
            <a:r>
              <a:rPr lang="zh-CN" altLang="zh-CN" sz="2800" smtClean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综合性</a:t>
            </a:r>
            <a:r>
              <a:rPr lang="zh-CN" altLang="en-US" sz="2800" smtClean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极强</a:t>
            </a:r>
            <a:r>
              <a:rPr lang="zh-CN" altLang="zh-CN" sz="2800" smtClean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，这不仅是新课标倡导的</a:t>
            </a:r>
            <a:r>
              <a:rPr lang="zh-CN" altLang="zh-CN" sz="2800" smtClean="0">
                <a:solidFill>
                  <a:srgbClr val="C0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“综合性”“整体性”“情境性”</a:t>
            </a:r>
            <a:r>
              <a:rPr lang="zh-CN" altLang="zh-CN" sz="2800" smtClean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的语言考查方式，同时还</a:t>
            </a:r>
            <a:r>
              <a:rPr lang="zh-CN" altLang="zh-CN" sz="2800" b="1" smtClean="0">
                <a:solidFill>
                  <a:srgbClr val="C0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契合</a:t>
            </a:r>
            <a:r>
              <a:rPr lang="zh-CN" altLang="zh-CN" sz="2800" smtClean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了</a:t>
            </a:r>
            <a:r>
              <a:rPr lang="zh-CN" altLang="zh-CN" sz="2800" b="1" smtClean="0">
                <a:solidFill>
                  <a:srgbClr val="C0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新课标</a:t>
            </a:r>
            <a:r>
              <a:rPr lang="zh-CN" altLang="zh-CN" sz="2800" smtClean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中</a:t>
            </a:r>
            <a:r>
              <a:rPr lang="zh-CN" altLang="zh-CN" sz="2800" b="1" smtClean="0">
                <a:solidFill>
                  <a:srgbClr val="C0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“发展逻辑思维，提升思维品质”的要求。</a:t>
            </a:r>
            <a:endParaRPr lang="zh-CN" altLang="zh-CN" sz="2800" b="1" smtClean="0">
              <a:solidFill>
                <a:srgbClr val="C0000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endParaRPr lang="zh-CN" altLang="en-US" sz="28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62355" y="323850"/>
            <a:ext cx="1120775" cy="124269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8000" b="1"/>
              <a:t>？</a:t>
            </a:r>
            <a:endParaRPr lang="zh-CN" altLang="en-US" sz="8000" b="1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3" presetClass="entr" presetSubtype="16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0" name="文本框 99"/>
          <p:cNvSpPr txBox="1"/>
          <p:nvPr/>
        </p:nvSpPr>
        <p:spPr>
          <a:xfrm>
            <a:off x="419100" y="1188085"/>
            <a:ext cx="11120755" cy="54775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lnSpc>
                <a:spcPts val="3000"/>
              </a:lnSpc>
            </a:pPr>
            <a:r>
              <a:rPr lang="zh-CN" sz="2400" b="1">
                <a:ea typeface="宋体" panose="02010600030101010101" pitchFamily="2" charset="-122"/>
              </a:rPr>
              <a:t>（</a:t>
            </a:r>
            <a:r>
              <a:rPr lang="en-US" sz="2400" b="1">
                <a:latin typeface="Times New Roman" panose="02020603050405020304" pitchFamily="18" charset="0"/>
                <a:ea typeface="宋体" panose="02010600030101010101" pitchFamily="2" charset="-122"/>
              </a:rPr>
              <a:t>2022·</a:t>
            </a:r>
            <a:r>
              <a:rPr lang="zh-CN" sz="2400" b="1">
                <a:ea typeface="宋体" panose="02010600030101010101" pitchFamily="2" charset="-122"/>
              </a:rPr>
              <a:t>全国甲卷</a:t>
            </a:r>
            <a:r>
              <a:rPr lang="en-US" sz="2400" b="1">
                <a:latin typeface="Times New Roman" panose="02020603050405020304" pitchFamily="18" charset="0"/>
                <a:ea typeface="宋体" panose="02010600030101010101" pitchFamily="2" charset="-122"/>
              </a:rPr>
              <a:t>·</a:t>
            </a:r>
            <a:r>
              <a:rPr lang="zh-CN" sz="2400" b="1">
                <a:solidFill>
                  <a:srgbClr val="FF0000"/>
                </a:solidFill>
                <a:ea typeface="宋体" panose="02010600030101010101" pitchFamily="2" charset="-122"/>
              </a:rPr>
              <a:t>高考真题</a:t>
            </a:r>
            <a:r>
              <a:rPr lang="zh-CN" sz="2400" b="1">
                <a:ea typeface="宋体" panose="02010600030101010101" pitchFamily="2" charset="-122"/>
              </a:rPr>
              <a:t>）阅读下面的文字，完成下面小题。</a:t>
            </a:r>
            <a:endParaRPr lang="zh-CN" sz="2400" b="1">
              <a:ea typeface="宋体" panose="02010600030101010101" pitchFamily="2" charset="-122"/>
            </a:endParaRPr>
          </a:p>
          <a:p>
            <a:pPr indent="0" algn="just">
              <a:lnSpc>
                <a:spcPts val="3000"/>
              </a:lnSpc>
            </a:pPr>
            <a:r>
              <a:rPr lang="en-US" altLang="zh-CN" sz="2400" b="1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        </a:t>
            </a:r>
            <a:r>
              <a:rPr lang="zh-CN" sz="2400" b="1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又是一年槐花儿飘香的季节，小伙伴们有没有想起儿时那些带有妈妈专属味道的槐花美食？不过，槐花①______。常见的槐花有三种：淡黄色的国槐花，夏末开花，可以入药②______；白色的刺槐花（也叫洋槐花），夏初开花，花香味甜，可食用但不可入药；红色的槐花（变种）仅供观赏，既不能食用，③______。也就是说，我们吃的槐花美食来自白色刺槐。白色刺槐是我国重要的蜜源、食花和景观植物，原产北美。而我国土生土长的树种，是国槐。国槐在我国不只是一种常见的良木，而且作为一种文化元素融入传统文化之中。比如被奉为</a:t>
            </a:r>
            <a:r>
              <a:rPr lang="en-US" sz="2400" b="1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“</a:t>
            </a:r>
            <a:r>
              <a:rPr lang="zh-CN" sz="2400" b="1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神树</a:t>
            </a:r>
            <a:r>
              <a:rPr lang="en-US" sz="2400" b="1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”</a:t>
            </a:r>
            <a:r>
              <a:rPr lang="zh-CN" sz="2400" b="1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，种植在敬神祭祖的社坛周围；作为吉祥的象征，种在庭前屋后。古代社会，槐树还是三公（太师、太傅、太保）宰辅之位的象征，并出现了一些由</a:t>
            </a:r>
            <a:r>
              <a:rPr lang="en-US" sz="2400" b="1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“</a:t>
            </a:r>
            <a:r>
              <a:rPr lang="zh-CN" sz="2400" b="1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槐</a:t>
            </a:r>
            <a:r>
              <a:rPr lang="en-US" sz="2400" b="1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”</a:t>
            </a:r>
            <a:r>
              <a:rPr lang="zh-CN" sz="2400" b="1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字构成的具有政治寓意的词，如槐岳（朝廷高官）、槐蝉（高官显责）、槐第（三公的宅第）等，槐树因此也受到读书人的喜爱。</a:t>
            </a:r>
            <a:endParaRPr lang="en-US" sz="2400" b="1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pPr indent="0">
              <a:lnSpc>
                <a:spcPts val="3000"/>
              </a:lnSpc>
            </a:pPr>
            <a:r>
              <a:rPr lang="en-US" sz="2400" b="1"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lang="zh-CN" sz="2400" b="1">
                <a:ea typeface="宋体" panose="02010600030101010101" pitchFamily="2" charset="-122"/>
              </a:rPr>
              <a:t>．请在文中横线处</a:t>
            </a:r>
            <a:r>
              <a:rPr lang="zh-CN" sz="2400" b="1">
                <a:highlight>
                  <a:srgbClr val="FFFF00"/>
                </a:highlight>
                <a:ea typeface="宋体" panose="02010600030101010101" pitchFamily="2" charset="-122"/>
              </a:rPr>
              <a:t>补写</a:t>
            </a:r>
            <a:r>
              <a:rPr lang="zh-CN" sz="2400" b="1">
                <a:ea typeface="宋体" panose="02010600030101010101" pitchFamily="2" charset="-122"/>
              </a:rPr>
              <a:t>恰当的语句，使整段文字语意完整连贯，内容贴切，逻辑严密，每处不超过</a:t>
            </a:r>
            <a:r>
              <a:rPr lang="en-US" sz="2400" b="1">
                <a:latin typeface="Times New Roman" panose="02020603050405020304" pitchFamily="18" charset="0"/>
                <a:ea typeface="宋体" panose="02010600030101010101" pitchFamily="2" charset="-122"/>
              </a:rPr>
              <a:t>8</a:t>
            </a:r>
            <a:r>
              <a:rPr lang="zh-CN" sz="2400" b="1">
                <a:ea typeface="宋体" panose="02010600030101010101" pitchFamily="2" charset="-122"/>
              </a:rPr>
              <a:t>个字。</a:t>
            </a:r>
            <a:endParaRPr lang="zh-CN" altLang="en-US" sz="2400" b="1">
              <a:ea typeface="宋体" panose="02010600030101010101" pitchFamily="2" charset="-122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4451985" y="339725"/>
            <a:ext cx="2449830" cy="737870"/>
          </a:xfrm>
        </p:spPr>
        <p:txBody>
          <a:bodyPr/>
          <a:lstStyle/>
          <a:p>
            <a:r>
              <a:rPr lang="zh-CN" altLang="en-US" sz="3600" b="1" smtClean="0">
                <a:solidFill>
                  <a:srgbClr val="C00000"/>
                </a:solidFill>
                <a:latin typeface="微软雅黑" panose="020b0503020204020204" charset="-122"/>
                <a:ea typeface="微软雅黑"/>
              </a:rPr>
              <a:t>真题再现</a:t>
            </a:r>
            <a:endParaRPr lang="zh-CN" altLang="en-US" sz="3600" b="1" smtClean="0">
              <a:solidFill>
                <a:srgbClr val="C00000"/>
              </a:solidFill>
              <a:latin typeface="微软雅黑" panose="020b0503020204020204" charset="-122"/>
              <a:ea typeface="微软雅黑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0" name="文本框 99"/>
          <p:cNvSpPr txBox="1"/>
          <p:nvPr/>
        </p:nvSpPr>
        <p:spPr>
          <a:xfrm>
            <a:off x="294005" y="986790"/>
            <a:ext cx="11318240" cy="58362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800"/>
              </a:lnSpc>
            </a:pPr>
            <a:r>
              <a:rPr sz="2400" b="1" smtClean="0">
                <a:solidFill>
                  <a:srgbClr val="0000FF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（202</a:t>
            </a:r>
            <a:r>
              <a:rPr lang="en-US" sz="2400" b="1" smtClean="0">
                <a:solidFill>
                  <a:srgbClr val="0000FF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3</a:t>
            </a:r>
            <a:r>
              <a:rPr sz="2400" b="1" smtClean="0">
                <a:solidFill>
                  <a:srgbClr val="0000FF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·新高考1卷·高考真题）</a:t>
            </a:r>
            <a:r>
              <a:rPr lang="zh-CN" sz="2400" b="1">
                <a:solidFill>
                  <a:srgbClr val="000000"/>
                </a:solidFill>
                <a:ea typeface="宋体" panose="02010600030101010101" pitchFamily="2" charset="-122"/>
              </a:rPr>
              <a:t>阅读下面的文字，完成下面小题。</a:t>
            </a:r>
            <a:r>
              <a:rPr lang="en-US" altLang="zh-CN" sz="2400" b="1">
                <a:solidFill>
                  <a:srgbClr val="000000"/>
                </a:solidFill>
                <a:ea typeface="宋体" panose="02010600030101010101" pitchFamily="2" charset="-122"/>
              </a:rPr>
              <a:t>        </a:t>
            </a:r>
            <a:endParaRPr lang="en-US" altLang="zh-CN" sz="2400" b="1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algn="just">
              <a:lnSpc>
                <a:spcPts val="2800"/>
              </a:lnSpc>
            </a:pPr>
            <a:r>
              <a:rPr lang="en-US" altLang="zh-CN" sz="2000" b="1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        </a:t>
            </a:r>
            <a:r>
              <a:rPr lang="zh-CN" sz="2400" b="1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日常生活中，我们常常会因为忘记重要信息而懊恼，幻想着要是能过目不忘该多好啊！其实，我们更应该庆幸</a:t>
            </a:r>
            <a:r>
              <a:rPr lang="en-US" sz="2400" b="1" u="sng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    A    </a:t>
            </a:r>
            <a:r>
              <a:rPr lang="zh-CN" sz="2400" b="1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，因为遗忘可以降低记忆带来的认知负荷，使认知系统能够更加高效地工作。而超强记忆力往往是以牺牲抽象、泛化能力为代价的。从下面例子中可以看出一些端倪。</a:t>
            </a:r>
            <a:r>
              <a:rPr lang="en-US" altLang="zh-CN" sz="2400" b="1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        </a:t>
            </a:r>
            <a:r>
              <a:rPr lang="zh-CN" sz="2400" b="1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有一位记者，①拥有人们只能望其项背的超强记忆力。②他虽然能轻松地记住一长串数字，③却发现不了其中的规律；④他脑海里充满各种孤立的事实，⑤却不能归纳出一些模式将它们组织起来。⑥这促使他不能理解隐喻等修辞手法，⑦甚至复杂一点的句子。⑧记忆大师奥布莱恩曾多次获得世界记忆锦标赛冠军，⑨虽然他的阅读理解能力比常人低很多，⑩听课的时候也很难集中注意力。也许正是牺牲了一部分记忆，我们才有了独一无二的归纳和抽象思维能力。</a:t>
            </a:r>
            <a:r>
              <a:rPr lang="en-US" altLang="zh-CN" sz="2400" b="1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          </a:t>
            </a:r>
            <a:r>
              <a:rPr lang="zh-CN" sz="2400" b="1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网络时代，我们没有办法也没有必要</a:t>
            </a:r>
            <a:r>
              <a:rPr lang="en-US" sz="2400" b="1" u="sng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    B    </a:t>
            </a:r>
            <a:r>
              <a:rPr lang="zh-CN" sz="2400" b="1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，毕竟互联网随时可以帮我们查阅。不过我们也不能过于依赖互联网，像互联网可以解决所有问题似的。通过一些训练提升记忆力，也一直是我们孜孜以求的目标。</a:t>
            </a:r>
            <a:endParaRPr lang="zh-CN" sz="2400" b="1">
              <a:solidFill>
                <a:srgbClr val="000000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pPr>
              <a:lnSpc>
                <a:spcPts val="2800"/>
              </a:lnSpc>
            </a:pPr>
            <a:r>
              <a:rPr 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18. </a:t>
            </a:r>
            <a:r>
              <a:rPr lang="zh-CN" sz="2400" b="1">
                <a:solidFill>
                  <a:srgbClr val="000000"/>
                </a:solidFill>
                <a:ea typeface="宋体" panose="02010600030101010101" pitchFamily="2" charset="-122"/>
              </a:rPr>
              <a:t>请在文中画横线处</a:t>
            </a:r>
            <a:r>
              <a:rPr lang="zh-CN" sz="2400" b="1">
                <a:solidFill>
                  <a:srgbClr val="000000"/>
                </a:solidFill>
                <a:highlight>
                  <a:srgbClr val="FFFF00"/>
                </a:highlight>
                <a:ea typeface="宋体" panose="02010600030101010101" pitchFamily="2" charset="-122"/>
              </a:rPr>
              <a:t>补写</a:t>
            </a:r>
            <a:r>
              <a:rPr lang="zh-CN" sz="2400" b="1">
                <a:solidFill>
                  <a:srgbClr val="000000"/>
                </a:solidFill>
                <a:ea typeface="宋体" panose="02010600030101010101" pitchFamily="2" charset="-122"/>
              </a:rPr>
              <a:t>恰当的语句，使整段文字语意完整连贯，内容贴切，逻辑严密，每处不超过</a:t>
            </a:r>
            <a:r>
              <a:rPr 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10</a:t>
            </a:r>
            <a:r>
              <a:rPr lang="zh-CN" sz="2400" b="1">
                <a:solidFill>
                  <a:srgbClr val="000000"/>
                </a:solidFill>
                <a:ea typeface="宋体" panose="02010600030101010101" pitchFamily="2" charset="-122"/>
              </a:rPr>
              <a:t>个字。
</a:t>
            </a:r>
            <a:endParaRPr lang="zh-CN" altLang="en-US" sz="2400" b="1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4728210" y="44450"/>
            <a:ext cx="2449830" cy="737870"/>
          </a:xfrm>
        </p:spPr>
        <p:txBody>
          <a:bodyPr/>
          <a:lstStyle/>
          <a:p>
            <a:r>
              <a:rPr lang="zh-CN" altLang="en-US" sz="3600" b="1" smtClean="0">
                <a:solidFill>
                  <a:srgbClr val="C00000"/>
                </a:solidFill>
                <a:latin typeface="微软雅黑" panose="020b0503020204020204" charset="-122"/>
                <a:ea typeface="微软雅黑"/>
              </a:rPr>
              <a:t>真题再现</a:t>
            </a:r>
            <a:endParaRPr lang="zh-CN" altLang="en-US" sz="3600" b="1" smtClean="0">
              <a:solidFill>
                <a:srgbClr val="C00000"/>
              </a:solidFill>
              <a:latin typeface="微软雅黑" panose="020b0503020204020204" charset="-122"/>
              <a:ea typeface="微软雅黑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dur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dur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dur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28675" y="1802130"/>
            <a:ext cx="10896600" cy="26701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>
                <a:solidFill>
                  <a:schemeClr val="dk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1. </a:t>
            </a:r>
            <a:r>
              <a:rPr lang="zh-CN" sz="3600" b="1">
                <a:solidFill>
                  <a:schemeClr val="dk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熟悉“补写句子”的题型和特点。 </a:t>
            </a:r>
            <a:endParaRPr lang="zh-CN" sz="3600" b="1">
              <a:solidFill>
                <a:schemeClr val="dk1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  <a:p>
            <a:pPr marL="0" indent="0">
              <a:buNone/>
            </a:pPr>
            <a:r>
              <a:rPr lang="en-US" sz="3600" b="1">
                <a:solidFill>
                  <a:schemeClr val="dk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2. </a:t>
            </a:r>
            <a:r>
              <a:rPr lang="zh-CN" sz="3600" b="1">
                <a:solidFill>
                  <a:schemeClr val="dk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通过强化练习，熟练掌握该题型的解题规律。</a:t>
            </a:r>
            <a:endParaRPr lang="zh-CN" sz="3600" b="1">
              <a:solidFill>
                <a:schemeClr val="dk1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  <a:p>
            <a:pPr marL="0" indent="0">
              <a:buNone/>
            </a:pPr>
            <a:endParaRPr lang="zh-CN" altLang="en-US" b="1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295775" y="692785"/>
            <a:ext cx="3002915" cy="8350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ts val="5800"/>
              </a:lnSpc>
              <a:spcBef>
                <a:spcPct val="0"/>
              </a:spcBef>
              <a:buNone/>
            </a:pPr>
            <a:r>
              <a:rPr lang="zh-CN" altLang="en-US" sz="4400" b="1" smtClean="0">
                <a:solidFill>
                  <a:srgbClr val="0000FF"/>
                </a:solidFill>
                <a:latin typeface="微软雅黑" panose="020b0503020204020204" charset="-122"/>
                <a:ea typeface="微软雅黑"/>
                <a:cs typeface="+mj-cs"/>
                <a:sym typeface="+mn-ea"/>
              </a:rPr>
              <a:t>学习目标</a:t>
            </a:r>
            <a:endParaRPr lang="zh-CN" altLang="en-US" sz="5400" b="1" smtClean="0">
              <a:solidFill>
                <a:srgbClr val="0000FF"/>
              </a:solidFill>
              <a:latin typeface="华文中宋" panose="02010600040101010101" charset="-122"/>
              <a:ea typeface="华文中宋" panose="02010600040101010101" charset="-122"/>
              <a:sym typeface="+mn-ea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0236200" y="108204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/>
          <p:nvPr>
            <p:custDataLst>
              <p:tags r:id="rId3"/>
            </p:custDataLst>
          </p:nvPr>
        </p:nvPicPr>
        <p:blipFill>
          <a:blip r:embed="rId2">
            <a:alphaModFix amt="50000"/>
          </a:blip>
          <a:srcRect l="86057" t="3380" r="-4595" b="53127"/>
          <a:stretch>
            <a:fillRect/>
          </a:stretch>
        </p:blipFill>
        <p:spPr>
          <a:xfrm>
            <a:off x="6337223" y="5401029"/>
            <a:ext cx="1921348" cy="1456654"/>
          </a:xfrm>
          <a:prstGeom prst="rect">
            <a:avLst/>
          </a:prstGeom>
        </p:spPr>
      </p:pic>
      <p:sp>
        <p:nvSpPr>
          <p:cNvPr id="3" name="内容占位符 2"/>
          <p:cNvSpPr>
            <a:spLocks noGrp="1"/>
          </p:cNvSpPr>
          <p:nvPr>
            <p:ph idx="4294967295"/>
            <p:custDataLst>
              <p:tags r:id="rId4"/>
            </p:custDataLst>
          </p:nvPr>
        </p:nvSpPr>
        <p:spPr>
          <a:xfrm>
            <a:off x="1003300" y="1469390"/>
            <a:ext cx="10233660" cy="5388610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endParaRPr lang="en-US" altLang="zh-CN" sz="2800">
              <a:solidFill>
                <a:schemeClr val="dk1"/>
              </a:solidFill>
              <a:latin typeface="汉仪君黑-35W" panose="00020600040101010101" charset="-122"/>
              <a:cs typeface="汉仪君黑-35W" panose="00020600040101010101" charset="-122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altLang="zh-CN" sz="2800">
                <a:solidFill>
                  <a:schemeClr val="dk1"/>
                </a:solidFill>
                <a:latin typeface="汉仪君黑-35W" panose="00020600040101010101" charset="-122"/>
                <a:cs typeface="汉仪君黑-35W" panose="00020600040101010101" charset="-122"/>
              </a:rPr>
              <a:t>   </a:t>
            </a:r>
            <a:r>
              <a:rPr lang="en-US" altLang="zh-CN" sz="2800" b="1">
                <a:solidFill>
                  <a:schemeClr val="dk1"/>
                </a:solidFill>
                <a:latin typeface="汉仪君黑-35W" panose="00020600040101010101" charset="-122"/>
                <a:cs typeface="汉仪君黑-35W" panose="00020600040101010101" charset="-122"/>
              </a:rPr>
              <a:t> 自主学习《</a:t>
            </a:r>
            <a:r>
              <a:rPr lang="zh-CN" altLang="en-US" sz="2800" b="1">
                <a:solidFill>
                  <a:schemeClr val="dk1"/>
                </a:solidFill>
                <a:latin typeface="汉仪君黑-35W" panose="00020600040101010101" charset="-122"/>
                <a:cs typeface="汉仪君黑-35W" panose="00020600040101010101" charset="-122"/>
              </a:rPr>
              <a:t>创新设计</a:t>
            </a:r>
            <a:r>
              <a:rPr lang="en-US" altLang="zh-CN" sz="2800" b="1">
                <a:solidFill>
                  <a:schemeClr val="dk1"/>
                </a:solidFill>
                <a:latin typeface="汉仪君黑-35W" panose="00020600040101010101" charset="-122"/>
                <a:cs typeface="汉仪君黑-35W" panose="00020600040101010101" charset="-122"/>
              </a:rPr>
              <a:t>》287-289页，圈画</a:t>
            </a:r>
            <a:r>
              <a:rPr lang="en-US" altLang="zh-CN" sz="2800" b="1">
                <a:solidFill>
                  <a:srgbClr val="FF0000"/>
                </a:solidFill>
                <a:latin typeface="汉仪君黑-35W" panose="00020600040101010101" charset="-122"/>
                <a:cs typeface="汉仪君黑-35W" panose="00020600040101010101" charset="-122"/>
              </a:rPr>
              <a:t>句间关系</a:t>
            </a:r>
            <a:r>
              <a:rPr lang="en-US" altLang="zh-CN" sz="2800" b="1">
                <a:solidFill>
                  <a:schemeClr val="dk1"/>
                </a:solidFill>
                <a:latin typeface="汉仪君黑-35W" panose="00020600040101010101" charset="-122"/>
                <a:cs typeface="汉仪君黑-35W" panose="00020600040101010101" charset="-122"/>
              </a:rPr>
              <a:t>和</a:t>
            </a:r>
            <a:r>
              <a:rPr lang="en-US" altLang="zh-CN" sz="2800" b="1">
                <a:solidFill>
                  <a:srgbClr val="FF0000"/>
                </a:solidFill>
                <a:latin typeface="汉仪君黑-35W" panose="00020600040101010101" charset="-122"/>
                <a:cs typeface="汉仪君黑-35W" panose="00020600040101010101" charset="-122"/>
              </a:rPr>
              <a:t>补写类型</a:t>
            </a:r>
            <a:r>
              <a:rPr lang="en-US" altLang="zh-CN" sz="2800" b="1">
                <a:solidFill>
                  <a:schemeClr val="dk1"/>
                </a:solidFill>
                <a:latin typeface="汉仪君黑-35W" panose="00020600040101010101" charset="-122"/>
                <a:cs typeface="汉仪君黑-35W" panose="00020600040101010101" charset="-122"/>
              </a:rPr>
              <a:t>的相关知识点，理清句间关系和补写句子的类型，试完成边练边悟1-5</a:t>
            </a:r>
            <a:r>
              <a:rPr sz="2800" b="1">
                <a:solidFill>
                  <a:schemeClr val="dk1"/>
                </a:solidFill>
                <a:latin typeface="汉仪君黑-35W" panose="00020600040101010101" charset="-122"/>
                <a:cs typeface="汉仪君黑-35W" panose="00020600040101010101" charset="-122"/>
              </a:rPr>
              <a:t>。</a:t>
            </a:r>
            <a:endParaRPr lang="en-US" altLang="zh-CN" sz="2800" b="1">
              <a:solidFill>
                <a:schemeClr val="dk1"/>
              </a:solidFill>
              <a:latin typeface="汉仪君黑-35W" panose="00020600040101010101" charset="-122"/>
              <a:cs typeface="汉仪君黑-35W" panose="00020600040101010101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2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ea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b="1">
                <a:solidFill>
                  <a:schemeClr val="dk1"/>
                </a:solidFill>
                <a:latin typeface="汉仪君黑-35W" panose="00020600040101010101" charset="-122"/>
                <a:ea typeface="汉仪君黑-35W" panose="00020600040101010101" charset="-122"/>
                <a:cs typeface="汉仪君黑-35W" panose="00020600040101010101" charset="-122"/>
              </a:rPr>
              <a:t>【自主预习】</a:t>
            </a:r>
            <a:endParaRPr lang="zh-CN" altLang="en-US" sz="3600" b="1">
              <a:solidFill>
                <a:schemeClr val="dk1"/>
              </a:solidFill>
              <a:latin typeface="汉仪君黑-35W" panose="00020600040101010101" charset="-122"/>
              <a:ea typeface="汉仪君黑-35W" panose="00020600040101010101" charset="-122"/>
              <a:cs typeface="汉仪君黑-35W" panose="00020600040101010101" charset="-122"/>
            </a:endParaRP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/>
          <p:nvPr>
            <p:ph type="ctrTitle" idx="4294967295"/>
          </p:nvPr>
        </p:nvSpPr>
        <p:spPr>
          <a:xfrm>
            <a:off x="2644140" y="2734945"/>
            <a:ext cx="7137400" cy="1388110"/>
          </a:xfrm>
        </p:spPr>
        <p:txBody>
          <a:bodyPr>
            <a:normAutofit/>
          </a:bodyPr>
          <a:lstStyle/>
          <a:p>
            <a:pPr algn="ctr"/>
            <a:r>
              <a:rPr lang="en-US" b="1"/>
              <a:t>01.</a:t>
            </a:r>
            <a:r>
              <a:rPr b="1"/>
              <a:t>预习检</a:t>
            </a:r>
            <a:r>
              <a:rPr lang="zh-CN"/>
              <a:t>测</a:t>
            </a:r>
            <a:r>
              <a:rPr lang="en-US" altLang="zh-CN"/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en-US" altLang="zh-CN"/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405130" y="1945640"/>
            <a:ext cx="1005649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b="1">
                <a:latin typeface="宋体" panose="02010600030101010101" pitchFamily="2" charset="-122"/>
                <a:ea typeface="宋体" panose="02010600030101010101" pitchFamily="2" charset="-122"/>
              </a:rPr>
              <a:t>总起句：</a:t>
            </a:r>
            <a:endParaRPr lang="zh-CN" altLang="en-US" sz="36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405130" y="3010535"/>
            <a:ext cx="20154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b="1">
                <a:latin typeface="宋体" panose="02010600030101010101" pitchFamily="2" charset="-122"/>
                <a:ea typeface="宋体" panose="02010600030101010101" pitchFamily="2" charset="-122"/>
              </a:rPr>
              <a:t>总结句：</a:t>
            </a:r>
            <a:endParaRPr lang="zh-CN" altLang="en-US" sz="36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405130" y="4075430"/>
            <a:ext cx="73240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b="1">
                <a:latin typeface="宋体" panose="02010600030101010101" pitchFamily="2" charset="-122"/>
                <a:ea typeface="宋体" panose="02010600030101010101" pitchFamily="2" charset="-122"/>
              </a:rPr>
              <a:t>过渡</a:t>
            </a:r>
            <a:r>
              <a:rPr lang="zh-CN" altLang="en-US" sz="3600">
                <a:latin typeface="宋体" panose="02010600030101010101" pitchFamily="2" charset="-122"/>
                <a:ea typeface="宋体" panose="02010600030101010101" pitchFamily="2" charset="-122"/>
              </a:rPr>
              <a:t>句：</a:t>
            </a:r>
            <a:endParaRPr lang="zh-CN" altLang="en-US" sz="36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5"/>
            </p:custDataLst>
          </p:nvPr>
        </p:nvSpPr>
        <p:spPr>
          <a:xfrm>
            <a:off x="2512695" y="4075430"/>
            <a:ext cx="895032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承接或总结上面的内容，同时提示或领起下面内容的句子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6"/>
            </p:custDataLst>
          </p:nvPr>
        </p:nvSpPr>
        <p:spPr>
          <a:xfrm>
            <a:off x="405130" y="5240020"/>
            <a:ext cx="73240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b="1">
                <a:latin typeface="宋体" panose="02010600030101010101" pitchFamily="2" charset="-122"/>
                <a:ea typeface="宋体" panose="02010600030101010101" pitchFamily="2" charset="-122"/>
              </a:rPr>
              <a:t>展开</a:t>
            </a:r>
            <a:r>
              <a:rPr lang="zh-CN" altLang="en-US" sz="3600">
                <a:latin typeface="宋体" panose="02010600030101010101" pitchFamily="2" charset="-122"/>
                <a:ea typeface="宋体" panose="02010600030101010101" pitchFamily="2" charset="-122"/>
              </a:rPr>
              <a:t>句：</a:t>
            </a:r>
            <a:endParaRPr lang="zh-CN" altLang="en-US" sz="36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7"/>
            </p:custDataLst>
          </p:nvPr>
        </p:nvSpPr>
        <p:spPr>
          <a:xfrm>
            <a:off x="2548255" y="5240020"/>
            <a:ext cx="891476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对一个句子展开说明或论述，前半句已有，要求接着往下写，再写的句子就是展开句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548255" y="2007235"/>
            <a:ext cx="9144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能领起或概括整个语段或下文层次的语句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420620" y="2910840"/>
            <a:ext cx="925385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对整个语段或语段中某一个（两个）层次内容作出总结</a:t>
            </a:r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8"/>
            </p:custDataLst>
          </p:nvPr>
        </p:nvSpPr>
        <p:spPr>
          <a:xfrm>
            <a:off x="405130" y="485140"/>
            <a:ext cx="43834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预习检测</a:t>
            </a:r>
            <a:r>
              <a:rPr lang="en-US" altLang="zh-CN" sz="3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3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一</a:t>
            </a:r>
            <a:endParaRPr lang="zh-CN" altLang="en-US" sz="36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custDataLst>
      <p:tags r:id="rId9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/>
        </p:nvSpPr>
        <p:spPr>
          <a:xfrm>
            <a:off x="405765" y="1343660"/>
            <a:ext cx="11343640" cy="3538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千门万户曈曈日，总把新桃换日符。”春联的来源是桃符。最初人们挂在门旁以避邪，后来画门神像木刻人形挂在门旁于桃木上，再简化为在桃木板上题写门神名字。贴春联是中国人过年时的一项传统民俗活动。人们通常在除夕这天，将写好的春联贴于门上。</a:t>
            </a:r>
            <a:r>
              <a:rPr lang="en-US" altLang="zh-CN" sz="2800" u="sng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altLang="en-US" sz="2800" u="sng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①</a:t>
            </a:r>
            <a:r>
              <a:rPr lang="en-US" altLang="zh-CN" sz="2800" u="sng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如四言联“春安夏泰，秋稔冬祥”，六言联</a:t>
            </a:r>
            <a:r>
              <a:rPr lang="en-US" altLang="zh-CN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冬尽梅花点点，春回爆竹声声。</a:t>
            </a:r>
            <a:r>
              <a:rPr lang="zh-CN" altLang="en-US" sz="2800" u="sng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②</a:t>
            </a:r>
            <a:r>
              <a:rPr lang="en-US" altLang="zh-CN" sz="2800" u="sng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。所谓横批，是指挂贴于一副对联上头的横幅。</a:t>
            </a:r>
            <a:r>
              <a:rPr lang="en-US" altLang="zh-CN" sz="2800" u="sng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altLang="en-US" sz="2800" u="sng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③ </a:t>
            </a:r>
            <a:r>
              <a:rPr lang="en-US" altLang="zh-CN" sz="2800" u="sng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，例如“一帆风顺年年好，万事如意步步高”“喜居宝地千年旺，福照家门万事兴”。春联大都用红纸书写，红色有吉祥，避邪的意思。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39215" y="5092700"/>
            <a:ext cx="609600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①春联的字数可多可少</a:t>
            </a:r>
            <a:endParaRPr lang="zh-CN" altLang="en-US" sz="32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②春联还要有横批</a:t>
            </a:r>
            <a:endParaRPr lang="zh-CN" altLang="en-US" sz="32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③春联寓意吉祥</a:t>
            </a:r>
            <a:endParaRPr lang="zh-CN" altLang="en-US" sz="32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648970" y="410210"/>
            <a:ext cx="43834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>
                <a:latin typeface="宋体" panose="02010600030101010101" pitchFamily="2" charset="-122"/>
                <a:ea typeface="宋体" panose="02010600030101010101" pitchFamily="2" charset="-122"/>
              </a:rPr>
              <a:t>预习检测</a:t>
            </a:r>
            <a:r>
              <a:rPr lang="en-US" altLang="zh-CN" sz="360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3600">
                <a:latin typeface="宋体" panose="02010600030101010101" pitchFamily="2" charset="-122"/>
                <a:ea typeface="宋体" panose="02010600030101010101" pitchFamily="2" charset="-122"/>
              </a:rPr>
              <a:t>二</a:t>
            </a:r>
            <a:endParaRPr lang="zh-CN" altLang="en-US" sz="36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373110" y="2564765"/>
            <a:ext cx="2150110" cy="3352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highlight>
                  <a:srgbClr val="FFFF00"/>
                </a:highligh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总起句</a:t>
            </a:r>
            <a:endParaRPr lang="zh-CN" altLang="en-US" sz="3200" b="1">
              <a:solidFill>
                <a:srgbClr val="FF0000"/>
              </a:solidFill>
              <a:highlight>
                <a:srgbClr val="FFFF00"/>
              </a:highlight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05765" y="3495040"/>
            <a:ext cx="14090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highlight>
                  <a:srgbClr val="FFFF00"/>
                </a:highligh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过渡句</a:t>
            </a:r>
            <a:endParaRPr lang="zh-CN" altLang="en-US" sz="3200" b="1">
              <a:solidFill>
                <a:srgbClr val="FF0000"/>
              </a:solidFill>
              <a:highlight>
                <a:srgbClr val="FFFF00"/>
              </a:highlight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649970" y="3495040"/>
            <a:ext cx="14763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highlight>
                  <a:srgbClr val="FFFF00"/>
                </a:highligh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总起句</a:t>
            </a:r>
            <a:endParaRPr lang="zh-CN" altLang="en-US" sz="3200" b="1">
              <a:solidFill>
                <a:srgbClr val="FF0000"/>
              </a:solidFill>
              <a:highlight>
                <a:srgbClr val="FFFF00"/>
              </a:highlight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6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648970" y="1237615"/>
            <a:ext cx="10595610" cy="52006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altLang="zh-CN" sz="3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zh-CN" altLang="en-US" sz="32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随着环境的变化,自然界的许多动物要冬眠,而海参却要夏眠。这是怎么回事呢?原来,海参是以浮游生物为食的,而浮游生物习性特别,</a:t>
            </a:r>
            <a:r>
              <a:rPr lang="en-US" altLang="zh-CN" sz="3200" u="sng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altLang="en-US" sz="3200" b="1" u="sng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①</a:t>
            </a:r>
            <a:r>
              <a:rPr lang="en-US" altLang="zh-CN" sz="3200" b="1" u="sng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</a:t>
            </a:r>
            <a:r>
              <a:rPr lang="zh-CN" altLang="en-US" sz="32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：</a:t>
            </a:r>
            <a:r>
              <a:rPr lang="zh-CN" altLang="en-US" sz="32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冬季海面水冷,它们主要生活在海底；夏季海面水温升高,它们都浮上来觅食和繁殖。生活在海底的海参,</a:t>
            </a:r>
            <a:r>
              <a:rPr lang="en-US" altLang="zh-CN" sz="3200" u="sng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altLang="en-US" sz="3200" u="sng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②</a:t>
            </a:r>
            <a:r>
              <a:rPr lang="en-US" altLang="zh-CN" sz="3200" u="sng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</a:t>
            </a:r>
            <a:r>
              <a:rPr lang="zh-CN" altLang="en-US" sz="32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,只好用休眠的方式来维持生命。因此，海参的夏眠与其他生物的冬眠一样,</a:t>
            </a:r>
            <a:endParaRPr lang="zh-CN" altLang="en-US" sz="32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lang="en-US" altLang="zh-CN" sz="28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</a:t>
            </a:r>
            <a:r>
              <a:rPr lang="zh-CN" altLang="en-US" sz="28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③</a:t>
            </a:r>
            <a:r>
              <a:rPr lang="en-US" altLang="zh-CN" sz="28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</a:t>
            </a:r>
            <a:r>
              <a:rPr lang="zh-CN" altLang="en-US" sz="28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endParaRPr lang="zh-CN" altLang="en-US" sz="28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endParaRPr lang="zh-CN" altLang="en-US" sz="28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①随季节变化改变活动区域</a:t>
            </a:r>
            <a:endParaRPr lang="zh-CN" altLang="en-US" sz="28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②因为夏季缺乏食物</a:t>
            </a:r>
            <a:endParaRPr lang="zh-CN" altLang="en-US" sz="28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③都是适应环境变化的生存方式(或:都是为了适应环境的变化)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648970" y="410210"/>
            <a:ext cx="43834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>
                <a:latin typeface="宋体" panose="02010600030101010101" pitchFamily="2" charset="-122"/>
                <a:ea typeface="宋体" panose="02010600030101010101" pitchFamily="2" charset="-122"/>
              </a:rPr>
              <a:t>预习检测</a:t>
            </a:r>
            <a:endParaRPr lang="zh-CN" altLang="en-US" sz="36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471160" y="2179320"/>
            <a:ext cx="182372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highlight>
                  <a:srgbClr val="FFFF00"/>
                </a:highligh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总起句</a:t>
            </a:r>
            <a:endParaRPr lang="zh-CN" altLang="en-US" sz="3200" b="1">
              <a:solidFill>
                <a:srgbClr val="FF0000"/>
              </a:solidFill>
              <a:highlight>
                <a:srgbClr val="FFFF00"/>
              </a:highligh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558155" y="3137535"/>
            <a:ext cx="15862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highlight>
                  <a:srgbClr val="FFFF00"/>
                </a:highligh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过渡句</a:t>
            </a:r>
            <a:endParaRPr lang="zh-CN" altLang="en-US" sz="3200" b="1">
              <a:solidFill>
                <a:srgbClr val="FF0000"/>
              </a:solidFill>
              <a:highlight>
                <a:srgbClr val="FFFF00"/>
              </a:highligh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15695" y="4044315"/>
            <a:ext cx="4064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highlight>
                  <a:srgbClr val="FFFF00"/>
                </a:highligh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总结句</a:t>
            </a:r>
            <a:endParaRPr lang="zh-CN" altLang="en-US" sz="3200" b="1">
              <a:solidFill>
                <a:srgbClr val="FF0000"/>
              </a:solidFill>
              <a:highlight>
                <a:srgbClr val="FFFF00"/>
              </a:highligh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  <p:cond evt="onBegin" delay="0">
                          <p:tn val="8"/>
                        </p:cond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  <p:cond evt="onBegin" delay="0">
                          <p:tn val="14"/>
                        </p:cond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  <p:cond evt="onBegin" delay="0">
                          <p:tn val="20"/>
                        </p:cond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  <p:cond evt="onBegin" delay="0">
                          <p:tn val="26"/>
                        </p:cond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  <p:cond evt="onBegin" delay="0">
                          <p:tn val="32"/>
                        </p:cond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  <p:cond evt="onBegin" delay="0">
                          <p:tn val="38"/>
                        </p:cond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  <p:cond evt="onBegin" delay="0">
                          <p:tn val="44"/>
                        </p:cond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488315" y="885190"/>
            <a:ext cx="11319510" cy="59391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altLang="zh-CN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3.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东西方文化不同，艺术的表现也不同。一般说来，东方艺术重主观，</a:t>
            </a:r>
            <a:r>
              <a:rPr lang="en-US" altLang="zh-CN" sz="2800" u="sng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altLang="en-US" sz="2800" u="sng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①___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。表现在绘画上，西洋画重写实，重形似，而中国画重神韵，重意境。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algn="just"/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中国画通常</a:t>
            </a:r>
            <a:r>
              <a:rPr lang="zh-CN" altLang="en-US" sz="2800" b="1" u="sng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en-US" altLang="zh-CN" sz="2800" b="1" u="sng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altLang="en-US" sz="2800" b="1" u="sng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②</a:t>
            </a:r>
            <a:r>
              <a:rPr lang="en-US" altLang="zh-CN" sz="2800" b="1" u="sng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。这看起来是以题材为标准分类，其实是用艺术表现了一些独特的观念和思想，即中国画概括了自然和人生三个方面:人物画表现的是人类社会中人与人之间的关系；山水画表现的是</a:t>
            </a:r>
            <a:r>
              <a:rPr lang="zh-CN" altLang="en-US" sz="2800" u="sng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③</a:t>
            </a:r>
            <a:r>
              <a:rPr lang="en-US" altLang="zh-CN" sz="2800" u="sng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en-US" altLang="zh-CN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，将与自然融为一体；花鸟画则表现大自然的各种生命与人的和谐相处。中国画的分类，体现了中华民族传统的哲学观念和审美观。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①西方艺术重客观</a:t>
            </a:r>
            <a:endParaRPr lang="zh-CN" altLang="en-US" sz="32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 sz="32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②分为人物、山水、花鸟三类</a:t>
            </a:r>
            <a:endParaRPr lang="zh-CN" altLang="en-US" sz="32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③人与自然的关系</a:t>
            </a:r>
            <a:endParaRPr lang="zh-CN" altLang="en-US" sz="32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altLang="en-US" sz="32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574040" y="240030"/>
            <a:ext cx="43834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>
                <a:latin typeface="宋体" panose="02010600030101010101" pitchFamily="2" charset="-122"/>
                <a:ea typeface="宋体" panose="02010600030101010101" pitchFamily="2" charset="-122"/>
              </a:rPr>
              <a:t>预习检测</a:t>
            </a:r>
            <a:endParaRPr lang="zh-CN" altLang="en-US" sz="36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36880" y="1280160"/>
            <a:ext cx="15360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highlight>
                  <a:srgbClr val="FFFF00"/>
                </a:highligh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展开句</a:t>
            </a:r>
            <a:endParaRPr lang="zh-CN" altLang="en-US" sz="3200" b="1">
              <a:solidFill>
                <a:srgbClr val="FF0000"/>
              </a:solidFill>
              <a:highlight>
                <a:srgbClr val="FFFF00"/>
              </a:highligh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451735" y="2124710"/>
            <a:ext cx="15360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highlight>
                  <a:srgbClr val="FFFF00"/>
                </a:highligh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总起句</a:t>
            </a:r>
            <a:endParaRPr lang="zh-CN" altLang="en-US" sz="3200" b="1">
              <a:solidFill>
                <a:srgbClr val="FF0000"/>
              </a:solidFill>
              <a:highlight>
                <a:srgbClr val="FFFF00"/>
              </a:highligh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304145" y="3016250"/>
            <a:ext cx="167449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highlight>
                  <a:srgbClr val="FFFF00"/>
                </a:highligh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展开句</a:t>
            </a:r>
            <a:endParaRPr lang="zh-CN" altLang="en-US" sz="3200" b="1">
              <a:solidFill>
                <a:srgbClr val="FF0000"/>
              </a:solidFill>
              <a:highlight>
                <a:srgbClr val="FFFF00"/>
              </a:highligh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1398905" y="2921635"/>
            <a:ext cx="952436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6000"/>
              <a:t>02.</a:t>
            </a:r>
            <a:r>
              <a:rPr lang="zh-CN" altLang="en-US" sz="6000"/>
              <a:t>方法总结</a:t>
            </a:r>
            <a:endParaRPr lang="zh-CN" altLang="en-US" sz="60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idx="4294967295"/>
          </p:nvPr>
        </p:nvSpPr>
        <p:spPr>
          <a:xfrm>
            <a:off x="2175510" y="278765"/>
            <a:ext cx="7038340" cy="785495"/>
          </a:xfrm>
        </p:spPr>
        <p:txBody>
          <a:bodyPr>
            <a:normAutofit lnSpcReduction="10000"/>
          </a:bodyPr>
          <a:lstStyle/>
          <a:p>
            <a:pPr algn="ctr" eaLnBrk="1" hangingPunct="1">
              <a:buNone/>
            </a:pPr>
            <a:r>
              <a:rPr lang="zh-CN" altLang="en-US" sz="4000" b="1" smtClean="0">
                <a:solidFill>
                  <a:srgbClr val="0000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第一步：通读全文  明确中心</a:t>
            </a:r>
            <a:endParaRPr lang="zh-CN" altLang="en-US" sz="4000" b="1" smtClean="0">
              <a:solidFill>
                <a:srgbClr val="0000FF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594360" y="1124585"/>
            <a:ext cx="10979150" cy="255333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266700"/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zh-CN" altLang="en-US" sz="3200" b="1" smtClean="0">
                <a:latin typeface="华文中宋" panose="02010600040101010101" charset="-122"/>
                <a:ea typeface="华文中宋" panose="02010600040101010101" charset="-122"/>
              </a:rPr>
              <a:t>作为语句补写的语段，从表达方式上来讲多数是说明性的、议论性的或者记叙性的，但不管它是什么性质的，</a:t>
            </a:r>
            <a:r>
              <a:rPr lang="zh-CN" altLang="en-US" sz="3200" b="1" smtClean="0">
                <a:solidFill>
                  <a:srgbClr val="C00000"/>
                </a:solidFill>
                <a:latin typeface="华文中宋" panose="02010600040101010101" charset="-122"/>
                <a:ea typeface="华文中宋" panose="02010600040101010101" charset="-122"/>
              </a:rPr>
              <a:t>整个语段都是围绕一个中心展开的。把握语段的中心是语句补写最重要的第一步</a:t>
            </a:r>
            <a:r>
              <a:rPr lang="zh-CN" altLang="en-US" sz="3200" b="1" smtClean="0">
                <a:latin typeface="华文中宋" panose="02010600040101010101" charset="-122"/>
                <a:ea typeface="华文中宋" panose="02010600040101010101" charset="-122"/>
              </a:rPr>
              <a:t>，因为只有找到了中心才能够保证后面补写语句时不偏离方向。</a:t>
            </a:r>
            <a:endParaRPr lang="en-US" altLang="zh-CN" sz="3200" u="sng">
              <a:solidFill>
                <a:srgbClr val="FF0000"/>
              </a:solidFill>
              <a:latin typeface="华文中宋" panose="02010600040101010101" charset="-122"/>
              <a:ea typeface="华文中宋" panose="02010600040101010101" charset="-122"/>
            </a:endParaRPr>
          </a:p>
        </p:txBody>
      </p:sp>
      <p:sp>
        <p:nvSpPr>
          <p:cNvPr id="19460" name="矩形 3"/>
          <p:cNvSpPr>
            <a:spLocks noChangeArrowheads="1"/>
          </p:cNvSpPr>
          <p:nvPr/>
        </p:nvSpPr>
        <p:spPr bwMode="auto">
          <a:xfrm>
            <a:off x="1307465" y="3840088"/>
            <a:ext cx="2699792" cy="2159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266700">
              <a:lnSpc>
                <a:spcPct val="140000"/>
              </a:lnSpc>
            </a:pPr>
            <a:r>
              <a:rPr lang="zh-CN" altLang="en-US" sz="3200" b="1">
                <a:solidFill>
                  <a:srgbClr val="C00000"/>
                </a:solidFill>
                <a:latin typeface="华文中宋" panose="02010600040101010101" charset="-122"/>
                <a:ea typeface="华文中宋" panose="02010600040101010101" charset="-122"/>
              </a:rPr>
              <a:t>说明性语段：</a:t>
            </a:r>
            <a:endParaRPr lang="zh-CN" altLang="en-US" sz="3200" b="1">
              <a:solidFill>
                <a:srgbClr val="C00000"/>
              </a:solidFill>
              <a:latin typeface="华文中宋" panose="02010600040101010101" charset="-122"/>
              <a:ea typeface="华文中宋" panose="02010600040101010101" charset="-122"/>
            </a:endParaRPr>
          </a:p>
          <a:p>
            <a:pPr indent="266700">
              <a:lnSpc>
                <a:spcPct val="140000"/>
              </a:lnSpc>
            </a:pPr>
            <a:r>
              <a:rPr lang="zh-CN" altLang="en-US" sz="3200" b="1">
                <a:solidFill>
                  <a:srgbClr val="C00000"/>
                </a:solidFill>
                <a:latin typeface="华文中宋" panose="02010600040101010101" charset="-122"/>
                <a:ea typeface="华文中宋" panose="02010600040101010101" charset="-122"/>
              </a:rPr>
              <a:t>议论性语段：</a:t>
            </a:r>
            <a:endParaRPr lang="zh-CN" altLang="en-US" sz="3200" b="1">
              <a:solidFill>
                <a:srgbClr val="C00000"/>
              </a:solidFill>
              <a:latin typeface="华文中宋" panose="02010600040101010101" charset="-122"/>
              <a:ea typeface="华文中宋" panose="02010600040101010101" charset="-122"/>
            </a:endParaRPr>
          </a:p>
          <a:p>
            <a:pPr indent="266700">
              <a:lnSpc>
                <a:spcPct val="140000"/>
              </a:lnSpc>
            </a:pPr>
            <a:r>
              <a:rPr lang="zh-CN" altLang="en-US" sz="3200" b="1">
                <a:solidFill>
                  <a:srgbClr val="C00000"/>
                </a:solidFill>
                <a:latin typeface="华文中宋" panose="02010600040101010101" charset="-122"/>
                <a:ea typeface="华文中宋" panose="02010600040101010101" charset="-122"/>
              </a:rPr>
              <a:t>记叙性语段：</a:t>
            </a:r>
            <a:endParaRPr lang="zh-CN" altLang="en-US" sz="3200" b="1">
              <a:solidFill>
                <a:srgbClr val="C00000"/>
              </a:solidFill>
              <a:latin typeface="华文中宋" panose="02010600040101010101" charset="-122"/>
              <a:ea typeface="华文中宋" panose="02010600040101010101" charset="-122"/>
            </a:endParaRPr>
          </a:p>
        </p:txBody>
      </p:sp>
      <p:sp>
        <p:nvSpPr>
          <p:cNvPr id="19461" name="矩形 3"/>
          <p:cNvSpPr>
            <a:spLocks noChangeArrowheads="1"/>
          </p:cNvSpPr>
          <p:nvPr/>
        </p:nvSpPr>
        <p:spPr bwMode="auto">
          <a:xfrm>
            <a:off x="3731543" y="3839528"/>
            <a:ext cx="6660232" cy="26517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266700">
              <a:lnSpc>
                <a:spcPct val="140000"/>
              </a:lnSpc>
            </a:pP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明确</a:t>
            </a:r>
            <a:r>
              <a:rPr lang="zh-CN" altLang="en-US" sz="32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被说明对象特征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或</a:t>
            </a:r>
            <a:r>
              <a:rPr lang="zh-CN" altLang="en-US" sz="32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阐述的事理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266700">
              <a:lnSpc>
                <a:spcPct val="140000"/>
              </a:lnSpc>
            </a:pP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明确议论的</a:t>
            </a:r>
            <a:r>
              <a:rPr lang="zh-CN" altLang="en-US" sz="32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话题和观点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266700">
              <a:lnSpc>
                <a:spcPct val="140000"/>
              </a:lnSpc>
            </a:pP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明确记叙的</a:t>
            </a:r>
            <a:r>
              <a:rPr lang="zh-CN" altLang="en-US" sz="32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对象和事件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266700"/>
            <a:endParaRPr lang="en-US" altLang="zh-CN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94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94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946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404" name="Rectangle 4"/>
          <p:cNvSpPr>
            <a:spLocks noChangeArrowheads="1"/>
          </p:cNvSpPr>
          <p:nvPr/>
        </p:nvSpPr>
        <p:spPr bwMode="auto">
          <a:xfrm>
            <a:off x="589280" y="1875155"/>
            <a:ext cx="11050905" cy="3107690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70195"/>
                  </a:schemeClr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2800">
                <a:solidFill>
                  <a:srgbClr val="000000"/>
                </a:solidFill>
              </a:rPr>
              <a:t>     </a:t>
            </a:r>
            <a:r>
              <a:rPr lang="en-US" altLang="zh-CN" sz="280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花青素是一种水溶性的植物色素，分布在液泡内的细胞液中，能够决定花的红色、蓝色、紫色等颜色的差别，这是因为花青素</a:t>
            </a:r>
            <a:r>
              <a:rPr lang="zh-CN" altLang="en-US" sz="2800" b="1" u="sng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                  </a:t>
            </a:r>
            <a:endParaRPr lang="zh-CN" altLang="en-US" sz="2800" b="1" u="sng">
              <a:solidFill>
                <a:srgbClr val="000000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pPr algn="l"/>
            <a:r>
              <a:rPr lang="zh-CN" altLang="en-US" sz="2800" b="1" u="sng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        ①           </a:t>
            </a:r>
            <a:r>
              <a:rPr lang="zh-CN" altLang="en-US" sz="2800" b="1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：在酸性溶液中呈现红色，在碱性溶液中变为蓝色，处于中性环境中则是紫色。更令人惊奇的是</a:t>
            </a:r>
            <a:r>
              <a:rPr lang="zh-CN" altLang="en-US" sz="2800" b="1" u="sng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         </a:t>
            </a:r>
            <a:r>
              <a:rPr lang="zh-CN" altLang="en-US" sz="2800" b="1" u="sng" smtClean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              ②                      </a:t>
            </a:r>
            <a:r>
              <a:rPr lang="zh-CN" altLang="en-US" sz="2800" b="1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，比如一种牵牛花清晨是粉红色，之后变成紫红色，最后变成蓝色，究其原因，就是花瓣表皮细胞的液泡内</a:t>
            </a:r>
            <a:r>
              <a:rPr lang="en-US" altLang="zh-CN" sz="2800" b="1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PH</a:t>
            </a:r>
            <a:r>
              <a:rPr lang="zh-CN" altLang="en-US" sz="2800" b="1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值发生了变化，</a:t>
            </a:r>
            <a:r>
              <a:rPr lang="zh-CN" altLang="en-US" sz="2800" b="1" u="sng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    ③               </a:t>
            </a:r>
            <a:r>
              <a:rPr lang="zh-CN" altLang="en-US" sz="2800" b="1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，从而形成花的颜色的变化</a:t>
            </a:r>
            <a:r>
              <a:rPr lang="zh-CN" altLang="en-US" sz="2800" b="1" smtClean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。</a:t>
            </a:r>
            <a:endParaRPr lang="zh-CN" altLang="en-US" sz="2800" b="1">
              <a:solidFill>
                <a:srgbClr val="000000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</p:txBody>
      </p:sp>
      <p:sp>
        <p:nvSpPr>
          <p:cNvPr id="102406" name="Rectangle 6"/>
          <p:cNvSpPr>
            <a:spLocks noChangeArrowheads="1"/>
          </p:cNvSpPr>
          <p:nvPr/>
        </p:nvSpPr>
        <p:spPr bwMode="auto">
          <a:xfrm>
            <a:off x="688975" y="337820"/>
            <a:ext cx="10874375" cy="1383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>
                <a:solidFill>
                  <a:srgbClr val="00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1</a:t>
            </a:r>
            <a:r>
              <a:rPr lang="zh-CN" altLang="en-US" sz="2800" b="1">
                <a:solidFill>
                  <a:srgbClr val="00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．在下面一段文字横线处补写恰当的语句，使整段文字语意完整连贯，内容贴切，逻辑严密，每句不超过</a:t>
            </a:r>
            <a:r>
              <a:rPr lang="en-US" altLang="zh-CN" sz="2800" b="1">
                <a:solidFill>
                  <a:srgbClr val="00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15</a:t>
            </a:r>
            <a:r>
              <a:rPr lang="zh-CN" altLang="en-US" sz="2800" b="1">
                <a:solidFill>
                  <a:srgbClr val="00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个字。（</a:t>
            </a:r>
            <a:r>
              <a:rPr lang="en-US" altLang="zh-CN" sz="2800" b="1">
                <a:solidFill>
                  <a:srgbClr val="00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5</a:t>
            </a:r>
            <a:r>
              <a:rPr lang="zh-CN" altLang="en-US" sz="2800" b="1">
                <a:solidFill>
                  <a:srgbClr val="00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分）（</a:t>
            </a:r>
            <a:r>
              <a:rPr lang="zh-CN" altLang="en-US" sz="2800" b="1">
                <a:solidFill>
                  <a:srgbClr val="C0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201</a:t>
            </a:r>
            <a:r>
              <a:rPr lang="en-US" altLang="zh-CN" sz="2800" b="1">
                <a:solidFill>
                  <a:srgbClr val="C0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6</a:t>
            </a:r>
            <a:r>
              <a:rPr lang="zh-CN" altLang="en-US" sz="2800" b="1">
                <a:solidFill>
                  <a:srgbClr val="C0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年新课标卷Ⅰ</a:t>
            </a:r>
            <a:r>
              <a:rPr lang="zh-CN" altLang="en-US" sz="2800" b="1">
                <a:solidFill>
                  <a:srgbClr val="00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）</a:t>
            </a:r>
            <a:endParaRPr lang="zh-CN" altLang="en-US" sz="2800" b="1">
              <a:solidFill>
                <a:srgbClr val="FF000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</p:txBody>
      </p:sp>
      <p:sp>
        <p:nvSpPr>
          <p:cNvPr id="7" name="矩形 6"/>
          <p:cNvSpPr/>
          <p:nvPr/>
        </p:nvSpPr>
        <p:spPr bwMode="auto">
          <a:xfrm>
            <a:off x="3370580" y="5214620"/>
            <a:ext cx="4360545" cy="5835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</a:pPr>
            <a:r>
              <a:rPr lang="zh-CN" altLang="en-US" sz="3200" b="1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花青素对花颜色的影响</a:t>
            </a:r>
            <a:endParaRPr lang="zh-CN" altLang="en-US" sz="3200" b="1">
              <a:solidFill>
                <a:srgbClr val="0000CC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464958" y="5214650"/>
            <a:ext cx="1819910" cy="5835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中心</a:t>
            </a:r>
            <a:r>
              <a:rPr lang="en-US" altLang="zh-CN" sz="3200" b="1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----</a:t>
            </a:r>
            <a:endParaRPr lang="en-US" altLang="zh-CN" sz="3200" b="1" smtClean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02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4" grpId="0"/>
      <p:bldP spid="102406" grpId="0"/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https://d.book118.com/385014321114011043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ASSEMBLE_CHIP_INDEX" val="ae2715f0a10843cfab894da809a0d923"/>
  <p:tag name="KSO_WM_BEAUTIFY_FLAG" val="#wm#"/>
  <p:tag name="KSO_WM_CHIP_FILLAREA_FILL_RULE" val="{&quot;fill_align&quot;:&quot;cb&quot;,&quot;fill_effect&quot;:[],&quot;fill_mode&quot;:&quot;adaptive&quot;,&quot;sacle_strategy&quot;:&quot;stretch&quot;}"/>
  <p:tag name="KSO_WM_CHIP_GROUPID" val="62d52a4602b43a043dbd148c"/>
  <p:tag name="KSO_WM_CHIP_XID" val="62d52d9302b43a043dbd8688"/>
  <p:tag name="KSO_WM_SLIDE_BACKGROUND_TYPE" val="general"/>
  <p:tag name="KSO_WM_TAG_VERSION" val="1.0"/>
  <p:tag name="KSO_WM_TEMPLATE_CATEGORY" val="chip"/>
  <p:tag name="KSO_WM_TEMPLATE_INDEX" val="20223875"/>
  <p:tag name="KSO_WM_UNIT_DEC_AREA_ID" val="e1f42895529048fe9d67829e17bae82a"/>
  <p:tag name="KSO_WM_UNIT_DEC_CHANGEPICRESERVED" val="1"/>
  <p:tag name="KSO_WM_UNIT_DEC_SUPPORTCHANGEPIC" val="0"/>
  <p:tag name="KSO_WM_UNIT_ID" val="chip20223875_24*i*1"/>
  <p:tag name="KSO_WM_UNIT_INDEX" val="1"/>
  <p:tag name="KSO_WM_UNIT_SUBTYPE" val="t"/>
  <p:tag name="KSO_WM_UNIT_TYPE" val="i"/>
</p:tagLst>
</file>

<file path=ppt/tags/tag2.xml><?xml version="1.0" encoding="utf-8"?>
<p:tagLst xmlns:p="http://schemas.openxmlformats.org/presentationml/2006/main">
  <p:tag name="KSO_WM_UNIT_TEXT_FILL_FORE_SCHEMECOLOR_INDEX" val="2"/>
  <p:tag name="KSO_WM_UNIT_TEXT_FILL_FORE_SCHEMECOLOR_INDEX_BRIGHTNESS" val="0"/>
  <p:tag name="KSO_WM_UNIT_TEXT_FILL_TYPE" val="1"/>
</p:tagLst>
</file>

<file path=ppt/tags/tag3.xml><?xml version="1.0" encoding="utf-8"?>
<p:tagLst xmlns:p="http://schemas.openxmlformats.org/presentationml/2006/main">
  <p:tag name="KSO_WM_UNIT_TEXT_FILL_FORE_SCHEMECOLOR_INDEX" val="5"/>
  <p:tag name="KSO_WM_UNIT_TEXT_FILL_FORE_SCHEMECOLOR_INDEX_BRIGHTNESS" val="0"/>
  <p:tag name="KSO_WM_UNIT_TEXT_FILL_TYPE" val="1"/>
</p:tagLst>
</file>

<file path=ppt/tags/tag4.xml><?xml version="1.0" encoding="utf-8"?>
<p:tagLst xmlns:p="http://schemas.openxmlformats.org/presentationml/2006/main">
  <p:tag name="KSO_WM_SLIDE_BACKGROUND_TYPE" val="general"/>
</p:tagLst>
</file>

<file path=ppt/tags/tag5.xml><?xml version="1.0" encoding="utf-8"?>
<p:tagLst xmlns:p="http://schemas.openxmlformats.org/presentationml/2006/main">
  <p:tag name="KSO_WM_BEAUTIFY_FLAG" val="#wm#"/>
  <p:tag name="KSO_WM_TEMPLATE_CATEGORY" val="custom"/>
  <p:tag name="KSO_WM_TEMPLATE_INDEX" val="20223875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SLIDE_BACKGROUND_TYPE" val="general"/>
  <p:tag name="KSO_WM_SLIDE_BK_DARK_LIGHT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SLIDE_BACKGROUND_TYPE" val="general"/>
  <p:tag name="KSO_WM_SLIDE_BK_DARK_LIGHT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SLIDE_BACKGROUND_TYPE" val="general"/>
  <p:tag name="KSO_WM_SLIDE_BK_DARK_LIGHT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SLIDE_BACKGROUND_TYPE" val="general"/>
  <p:tag name="KSO_WM_SLIDE_BK_DARK_LIGHT" val=""/>
</p:tagLst>
</file>

<file path=ppt/tags/tag20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微软雅黑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微软雅黑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7">
      <vt:lpstr>Arial</vt:lpstr>
      <vt:lpstr>Calibri</vt:lpstr>
      <vt:lpstr>微软雅黑</vt:lpstr>
      <vt:lpstr>黑体</vt:lpstr>
      <vt:lpstr>华文中宋</vt:lpstr>
      <vt:lpstr>宋体</vt:lpstr>
      <vt:lpstr>Times New Roman</vt:lpstr>
      <vt:lpstr>华文楷体</vt:lpstr>
      <vt:lpstr>仿宋</vt:lpstr>
      <vt:lpstr>汉仪君黑-35W</vt:lpstr>
      <vt:lpstr>楷体</vt:lpstr>
      <vt:lpstr>Office Theme</vt:lpstr>
      <vt:lpstr>PowerPoint Presentation</vt:lpstr>
      <vt:lpstr>语句补写题为何受青睐？</vt:lpstr>
      <vt:lpstr>真题再现</vt:lpstr>
      <vt:lpstr>真题再现</vt:lpstr>
      <vt:lpstr>PowerPoint Presentation</vt:lpstr>
      <vt:lpstr>PowerPoint Presentation</vt:lpstr>
      <vt:lpstr>01.预习检测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2024-09-05T01:14:55.776</cp:lastPrinted>
  <dcterms:created xsi:type="dcterms:W3CDTF">2024-09-04T17:14:55Z</dcterms:created>
  <dcterms:modified xsi:type="dcterms:W3CDTF">2024-09-04T17:15:00Z</dcterms:modified>
</cp:coreProperties>
</file>