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B2FDEE7-1A24-4F8F-9C69-CD409250D6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F61902-11F6-4103-9D94-8A17F3C98F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6479626-800A-4068-86C3-BEF3EB1FAD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92843F7-A358-4E9B-BC51-6FDF3BDF0F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1D02095-8B5A-4B0C-A7E3-77F2FA9372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B3E8C95-CB02-4334-B957-2795350749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820F97C-69EF-4E34-953B-BC7A588C25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177F35-4F2B-43BC-8ED3-AEDEC0A706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13C34D-2149-4EBC-8CC3-7717DEEF49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B38E23-559A-4D53-AB49-01C78387CA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C9DEF5-9E0C-480C-895C-76D20C1CA4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 Id="rId6"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5031000341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《收入、利润的核算》ppt课件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收入概述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利润概述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收入核算流程</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利润核算流程</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收入、利润核算中的问题与对策</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收入概述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47" r="-47"/>
          </a:stretch>
        </a:blipFill>
      </p:bgPr>
    </p:bg>
    <p:spTree>
      <p:nvGrpSpPr>
        <p:cNvPr id="1" name=""/>
        <p:cNvGrpSpPr/>
        <p:nvPr/>
      </p:nvGrpSpPr>
      <p:grpSpPr>
        <a:xfrm>
          <a:off x="0" y="0"/>
          <a:ext cx="0" cy="0"/>
        </a:xfrm>
      </p:grpSpPr>
      <p:sp>
        <p:nvSpPr>
          <p:cNvPr id="2" name="AutoShape 2"/>
          <p:cNvSpPr/>
          <p:nvPr/>
        </p:nvSpPr>
        <p:spPr>
          <a:xfrm>
            <a:off x="0" y="3232150"/>
            <a:ext cx="12192000" cy="36258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408081" y="1687544"/>
            <a:ext cx="2133600" cy="93631"/>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98856" y="1687544"/>
            <a:ext cx="2133600" cy="93631"/>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89631" y="1698593"/>
            <a:ext cx="2133600" cy="93631"/>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82025" y="1687544"/>
            <a:ext cx="2133600" cy="93631"/>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408081" y="4497387"/>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rgbClr val="FFFFFF">
                    <a:alpha val="100000"/>
                  </a:srgbClr>
                </a:solidFill>
                <a:latin typeface="Microsoft Yahei"/>
                <a:ea typeface="Microsoft Yahei"/>
                <a:cs typeface="Microsoft Yahei"/>
              </a:rPr>
              <a:t>公司通过销售主要产品或提供主要服务所获得的收入。</a:t>
            </a:r>
          </a:p>
        </p:txBody>
      </p:sp>
      <p:sp>
        <p:nvSpPr>
          <p:cNvPr id="8" name="TextBox 8"/>
          <p:cNvSpPr txBox="1"/>
          <p:nvPr/>
        </p:nvSpPr>
        <p:spPr>
          <a:xfrm>
            <a:off x="3798856" y="4497387"/>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rgbClr val="FFFFFF">
                    <a:alpha val="100000"/>
                  </a:srgbClr>
                </a:solidFill>
                <a:latin typeface="Microsoft Yahei"/>
                <a:ea typeface="Microsoft Yahei"/>
                <a:cs typeface="Microsoft Yahei"/>
              </a:rPr>
              <a:t>公司除主营业务之外的其他业务活动所获得的收入。</a:t>
            </a:r>
          </a:p>
        </p:txBody>
      </p:sp>
      <p:sp>
        <p:nvSpPr>
          <p:cNvPr id="9" name="TextBox 9"/>
          <p:cNvSpPr txBox="1"/>
          <p:nvPr/>
        </p:nvSpPr>
        <p:spPr>
          <a:xfrm>
            <a:off x="6189631" y="4531775"/>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rgbClr val="FFFFFF">
                    <a:alpha val="100000"/>
                  </a:srgbClr>
                </a:solidFill>
                <a:latin typeface="Microsoft Yahei"/>
                <a:ea typeface="Microsoft Yahei"/>
                <a:cs typeface="Microsoft Yahei"/>
              </a:rPr>
              <a:t>与公司正常经营活动无直接关系的收入，如捐赠、罚款等。</a:t>
            </a:r>
          </a:p>
        </p:txBody>
      </p:sp>
      <p:sp>
        <p:nvSpPr>
          <p:cNvPr id="10" name="TextBox 10"/>
          <p:cNvSpPr txBox="1"/>
          <p:nvPr/>
        </p:nvSpPr>
        <p:spPr>
          <a:xfrm>
            <a:off x="8582025" y="4531775"/>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rgbClr val="FFFFFF">
                    <a:alpha val="100000"/>
                  </a:srgbClr>
                </a:solidFill>
                <a:latin typeface="Microsoft Yahei"/>
                <a:ea typeface="Microsoft Yahei"/>
                <a:cs typeface="Microsoft Yahei"/>
              </a:rPr>
              <a:t>公司通过对外投资所获得的收入。</a:t>
            </a:r>
          </a:p>
        </p:txBody>
      </p:sp>
      <p:sp>
        <p:nvSpPr>
          <p:cNvPr id="11" name="TextBox 11"/>
          <p:cNvSpPr txBox="1"/>
          <p:nvPr/>
        </p:nvSpPr>
        <p:spPr>
          <a:xfrm>
            <a:off x="1408081" y="4084100"/>
            <a:ext cx="21240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主营业务收入</a:t>
            </a:r>
          </a:p>
        </p:txBody>
      </p:sp>
      <p:sp>
        <p:nvSpPr>
          <p:cNvPr id="12" name="TextBox 12"/>
          <p:cNvSpPr txBox="1"/>
          <p:nvPr/>
        </p:nvSpPr>
        <p:spPr>
          <a:xfrm>
            <a:off x="3798856" y="4084100"/>
            <a:ext cx="21240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其他业务收入</a:t>
            </a:r>
          </a:p>
        </p:txBody>
      </p:sp>
      <p:sp>
        <p:nvSpPr>
          <p:cNvPr id="13" name="TextBox 13"/>
          <p:cNvSpPr txBox="1"/>
          <p:nvPr/>
        </p:nvSpPr>
        <p:spPr>
          <a:xfrm>
            <a:off x="6189631" y="4084100"/>
            <a:ext cx="21240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营业外收入</a:t>
            </a:r>
          </a:p>
        </p:txBody>
      </p:sp>
      <p:sp>
        <p:nvSpPr>
          <p:cNvPr id="14" name="TextBox 14"/>
          <p:cNvSpPr txBox="1"/>
          <p:nvPr/>
        </p:nvSpPr>
        <p:spPr>
          <a:xfrm>
            <a:off x="8582025" y="4084100"/>
            <a:ext cx="21240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投资收益</a:t>
            </a:r>
          </a:p>
        </p:txBody>
      </p:sp>
      <p:pic>
        <p:nvPicPr>
          <p:cNvPr id="15" name="Picture 15"/>
          <p:cNvPicPr>
            <a:picLocks noChangeAspect="1"/>
          </p:cNvPicPr>
          <p:nvPr/>
        </p:nvPicPr>
        <p:blipFill>
          <a:blip r:embed="rId2"/>
          <a:stretch>
            <a:fillRect/>
          </a:stretch>
        </p:blipFill>
        <p:spPr>
          <a:xfrm>
            <a:off x="1408081" y="1897094"/>
            <a:ext cx="2133600" cy="2133600"/>
          </a:xfrm>
          <a:prstGeom prst="rect">
            <a:avLst/>
          </a:prstGeom>
        </p:spPr>
      </p:pic>
      <p:pic>
        <p:nvPicPr>
          <p:cNvPr id="16" name="Picture 16"/>
          <p:cNvPicPr>
            <a:picLocks noChangeAspect="1"/>
          </p:cNvPicPr>
          <p:nvPr/>
        </p:nvPicPr>
        <p:blipFill>
          <a:blip r:embed="rId3"/>
          <a:stretch>
            <a:fillRect/>
          </a:stretch>
        </p:blipFill>
        <p:spPr>
          <a:xfrm>
            <a:off x="3798856" y="1897094"/>
            <a:ext cx="2133600" cy="2133600"/>
          </a:xfrm>
          <a:prstGeom prst="rect">
            <a:avLst/>
          </a:prstGeom>
        </p:spPr>
      </p:pic>
      <p:pic>
        <p:nvPicPr>
          <p:cNvPr id="17" name="Picture 17"/>
          <p:cNvPicPr>
            <a:picLocks noChangeAspect="1"/>
          </p:cNvPicPr>
          <p:nvPr/>
        </p:nvPicPr>
        <p:blipFill>
          <a:blip r:embed="rId4"/>
          <a:stretch>
            <a:fillRect/>
          </a:stretch>
        </p:blipFill>
        <p:spPr>
          <a:xfrm>
            <a:off x="6189631" y="1897094"/>
            <a:ext cx="2133600" cy="2133600"/>
          </a:xfrm>
          <a:prstGeom prst="rect">
            <a:avLst/>
          </a:prstGeom>
        </p:spPr>
      </p:pic>
      <p:pic>
        <p:nvPicPr>
          <p:cNvPr id="18" name="Picture 18"/>
          <p:cNvPicPr>
            <a:picLocks noChangeAspect="1"/>
          </p:cNvPicPr>
          <p:nvPr/>
        </p:nvPicPr>
        <p:blipFill>
          <a:blip r:embed="rId5"/>
          <a:stretch>
            <a:fillRect/>
          </a:stretch>
        </p:blipFill>
        <p:spPr>
          <a:xfrm>
            <a:off x="8582025" y="1897094"/>
            <a:ext cx="2133600" cy="2133600"/>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收入的分类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620" r="28620"/>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权责发生制</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以权利和责任是否转移为标准，确定收入的确认时间。</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实质重于形式原则</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收入的确认不仅要看形式，还要看经济实质。</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谨慎性原则</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不高估收入，防止虚增利润。</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收入的确认</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460468" y="1739932"/>
            <a:ext cx="4610100" cy="196853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0568" y="3703606"/>
            <a:ext cx="4610100" cy="196853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70568" y="1739932"/>
            <a:ext cx="4610100" cy="19685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460468" y="3703606"/>
            <a:ext cx="4610100" cy="1968532"/>
          </a:xfrm>
          <a:prstGeom prst="rect">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362432" y="2578179"/>
            <a:ext cx="1689259" cy="292036"/>
          </a:xfrm>
          <a:prstGeom prst="triangl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0800000">
            <a:off x="7759732" y="3703606"/>
            <a:ext cx="1689068" cy="292132"/>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16200000">
            <a:off x="5089493" y="4548188"/>
            <a:ext cx="1689259" cy="292036"/>
          </a:xfrm>
          <a:prstGeom prst="triangle">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006757" y="3421094"/>
            <a:ext cx="1689068" cy="292132"/>
          </a:xfrm>
          <a:prstGeom prst="triangle">
            <a:avLst>
              <a:gd name="adj" fmla="val 50000"/>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350931" y="2111740"/>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A</a:t>
            </a:r>
          </a:p>
        </p:txBody>
      </p:sp>
      <p:sp>
        <p:nvSpPr>
          <p:cNvPr id="11" name="TextBox 11"/>
          <p:cNvSpPr txBox="1"/>
          <p:nvPr/>
        </p:nvSpPr>
        <p:spPr>
          <a:xfrm>
            <a:off x="9321832" y="2111740"/>
            <a:ext cx="13068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B</a:t>
            </a:r>
          </a:p>
        </p:txBody>
      </p:sp>
      <p:sp>
        <p:nvSpPr>
          <p:cNvPr id="12" name="TextBox 12"/>
          <p:cNvSpPr txBox="1"/>
          <p:nvPr/>
        </p:nvSpPr>
        <p:spPr>
          <a:xfrm>
            <a:off x="9321832"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D</a:t>
            </a:r>
          </a:p>
        </p:txBody>
      </p:sp>
      <p:sp>
        <p:nvSpPr>
          <p:cNvPr id="13" name="TextBox 13"/>
          <p:cNvSpPr txBox="1"/>
          <p:nvPr/>
        </p:nvSpPr>
        <p:spPr>
          <a:xfrm>
            <a:off x="1350931"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C</a:t>
            </a:r>
          </a:p>
        </p:txBody>
      </p:sp>
      <p:sp>
        <p:nvSpPr>
          <p:cNvPr id="14" name="TextBox 14"/>
          <p:cNvSpPr txBox="1"/>
          <p:nvPr/>
        </p:nvSpPr>
        <p:spPr>
          <a:xfrm>
            <a:off x="2615463" y="1879521"/>
            <a:ext cx="328720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历史成本法</a:t>
            </a:r>
          </a:p>
        </p:txBody>
      </p:sp>
      <p:sp>
        <p:nvSpPr>
          <p:cNvPr id="15" name="TextBox 15"/>
          <p:cNvSpPr txBox="1"/>
          <p:nvPr/>
        </p:nvSpPr>
        <p:spPr>
          <a:xfrm>
            <a:off x="2615463" y="2274379"/>
            <a:ext cx="336374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以取得资产时实际发生的成本作为资产的入账价值。</a:t>
            </a:r>
          </a:p>
        </p:txBody>
      </p:sp>
      <p:sp>
        <p:nvSpPr>
          <p:cNvPr id="16" name="TextBox 16"/>
          <p:cNvSpPr txBox="1"/>
          <p:nvPr/>
        </p:nvSpPr>
        <p:spPr>
          <a:xfrm>
            <a:off x="6432750" y="1879521"/>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重置成本法</a:t>
            </a:r>
          </a:p>
        </p:txBody>
      </p:sp>
      <p:sp>
        <p:nvSpPr>
          <p:cNvPr id="17" name="TextBox 17"/>
          <p:cNvSpPr txBox="1"/>
          <p:nvPr/>
        </p:nvSpPr>
        <p:spPr>
          <a:xfrm>
            <a:off x="6432750" y="2274379"/>
            <a:ext cx="306326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以当前市场条件下重新购置相同资产所需支付的金额作为资产的入账价值。</a:t>
            </a:r>
          </a:p>
        </p:txBody>
      </p:sp>
      <p:sp>
        <p:nvSpPr>
          <p:cNvPr id="18" name="TextBox 18"/>
          <p:cNvSpPr txBox="1"/>
          <p:nvPr/>
        </p:nvSpPr>
        <p:spPr>
          <a:xfrm>
            <a:off x="2615463" y="3849672"/>
            <a:ext cx="33623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可变现净值法</a:t>
            </a:r>
          </a:p>
        </p:txBody>
      </p:sp>
      <p:sp>
        <p:nvSpPr>
          <p:cNvPr id="19" name="TextBox 19"/>
          <p:cNvSpPr txBox="1"/>
          <p:nvPr/>
        </p:nvSpPr>
        <p:spPr>
          <a:xfrm>
            <a:off x="2615463" y="4244530"/>
            <a:ext cx="310082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以资产预计售价减去进一步加工成本和销售费用以及相关税费后的净值作为资产的入账价值。</a:t>
            </a:r>
          </a:p>
        </p:txBody>
      </p:sp>
      <p:sp>
        <p:nvSpPr>
          <p:cNvPr id="20" name="TextBox 20"/>
          <p:cNvSpPr txBox="1"/>
          <p:nvPr/>
        </p:nvSpPr>
        <p:spPr>
          <a:xfrm>
            <a:off x="6524760" y="3849672"/>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现值法</a:t>
            </a:r>
          </a:p>
        </p:txBody>
      </p:sp>
      <p:sp>
        <p:nvSpPr>
          <p:cNvPr id="21" name="TextBox 21"/>
          <p:cNvSpPr txBox="1"/>
          <p:nvPr/>
        </p:nvSpPr>
        <p:spPr>
          <a:xfrm>
            <a:off x="6432750" y="4244530"/>
            <a:ext cx="311768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以资产未来现金流量的现值作为资产的入账价值。</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收入的计量</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利润概述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主要包括营业收入、营业外收入和其他业务收入等。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利润的来源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利润的构成要素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利润的层次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917" r="109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包括营业成本、税金及附加、期间费用、资产减值损失等。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包括营业利润、利润总额和净利润，分别反映企业经营、综合收益和股东权益的盈利状况。</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利润的构成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利润的计算公式</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营业利润=营业收入-营业成本-税金及附加-期间费用-资产减值损失；利润总额=营业利润+营业外收入-营业外支出；净利润=利润总额-所得税费用。</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利润的计算方法</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根据利润的构成要素，采用适当的方法计算各层次的利润。</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利润的计算过程</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根据会计凭证、账簿等资料，准确计算各会计期间的利润。</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75" r="1667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利润的计算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47" r="-47"/>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按照法定顺序，兼顾投资者和债权人的利益，进行利润分配。</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利润分配的原则</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按照税后净利润、提取法定公积金、提取任意公积金的顺序进行分配。</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利润分配的顺序</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可以采用现金股利、股票股利等形式进行分配。</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利润分配的形式</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主要受到企业战略、投资者和债权人的利益诉求、法律法规和公司章程的规定等因素的影响。</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利润分配的影响因素</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利润的分配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收入核算流程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https://d.book118.com/385031000341011042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2024-09-04T11:16:53.712</cp:lastPrinted>
  <dcterms:created xsi:type="dcterms:W3CDTF">2024-09-04T03:16:53Z</dcterms:created>
  <dcterms:modified xsi:type="dcterms:W3CDTF">2024-09-04T03:16:55Z</dcterms:modified>
</cp:coreProperties>
</file>