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43.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7.wmf" /><Relationship Id="rId2" Type="http://schemas.openxmlformats.org/officeDocument/2006/relationships/image" Target="../media/image8.wmf" /><Relationship Id="rId3" Type="http://schemas.openxmlformats.org/officeDocument/2006/relationships/image" Target="../media/image9.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3.wmf" /><Relationship Id="rId2" Type="http://schemas.openxmlformats.org/officeDocument/2006/relationships/image" Target="../media/image14.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5.wmf" /><Relationship Id="rId2" Type="http://schemas.openxmlformats.org/officeDocument/2006/relationships/image" Target="../media/image16.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8.wmf" /><Relationship Id="rId2" Type="http://schemas.openxmlformats.org/officeDocument/2006/relationships/image" Target="../media/image19.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0.wmf" /><Relationship Id="rId2" Type="http://schemas.openxmlformats.org/officeDocument/2006/relationships/image" Target="../media/image21.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27C379-D137-43E7-BB35-0EFF2BE0E822}"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CC97E-8A41-4418-AAD8-1A7088DE204F}"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14CC97E-8A41-4418-AAD8-1A7088DE204F}"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ADA6F8-C3D6-4EE2-9889-AD042C141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036A4-3EC6-4F34-A77F-1DB2B53AA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146999-AB1E-49EB-BDF7-1EF6F2E8F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A3E4F6-C2F4-49B6-935C-27C39A186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865CEC-CE9B-4C00-99C8-8415714D4F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95A88F-6738-46F0-98B0-314731A92B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255AF4-6410-4B89-976E-670EF8EE86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B00EF3-5090-4CF0-A390-27743DFCF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2284A2-A783-4748-8741-A955E3C94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A0F88-C037-41BD-AE53-1983715D5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12EA1-F37C-4A23-B726-91FB41EFE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2"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1"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1"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9"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9" y="2505076"/>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2" y="2505076"/>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90" y="457200"/>
            <a:ext cx="3932236"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90" y="457200"/>
            <a:ext cx="3932236"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899"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199"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A0044D9-C549-4E95-A863-358E2D0FC6F9}"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1" y="6356351"/>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67155BB-B802-445B-A95D-57ECEC5ECD03}" type="datetimeFigureOut">
              <a:rPr lang="zh-CN" altLang="en-US" smtClean="0"/>
              <a:t/>
            </a:fld>
            <a:endParaRPr lang="zh-CN" altLang="en-US"/>
          </a:p>
        </p:txBody>
      </p:sp>
      <p:sp>
        <p:nvSpPr>
          <p:cNvPr id="5" name="页脚占位符 4"/>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A0044D9-C549-4E95-A863-358E2D0FC6F9}"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1.jpeg" /><Relationship Id="rId4"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1.jpeg" /><Relationship Id="rId4"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1.jpeg" /><Relationship Id="rId4"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1.jpeg" /><Relationship Id="rId4" Type="http://schemas.openxmlformats.org/officeDocument/2006/relationships/image" Target="../media/image2.png" /><Relationship Id="rId5"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1.jpeg" /><Relationship Id="rId4"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image" Target="../media/image1.jpeg" /><Relationship Id="rId4"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1.jpeg" /><Relationship Id="rId4"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1.jpeg" /><Relationship Id="rId4"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1.jpeg" /><Relationship Id="rId4" Type="http://schemas.openxmlformats.org/officeDocument/2006/relationships/image" Target="../media/image3.png" /><Relationship Id="rId5" Type="http://schemas.openxmlformats.org/officeDocument/2006/relationships/tags" Target="../tags/tag10.xml" /><Relationship Id="rId6" Type="http://schemas.openxmlformats.org/officeDocument/2006/relationships/tags" Target="../tags/tag1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xml" /><Relationship Id="rId11" Type="http://schemas.openxmlformats.org/officeDocument/2006/relationships/vmlDrawing" Target="../drawings/vmlDrawing1.vml" /><Relationship Id="rId2" Type="http://schemas.openxmlformats.org/officeDocument/2006/relationships/notesSlide" Target="../notesSlides/notesSlide11.xml" /><Relationship Id="rId3" Type="http://schemas.openxmlformats.org/officeDocument/2006/relationships/image" Target="../media/image1.jpeg" /><Relationship Id="rId4" Type="http://schemas.openxmlformats.org/officeDocument/2006/relationships/tags" Target="../tags/tag12.xml" /><Relationship Id="rId5" Type="http://schemas.openxmlformats.org/officeDocument/2006/relationships/oleObject" Target="../embeddings/oleObject1.bin" TargetMode="Internal" /><Relationship Id="rId6" Type="http://schemas.openxmlformats.org/officeDocument/2006/relationships/image" Target="../media/image4.wmf" /><Relationship Id="rId7" Type="http://schemas.openxmlformats.org/officeDocument/2006/relationships/tags" Target="../tags/tag13.xml" /><Relationship Id="rId8" Type="http://schemas.openxmlformats.org/officeDocument/2006/relationships/oleObject" Target="../embeddings/oleObject2.bin" TargetMode="Internal" /><Relationship Id="rId9" Type="http://schemas.openxmlformats.org/officeDocument/2006/relationships/image" Target="../media/image5.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1.jpeg" /><Relationship Id="rId4" Type="http://schemas.openxmlformats.org/officeDocument/2006/relationships/tags" Target="../tags/tag15.xml" /><Relationship Id="rId5" Type="http://schemas.openxmlformats.org/officeDocument/2006/relationships/oleObject" Target="../embeddings/oleObject3.bin" TargetMode="Internal" /><Relationship Id="rId6" Type="http://schemas.openxmlformats.org/officeDocument/2006/relationships/image" Target="../media/image6.wmf" /><Relationship Id="rId7" Type="http://schemas.openxmlformats.org/officeDocument/2006/relationships/tags" Target="../tags/tag16.xml" /><Relationship Id="rId8" Type="http://schemas.openxmlformats.org/officeDocument/2006/relationships/vmlDrawing" Target="../drawings/vmlDrawing2.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xml" /><Relationship Id="rId11" Type="http://schemas.openxmlformats.org/officeDocument/2006/relationships/oleObject" Target="../embeddings/oleObject6.bin" TargetMode="Internal" /><Relationship Id="rId12" Type="http://schemas.openxmlformats.org/officeDocument/2006/relationships/image" Target="../media/image9.wmf" /><Relationship Id="rId13" Type="http://schemas.openxmlformats.org/officeDocument/2006/relationships/tags" Target="../tags/tag20.xml" /><Relationship Id="rId14" Type="http://schemas.openxmlformats.org/officeDocument/2006/relationships/vmlDrawing" Target="../drawings/vmlDrawing3.vml" /><Relationship Id="rId2" Type="http://schemas.openxmlformats.org/officeDocument/2006/relationships/notesSlide" Target="../notesSlides/notesSlide13.xml" /><Relationship Id="rId3" Type="http://schemas.openxmlformats.org/officeDocument/2006/relationships/image" Target="../media/image1.jpeg" /><Relationship Id="rId4" Type="http://schemas.openxmlformats.org/officeDocument/2006/relationships/tags" Target="../tags/tag17.xml" /><Relationship Id="rId5" Type="http://schemas.openxmlformats.org/officeDocument/2006/relationships/oleObject" Target="../embeddings/oleObject4.bin" TargetMode="Internal" /><Relationship Id="rId6" Type="http://schemas.openxmlformats.org/officeDocument/2006/relationships/image" Target="../media/image7.wmf" /><Relationship Id="rId7" Type="http://schemas.openxmlformats.org/officeDocument/2006/relationships/tags" Target="../tags/tag18.xml" /><Relationship Id="rId8" Type="http://schemas.openxmlformats.org/officeDocument/2006/relationships/oleObject" Target="../embeddings/oleObject5.bin" TargetMode="Internal" /><Relationship Id="rId9" Type="http://schemas.openxmlformats.org/officeDocument/2006/relationships/image" Target="../media/image8.w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image" Target="../media/image1.jpeg" /><Relationship Id="rId4" Type="http://schemas.openxmlformats.org/officeDocument/2006/relationships/tags" Target="../tags/tag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image" Target="../media/image1.jpeg" /><Relationship Id="rId4" Type="http://schemas.openxmlformats.org/officeDocument/2006/relationships/tags" Target="../tags/tag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 Id="rId3" Type="http://schemas.openxmlformats.org/officeDocument/2006/relationships/image" Target="../media/image1.jpeg" /><Relationship Id="rId4" Type="http://schemas.openxmlformats.org/officeDocument/2006/relationships/image" Target="../media/image10.png" /><Relationship Id="rId5" Type="http://schemas.openxmlformats.org/officeDocument/2006/relationships/tags" Target="../tags/tag23.xml" /><Relationship Id="rId6" Type="http://schemas.openxmlformats.org/officeDocument/2006/relationships/tags" Target="../tags/tag2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image" Target="../media/image1.jpeg" /><Relationship Id="rId4" Type="http://schemas.openxmlformats.org/officeDocument/2006/relationships/image" Target="../media/image11.png" /><Relationship Id="rId5" Type="http://schemas.openxmlformats.org/officeDocument/2006/relationships/tags" Target="../tags/tag2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8.xml" /><Relationship Id="rId3" Type="http://schemas.openxmlformats.org/officeDocument/2006/relationships/image" Target="../media/image1.jpeg" /><Relationship Id="rId4" Type="http://schemas.openxmlformats.org/officeDocument/2006/relationships/image" Target="../media/image12.png" /><Relationship Id="rId5" Type="http://schemas.openxmlformats.org/officeDocument/2006/relationships/tags" Target="../tags/tag26.xml" /><Relationship Id="rId6" Type="http://schemas.openxmlformats.org/officeDocument/2006/relationships/tags" Target="../tags/tag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xml" /><Relationship Id="rId11" Type="http://schemas.openxmlformats.org/officeDocument/2006/relationships/vmlDrawing" Target="../drawings/vmlDrawing4.vml" /><Relationship Id="rId2" Type="http://schemas.openxmlformats.org/officeDocument/2006/relationships/notesSlide" Target="../notesSlides/notesSlide19.xml" /><Relationship Id="rId3" Type="http://schemas.openxmlformats.org/officeDocument/2006/relationships/image" Target="../media/image1.jpeg" /><Relationship Id="rId4" Type="http://schemas.openxmlformats.org/officeDocument/2006/relationships/tags" Target="../tags/tag28.xml" /><Relationship Id="rId5" Type="http://schemas.openxmlformats.org/officeDocument/2006/relationships/oleObject" Target="../embeddings/oleObject7.bin" TargetMode="Internal" /><Relationship Id="rId6" Type="http://schemas.openxmlformats.org/officeDocument/2006/relationships/image" Target="../media/image13.wmf" /><Relationship Id="rId7" Type="http://schemas.openxmlformats.org/officeDocument/2006/relationships/tags" Target="../tags/tag29.xml" /><Relationship Id="rId8" Type="http://schemas.openxmlformats.org/officeDocument/2006/relationships/oleObject" Target="../embeddings/oleObject8.bin" TargetMode="Internal" /><Relationship Id="rId9" Type="http://schemas.openxmlformats.org/officeDocument/2006/relationships/image" Target="../media/image14.w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7.png" /><Relationship Id="rId11" Type="http://schemas.openxmlformats.org/officeDocument/2006/relationships/tags" Target="../tags/tag33.xml" /><Relationship Id="rId12" Type="http://schemas.openxmlformats.org/officeDocument/2006/relationships/tags" Target="../tags/tag34.xml" /><Relationship Id="rId13" Type="http://schemas.openxmlformats.org/officeDocument/2006/relationships/vmlDrawing" Target="../drawings/vmlDrawing5.vml" /><Relationship Id="rId2" Type="http://schemas.openxmlformats.org/officeDocument/2006/relationships/notesSlide" Target="../notesSlides/notesSlide20.xml" /><Relationship Id="rId3" Type="http://schemas.openxmlformats.org/officeDocument/2006/relationships/image" Target="../media/image1.jpeg" /><Relationship Id="rId4" Type="http://schemas.openxmlformats.org/officeDocument/2006/relationships/tags" Target="../tags/tag31.xml" /><Relationship Id="rId5" Type="http://schemas.openxmlformats.org/officeDocument/2006/relationships/oleObject" Target="../embeddings/oleObject9.bin" TargetMode="Internal" /><Relationship Id="rId6" Type="http://schemas.openxmlformats.org/officeDocument/2006/relationships/image" Target="../media/image15.wmf" /><Relationship Id="rId7" Type="http://schemas.openxmlformats.org/officeDocument/2006/relationships/tags" Target="../tags/tag32.xml" /><Relationship Id="rId8" Type="http://schemas.openxmlformats.org/officeDocument/2006/relationships/oleObject" Target="../embeddings/oleObject10.bin" TargetMode="Internal" /><Relationship Id="rId9" Type="http://schemas.openxmlformats.org/officeDocument/2006/relationships/image" Target="../media/image16.wm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xml" /><Relationship Id="rId11" Type="http://schemas.openxmlformats.org/officeDocument/2006/relationships/vmlDrawing" Target="../drawings/vmlDrawing6.vml" /><Relationship Id="rId2" Type="http://schemas.openxmlformats.org/officeDocument/2006/relationships/notesSlide" Target="../notesSlides/notesSlide21.xml" /><Relationship Id="rId3" Type="http://schemas.openxmlformats.org/officeDocument/2006/relationships/image" Target="../media/image1.jpeg" /><Relationship Id="rId4" Type="http://schemas.openxmlformats.org/officeDocument/2006/relationships/tags" Target="../tags/tag35.xml" /><Relationship Id="rId5" Type="http://schemas.openxmlformats.org/officeDocument/2006/relationships/oleObject" Target="../embeddings/oleObject11.bin" TargetMode="Internal" /><Relationship Id="rId6" Type="http://schemas.openxmlformats.org/officeDocument/2006/relationships/image" Target="../media/image18.wmf" /><Relationship Id="rId7" Type="http://schemas.openxmlformats.org/officeDocument/2006/relationships/tags" Target="../tags/tag36.xml" /><Relationship Id="rId8" Type="http://schemas.openxmlformats.org/officeDocument/2006/relationships/oleObject" Target="../embeddings/oleObject12.bin" TargetMode="Internal" /><Relationship Id="rId9" Type="http://schemas.openxmlformats.org/officeDocument/2006/relationships/image" Target="../media/image19.wm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xml" /><Relationship Id="rId11" Type="http://schemas.openxmlformats.org/officeDocument/2006/relationships/vmlDrawing" Target="../drawings/vmlDrawing7.vml" /><Relationship Id="rId2" Type="http://schemas.openxmlformats.org/officeDocument/2006/relationships/notesSlide" Target="../notesSlides/notesSlide22.xml" /><Relationship Id="rId3" Type="http://schemas.openxmlformats.org/officeDocument/2006/relationships/image" Target="../media/image1.jpeg" /><Relationship Id="rId4" Type="http://schemas.openxmlformats.org/officeDocument/2006/relationships/tags" Target="../tags/tag38.xml" /><Relationship Id="rId5" Type="http://schemas.openxmlformats.org/officeDocument/2006/relationships/oleObject" Target="../embeddings/oleObject13.bin" TargetMode="Internal" /><Relationship Id="rId6" Type="http://schemas.openxmlformats.org/officeDocument/2006/relationships/image" Target="../media/image20.wmf" /><Relationship Id="rId7" Type="http://schemas.openxmlformats.org/officeDocument/2006/relationships/tags" Target="../tags/tag39.xml" /><Relationship Id="rId8" Type="http://schemas.openxmlformats.org/officeDocument/2006/relationships/oleObject" Target="../embeddings/oleObject14.bin" TargetMode="Internal" /><Relationship Id="rId9" Type="http://schemas.openxmlformats.org/officeDocument/2006/relationships/image" Target="../media/image21.wmf"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3.xml" /><Relationship Id="rId3" Type="http://schemas.openxmlformats.org/officeDocument/2006/relationships/image" Target="../media/image1.jpeg" /><Relationship Id="rId4" Type="http://schemas.openxmlformats.org/officeDocument/2006/relationships/image" Target="../media/image22.png" /><Relationship Id="rId5" Type="http://schemas.openxmlformats.org/officeDocument/2006/relationships/tags" Target="../tags/tag41.xml" /><Relationship Id="rId6" Type="http://schemas.openxmlformats.org/officeDocument/2006/relationships/tags" Target="../tags/tag4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321330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latin typeface="华文行楷" panose="02010800040101010101" pitchFamily="2" charset="-122"/>
                <a:ea typeface="华文行楷" panose="02010800040101010101" pitchFamily="2" charset="-122"/>
              </a:rPr>
              <a:t>第九章</a:t>
            </a:r>
            <a:endParaRPr lang="zh-CN" altLang="en-US" sz="3200">
              <a:latin typeface="华文行楷" panose="02010800040101010101" pitchFamily="2" charset="-122"/>
              <a:ea typeface="华文行楷" panose="02010800040101010101" pitchFamily="2" charset="-122"/>
            </a:endParaRPr>
          </a:p>
        </p:txBody>
      </p:sp>
      <p:sp>
        <p:nvSpPr>
          <p:cNvPr id="4" name="文本框 3"/>
          <p:cNvSpPr txBox="1"/>
          <p:nvPr/>
        </p:nvSpPr>
        <p:spPr>
          <a:xfrm>
            <a:off x="1080135" y="1139190"/>
            <a:ext cx="1043686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solidFill>
                  <a:schemeClr val="accent1"/>
                </a:solidFill>
                <a:sym typeface="+mn-ea"/>
              </a:rPr>
              <a:t>第</a:t>
            </a:r>
            <a:r>
              <a:rPr lang="en-US" altLang="zh-CN" sz="3600" b="1">
                <a:solidFill>
                  <a:schemeClr val="accent1"/>
                </a:solidFill>
                <a:sym typeface="+mn-ea"/>
              </a:rPr>
              <a:t>9</a:t>
            </a:r>
            <a:r>
              <a:rPr lang="zh-CN" altLang="en-US" sz="3600" b="1">
                <a:solidFill>
                  <a:schemeClr val="accent1"/>
                </a:solidFill>
                <a:sym typeface="+mn-ea"/>
              </a:rPr>
              <a:t>章</a:t>
            </a:r>
            <a:r>
              <a:rPr lang="en-US" altLang="zh-CN" sz="3600" b="1">
                <a:solidFill>
                  <a:schemeClr val="accent1"/>
                </a:solidFill>
                <a:sym typeface="+mn-ea"/>
              </a:rPr>
              <a:t> </a:t>
            </a:r>
            <a:r>
              <a:rPr lang="zh-CN" altLang="en-US" sz="3600">
                <a:solidFill>
                  <a:schemeClr val="accent1"/>
                </a:solidFill>
              </a:rPr>
              <a:t>深度神经网络在语音信号处理中的应用</a:t>
            </a:r>
            <a:endParaRPr lang="zh-CN" altLang="en-US" sz="3600">
              <a:solidFill>
                <a:schemeClr val="accent1"/>
              </a:solidFill>
            </a:endParaRPr>
          </a:p>
        </p:txBody>
      </p:sp>
      <p:sp>
        <p:nvSpPr>
          <p:cNvPr id="5" name="文本框 4"/>
          <p:cNvSpPr txBox="1"/>
          <p:nvPr/>
        </p:nvSpPr>
        <p:spPr>
          <a:xfrm>
            <a:off x="2982595" y="2472055"/>
            <a:ext cx="7264400" cy="3046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olidFill>
                  <a:schemeClr val="tx1"/>
                </a:solidFill>
              </a:rPr>
              <a:t>9.1 </a:t>
            </a:r>
            <a:r>
              <a:rPr lang="zh-CN" altLang="en-US" sz="3200">
                <a:solidFill>
                  <a:schemeClr val="tx1"/>
                </a:solidFill>
              </a:rPr>
              <a:t>语音信号的基础知识</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solidFill>
                  <a:schemeClr val="tx1"/>
                </a:solidFill>
              </a:rPr>
              <a:t>9.2 </a:t>
            </a:r>
            <a:r>
              <a:rPr lang="zh-CN" altLang="en-US" sz="3200">
                <a:solidFill>
                  <a:schemeClr val="tx1"/>
                </a:solidFill>
              </a:rPr>
              <a:t>基本原理</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t>9.3 </a:t>
            </a:r>
            <a:r>
              <a:rPr lang="zh-CN" altLang="en-US" sz="3200"/>
              <a:t>语音增强技术及应用</a:t>
            </a:r>
            <a:endParaRPr lang="en-US" altLang="zh-CN" sz="3200"/>
          </a:p>
          <a:p>
            <a:pPr marL="457200" indent="-457200" algn="just">
              <a:lnSpc>
                <a:spcPct val="150000"/>
              </a:lnSpc>
              <a:buFont typeface="Wingdings" panose="05000000000000000000" pitchFamily="2" charset="2"/>
              <a:buChar char="Ø"/>
            </a:pPr>
            <a:r>
              <a:rPr lang="en-US" altLang="zh-CN" sz="3200"/>
              <a:t>9.4 </a:t>
            </a:r>
            <a:r>
              <a:rPr lang="zh-CN" altLang="en-US" sz="3200"/>
              <a:t>语音识别的前沿问题及应用前景</a:t>
            </a:r>
            <a:endParaRPr lang="zh-CN" altLang="en-US" sz="3200"/>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rPr>
              <a:t>9.1 </a:t>
            </a:r>
            <a:r>
              <a:rPr lang="zh-CN" altLang="en-US" sz="3200">
                <a:latin typeface="华文行楷" panose="02010800040101010101" pitchFamily="2" charset="-122"/>
                <a:ea typeface="华文行楷" panose="02010800040101010101" pitchFamily="2" charset="-122"/>
              </a:rPr>
              <a:t>语音信号的基础知识</a:t>
            </a:r>
            <a:endParaRPr lang="zh-CN" altLang="en-US" sz="3200">
              <a:latin typeface="华文行楷" panose="02010800040101010101" pitchFamily="2" charset="-122"/>
              <a:ea typeface="华文行楷" panose="02010800040101010101" pitchFamily="2" charset="-122"/>
            </a:endParaRPr>
          </a:p>
        </p:txBody>
      </p:sp>
      <p:sp>
        <p:nvSpPr>
          <p:cNvPr id="4" name="文本框 3"/>
          <p:cNvSpPr txBox="1"/>
          <p:nvPr/>
        </p:nvSpPr>
        <p:spPr>
          <a:xfrm>
            <a:off x="2746375" y="1139190"/>
            <a:ext cx="622173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a:solidFill>
                  <a:schemeClr val="accent1"/>
                </a:solidFill>
              </a:rPr>
              <a:t>9.1 </a:t>
            </a:r>
            <a:r>
              <a:rPr lang="zh-CN" altLang="en-US" sz="3600">
                <a:solidFill>
                  <a:schemeClr val="accent1"/>
                </a:solidFill>
              </a:rPr>
              <a:t>语音信号的基础知识</a:t>
            </a:r>
            <a:endParaRPr lang="zh-CN" altLang="en-US" sz="3600">
              <a:solidFill>
                <a:schemeClr val="accent1"/>
              </a:solidFill>
            </a:endParaRPr>
          </a:p>
        </p:txBody>
      </p:sp>
      <p:sp>
        <p:nvSpPr>
          <p:cNvPr id="5" name="文本框 4"/>
          <p:cNvSpPr txBox="1"/>
          <p:nvPr/>
        </p:nvSpPr>
        <p:spPr>
          <a:xfrm>
            <a:off x="2982595" y="2472055"/>
            <a:ext cx="7264400" cy="3046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olidFill>
                  <a:schemeClr val="tx1"/>
                </a:solidFill>
              </a:rPr>
              <a:t>9.1.1 </a:t>
            </a:r>
            <a:r>
              <a:rPr lang="zh-CN" altLang="en-US" sz="3200">
                <a:solidFill>
                  <a:schemeClr val="tx1"/>
                </a:solidFill>
              </a:rPr>
              <a:t>语言和语音</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solidFill>
                  <a:schemeClr val="tx1"/>
                </a:solidFill>
              </a:rPr>
              <a:t>9.1.2 </a:t>
            </a:r>
            <a:r>
              <a:rPr lang="zh-CN" altLang="en-US" sz="3200">
                <a:solidFill>
                  <a:schemeClr val="tx1"/>
                </a:solidFill>
              </a:rPr>
              <a:t>语音信号的产生机理</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t>9.1.3 </a:t>
            </a:r>
            <a:r>
              <a:rPr lang="zh-CN" altLang="en-US" sz="3200"/>
              <a:t>语音信号的感知</a:t>
            </a:r>
            <a:endParaRPr lang="en-US" altLang="zh-CN" sz="3200"/>
          </a:p>
          <a:p>
            <a:pPr marL="457200" indent="-457200" algn="just">
              <a:lnSpc>
                <a:spcPct val="150000"/>
              </a:lnSpc>
              <a:buFont typeface="Wingdings" panose="05000000000000000000" pitchFamily="2" charset="2"/>
              <a:buChar char="Ø"/>
            </a:pPr>
            <a:r>
              <a:rPr lang="en-US" altLang="zh-CN" sz="3200"/>
              <a:t>9.1.4 </a:t>
            </a:r>
            <a:r>
              <a:rPr lang="zh-CN" altLang="en-US" sz="3200"/>
              <a:t>语音信号生成的产生模型</a:t>
            </a:r>
            <a:endParaRPr lang="zh-CN" altLang="en-US" sz="3200"/>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9.1.1 </a:t>
            </a:r>
            <a:r>
              <a:rPr lang="zh-CN" altLang="en-US" sz="3200">
                <a:latin typeface="华文行楷" panose="02010800040101010101" pitchFamily="2" charset="-122"/>
                <a:ea typeface="华文行楷" panose="02010800040101010101" pitchFamily="2" charset="-122"/>
                <a:sym typeface="+mn-ea"/>
              </a:rPr>
              <a:t>语音和语言</a:t>
            </a:r>
            <a:endParaRPr lang="zh-CN" altLang="en-US" sz="3200">
              <a:latin typeface="华文行楷" panose="02010800040101010101" pitchFamily="2" charset="-122"/>
              <a:ea typeface="华文行楷" panose="02010800040101010101" pitchFamily="2" charset="-122"/>
            </a:endParaRPr>
          </a:p>
        </p:txBody>
      </p:sp>
      <p:sp>
        <p:nvSpPr>
          <p:cNvPr id="7" name="文本框 6"/>
          <p:cNvSpPr txBox="1"/>
          <p:nvPr/>
        </p:nvSpPr>
        <p:spPr>
          <a:xfrm>
            <a:off x="599440" y="1627505"/>
            <a:ext cx="11283315" cy="45002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t>      </a:t>
            </a:r>
            <a:r>
              <a:rPr lang="zh-CN" altLang="en-US" sz="2800"/>
              <a:t>语音、词汇、语法是语言的三个基本要素</a:t>
            </a:r>
            <a:endParaRPr lang="zh-CN" altLang="en-US" sz="2800"/>
          </a:p>
          <a:p>
            <a:r>
              <a:rPr lang="zh-CN" altLang="en-US" sz="2800"/>
              <a:t> </a:t>
            </a:r>
            <a:r>
              <a:rPr lang="en-US" altLang="zh-CN" sz="2800"/>
              <a:t>     </a:t>
            </a:r>
            <a:r>
              <a:rPr lang="zh-CN" altLang="en-US" sz="2800"/>
              <a:t>语音是由人类发音器官发出的，能承载并传达一定的语义信息，通过人耳接收后能够使人理解其含义的声音。</a:t>
            </a:r>
            <a:endParaRPr lang="zh-CN" altLang="en-US" sz="2800"/>
          </a:p>
          <a:p>
            <a:r>
              <a:rPr lang="zh-CN" altLang="en-US" sz="2800"/>
              <a:t> </a:t>
            </a:r>
            <a:r>
              <a:rPr lang="en-US" altLang="zh-CN" sz="2800"/>
              <a:t>     </a:t>
            </a:r>
            <a:r>
              <a:rPr lang="zh-CN" altLang="en-US" sz="2800"/>
              <a:t>语音是语言和声音的结合体，研究人类语音信号的产生过程有利于对语音本质的进一步认识，并分析语音信号的基本特征，从而推进语音结构分析和语音识别技术的工作进程。</a:t>
            </a:r>
            <a:endParaRPr lang="zh-CN" altLang="en-US" sz="2800"/>
          </a:p>
          <a:p>
            <a:r>
              <a:rPr lang="zh-CN" altLang="en-US" sz="2800">
                <a:sym typeface="+mn-ea"/>
              </a:rPr>
              <a:t> </a:t>
            </a:r>
            <a:r>
              <a:rPr lang="en-US" altLang="zh-CN" sz="2800">
                <a:sym typeface="+mn-ea"/>
              </a:rPr>
              <a:t>    </a:t>
            </a:r>
            <a:r>
              <a:rPr lang="zh-CN" altLang="en-US" sz="2800">
                <a:sym typeface="+mn-ea"/>
              </a:rPr>
              <a:t>人的说话过程大致可分为：（1）想说阶段（2）表达阶段（3）传送阶段（4）接受阶段（5）理解阶段。</a:t>
            </a:r>
            <a:endParaRPr lang="zh-CN" altLang="en-US" sz="2800"/>
          </a:p>
        </p:txBody>
      </p:sp>
      <p:sp>
        <p:nvSpPr>
          <p:cNvPr id="4" name="文本框 3"/>
          <p:cNvSpPr txBox="1"/>
          <p:nvPr/>
        </p:nvSpPr>
        <p:spPr>
          <a:xfrm>
            <a:off x="2825115" y="691515"/>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9.1 </a:t>
            </a:r>
            <a:r>
              <a:rPr lang="zh-CN" altLang="en-US" sz="3200">
                <a:sym typeface="+mn-ea"/>
              </a:rPr>
              <a:t>语音信号的基础知识</a:t>
            </a:r>
            <a:endParaRPr lang="zh-CN" altLang="en-US" sz="3200">
              <a:sym typeface="+mn-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9.1.2 </a:t>
            </a:r>
            <a:r>
              <a:rPr lang="zh-CN" altLang="en-US" sz="3200">
                <a:latin typeface="华文行楷" panose="02010800040101010101" pitchFamily="2" charset="-122"/>
                <a:ea typeface="华文行楷" panose="02010800040101010101" pitchFamily="2" charset="-122"/>
                <a:sym typeface="+mn-ea"/>
              </a:rPr>
              <a:t>语音信号的产生机理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025" y="162115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r>
              <a:rPr lang="en-US" altLang="zh-CN" sz="1800"/>
              <a:t>       </a:t>
            </a:r>
            <a:r>
              <a:rPr lang="en-US" altLang="zh-CN" sz="2400"/>
              <a:t>人类发声的基音频率在80Hz到500Hz的范围内。</a:t>
            </a:r>
            <a:endParaRPr lang="en-US" altLang="zh-CN" sz="2400"/>
          </a:p>
          <a:p>
            <a:pPr indent="0" fontAlgn="auto"/>
            <a:r>
              <a:rPr lang="en-US" altLang="zh-CN" sz="2400"/>
              <a:t>      </a:t>
            </a:r>
            <a:endParaRPr lang="en-US" altLang="zh-CN" sz="2400"/>
          </a:p>
          <a:p>
            <a:pPr indent="0" fontAlgn="auto"/>
            <a:r>
              <a:rPr lang="en-US" altLang="zh-CN" sz="2400"/>
              <a:t>     基音频率不仅是反映说话人特点的一个重要参数，而且基音频率随时间的变化模式也反映了汉语语音中的声调变化。</a:t>
            </a:r>
            <a:endParaRPr lang="en-US" altLang="zh-CN" sz="2400"/>
          </a:p>
          <a:p>
            <a:r>
              <a:rPr lang="en-US" altLang="zh-CN" sz="1800"/>
              <a:t>    </a:t>
            </a:r>
            <a:endParaRPr lang="en-US" altLang="zh-CN" sz="1800"/>
          </a:p>
        </p:txBody>
      </p:sp>
      <p:sp>
        <p:nvSpPr>
          <p:cNvPr id="4" name="文本框 3"/>
          <p:cNvSpPr txBox="1"/>
          <p:nvPr/>
        </p:nvSpPr>
        <p:spPr>
          <a:xfrm>
            <a:off x="2592070" y="791210"/>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9.1.2 </a:t>
            </a:r>
            <a:r>
              <a:rPr lang="zh-CN" altLang="en-US" sz="3200">
                <a:sym typeface="+mn-ea"/>
              </a:rPr>
              <a:t>语音信号的产生机理</a:t>
            </a:r>
            <a:endParaRPr lang="zh-CN" altLang="en-US" sz="3200">
              <a:sym typeface="+mn-ea"/>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9.1.3 </a:t>
            </a:r>
            <a:r>
              <a:rPr lang="zh-CN" altLang="en-US" sz="3200">
                <a:latin typeface="华文行楷" panose="02010800040101010101" pitchFamily="2" charset="-122"/>
                <a:ea typeface="华文行楷" panose="02010800040101010101" pitchFamily="2" charset="-122"/>
                <a:sym typeface="+mn-ea"/>
              </a:rPr>
              <a:t>语音信号的感知</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938530"/>
            <a:ext cx="11283315" cy="39503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800"/>
          </a:p>
        </p:txBody>
      </p:sp>
      <p:pic>
        <p:nvPicPr>
          <p:cNvPr id="4" name="C9F754DE-2CAD-44b6-B708-469DEB6407EB-1" descr="wpp"/>
          <p:cNvPicPr>
            <a:picLocks noChangeAspect="1"/>
          </p:cNvPicPr>
          <p:nvPr/>
        </p:nvPicPr>
        <p:blipFill>
          <a:blip r:embed="rId4"/>
          <a:stretch>
            <a:fillRect/>
          </a:stretch>
        </p:blipFill>
        <p:spPr>
          <a:xfrm>
            <a:off x="2000885" y="1398270"/>
            <a:ext cx="7881620" cy="3258185"/>
          </a:xfrm>
          <a:prstGeom prst="rect">
            <a:avLst/>
          </a:prstGeom>
        </p:spPr>
      </p:pic>
      <p:sp>
        <p:nvSpPr>
          <p:cNvPr id="5" name="文本框 4"/>
          <p:cNvSpPr txBox="1"/>
          <p:nvPr/>
        </p:nvSpPr>
        <p:spPr>
          <a:xfrm>
            <a:off x="3048000" y="852805"/>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9.1.3 </a:t>
            </a:r>
            <a:r>
              <a:rPr lang="zh-CN" altLang="en-US" sz="3200">
                <a:sym typeface="+mn-ea"/>
              </a:rPr>
              <a:t>语音信号的感知</a:t>
            </a:r>
            <a:endParaRPr lang="zh-CN" altLang="en-US" sz="3200">
              <a:sym typeface="+mn-ea"/>
            </a:endParaRPr>
          </a:p>
        </p:txBody>
      </p:sp>
    </p:spTree>
    <p:custDataLst>
      <p:tags r:id="rId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9.1.3 </a:t>
            </a:r>
            <a:r>
              <a:rPr lang="zh-CN" altLang="en-US" sz="3200">
                <a:latin typeface="华文行楷" panose="02010800040101010101" pitchFamily="2" charset="-122"/>
                <a:ea typeface="华文行楷" panose="02010800040101010101" pitchFamily="2" charset="-122"/>
                <a:sym typeface="+mn-ea"/>
              </a:rPr>
              <a:t>语音信号的感知</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accent1"/>
                </a:solidFill>
              </a:rPr>
              <a:t>1.</a:t>
            </a:r>
            <a:r>
              <a:rPr lang="zh-CN" altLang="en-US" sz="2800">
                <a:solidFill>
                  <a:schemeClr val="accent1"/>
                </a:solidFill>
              </a:rPr>
              <a:t>听觉系统</a:t>
            </a:r>
            <a:endParaRPr lang="zh-CN" altLang="en-US" sz="2800">
              <a:solidFill>
                <a:schemeClr val="accent1"/>
              </a:solidFill>
            </a:endParaRPr>
          </a:p>
          <a:p>
            <a:r>
              <a:rPr lang="en-US" altLang="zh-CN" sz="2400" b="1">
                <a:solidFill>
                  <a:schemeClr val="tx1"/>
                </a:solidFill>
              </a:rPr>
              <a:t>   </a:t>
            </a:r>
            <a:r>
              <a:rPr lang="zh-CN" altLang="en-US" sz="2400" b="1">
                <a:solidFill>
                  <a:schemeClr val="tx1"/>
                </a:solidFill>
              </a:rPr>
              <a:t>（</a:t>
            </a:r>
            <a:r>
              <a:rPr lang="en-US" altLang="zh-CN" sz="2400" b="1">
                <a:solidFill>
                  <a:schemeClr val="tx1"/>
                </a:solidFill>
              </a:rPr>
              <a:t>1</a:t>
            </a:r>
            <a:r>
              <a:rPr lang="zh-CN" altLang="en-US" sz="2400" b="1">
                <a:solidFill>
                  <a:schemeClr val="tx1"/>
                </a:solidFill>
              </a:rPr>
              <a:t>）耳的结构：</a:t>
            </a:r>
            <a:r>
              <a:rPr lang="zh-CN" altLang="en-US" sz="2400">
                <a:solidFill>
                  <a:schemeClr val="tx1"/>
                </a:solidFill>
              </a:rPr>
              <a:t>耳朵是人类重要的听觉器官，它可以接收外部传来的声音信号并将其转换成神经冲动。语音感知的过程就是指耳朵将转换后的神经脉冲传递至大脑，经过大脑分析处理后转变为确切的信息。</a:t>
            </a:r>
            <a:endParaRPr lang="zh-CN" altLang="en-US" sz="2400">
              <a:solidFill>
                <a:schemeClr val="tx1"/>
              </a:solidFill>
            </a:endParaRPr>
          </a:p>
          <a:p>
            <a:endParaRPr lang="zh-CN" altLang="en-US" sz="2400">
              <a:solidFill>
                <a:schemeClr val="tx1"/>
              </a:solidFill>
            </a:endParaRPr>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9.1.3 </a:t>
            </a:r>
            <a:r>
              <a:rPr lang="zh-CN" altLang="en-US" sz="3200">
                <a:latin typeface="华文行楷" panose="02010800040101010101" pitchFamily="2" charset="-122"/>
                <a:ea typeface="华文行楷" panose="02010800040101010101" pitchFamily="2" charset="-122"/>
                <a:sym typeface="+mn-ea"/>
              </a:rPr>
              <a:t>语音信号的感知</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accent1"/>
                </a:solidFill>
              </a:rPr>
              <a:t>1.</a:t>
            </a:r>
            <a:r>
              <a:rPr lang="zh-CN" altLang="en-US" sz="2800">
                <a:solidFill>
                  <a:schemeClr val="accent1"/>
                </a:solidFill>
              </a:rPr>
              <a:t>听觉系统</a:t>
            </a:r>
            <a:endParaRPr lang="zh-CN" altLang="en-US" sz="2800">
              <a:solidFill>
                <a:schemeClr val="accent1"/>
              </a:solidFill>
            </a:endParaRPr>
          </a:p>
          <a:p>
            <a:r>
              <a:rPr lang="zh-CN" altLang="en-US" sz="2400" b="1">
                <a:solidFill>
                  <a:schemeClr val="tx1"/>
                </a:solidFill>
              </a:rPr>
              <a:t>（</a:t>
            </a:r>
            <a:r>
              <a:rPr lang="en-US" altLang="zh-CN" sz="2400" b="1">
                <a:solidFill>
                  <a:schemeClr val="tx1"/>
                </a:solidFill>
              </a:rPr>
              <a:t>2) 听觉的形成</a:t>
            </a:r>
            <a:r>
              <a:rPr lang="zh-CN" altLang="en-US" sz="2400" b="1">
                <a:solidFill>
                  <a:schemeClr val="tx1"/>
                </a:solidFill>
              </a:rPr>
              <a:t>：</a:t>
            </a:r>
            <a:endParaRPr lang="zh-CN" altLang="en-US" sz="2400" b="1">
              <a:solidFill>
                <a:schemeClr val="tx1"/>
              </a:solidFill>
            </a:endParaRPr>
          </a:p>
          <a:p>
            <a:r>
              <a:rPr lang="zh-CN" altLang="en-US" sz="2400" b="1">
                <a:solidFill>
                  <a:schemeClr val="tx1"/>
                </a:solidFill>
              </a:rPr>
              <a:t> </a:t>
            </a:r>
            <a:r>
              <a:rPr lang="en-US" altLang="zh-CN" sz="2400" b="1">
                <a:solidFill>
                  <a:schemeClr val="tx1"/>
                </a:solidFill>
              </a:rPr>
              <a:t>     </a:t>
            </a:r>
            <a:r>
              <a:rPr lang="zh-CN" altLang="en-US" sz="2400">
                <a:solidFill>
                  <a:schemeClr val="tx1"/>
                </a:solidFill>
              </a:rPr>
              <a:t>声音的感受细胞在内耳的耳蜗部分，因此，外来的声波必须传到内耳才能引起听觉。</a:t>
            </a:r>
            <a:endParaRPr lang="zh-CN" altLang="en-US" sz="2400">
              <a:solidFill>
                <a:schemeClr val="tx1"/>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9.1.3 </a:t>
            </a:r>
            <a:r>
              <a:rPr lang="zh-CN" altLang="en-US" sz="3200">
                <a:latin typeface="华文行楷" panose="02010800040101010101" pitchFamily="2" charset="-122"/>
                <a:ea typeface="华文行楷" panose="02010800040101010101" pitchFamily="2" charset="-122"/>
                <a:sym typeface="+mn-ea"/>
              </a:rPr>
              <a:t>语音信号的感知</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accent1"/>
                </a:solidFill>
              </a:rPr>
              <a:t>1.</a:t>
            </a:r>
            <a:r>
              <a:rPr lang="zh-CN" altLang="en-US" sz="2800">
                <a:solidFill>
                  <a:schemeClr val="accent1"/>
                </a:solidFill>
              </a:rPr>
              <a:t>听觉系统</a:t>
            </a:r>
            <a:endParaRPr lang="zh-CN" altLang="en-US" sz="2800">
              <a:solidFill>
                <a:schemeClr val="accent1"/>
              </a:solidFill>
            </a:endParaRPr>
          </a:p>
          <a:p>
            <a:r>
              <a:rPr lang="zh-CN" sz="2400" b="1">
                <a:solidFill>
                  <a:schemeClr val="tx1"/>
                </a:solidFill>
              </a:rPr>
              <a:t>（</a:t>
            </a:r>
            <a:r>
              <a:rPr lang="en-US" altLang="zh-CN" sz="2400" b="1">
                <a:solidFill>
                  <a:schemeClr val="tx1"/>
                </a:solidFill>
              </a:rPr>
              <a:t>3</a:t>
            </a:r>
            <a:r>
              <a:rPr lang="zh-CN" sz="2400" b="1">
                <a:solidFill>
                  <a:schemeClr val="tx1"/>
                </a:solidFill>
              </a:rPr>
              <a:t>）耳蜗的作用：</a:t>
            </a:r>
            <a:endParaRPr lang="zh-CN" sz="2400" b="1">
              <a:solidFill>
                <a:schemeClr val="tx1"/>
              </a:solidFill>
            </a:endParaRPr>
          </a:p>
          <a:p>
            <a:r>
              <a:rPr lang="zh-CN" sz="2400" b="1">
                <a:solidFill>
                  <a:schemeClr val="tx1"/>
                </a:solidFill>
              </a:rPr>
              <a:t> </a:t>
            </a:r>
            <a:r>
              <a:rPr lang="en-US" altLang="zh-CN" sz="2400" b="1">
                <a:solidFill>
                  <a:schemeClr val="tx1"/>
                </a:solidFill>
              </a:rPr>
              <a:t>     </a:t>
            </a:r>
            <a:r>
              <a:rPr sz="2400">
                <a:solidFill>
                  <a:schemeClr val="tx1"/>
                </a:solidFill>
              </a:rPr>
              <a:t>声波引起外耳腔空气振动，由鼓膜经过三块听小骨传到内耳的前庭窗，镫骨的运动引起耳蜗内流体压强的变化，从而引起行波沿基底膜的传播。不同频率的声音产生不同的行波，其峰值出现在基底膜的不同位置上。</a:t>
            </a:r>
            <a:endParaRPr sz="2400">
              <a:solidFill>
                <a:schemeClr val="tx1"/>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9.1.3 </a:t>
            </a:r>
            <a:r>
              <a:rPr lang="zh-CN" altLang="en-US" sz="3200">
                <a:latin typeface="华文行楷" panose="02010800040101010101" pitchFamily="2" charset="-122"/>
                <a:ea typeface="华文行楷" panose="02010800040101010101" pitchFamily="2" charset="-122"/>
                <a:sym typeface="+mn-ea"/>
              </a:rPr>
              <a:t>语音信号的感知</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accent1"/>
                </a:solidFill>
              </a:rPr>
              <a:t>2.</a:t>
            </a:r>
            <a:r>
              <a:rPr lang="zh-CN" altLang="en-US" sz="2800">
                <a:solidFill>
                  <a:schemeClr val="accent1"/>
                </a:solidFill>
              </a:rPr>
              <a:t>掩蔽效应</a:t>
            </a:r>
            <a:endParaRPr lang="zh-CN" altLang="en-US" sz="2800">
              <a:solidFill>
                <a:schemeClr val="accent1"/>
              </a:solidFill>
            </a:endParaRPr>
          </a:p>
          <a:p>
            <a:r>
              <a:rPr lang="en-US" sz="2400">
                <a:solidFill>
                  <a:schemeClr val="tx1"/>
                </a:solidFill>
              </a:rPr>
              <a:t>      </a:t>
            </a:r>
            <a:r>
              <a:rPr lang="en-US" sz="2400">
                <a:sym typeface="+mn-ea"/>
              </a:rPr>
              <a:t>掩蔽</a:t>
            </a:r>
            <a:r>
              <a:rPr lang="zh-CN" altLang="en-US" sz="2400">
                <a:sym typeface="+mn-ea"/>
              </a:rPr>
              <a:t>分为频域</a:t>
            </a:r>
            <a:r>
              <a:rPr lang="en-US" sz="2400">
                <a:sym typeface="+mn-ea"/>
              </a:rPr>
              <a:t>掩蔽</a:t>
            </a:r>
            <a:r>
              <a:rPr lang="zh-CN" altLang="en-US" sz="2400">
                <a:sym typeface="+mn-ea"/>
              </a:rPr>
              <a:t>和时域</a:t>
            </a:r>
            <a:r>
              <a:rPr lang="en-US" sz="2400">
                <a:sym typeface="+mn-ea"/>
              </a:rPr>
              <a:t>掩蔽</a:t>
            </a:r>
            <a:r>
              <a:rPr lang="zh-CN" altLang="en-US" sz="2400">
                <a:sym typeface="+mn-ea"/>
              </a:rPr>
              <a:t>。</a:t>
            </a:r>
            <a:endParaRPr lang="en-US" sz="2400">
              <a:solidFill>
                <a:schemeClr val="tx1"/>
              </a:solidFill>
            </a:endParaRPr>
          </a:p>
          <a:p>
            <a:r>
              <a:rPr lang="en-US" sz="2400">
                <a:solidFill>
                  <a:schemeClr val="tx1"/>
                </a:solidFill>
              </a:rPr>
              <a:t>      </a:t>
            </a:r>
            <a:r>
              <a:rPr sz="2400">
                <a:solidFill>
                  <a:schemeClr val="tx1"/>
                </a:solidFill>
              </a:rPr>
              <a:t>声音能否被听到取决于它的频率和强度。</a:t>
            </a:r>
            <a:endParaRPr sz="2400">
              <a:solidFill>
                <a:schemeClr val="tx1"/>
              </a:solidFill>
            </a:endParaRPr>
          </a:p>
          <a:p>
            <a:r>
              <a:rPr sz="2400">
                <a:solidFill>
                  <a:schemeClr val="tx1"/>
                </a:solidFill>
              </a:rPr>
              <a:t> </a:t>
            </a:r>
            <a:r>
              <a:rPr lang="en-US" sz="2400">
                <a:solidFill>
                  <a:schemeClr val="tx1"/>
                </a:solidFill>
              </a:rPr>
              <a:t>     </a:t>
            </a:r>
            <a:r>
              <a:rPr sz="2400">
                <a:solidFill>
                  <a:schemeClr val="tx1"/>
                </a:solidFill>
              </a:rPr>
              <a:t>正常人听觉的频率范围为20Hz~20kHz，强度范围为5~130dB。</a:t>
            </a:r>
            <a:endParaRPr sz="2400">
              <a:solidFill>
                <a:schemeClr val="tx1"/>
              </a:solidFill>
            </a:endParaRPr>
          </a:p>
          <a:p>
            <a:r>
              <a:rPr sz="2400">
                <a:solidFill>
                  <a:schemeClr val="tx1"/>
                </a:solidFill>
              </a:rPr>
              <a:t> </a:t>
            </a:r>
            <a:r>
              <a:rPr lang="en-US" sz="2400">
                <a:solidFill>
                  <a:schemeClr val="tx1"/>
                </a:solidFill>
              </a:rPr>
              <a:t>    </a:t>
            </a:r>
            <a:r>
              <a:rPr sz="2400">
                <a:solidFill>
                  <a:schemeClr val="tx1"/>
                </a:solidFill>
              </a:rPr>
              <a:t>在听觉区域内，人耳对声音的响应随频率而变化，最敏感的频率段是2~4kHz。</a:t>
            </a:r>
            <a:endParaRPr sz="2400">
              <a:solidFill>
                <a:schemeClr val="tx1"/>
              </a:solidFill>
            </a:endParaRPr>
          </a:p>
          <a:p>
            <a:r>
              <a:rPr lang="en-US" sz="2400">
                <a:sym typeface="+mn-ea"/>
              </a:rPr>
              <a:t> </a:t>
            </a:r>
            <a:endParaRPr lang="en-US" sz="2400">
              <a:solidFill>
                <a:schemeClr val="tx1"/>
              </a:solidFill>
            </a:endParaRPr>
          </a:p>
          <a:p>
            <a:endParaRPr sz="2400">
              <a:solidFill>
                <a:schemeClr val="tx1"/>
              </a:solidFill>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9.1.4 </a:t>
            </a:r>
            <a:r>
              <a:rPr lang="zh-CN" altLang="en-US" sz="3200">
                <a:latin typeface="华文行楷" panose="02010800040101010101" pitchFamily="2" charset="-122"/>
                <a:ea typeface="华文行楷" panose="02010800040101010101" pitchFamily="2" charset="-122"/>
                <a:sym typeface="+mn-ea"/>
              </a:rPr>
              <a:t>语音信号生成的产生模型</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tx1"/>
                </a:solidFill>
              </a:rPr>
              <a:t> </a:t>
            </a:r>
            <a:endParaRPr lang="zh-CN" altLang="en-US" sz="2400">
              <a:solidFill>
                <a:schemeClr val="tx1"/>
              </a:solidFill>
            </a:endParaRPr>
          </a:p>
        </p:txBody>
      </p:sp>
      <p:pic>
        <p:nvPicPr>
          <p:cNvPr id="4" name="图片 3"/>
          <p:cNvPicPr>
            <a:picLocks noChangeAspect="1"/>
          </p:cNvPicPr>
          <p:nvPr>
            <p:custDataLst>
              <p:tags r:id="rId5"/>
            </p:custDataLst>
          </p:nvPr>
        </p:nvPicPr>
        <p:blipFill>
          <a:blip r:embed="rId4"/>
          <a:stretch>
            <a:fillRect/>
          </a:stretch>
        </p:blipFill>
        <p:spPr>
          <a:xfrm>
            <a:off x="2225040" y="1963420"/>
            <a:ext cx="8110220" cy="3698240"/>
          </a:xfrm>
          <a:prstGeom prst="rect">
            <a:avLst/>
          </a:prstGeom>
        </p:spPr>
      </p:pic>
      <p:sp>
        <p:nvSpPr>
          <p:cNvPr id="8" name="文本框 7"/>
          <p:cNvSpPr txBox="1"/>
          <p:nvPr/>
        </p:nvSpPr>
        <p:spPr>
          <a:xfrm>
            <a:off x="2486025" y="767080"/>
            <a:ext cx="758825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9.1.4 </a:t>
            </a:r>
            <a:r>
              <a:rPr lang="zh-CN" altLang="en-US" sz="3200">
                <a:sym typeface="+mn-ea"/>
              </a:rPr>
              <a:t>语音信号生成的产生模型</a:t>
            </a:r>
            <a:endParaRPr lang="zh-CN" altLang="en-US" sz="3200">
              <a:sym typeface="+mn-ea"/>
            </a:endParaRPr>
          </a:p>
        </p:txBody>
      </p:sp>
    </p:spTree>
    <p:custDataLst>
      <p:tags r:id="rId6"/>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9.1.4 </a:t>
            </a:r>
            <a:r>
              <a:rPr lang="zh-CN" altLang="en-US" sz="3200">
                <a:latin typeface="华文行楷" panose="02010800040101010101" pitchFamily="2" charset="-122"/>
                <a:ea typeface="华文行楷" panose="02010800040101010101" pitchFamily="2" charset="-122"/>
                <a:sym typeface="+mn-ea"/>
              </a:rPr>
              <a:t>语音信号生成的产生模型</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t>  </a:t>
            </a:r>
            <a:r>
              <a:rPr lang="zh-CN" altLang="en-US" sz="2400"/>
              <a:t>语音信号产生的时域离散模型的传递函数可表示为：</a:t>
            </a:r>
            <a:endParaRPr lang="zh-CN" altLang="en-US" sz="2400"/>
          </a:p>
          <a:p>
            <a:endParaRPr lang="zh-CN" altLang="en-US" sz="2400"/>
          </a:p>
          <a:p>
            <a:r>
              <a:rPr lang="en-US" altLang="zh-CN" sz="2400"/>
              <a:t>                                                                                                               </a:t>
            </a:r>
            <a:r>
              <a:rPr lang="zh-CN" altLang="en-US" sz="2400"/>
              <a:t>（</a:t>
            </a:r>
            <a:r>
              <a:rPr lang="en-US" altLang="zh-CN" sz="2400"/>
              <a:t>9-1</a:t>
            </a:r>
            <a:r>
              <a:rPr lang="zh-CN" altLang="en-US" sz="2400"/>
              <a:t>）</a:t>
            </a:r>
            <a:endParaRPr lang="zh-CN" altLang="en-US" sz="2400"/>
          </a:p>
          <a:p>
            <a:endParaRPr lang="zh-CN" altLang="en-US" sz="2400"/>
          </a:p>
          <a:p>
            <a:endParaRPr lang="zh-CN" altLang="en-US" sz="2400"/>
          </a:p>
          <a:p>
            <a:endParaRPr lang="zh-CN" altLang="en-US" sz="2400"/>
          </a:p>
          <a:p>
            <a:endParaRPr lang="zh-CN" altLang="en-US" sz="2400"/>
          </a:p>
          <a:p>
            <a:r>
              <a:rPr lang="en-US" altLang="zh-CN" sz="2400"/>
              <a:t>    </a:t>
            </a:r>
            <a:r>
              <a:rPr lang="zh-CN" altLang="en-US" sz="2400">
                <a:sym typeface="+mn-ea"/>
              </a:rPr>
              <a:t>声道传输函数：</a:t>
            </a:r>
            <a:r>
              <a:rPr lang="en-US" altLang="zh-CN" sz="2400"/>
              <a:t>                                                                                      </a:t>
            </a:r>
            <a:r>
              <a:rPr lang="zh-CN" altLang="en-US" sz="2400">
                <a:sym typeface="+mn-ea"/>
              </a:rPr>
              <a:t>（</a:t>
            </a:r>
            <a:r>
              <a:rPr lang="en-US" altLang="zh-CN" sz="2400">
                <a:sym typeface="+mn-ea"/>
              </a:rPr>
              <a:t>9-2</a:t>
            </a:r>
            <a:r>
              <a:rPr lang="zh-CN" altLang="en-US" sz="2400">
                <a:sym typeface="+mn-ea"/>
              </a:rPr>
              <a:t>）</a:t>
            </a:r>
            <a:r>
              <a:rPr lang="en-US" altLang="zh-CN" sz="2400"/>
              <a:t>                                                                                     </a:t>
            </a:r>
            <a:endParaRPr lang="zh-CN" altLang="en-US" sz="2400"/>
          </a:p>
          <a:p>
            <a:endParaRPr lang="zh-CN" altLang="en-US" sz="2400"/>
          </a:p>
        </p:txBody>
      </p:sp>
      <p:graphicFrame>
        <p:nvGraphicFramePr>
          <p:cNvPr id="4" name="对象 -2147482622"/>
          <p:cNvGraphicFramePr>
            <a:graphicFrameLocks noChangeAspect="1"/>
          </p:cNvGraphicFramePr>
          <p:nvPr>
            <p:custDataLst>
              <p:tags r:id="rId4"/>
            </p:custDataLst>
          </p:nvPr>
        </p:nvGraphicFramePr>
        <p:xfrm>
          <a:off x="3295015" y="2002790"/>
          <a:ext cx="3403600" cy="432435"/>
        </p:xfrm>
        <a:graphic>
          <a:graphicData uri="http://schemas.openxmlformats.org/presentationml/2006/ole">
            <mc:AlternateContent>
              <mc:Choice xmlns:v="urn:schemas-microsoft-com:vml" Requires="v">
                <p:oleObj spid="_x0000_s1038" r:id="rId5" imgW="1562100" imgH="203200" progId="Unknown">
                  <p:embed/>
                </p:oleObj>
              </mc:Choice>
              <mc:Fallback>
                <p:oleObj r:id="rId5" imgW="1562100" imgH="203200" progId="Unknown">
                  <p:embed/>
                  <p:pic>
                    <p:nvPicPr>
                      <p:cNvPr id="0" name="OLE substitute image"/>
                      <p:cNvPicPr/>
                      <p:nvPr/>
                    </p:nvPicPr>
                    <p:blipFill>
                      <a:blip r:embed="rId6"/>
                      <a:stretch>
                        <a:fillRect/>
                      </a:stretch>
                    </p:blipFill>
                    <p:spPr>
                      <a:xfrm>
                        <a:off x="3295015" y="2002790"/>
                        <a:ext cx="3403600" cy="432435"/>
                      </a:xfrm>
                      <a:prstGeom prst="rect">
                        <a:avLst/>
                      </a:prstGeom>
                      <a:noFill/>
                      <a:ln w="38100">
                        <a:noFill/>
                        <a:miter/>
                      </a:ln>
                    </p:spPr>
                  </p:pic>
                </p:oleObj>
              </mc:Fallback>
            </mc:AlternateContent>
          </a:graphicData>
        </a:graphic>
      </p:graphicFrame>
      <p:graphicFrame>
        <p:nvGraphicFramePr>
          <p:cNvPr id="5" name="对象 -2147482621"/>
          <p:cNvGraphicFramePr>
            <a:graphicFrameLocks noChangeAspect="1"/>
          </p:cNvGraphicFramePr>
          <p:nvPr>
            <p:custDataLst>
              <p:tags r:id="rId7"/>
            </p:custDataLst>
          </p:nvPr>
        </p:nvGraphicFramePr>
        <p:xfrm>
          <a:off x="3295015" y="4295775"/>
          <a:ext cx="3403600" cy="1066165"/>
        </p:xfrm>
        <a:graphic>
          <a:graphicData uri="http://schemas.openxmlformats.org/presentationml/2006/ole">
            <mc:AlternateContent>
              <mc:Choice xmlns:v="urn:schemas-microsoft-com:vml" Requires="v">
                <p:oleObj spid="_x0000_s1039" r:id="rId8" imgW="1193800" imgH="622300" progId="Unknown">
                  <p:embed/>
                </p:oleObj>
              </mc:Choice>
              <mc:Fallback>
                <p:oleObj r:id="rId8" imgW="1193800" imgH="622300" progId="Unknown">
                  <p:embed/>
                  <p:pic>
                    <p:nvPicPr>
                      <p:cNvPr id="0" name="OLE substitute image"/>
                      <p:cNvPicPr/>
                      <p:nvPr/>
                    </p:nvPicPr>
                    <p:blipFill>
                      <a:blip r:embed="rId9"/>
                      <a:stretch>
                        <a:fillRect/>
                      </a:stretch>
                    </p:blipFill>
                    <p:spPr>
                      <a:xfrm>
                        <a:off x="3295015" y="4295775"/>
                        <a:ext cx="3403600" cy="1066165"/>
                      </a:xfrm>
                      <a:prstGeom prst="rect">
                        <a:avLst/>
                      </a:prstGeom>
                      <a:noFill/>
                      <a:ln w="38100">
                        <a:noFill/>
                        <a:miter/>
                      </a:ln>
                    </p:spPr>
                  </p:pic>
                </p:oleObj>
              </mc:Fallback>
            </mc:AlternateContent>
          </a:graphicData>
        </a:graphic>
      </p:graphicFrame>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9.1.4 </a:t>
            </a:r>
            <a:r>
              <a:rPr lang="zh-CN" altLang="en-US" sz="3200">
                <a:latin typeface="华文行楷" panose="02010800040101010101" pitchFamily="2" charset="-122"/>
                <a:ea typeface="华文行楷" panose="02010800040101010101" pitchFamily="2" charset="-122"/>
                <a:sym typeface="+mn-ea"/>
              </a:rPr>
              <a:t>语音信号生成的产生模型</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t>    从声道模型输出的是速度波uL(n)，而语音信号是声压波pL(n)，二者之倒比称为辐射阻抗ZL。它表征口唇的辐射效应，也包括圆形的头部的绕射效应等。当然，从理论上推导这个阻抗是有困难的。但是如果认为口唇张开的面积远小于头部的表面积，则可近似地看成平板开槽辐射的情况。此时，可推导出辐射阻抗的公式</a:t>
            </a:r>
            <a:r>
              <a:rPr lang="zh-CN" altLang="en-US" sz="2400"/>
              <a:t>：</a:t>
            </a:r>
            <a:endParaRPr lang="zh-CN" altLang="en-US" sz="2400"/>
          </a:p>
          <a:p>
            <a:endParaRPr lang="zh-CN" altLang="en-US" sz="2400"/>
          </a:p>
          <a:p>
            <a:r>
              <a:rPr lang="zh-CN" altLang="en-US" sz="2400"/>
              <a:t> </a:t>
            </a:r>
            <a:r>
              <a:rPr lang="en-US" altLang="zh-CN" sz="2400"/>
              <a:t>                                                                                                               </a:t>
            </a:r>
            <a:r>
              <a:rPr lang="zh-CN" altLang="en-US" sz="2400"/>
              <a:t>（</a:t>
            </a:r>
            <a:r>
              <a:rPr lang="en-US" altLang="zh-CN" sz="2400"/>
              <a:t>9-3</a:t>
            </a:r>
            <a:r>
              <a:rPr lang="zh-CN" altLang="en-US" sz="2400"/>
              <a:t>）</a:t>
            </a:r>
            <a:endParaRPr lang="zh-CN" altLang="en-US" sz="2400"/>
          </a:p>
          <a:p>
            <a:endParaRPr lang="zh-CN" altLang="en-US" sz="2400"/>
          </a:p>
          <a:p>
            <a:endParaRPr lang="zh-CN" altLang="en-US" sz="2400"/>
          </a:p>
        </p:txBody>
      </p:sp>
      <p:graphicFrame>
        <p:nvGraphicFramePr>
          <p:cNvPr id="4" name="对象 -2147482620"/>
          <p:cNvGraphicFramePr>
            <a:graphicFrameLocks noChangeAspect="1"/>
          </p:cNvGraphicFramePr>
          <p:nvPr>
            <p:custDataLst>
              <p:tags r:id="rId4"/>
            </p:custDataLst>
          </p:nvPr>
        </p:nvGraphicFramePr>
        <p:xfrm>
          <a:off x="4107180" y="2940685"/>
          <a:ext cx="2859405" cy="887730"/>
        </p:xfrm>
        <a:graphic>
          <a:graphicData uri="http://schemas.openxmlformats.org/presentationml/2006/ole">
            <mc:AlternateContent>
              <mc:Choice xmlns:v="urn:schemas-microsoft-com:vml" Requires="v">
                <p:oleObj spid="_x0000_s1040" r:id="rId5" imgW="1218565" imgH="431800" progId="Unknown">
                  <p:embed/>
                </p:oleObj>
              </mc:Choice>
              <mc:Fallback>
                <p:oleObj r:id="rId5" imgW="1218565" imgH="431800" progId="Unknown">
                  <p:embed/>
                  <p:pic>
                    <p:nvPicPr>
                      <p:cNvPr id="0" name="OLE substitute image"/>
                      <p:cNvPicPr/>
                      <p:nvPr/>
                    </p:nvPicPr>
                    <p:blipFill>
                      <a:blip r:embed="rId6"/>
                      <a:stretch>
                        <a:fillRect/>
                      </a:stretch>
                    </p:blipFill>
                    <p:spPr>
                      <a:xfrm>
                        <a:off x="4107180" y="2940685"/>
                        <a:ext cx="2859405" cy="887730"/>
                      </a:xfrm>
                      <a:prstGeom prst="rect">
                        <a:avLst/>
                      </a:prstGeom>
                      <a:noFill/>
                      <a:ln w="38100">
                        <a:noFill/>
                        <a:miter/>
                      </a:ln>
                    </p:spPr>
                  </p:pic>
                </p:oleObj>
              </mc:Fallback>
            </mc:AlternateContent>
          </a:graphicData>
        </a:graphic>
      </p:graphicFrame>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9.1.4 </a:t>
            </a:r>
            <a:r>
              <a:rPr lang="zh-CN" altLang="en-US" sz="3200">
                <a:latin typeface="华文行楷" panose="02010800040101010101" pitchFamily="2" charset="-122"/>
                <a:ea typeface="华文行楷" panose="02010800040101010101" pitchFamily="2" charset="-122"/>
                <a:sym typeface="+mn-ea"/>
              </a:rPr>
              <a:t>语音信号生成的产生模型</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t>                                                                                                               </a:t>
            </a:r>
            <a:r>
              <a:rPr lang="zh-CN" altLang="en-US" sz="2400"/>
              <a:t>（</a:t>
            </a:r>
            <a:r>
              <a:rPr lang="en-US" altLang="zh-CN" sz="2400"/>
              <a:t>9-4</a:t>
            </a:r>
            <a:r>
              <a:rPr lang="zh-CN" altLang="en-US" sz="2400"/>
              <a:t>）</a:t>
            </a:r>
            <a:endParaRPr lang="zh-CN" altLang="en-US" sz="2400"/>
          </a:p>
          <a:p>
            <a:endParaRPr lang="zh-CN" altLang="en-US" sz="2400"/>
          </a:p>
          <a:p>
            <a:r>
              <a:rPr lang="zh-CN" altLang="en-US" sz="2400"/>
              <a:t>然后使用数字滤波器设计的双线性变换方法将上式转换成z变换的形式：</a:t>
            </a:r>
            <a:endParaRPr lang="zh-CN" altLang="en-US" sz="2400"/>
          </a:p>
          <a:p>
            <a:endParaRPr lang="zh-CN" altLang="en-US" sz="2400"/>
          </a:p>
          <a:p>
            <a:r>
              <a:rPr lang="en-US" altLang="zh-CN" sz="2400"/>
              <a:t>                                                                                                               </a:t>
            </a:r>
            <a:r>
              <a:rPr lang="zh-CN" altLang="en-US" sz="2400"/>
              <a:t>（</a:t>
            </a:r>
            <a:r>
              <a:rPr lang="en-US" altLang="zh-CN" sz="2400"/>
              <a:t>9-5</a:t>
            </a:r>
            <a:r>
              <a:rPr lang="zh-CN" altLang="en-US" sz="2400"/>
              <a:t>）</a:t>
            </a:r>
            <a:endParaRPr lang="zh-CN" altLang="en-US" sz="2400"/>
          </a:p>
          <a:p>
            <a:endParaRPr lang="zh-CN" altLang="en-US" sz="2400"/>
          </a:p>
          <a:p>
            <a:r>
              <a:rPr lang="en-US" altLang="zh-CN" sz="2400"/>
              <a:t>若略去上式的极点(R的值很小)，即得一阶高通的形式：</a:t>
            </a:r>
            <a:endParaRPr lang="en-US" altLang="zh-CN" sz="2400"/>
          </a:p>
          <a:p>
            <a:endParaRPr lang="en-US" altLang="zh-CN" sz="2400"/>
          </a:p>
          <a:p>
            <a:r>
              <a:rPr lang="en-US" altLang="zh-CN" sz="2400"/>
              <a:t>                                                                                                               </a:t>
            </a:r>
            <a:r>
              <a:rPr lang="zh-CN" altLang="en-US" sz="2400"/>
              <a:t>（</a:t>
            </a:r>
            <a:r>
              <a:rPr lang="en-US" altLang="zh-CN" sz="2400"/>
              <a:t>9-6</a:t>
            </a:r>
            <a:r>
              <a:rPr lang="zh-CN" altLang="en-US" sz="2400"/>
              <a:t>）</a:t>
            </a:r>
            <a:endParaRPr lang="zh-CN" altLang="en-US" sz="2400"/>
          </a:p>
          <a:p>
            <a:endParaRPr lang="en-US" altLang="zh-CN" sz="2400"/>
          </a:p>
          <a:p>
            <a:r>
              <a:rPr lang="en-US" altLang="zh-CN" sz="2400"/>
              <a:t>                            </a:t>
            </a:r>
            <a:endParaRPr lang="en-US" altLang="zh-CN" sz="2400"/>
          </a:p>
        </p:txBody>
      </p:sp>
      <p:graphicFrame>
        <p:nvGraphicFramePr>
          <p:cNvPr id="4" name="对象 -2147482619"/>
          <p:cNvGraphicFramePr>
            <a:graphicFrameLocks noChangeAspect="1"/>
          </p:cNvGraphicFramePr>
          <p:nvPr>
            <p:custDataLst>
              <p:tags r:id="rId4"/>
            </p:custDataLst>
          </p:nvPr>
        </p:nvGraphicFramePr>
        <p:xfrm>
          <a:off x="4339590" y="993140"/>
          <a:ext cx="2770505" cy="888365"/>
        </p:xfrm>
        <a:graphic>
          <a:graphicData uri="http://schemas.openxmlformats.org/presentationml/2006/ole">
            <mc:AlternateContent>
              <mc:Choice xmlns:v="urn:schemas-microsoft-com:vml" Requires="v">
                <p:oleObj spid="_x0000_s1041" r:id="rId5" imgW="1040765" imgH="431800" progId="Unknown">
                  <p:embed/>
                </p:oleObj>
              </mc:Choice>
              <mc:Fallback>
                <p:oleObj r:id="rId5" imgW="1040765" imgH="431800" progId="Unknown">
                  <p:embed/>
                  <p:pic>
                    <p:nvPicPr>
                      <p:cNvPr id="0" name="OLE substitute image"/>
                      <p:cNvPicPr/>
                      <p:nvPr/>
                    </p:nvPicPr>
                    <p:blipFill>
                      <a:blip r:embed="rId6"/>
                      <a:stretch>
                        <a:fillRect/>
                      </a:stretch>
                    </p:blipFill>
                    <p:spPr>
                      <a:xfrm>
                        <a:off x="4339590" y="993140"/>
                        <a:ext cx="2770505" cy="888365"/>
                      </a:xfrm>
                      <a:prstGeom prst="rect">
                        <a:avLst/>
                      </a:prstGeom>
                      <a:noFill/>
                      <a:ln w="38100">
                        <a:noFill/>
                        <a:miter/>
                      </a:ln>
                    </p:spPr>
                  </p:pic>
                </p:oleObj>
              </mc:Fallback>
            </mc:AlternateContent>
          </a:graphicData>
        </a:graphic>
      </p:graphicFrame>
      <p:graphicFrame>
        <p:nvGraphicFramePr>
          <p:cNvPr id="5" name="对象 -2147482618"/>
          <p:cNvGraphicFramePr>
            <a:graphicFrameLocks noChangeAspect="1"/>
          </p:cNvGraphicFramePr>
          <p:nvPr>
            <p:custDataLst>
              <p:tags r:id="rId7"/>
            </p:custDataLst>
          </p:nvPr>
        </p:nvGraphicFramePr>
        <p:xfrm>
          <a:off x="4352925" y="2510790"/>
          <a:ext cx="2770505" cy="918210"/>
        </p:xfrm>
        <a:graphic>
          <a:graphicData uri="http://schemas.openxmlformats.org/presentationml/2006/ole">
            <mc:AlternateContent>
              <mc:Choice xmlns:v="urn:schemas-microsoft-com:vml" Requires="v">
                <p:oleObj spid="_x0000_s1042" r:id="rId8" imgW="1168400" imgH="457200" progId="Unknown">
                  <p:embed/>
                </p:oleObj>
              </mc:Choice>
              <mc:Fallback>
                <p:oleObj r:id="rId8" imgW="1168400" imgH="457200" progId="Unknown">
                  <p:embed/>
                  <p:pic>
                    <p:nvPicPr>
                      <p:cNvPr id="0" name="OLE substitute image"/>
                      <p:cNvPicPr/>
                      <p:nvPr/>
                    </p:nvPicPr>
                    <p:blipFill>
                      <a:blip r:embed="rId9"/>
                      <a:stretch>
                        <a:fillRect/>
                      </a:stretch>
                    </p:blipFill>
                    <p:spPr>
                      <a:xfrm>
                        <a:off x="4352925" y="2510790"/>
                        <a:ext cx="2770505" cy="918210"/>
                      </a:xfrm>
                      <a:prstGeom prst="rect">
                        <a:avLst/>
                      </a:prstGeom>
                      <a:noFill/>
                      <a:ln w="38100">
                        <a:noFill/>
                        <a:miter/>
                      </a:ln>
                    </p:spPr>
                  </p:pic>
                </p:oleObj>
              </mc:Fallback>
            </mc:AlternateContent>
          </a:graphicData>
        </a:graphic>
      </p:graphicFrame>
      <p:graphicFrame>
        <p:nvGraphicFramePr>
          <p:cNvPr id="8" name="对象 -2147482596"/>
          <p:cNvGraphicFramePr>
            <a:graphicFrameLocks noChangeAspect="1"/>
          </p:cNvGraphicFramePr>
          <p:nvPr>
            <p:custDataLst>
              <p:tags r:id="rId10"/>
            </p:custDataLst>
          </p:nvPr>
        </p:nvGraphicFramePr>
        <p:xfrm>
          <a:off x="4519930" y="4160520"/>
          <a:ext cx="2487930" cy="560705"/>
        </p:xfrm>
        <a:graphic>
          <a:graphicData uri="http://schemas.openxmlformats.org/presentationml/2006/ole">
            <mc:AlternateContent>
              <mc:Choice xmlns:v="urn:schemas-microsoft-com:vml" Requires="v">
                <p:oleObj spid="_x0000_s1043" r:id="rId11" imgW="1104900" imgH="241300" progId="Unknown">
                  <p:embed/>
                </p:oleObj>
              </mc:Choice>
              <mc:Fallback>
                <p:oleObj r:id="rId11" imgW="1104900" imgH="241300" progId="Unknown">
                  <p:embed/>
                  <p:pic>
                    <p:nvPicPr>
                      <p:cNvPr id="0" name="OLE substitute image"/>
                      <p:cNvPicPr/>
                      <p:nvPr/>
                    </p:nvPicPr>
                    <p:blipFill>
                      <a:blip r:embed="rId12"/>
                      <a:stretch>
                        <a:fillRect/>
                      </a:stretch>
                    </p:blipFill>
                    <p:spPr>
                      <a:xfrm>
                        <a:off x="4519930" y="4160520"/>
                        <a:ext cx="2487930" cy="560705"/>
                      </a:xfrm>
                      <a:prstGeom prst="rect">
                        <a:avLst/>
                      </a:prstGeom>
                      <a:noFill/>
                      <a:ln w="38100">
                        <a:noFill/>
                        <a:miter/>
                      </a:ln>
                    </p:spPr>
                  </p:pic>
                </p:oleObj>
              </mc:Fallback>
            </mc:AlternateContent>
          </a:graphicData>
        </a:graphic>
      </p:graphicFrame>
      <p:sp>
        <p:nvSpPr>
          <p:cNvPr id="14" name="文本框 13"/>
          <p:cNvSpPr txBox="1"/>
          <p:nvPr/>
        </p:nvSpPr>
        <p:spPr>
          <a:xfrm>
            <a:off x="537845" y="67564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ym typeface="+mn-ea"/>
              </a:rPr>
              <a:t>写为拉普拉斯变换形式：</a:t>
            </a:r>
            <a:endParaRPr lang="zh-CN" altLang="en-US" sz="2400">
              <a:sym typeface="+mn-ea"/>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rPr>
              <a:t>9.2</a:t>
            </a:r>
            <a:r>
              <a:rPr lang="zh-CN" altLang="en-US" sz="3200">
                <a:latin typeface="华文行楷" panose="02010800040101010101" pitchFamily="2" charset="-122"/>
                <a:ea typeface="华文行楷" panose="02010800040101010101" pitchFamily="2" charset="-122"/>
              </a:rPr>
              <a:t>基本原理</a:t>
            </a:r>
            <a:endParaRPr lang="zh-CN" altLang="en-US" sz="3200">
              <a:latin typeface="华文行楷" panose="02010800040101010101" pitchFamily="2" charset="-122"/>
              <a:ea typeface="华文行楷" panose="02010800040101010101" pitchFamily="2" charset="-122"/>
            </a:endParaRPr>
          </a:p>
        </p:txBody>
      </p:sp>
      <p:sp>
        <p:nvSpPr>
          <p:cNvPr id="4" name="文本框 3"/>
          <p:cNvSpPr txBox="1"/>
          <p:nvPr/>
        </p:nvSpPr>
        <p:spPr>
          <a:xfrm>
            <a:off x="2746375" y="1139190"/>
            <a:ext cx="622173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a:solidFill>
                  <a:schemeClr val="accent1"/>
                </a:solidFill>
              </a:rPr>
              <a:t>9.2 </a:t>
            </a:r>
            <a:r>
              <a:rPr lang="zh-CN" altLang="en-US" sz="3600">
                <a:solidFill>
                  <a:schemeClr val="accent1"/>
                </a:solidFill>
              </a:rPr>
              <a:t>基本原理</a:t>
            </a:r>
            <a:endParaRPr lang="zh-CN" altLang="en-US" sz="3600">
              <a:solidFill>
                <a:schemeClr val="accent1"/>
              </a:solidFill>
            </a:endParaRPr>
          </a:p>
        </p:txBody>
      </p:sp>
      <p:sp>
        <p:nvSpPr>
          <p:cNvPr id="5" name="文本框 4"/>
          <p:cNvSpPr txBox="1"/>
          <p:nvPr/>
        </p:nvSpPr>
        <p:spPr>
          <a:xfrm>
            <a:off x="2982595" y="2472055"/>
            <a:ext cx="726440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olidFill>
                  <a:schemeClr val="tx1"/>
                </a:solidFill>
              </a:rPr>
              <a:t>9.2.1 </a:t>
            </a:r>
            <a:r>
              <a:rPr lang="zh-CN" altLang="en-US" sz="3200">
                <a:solidFill>
                  <a:schemeClr val="tx1"/>
                </a:solidFill>
              </a:rPr>
              <a:t>语音识别的基本原理</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solidFill>
                  <a:schemeClr val="tx1"/>
                </a:solidFill>
              </a:rPr>
              <a:t>9.2.2 </a:t>
            </a:r>
            <a:r>
              <a:rPr lang="zh-CN" altLang="en-US" sz="3200">
                <a:solidFill>
                  <a:schemeClr val="tx1"/>
                </a:solidFill>
              </a:rPr>
              <a:t>语音增强的基本原理</a:t>
            </a:r>
            <a:endParaRPr lang="en-US" altLang="zh-CN" sz="3200">
              <a:solidFill>
                <a:schemeClr val="tx1"/>
              </a:solidFill>
            </a:endParaRPr>
          </a:p>
          <a:p>
            <a:pPr marL="457200" indent="-457200" algn="just">
              <a:lnSpc>
                <a:spcPct val="150000"/>
              </a:lnSpc>
              <a:buFont typeface="Wingdings" panose="05000000000000000000" pitchFamily="2" charset="2"/>
              <a:buChar char="Ø"/>
            </a:pPr>
            <a:r>
              <a:rPr lang="en-US" altLang="zh-CN" sz="3200"/>
              <a:t>9.2.3 </a:t>
            </a:r>
            <a:r>
              <a:rPr lang="zh-CN" altLang="en-US" sz="3200"/>
              <a:t>语音分离的基本原理</a:t>
            </a:r>
            <a:endParaRPr lang="zh-CN" altLang="en-US" sz="3200"/>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9.2.1</a:t>
            </a:r>
            <a:r>
              <a:rPr lang="zh-CN" altLang="en-US" sz="3200">
                <a:latin typeface="华文行楷" panose="02010800040101010101" pitchFamily="2" charset="-122"/>
                <a:ea typeface="华文行楷" panose="02010800040101010101" pitchFamily="2" charset="-122"/>
                <a:sym typeface="+mn-ea"/>
              </a:rPr>
              <a:t>语音识别的基本原理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025" y="208597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tx1"/>
                </a:solidFill>
              </a:rPr>
              <a:t>       语音识别系统根据不同分类标准划分：</a:t>
            </a:r>
            <a:endParaRPr lang="en-US" sz="2400">
              <a:solidFill>
                <a:schemeClr val="tx1"/>
              </a:solidFill>
            </a:endParaRPr>
          </a:p>
          <a:p>
            <a:r>
              <a:rPr lang="en-US" sz="2400">
                <a:solidFill>
                  <a:schemeClr val="tx1"/>
                </a:solidFill>
              </a:rPr>
              <a:t>      (1) 根据说话人说话方式及特点的不同，可以把语音识别系统划分为孤立词语音识别系统、连接字语音识别系统和连续语音识别系统三种类型。</a:t>
            </a:r>
            <a:endParaRPr lang="en-US" sz="2400">
              <a:solidFill>
                <a:schemeClr val="tx1"/>
              </a:solidFill>
            </a:endParaRPr>
          </a:p>
          <a:p>
            <a:r>
              <a:rPr lang="en-US" sz="2400">
                <a:solidFill>
                  <a:schemeClr val="tx1"/>
                </a:solidFill>
              </a:rPr>
              <a:t>      (2) 根据对说话人语音特征的依赖程度可以划分为特定人语音识别系统和非特定人语音识别系统。</a:t>
            </a:r>
            <a:endParaRPr lang="en-US" sz="2400">
              <a:solidFill>
                <a:schemeClr val="tx1"/>
              </a:solidFill>
            </a:endParaRPr>
          </a:p>
          <a:p>
            <a:r>
              <a:rPr lang="en-US" sz="2400">
                <a:solidFill>
                  <a:schemeClr val="tx1"/>
                </a:solidFill>
              </a:rPr>
              <a:t>      (3) 根据词汇量的大小来划分则可以分为小词汇量、中词汇量、大词汇量以及无限词汇量语音识别系统。</a:t>
            </a:r>
            <a:endParaRPr lang="en-US" sz="2400">
              <a:solidFill>
                <a:schemeClr val="tx1"/>
              </a:solidFill>
            </a:endParaRPr>
          </a:p>
          <a:p>
            <a:endParaRPr lang="en-US" sz="2400">
              <a:solidFill>
                <a:schemeClr val="tx1"/>
              </a:solidFill>
            </a:endParaRPr>
          </a:p>
        </p:txBody>
      </p:sp>
      <p:sp>
        <p:nvSpPr>
          <p:cNvPr id="6" name="文本框 5"/>
          <p:cNvSpPr txBox="1"/>
          <p:nvPr/>
        </p:nvSpPr>
        <p:spPr>
          <a:xfrm>
            <a:off x="2408555" y="986790"/>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9.2.1 </a:t>
            </a:r>
            <a:r>
              <a:rPr lang="zh-CN" altLang="en-US" sz="3200">
                <a:sym typeface="+mn-ea"/>
              </a:rPr>
              <a:t>语音识别的基本原理</a:t>
            </a:r>
            <a:endParaRPr lang="zh-CN" altLang="en-US" sz="3200">
              <a:sym typeface="+mn-ea"/>
            </a:endParaRPr>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9.2.1</a:t>
            </a:r>
            <a:r>
              <a:rPr lang="zh-CN" altLang="en-US" sz="3200">
                <a:latin typeface="华文行楷" panose="02010800040101010101" pitchFamily="2" charset="-122"/>
                <a:ea typeface="华文行楷" panose="02010800040101010101" pitchFamily="2" charset="-122"/>
                <a:sym typeface="+mn-ea"/>
              </a:rPr>
              <a:t>语音识别的基本原理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ym typeface="+mn-ea"/>
              </a:rPr>
              <a:t>。</a:t>
            </a:r>
            <a:endParaRPr lang="en-US" sz="2400">
              <a:solidFill>
                <a:schemeClr val="tx1"/>
              </a:solidFill>
            </a:endParaRPr>
          </a:p>
        </p:txBody>
      </p:sp>
      <p:pic>
        <p:nvPicPr>
          <p:cNvPr id="4" name="图片 3"/>
          <p:cNvPicPr>
            <a:picLocks noChangeAspect="1"/>
          </p:cNvPicPr>
          <p:nvPr>
            <p:custDataLst>
              <p:tags r:id="rId5"/>
            </p:custDataLst>
          </p:nvPr>
        </p:nvPicPr>
        <p:blipFill>
          <a:blip r:embed="rId4"/>
          <a:stretch>
            <a:fillRect/>
          </a:stretch>
        </p:blipFill>
        <p:spPr>
          <a:xfrm>
            <a:off x="454660" y="1397635"/>
            <a:ext cx="11534775" cy="3529965"/>
          </a:xfrm>
          <a:prstGeom prst="rect">
            <a:avLst/>
          </a:prstGeom>
        </p:spPr>
      </p:pic>
      <p:sp>
        <p:nvSpPr>
          <p:cNvPr id="5" name="文本框 4"/>
          <p:cNvSpPr txBox="1"/>
          <p:nvPr/>
        </p:nvSpPr>
        <p:spPr>
          <a:xfrm>
            <a:off x="2466340" y="503428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en-US" sz="2400">
              <a:sym typeface="+mn-ea"/>
            </a:endParaRPr>
          </a:p>
        </p:txBody>
      </p:sp>
      <p:sp>
        <p:nvSpPr>
          <p:cNvPr id="6" name="文本框 5"/>
          <p:cNvSpPr txBox="1"/>
          <p:nvPr/>
        </p:nvSpPr>
        <p:spPr>
          <a:xfrm>
            <a:off x="8891905" y="4645660"/>
            <a:ext cx="2472055" cy="1568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ym typeface="+mn-ea"/>
              </a:rPr>
              <a:t>(1) 预处理；</a:t>
            </a:r>
            <a:endParaRPr lang="zh-CN" altLang="en-US" sz="2400">
              <a:solidFill>
                <a:schemeClr val="tx1"/>
              </a:solidFill>
            </a:endParaRPr>
          </a:p>
          <a:p>
            <a:r>
              <a:rPr lang="zh-CN" altLang="en-US" sz="2400">
                <a:sym typeface="+mn-ea"/>
              </a:rPr>
              <a:t>(2) 特征提取；</a:t>
            </a:r>
            <a:endParaRPr lang="zh-CN" altLang="en-US" sz="2400">
              <a:solidFill>
                <a:schemeClr val="tx1"/>
              </a:solidFill>
            </a:endParaRPr>
          </a:p>
          <a:p>
            <a:r>
              <a:rPr lang="zh-CN" altLang="en-US" sz="2400">
                <a:sym typeface="+mn-ea"/>
              </a:rPr>
              <a:t>(3) 训练；</a:t>
            </a:r>
            <a:endParaRPr lang="zh-CN" altLang="en-US" sz="2400">
              <a:solidFill>
                <a:schemeClr val="tx1"/>
              </a:solidFill>
            </a:endParaRPr>
          </a:p>
          <a:p>
            <a:r>
              <a:rPr lang="zh-CN" altLang="en-US" sz="2400">
                <a:sym typeface="+mn-ea"/>
              </a:rPr>
              <a:t>(4) 识别。</a:t>
            </a:r>
            <a:endParaRPr lang="zh-CN" altLang="en-US" sz="2400">
              <a:sym typeface="+mn-ea"/>
            </a:endParaRPr>
          </a:p>
        </p:txBody>
      </p:sp>
    </p:spTree>
    <p:custDataLst>
      <p:tags r:id="rId6"/>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tx1"/>
                </a:solidFill>
              </a:rPr>
              <a:t> </a:t>
            </a:r>
            <a:endParaRPr lang="en-US" altLang="zh-CN" sz="2400">
              <a:solidFill>
                <a:schemeClr val="tx1"/>
              </a:solidFill>
            </a:endParaRPr>
          </a:p>
        </p:txBody>
      </p:sp>
      <p:pic>
        <p:nvPicPr>
          <p:cNvPr id="5" name="C9F754DE-2CAD-44b6-B708-469DEB6407EB-2" descr="wpp"/>
          <p:cNvPicPr>
            <a:picLocks noChangeAspect="1"/>
          </p:cNvPicPr>
          <p:nvPr/>
        </p:nvPicPr>
        <p:blipFill>
          <a:blip r:embed="rId4"/>
          <a:stretch>
            <a:fillRect/>
          </a:stretch>
        </p:blipFill>
        <p:spPr>
          <a:xfrm>
            <a:off x="1186180" y="1130300"/>
            <a:ext cx="9656445" cy="4211320"/>
          </a:xfrm>
          <a:prstGeom prst="rect">
            <a:avLst/>
          </a:prstGeom>
        </p:spPr>
      </p:pic>
      <p:sp>
        <p:nvSpPr>
          <p:cNvPr id="6" name="文本框 5"/>
          <p:cNvSpPr txBox="1"/>
          <p:nvPr/>
        </p:nvSpPr>
        <p:spPr>
          <a:xfrm>
            <a:off x="3175000" y="5528310"/>
            <a:ext cx="5842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图</a:t>
            </a:r>
            <a:r>
              <a:rPr lang="en-US" altLang="zh-CN"/>
              <a:t>9-3</a:t>
            </a:r>
            <a:r>
              <a:rPr lang="zh-CN" altLang="en-US"/>
              <a:t>语音增强方法树状图</a:t>
            </a:r>
            <a:endParaRPr lang="zh-CN" altLang="en-US"/>
          </a:p>
        </p:txBody>
      </p:sp>
      <p:sp>
        <p:nvSpPr>
          <p:cNvPr id="4" name="文本框 3"/>
          <p:cNvSpPr txBox="1"/>
          <p:nvPr/>
        </p:nvSpPr>
        <p:spPr>
          <a:xfrm>
            <a:off x="3175000" y="716915"/>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a:lnSpc>
                <a:spcPct val="150000"/>
              </a:lnSpc>
              <a:buFont typeface="Wingdings" panose="05000000000000000000" pitchFamily="2" charset="2"/>
              <a:buChar char="Ø"/>
            </a:pPr>
            <a:r>
              <a:rPr lang="en-US" altLang="zh-CN" sz="3200">
                <a:sym typeface="+mn-ea"/>
              </a:rPr>
              <a:t>9.2.2 </a:t>
            </a:r>
            <a:r>
              <a:rPr lang="zh-CN" altLang="en-US" sz="3200">
                <a:sym typeface="+mn-ea"/>
              </a:rPr>
              <a:t>语音增强的基本原理</a:t>
            </a:r>
            <a:endParaRPr lang="zh-CN" altLang="en-US" sz="3200">
              <a:sym typeface="+mn-ea"/>
            </a:endParaRPr>
          </a:p>
        </p:txBody>
      </p:sp>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tx1"/>
                </a:solidFill>
              </a:rPr>
              <a:t> </a:t>
            </a:r>
            <a:r>
              <a:rPr lang="en-US" sz="2800">
                <a:solidFill>
                  <a:schemeClr val="accent1"/>
                </a:solidFill>
              </a:rPr>
              <a:t>1.</a:t>
            </a:r>
            <a:r>
              <a:rPr lang="zh-CN" altLang="en-US" sz="2800">
                <a:solidFill>
                  <a:schemeClr val="accent1"/>
                </a:solidFill>
              </a:rPr>
              <a:t>谱减法</a:t>
            </a:r>
            <a:endParaRPr lang="en-US" altLang="zh-CN" sz="2400">
              <a:solidFill>
                <a:schemeClr val="tx1"/>
              </a:solidFill>
            </a:endParaRPr>
          </a:p>
          <a:p>
            <a:r>
              <a:rPr lang="zh-CN" altLang="en-US" sz="2400">
                <a:solidFill>
                  <a:schemeClr val="tx1"/>
                </a:solidFill>
              </a:rPr>
              <a:t>（</a:t>
            </a:r>
            <a:r>
              <a:rPr lang="en-US" altLang="zh-CN" sz="2400">
                <a:solidFill>
                  <a:schemeClr val="tx1"/>
                </a:solidFill>
              </a:rPr>
              <a:t>1</a:t>
            </a:r>
            <a:r>
              <a:rPr lang="zh-CN" altLang="en-US" sz="2400">
                <a:solidFill>
                  <a:schemeClr val="tx1"/>
                </a:solidFill>
              </a:rPr>
              <a:t>）幅度谱减法：幅度谱减法的基本原理如图9-4所示。</a:t>
            </a:r>
            <a:endParaRPr lang="zh-CN" altLang="en-US" sz="2400">
              <a:solidFill>
                <a:schemeClr val="tx1"/>
              </a:solidFill>
            </a:endParaRPr>
          </a:p>
        </p:txBody>
      </p:sp>
      <p:pic>
        <p:nvPicPr>
          <p:cNvPr id="4" name="图片 3"/>
          <p:cNvPicPr>
            <a:picLocks noChangeAspect="1"/>
          </p:cNvPicPr>
          <p:nvPr>
            <p:custDataLst>
              <p:tags r:id="rId5"/>
            </p:custDataLst>
          </p:nvPr>
        </p:nvPicPr>
        <p:blipFill>
          <a:blip r:embed="rId4"/>
          <a:srcRect l="3823" t="-1667" r="-3823" b="1667"/>
          <a:stretch>
            <a:fillRect/>
          </a:stretch>
        </p:blipFill>
        <p:spPr>
          <a:xfrm>
            <a:off x="739140" y="2428240"/>
            <a:ext cx="10896600" cy="2781300"/>
          </a:xfrm>
          <a:prstGeom prst="rect">
            <a:avLst/>
          </a:prstGeom>
        </p:spPr>
      </p:pic>
    </p:spTree>
    <p:custDataLst>
      <p:tags r:id="rId6"/>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设含噪语音y(t)由纯净语音x(t)及加性噪声d(t)组成。含噪语音y(t)经过FFT变换后，可得</a:t>
            </a:r>
            <a:endParaRPr lang="zh-CN" altLang="en-US" sz="2400"/>
          </a:p>
          <a:p>
            <a:endParaRPr lang="zh-CN" altLang="en-US" sz="2400"/>
          </a:p>
          <a:p>
            <a:r>
              <a:rPr lang="en-US" altLang="zh-CN" sz="2400"/>
              <a:t>                                                                                                              </a:t>
            </a:r>
            <a:r>
              <a:rPr lang="zh-CN" altLang="en-US" sz="2400"/>
              <a:t>（</a:t>
            </a:r>
            <a:r>
              <a:rPr lang="en-US" altLang="zh-CN" sz="2400"/>
              <a:t>9-7</a:t>
            </a:r>
            <a:r>
              <a:rPr lang="zh-CN" altLang="en-US" sz="2400"/>
              <a:t>）</a:t>
            </a:r>
            <a:endParaRPr lang="zh-CN" altLang="en-US" sz="2400"/>
          </a:p>
          <a:p>
            <a:endParaRPr lang="zh-CN" altLang="en-US" sz="2400"/>
          </a:p>
          <a:p>
            <a:r>
              <a:rPr lang="zh-CN" altLang="en-US" sz="2400"/>
              <a:t>将Y(ω)表示为极坐标形式，则有</a:t>
            </a:r>
            <a:endParaRPr lang="zh-CN" altLang="en-US" sz="2400"/>
          </a:p>
          <a:p>
            <a:r>
              <a:rPr lang="zh-CN" altLang="en-US" sz="2400"/>
              <a:t> </a:t>
            </a:r>
            <a:endParaRPr lang="zh-CN" altLang="en-US" sz="2400"/>
          </a:p>
          <a:p>
            <a:r>
              <a:rPr lang="zh-CN" altLang="en-US" sz="2400"/>
              <a:t> </a:t>
            </a:r>
            <a:r>
              <a:rPr lang="en-US" altLang="zh-CN" sz="2400"/>
              <a:t>                                                                                                             </a:t>
            </a:r>
            <a:r>
              <a:rPr lang="zh-CN" altLang="en-US" sz="2400"/>
              <a:t>（</a:t>
            </a:r>
            <a:r>
              <a:rPr lang="en-US" altLang="zh-CN" sz="2400"/>
              <a:t>9-8</a:t>
            </a:r>
            <a:r>
              <a:rPr lang="zh-CN" altLang="en-US" sz="2400"/>
              <a:t>）</a:t>
            </a:r>
            <a:endParaRPr lang="zh-CN" altLang="en-US" sz="2400"/>
          </a:p>
          <a:p>
            <a:endParaRPr lang="zh-CN" altLang="en-US" sz="2400"/>
          </a:p>
          <a:p>
            <a:endParaRPr lang="zh-CN" altLang="en-US" sz="2400"/>
          </a:p>
          <a:p>
            <a:r>
              <a:rPr lang="en-US" altLang="zh-CN" sz="2400"/>
              <a:t>                                                                                  </a:t>
            </a:r>
            <a:endParaRPr lang="en-US" altLang="zh-CN" sz="2400"/>
          </a:p>
        </p:txBody>
      </p:sp>
      <p:graphicFrame>
        <p:nvGraphicFramePr>
          <p:cNvPr id="4" name="对象 -2147482614"/>
          <p:cNvGraphicFramePr>
            <a:graphicFrameLocks noChangeAspect="1"/>
          </p:cNvGraphicFramePr>
          <p:nvPr>
            <p:custDataLst>
              <p:tags r:id="rId4"/>
            </p:custDataLst>
          </p:nvPr>
        </p:nvGraphicFramePr>
        <p:xfrm>
          <a:off x="3524250" y="2319020"/>
          <a:ext cx="4311650" cy="684530"/>
        </p:xfrm>
        <a:graphic>
          <a:graphicData uri="http://schemas.openxmlformats.org/presentationml/2006/ole">
            <mc:AlternateContent>
              <mc:Choice xmlns:v="urn:schemas-microsoft-com:vml" Requires="v">
                <p:oleObj spid="_x0000_s1044" r:id="rId5" imgW="1320165" imgH="203200" progId="Unknown">
                  <p:embed/>
                </p:oleObj>
              </mc:Choice>
              <mc:Fallback>
                <p:oleObj r:id="rId5" imgW="1320165" imgH="203200" progId="Unknown">
                  <p:embed/>
                  <p:pic>
                    <p:nvPicPr>
                      <p:cNvPr id="0" name="OLE substitute image"/>
                      <p:cNvPicPr/>
                      <p:nvPr/>
                    </p:nvPicPr>
                    <p:blipFill>
                      <a:blip r:embed="rId6"/>
                      <a:stretch>
                        <a:fillRect/>
                      </a:stretch>
                    </p:blipFill>
                    <p:spPr>
                      <a:xfrm>
                        <a:off x="3524250" y="2319020"/>
                        <a:ext cx="4311650" cy="684530"/>
                      </a:xfrm>
                      <a:prstGeom prst="rect">
                        <a:avLst/>
                      </a:prstGeom>
                      <a:noFill/>
                      <a:ln w="38100">
                        <a:noFill/>
                        <a:miter/>
                      </a:ln>
                    </p:spPr>
                  </p:pic>
                </p:oleObj>
              </mc:Fallback>
            </mc:AlternateContent>
          </a:graphicData>
        </a:graphic>
      </p:graphicFrame>
      <p:graphicFrame>
        <p:nvGraphicFramePr>
          <p:cNvPr id="5" name="对象 -2147482613"/>
          <p:cNvGraphicFramePr>
            <a:graphicFrameLocks noChangeAspect="1"/>
          </p:cNvGraphicFramePr>
          <p:nvPr>
            <p:custDataLst>
              <p:tags r:id="rId7"/>
            </p:custDataLst>
          </p:nvPr>
        </p:nvGraphicFramePr>
        <p:xfrm>
          <a:off x="4137660" y="3692525"/>
          <a:ext cx="3412490" cy="728980"/>
        </p:xfrm>
        <a:graphic>
          <a:graphicData uri="http://schemas.openxmlformats.org/presentationml/2006/ole">
            <mc:AlternateContent>
              <mc:Choice xmlns:v="urn:schemas-microsoft-com:vml" Requires="v">
                <p:oleObj spid="_x0000_s1045" r:id="rId8" imgW="1257300" imgH="241300" progId="Unknown">
                  <p:embed/>
                </p:oleObj>
              </mc:Choice>
              <mc:Fallback>
                <p:oleObj r:id="rId8" imgW="1257300" imgH="241300" progId="Unknown">
                  <p:embed/>
                  <p:pic>
                    <p:nvPicPr>
                      <p:cNvPr id="0" name="OLE substitute image"/>
                      <p:cNvPicPr/>
                      <p:nvPr/>
                    </p:nvPicPr>
                    <p:blipFill>
                      <a:blip r:embed="rId9"/>
                      <a:stretch>
                        <a:fillRect/>
                      </a:stretch>
                    </p:blipFill>
                    <p:spPr>
                      <a:xfrm>
                        <a:off x="4137660" y="3692525"/>
                        <a:ext cx="3412490" cy="728980"/>
                      </a:xfrm>
                      <a:prstGeom prst="rect">
                        <a:avLst/>
                      </a:prstGeom>
                      <a:noFill/>
                      <a:ln w="38100">
                        <a:noFill/>
                        <a:miter/>
                      </a:ln>
                    </p:spPr>
                  </p:pic>
                </p:oleObj>
              </mc:Fallback>
            </mc:AlternateContent>
          </a:graphicData>
        </a:graphic>
      </p:graphicFrame>
    </p:spTree>
    <p:custDataLst>
      <p:tags r:id="rId10"/>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式中，|Y(ω)|是幅度谱，φy(ω)是含噪语音的相位谱。噪声同样也可以表示为极坐标形式，即</a:t>
            </a:r>
            <a:endParaRPr lang="zh-CN" altLang="en-US" sz="2400"/>
          </a:p>
          <a:p>
            <a:endParaRPr lang="zh-CN" altLang="en-US" sz="2400"/>
          </a:p>
          <a:p>
            <a:r>
              <a:rPr lang="zh-CN" altLang="en-US" sz="2400"/>
              <a:t> </a:t>
            </a:r>
            <a:r>
              <a:rPr lang="en-US" altLang="zh-CN" sz="2400"/>
              <a:t>                                                                                                            </a:t>
            </a:r>
            <a:r>
              <a:rPr lang="zh-CN" altLang="en-US" sz="2400"/>
              <a:t>（</a:t>
            </a:r>
            <a:r>
              <a:rPr lang="en-US" altLang="zh-CN" sz="2400"/>
              <a:t>9-9</a:t>
            </a:r>
            <a:r>
              <a:rPr lang="zh-CN" altLang="en-US" sz="2400"/>
              <a:t>）</a:t>
            </a:r>
            <a:endParaRPr lang="zh-CN" altLang="en-US" sz="2400"/>
          </a:p>
          <a:p>
            <a:r>
              <a:rPr lang="zh-CN" altLang="en-US" sz="2400"/>
              <a:t>噪声谱是未知的，可以通过在非语音段得到一个估计值，噪声的相位φd(ω)可以用含噪语音的相位φy(ω)来近似。由于相位信息不会影响语音的可懂度，这样的近似是可行的。这样可以得到纯净语音的谱估计为</a:t>
            </a:r>
            <a:endParaRPr lang="zh-CN" altLang="en-US" sz="2400"/>
          </a:p>
          <a:p>
            <a:endParaRPr lang="zh-CN" altLang="en-US" sz="2400"/>
          </a:p>
          <a:p>
            <a:r>
              <a:rPr lang="zh-CN" altLang="en-US" sz="2400"/>
              <a:t> </a:t>
            </a:r>
            <a:r>
              <a:rPr lang="en-US" altLang="zh-CN" sz="2400"/>
              <a:t>                                                                                                             </a:t>
            </a:r>
            <a:r>
              <a:rPr lang="zh-CN" altLang="en-US" sz="2400"/>
              <a:t>（</a:t>
            </a:r>
            <a:r>
              <a:rPr lang="en-US" altLang="zh-CN" sz="2400"/>
              <a:t>9-10</a:t>
            </a:r>
            <a:r>
              <a:rPr lang="zh-CN" altLang="en-US" sz="2400"/>
              <a:t>）</a:t>
            </a:r>
            <a:endParaRPr lang="zh-CN" altLang="en-US" sz="2400"/>
          </a:p>
          <a:p>
            <a:endParaRPr lang="zh-CN" altLang="en-US" sz="2400"/>
          </a:p>
          <a:p>
            <a:r>
              <a:rPr lang="zh-CN" altLang="en-US" sz="2400"/>
              <a:t>符号^表示估计值。将</a:t>
            </a:r>
            <a:r>
              <a:rPr lang="en-US" altLang="zh-CN" sz="2400"/>
              <a:t>       </a:t>
            </a:r>
            <a:r>
              <a:rPr lang="zh-CN" altLang="en-US" sz="2400"/>
              <a:t>进行傅里叶逆变换就可以得到估计的纯净的语音信号。这种语音增强算法叫做幅度谱减法。</a:t>
            </a:r>
            <a:endParaRPr lang="zh-CN" altLang="en-US" sz="2400"/>
          </a:p>
          <a:p>
            <a:endParaRPr lang="zh-CN" altLang="en-US" sz="2400"/>
          </a:p>
          <a:p>
            <a:endParaRPr lang="zh-CN" altLang="en-US" sz="2400"/>
          </a:p>
          <a:p>
            <a:endParaRPr lang="zh-CN" altLang="en-US" sz="2400"/>
          </a:p>
          <a:p>
            <a:endParaRPr lang="zh-CN" altLang="en-US" sz="2400"/>
          </a:p>
          <a:p>
            <a:endParaRPr lang="zh-CN" altLang="en-US" sz="2400"/>
          </a:p>
          <a:p>
            <a:endParaRPr lang="zh-CN" altLang="en-US" sz="2400"/>
          </a:p>
        </p:txBody>
      </p:sp>
      <p:graphicFrame>
        <p:nvGraphicFramePr>
          <p:cNvPr id="4" name="对象 -2147482595"/>
          <p:cNvGraphicFramePr>
            <a:graphicFrameLocks noChangeAspect="1"/>
          </p:cNvGraphicFramePr>
          <p:nvPr>
            <p:custDataLst>
              <p:tags r:id="rId4"/>
            </p:custDataLst>
          </p:nvPr>
        </p:nvGraphicFramePr>
        <p:xfrm>
          <a:off x="3749040" y="2064385"/>
          <a:ext cx="3458210" cy="681990"/>
        </p:xfrm>
        <a:graphic>
          <a:graphicData uri="http://schemas.openxmlformats.org/presentationml/2006/ole">
            <mc:AlternateContent>
              <mc:Choice xmlns:v="urn:schemas-microsoft-com:vml" Requires="v">
                <p:oleObj spid="_x0000_s1046" r:id="rId5" imgW="1308100" imgH="228600" progId="Equation.DSMT4">
                  <p:embed/>
                </p:oleObj>
              </mc:Choice>
              <mc:Fallback>
                <p:oleObj r:id="rId5" imgW="1308100" imgH="228600" progId="Equation.DSMT4">
                  <p:embed/>
                  <p:pic>
                    <p:nvPicPr>
                      <p:cNvPr id="0" name="OLE substitute image"/>
                      <p:cNvPicPr/>
                      <p:nvPr/>
                    </p:nvPicPr>
                    <p:blipFill>
                      <a:blip r:embed="rId6"/>
                      <a:stretch>
                        <a:fillRect/>
                      </a:stretch>
                    </p:blipFill>
                    <p:spPr>
                      <a:xfrm>
                        <a:off x="3749040" y="2064385"/>
                        <a:ext cx="3458210" cy="681990"/>
                      </a:xfrm>
                      <a:prstGeom prst="rect">
                        <a:avLst/>
                      </a:prstGeom>
                      <a:noFill/>
                      <a:ln w="38100">
                        <a:noFill/>
                        <a:miter/>
                      </a:ln>
                    </p:spPr>
                  </p:pic>
                </p:oleObj>
              </mc:Fallback>
            </mc:AlternateContent>
          </a:graphicData>
        </a:graphic>
      </p:graphicFrame>
      <p:graphicFrame>
        <p:nvGraphicFramePr>
          <p:cNvPr id="5" name="对象 -2147482611"/>
          <p:cNvGraphicFramePr>
            <a:graphicFrameLocks noChangeAspect="1"/>
          </p:cNvGraphicFramePr>
          <p:nvPr>
            <p:custDataLst>
              <p:tags r:id="rId7"/>
            </p:custDataLst>
          </p:nvPr>
        </p:nvGraphicFramePr>
        <p:xfrm>
          <a:off x="3608070" y="4139565"/>
          <a:ext cx="3895725" cy="579120"/>
        </p:xfrm>
        <a:graphic>
          <a:graphicData uri="http://schemas.openxmlformats.org/presentationml/2006/ole">
            <mc:AlternateContent>
              <mc:Choice xmlns:v="urn:schemas-microsoft-com:vml" Requires="v">
                <p:oleObj spid="_x0000_s1047" r:id="rId8" imgW="1968500" imgH="241300" progId="Equation.DSMT4">
                  <p:embed/>
                </p:oleObj>
              </mc:Choice>
              <mc:Fallback>
                <p:oleObj r:id="rId8" imgW="1968500" imgH="241300" progId="Equation.DSMT4">
                  <p:embed/>
                  <p:pic>
                    <p:nvPicPr>
                      <p:cNvPr id="0" name="OLE substitute image"/>
                      <p:cNvPicPr/>
                      <p:nvPr/>
                    </p:nvPicPr>
                    <p:blipFill>
                      <a:blip r:embed="rId9"/>
                      <a:stretch>
                        <a:fillRect/>
                      </a:stretch>
                    </p:blipFill>
                    <p:spPr>
                      <a:xfrm>
                        <a:off x="3608070" y="4139565"/>
                        <a:ext cx="3895725" cy="579120"/>
                      </a:xfrm>
                      <a:prstGeom prst="rect">
                        <a:avLst/>
                      </a:prstGeom>
                      <a:noFill/>
                      <a:ln w="38100">
                        <a:noFill/>
                        <a:miter/>
                      </a:ln>
                    </p:spPr>
                  </p:pic>
                </p:oleObj>
              </mc:Fallback>
            </mc:AlternateContent>
          </a:graphicData>
        </a:graphic>
      </p:graphicFrame>
      <p:pic>
        <p:nvPicPr>
          <p:cNvPr id="8" name="图片 7"/>
          <p:cNvPicPr>
            <a:picLocks noChangeAspect="1"/>
          </p:cNvPicPr>
          <p:nvPr>
            <p:custDataLst>
              <p:tags r:id="rId11"/>
            </p:custDataLst>
          </p:nvPr>
        </p:nvPicPr>
        <p:blipFill>
          <a:blip r:embed="rId10"/>
          <a:stretch>
            <a:fillRect/>
          </a:stretch>
        </p:blipFill>
        <p:spPr>
          <a:xfrm>
            <a:off x="3525520" y="4848860"/>
            <a:ext cx="586740" cy="488950"/>
          </a:xfrm>
          <a:prstGeom prst="rect">
            <a:avLst/>
          </a:prstGeom>
        </p:spPr>
      </p:pic>
    </p:spTree>
    <p:custDataLst>
      <p:tags r:id="rId1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t> </a:t>
            </a:r>
            <a:r>
              <a:rPr lang="en-US" sz="2800">
                <a:solidFill>
                  <a:schemeClr val="accent1"/>
                </a:solidFill>
              </a:rPr>
              <a:t>1.</a:t>
            </a:r>
            <a:r>
              <a:rPr lang="zh-CN" altLang="en-US" sz="2800">
                <a:solidFill>
                  <a:schemeClr val="accent1"/>
                </a:solidFill>
              </a:rPr>
              <a:t>谱减法</a:t>
            </a:r>
            <a:endParaRPr lang="en-US" altLang="zh-CN" sz="2400"/>
          </a:p>
          <a:p>
            <a:r>
              <a:rPr lang="en-US" altLang="zh-CN" sz="2400"/>
              <a:t>     </a:t>
            </a:r>
            <a:r>
              <a:rPr lang="zh-CN" altLang="en-US" sz="2400"/>
              <a:t>功率谱减法：假设语音信号与噪声信号不相关，含噪语音信号的功率谱如下</a:t>
            </a:r>
            <a:endParaRPr lang="zh-CN" altLang="en-US" sz="2400"/>
          </a:p>
          <a:p>
            <a:endParaRPr lang="zh-CN" altLang="en-US" sz="2400"/>
          </a:p>
          <a:p>
            <a:r>
              <a:rPr lang="en-US" altLang="zh-CN" sz="2400"/>
              <a:t>                                                                                                             </a:t>
            </a:r>
            <a:r>
              <a:rPr lang="zh-CN" altLang="en-US" sz="2400"/>
              <a:t>（</a:t>
            </a:r>
            <a:r>
              <a:rPr lang="en-US" altLang="zh-CN" sz="2400"/>
              <a:t>9-11</a:t>
            </a:r>
            <a:r>
              <a:rPr lang="zh-CN" altLang="en-US" sz="2400"/>
              <a:t>）</a:t>
            </a:r>
            <a:endParaRPr lang="zh-CN" altLang="en-US" sz="2400"/>
          </a:p>
          <a:p>
            <a:r>
              <a:rPr lang="en-US" altLang="zh-CN" sz="2400"/>
              <a:t>  </a:t>
            </a:r>
            <a:endParaRPr lang="en-US" altLang="zh-CN" sz="2400"/>
          </a:p>
          <a:p>
            <a:endParaRPr lang="en-US" altLang="zh-CN" sz="2400"/>
          </a:p>
          <a:p>
            <a:endParaRPr lang="en-US" altLang="zh-CN" sz="2400"/>
          </a:p>
          <a:p>
            <a:endParaRPr lang="en-US" altLang="zh-CN" sz="2400"/>
          </a:p>
          <a:p>
            <a:r>
              <a:rPr lang="zh-CN" altLang="en-US" sz="2400"/>
              <a:t>上式可改写为</a:t>
            </a:r>
            <a:endParaRPr lang="zh-CN" altLang="en-US" sz="2400"/>
          </a:p>
          <a:p>
            <a:endParaRPr lang="zh-CN" altLang="en-US" sz="2400"/>
          </a:p>
          <a:p>
            <a:r>
              <a:rPr lang="zh-CN" altLang="en-US" sz="2400"/>
              <a:t> </a:t>
            </a:r>
            <a:r>
              <a:rPr lang="en-US" altLang="zh-CN" sz="2400"/>
              <a:t>                                                                                                            </a:t>
            </a:r>
            <a:r>
              <a:rPr lang="zh-CN" altLang="en-US" sz="2400"/>
              <a:t>（</a:t>
            </a:r>
            <a:r>
              <a:rPr lang="en-US" altLang="zh-CN" sz="2400"/>
              <a:t>9-12</a:t>
            </a:r>
            <a:r>
              <a:rPr lang="zh-CN" altLang="en-US" sz="2400"/>
              <a:t>）</a:t>
            </a:r>
            <a:endParaRPr lang="zh-CN" altLang="en-US" sz="2400"/>
          </a:p>
          <a:p>
            <a:endParaRPr lang="zh-CN" altLang="en-US" sz="2400"/>
          </a:p>
        </p:txBody>
      </p:sp>
      <p:graphicFrame>
        <p:nvGraphicFramePr>
          <p:cNvPr id="4" name="对象 -2147482610"/>
          <p:cNvGraphicFramePr>
            <a:graphicFrameLocks noChangeAspect="1"/>
          </p:cNvGraphicFramePr>
          <p:nvPr>
            <p:custDataLst>
              <p:tags r:id="rId4"/>
            </p:custDataLst>
          </p:nvPr>
        </p:nvGraphicFramePr>
        <p:xfrm>
          <a:off x="4079240" y="2336800"/>
          <a:ext cx="3643630" cy="537210"/>
        </p:xfrm>
        <a:graphic>
          <a:graphicData uri="http://schemas.openxmlformats.org/presentationml/2006/ole">
            <mc:AlternateContent>
              <mc:Choice xmlns:v="urn:schemas-microsoft-com:vml" Requires="v">
                <p:oleObj spid="_x0000_s1048" r:id="rId5" imgW="1714500" imgH="228600" progId="Unknown">
                  <p:embed/>
                </p:oleObj>
              </mc:Choice>
              <mc:Fallback>
                <p:oleObj r:id="rId5" imgW="1714500" imgH="228600" progId="Unknown">
                  <p:embed/>
                  <p:pic>
                    <p:nvPicPr>
                      <p:cNvPr id="0" name="OLE substitute image"/>
                      <p:cNvPicPr/>
                      <p:nvPr/>
                    </p:nvPicPr>
                    <p:blipFill>
                      <a:blip r:embed="rId6"/>
                      <a:stretch>
                        <a:fillRect/>
                      </a:stretch>
                    </p:blipFill>
                    <p:spPr>
                      <a:xfrm>
                        <a:off x="4079240" y="2336800"/>
                        <a:ext cx="3643630" cy="537210"/>
                      </a:xfrm>
                      <a:prstGeom prst="rect">
                        <a:avLst/>
                      </a:prstGeom>
                      <a:noFill/>
                      <a:ln w="38100">
                        <a:noFill/>
                        <a:miter/>
                      </a:ln>
                    </p:spPr>
                  </p:pic>
                </p:oleObj>
              </mc:Fallback>
            </mc:AlternateContent>
          </a:graphicData>
        </a:graphic>
      </p:graphicFrame>
      <p:graphicFrame>
        <p:nvGraphicFramePr>
          <p:cNvPr id="5" name="对象 -2147482609"/>
          <p:cNvGraphicFramePr>
            <a:graphicFrameLocks noChangeAspect="1"/>
          </p:cNvGraphicFramePr>
          <p:nvPr>
            <p:custDataLst>
              <p:tags r:id="rId7"/>
            </p:custDataLst>
          </p:nvPr>
        </p:nvGraphicFramePr>
        <p:xfrm>
          <a:off x="2067560" y="4934585"/>
          <a:ext cx="7666990" cy="591185"/>
        </p:xfrm>
        <a:graphic>
          <a:graphicData uri="http://schemas.openxmlformats.org/presentationml/2006/ole">
            <mc:AlternateContent>
              <mc:Choice xmlns:v="urn:schemas-microsoft-com:vml" Requires="v">
                <p:oleObj spid="_x0000_s1049" r:id="rId8" imgW="3619500" imgH="241300" progId="Unknown">
                  <p:embed/>
                </p:oleObj>
              </mc:Choice>
              <mc:Fallback>
                <p:oleObj r:id="rId8" imgW="3619500" imgH="241300" progId="Unknown">
                  <p:embed/>
                  <p:pic>
                    <p:nvPicPr>
                      <p:cNvPr id="0" name="OLE substitute image"/>
                      <p:cNvPicPr/>
                      <p:nvPr/>
                    </p:nvPicPr>
                    <p:blipFill>
                      <a:blip r:embed="rId9"/>
                      <a:stretch>
                        <a:fillRect/>
                      </a:stretch>
                    </p:blipFill>
                    <p:spPr>
                      <a:xfrm>
                        <a:off x="2067560" y="4934585"/>
                        <a:ext cx="7666990" cy="591185"/>
                      </a:xfrm>
                      <a:prstGeom prst="rect">
                        <a:avLst/>
                      </a:prstGeom>
                      <a:noFill/>
                      <a:ln w="38100">
                        <a:noFill/>
                        <a:miter/>
                      </a:ln>
                    </p:spPr>
                  </p:pic>
                </p:oleObj>
              </mc:Fallback>
            </mc:AlternateContent>
          </a:graphicData>
        </a:graphic>
      </p:graphicFrame>
    </p:spTree>
    <p:custDataLst>
      <p:tags r:id="rId10"/>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584835" y="1499870"/>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式中，下标w表示加窗信号；上标*表示复共轭。由于d(n)和s(n)互不相关，则互谱的统计均值为0，所以原始语音的功率谱估值如下所示：</a:t>
            </a:r>
            <a:endParaRPr lang="zh-CN" altLang="en-US" sz="2400"/>
          </a:p>
          <a:p>
            <a:endParaRPr lang="zh-CN" altLang="en-US" sz="2400"/>
          </a:p>
          <a:p>
            <a:r>
              <a:rPr lang="zh-CN" altLang="en-US" sz="2400"/>
              <a:t> </a:t>
            </a:r>
            <a:r>
              <a:rPr lang="en-US" altLang="zh-CN" sz="2400"/>
              <a:t>                                                                                                            </a:t>
            </a:r>
            <a:r>
              <a:rPr lang="zh-CN" altLang="en-US" sz="2400"/>
              <a:t>（</a:t>
            </a:r>
            <a:r>
              <a:rPr lang="en-US" altLang="zh-CN" sz="2400"/>
              <a:t>9-13</a:t>
            </a:r>
            <a:r>
              <a:rPr lang="zh-CN" altLang="en-US" sz="2400"/>
              <a:t>）</a:t>
            </a:r>
            <a:endParaRPr lang="zh-CN" altLang="en-US" sz="2400"/>
          </a:p>
          <a:p>
            <a:r>
              <a:rPr lang="zh-CN" altLang="en-US" sz="2400"/>
              <a:t>式中，^表示估计值。由于人耳对语音信号相位不敏感，|(ω)|2可在无语音段估计得到。因为涉及估值，所以实际中有时这个差值为负，但功率谱不能为负，故可令估值为负差值时置零，得到</a:t>
            </a:r>
            <a:endParaRPr lang="zh-CN" altLang="en-US" sz="2400"/>
          </a:p>
          <a:p>
            <a:endParaRPr lang="zh-CN" altLang="en-US" sz="2400"/>
          </a:p>
          <a:p>
            <a:endParaRPr lang="zh-CN" altLang="en-US" sz="2400"/>
          </a:p>
          <a:p>
            <a:endParaRPr lang="zh-CN" altLang="en-US" sz="2400"/>
          </a:p>
          <a:p>
            <a:r>
              <a:rPr lang="zh-CN" altLang="en-US" sz="2400"/>
              <a:t> </a:t>
            </a:r>
            <a:r>
              <a:rPr lang="en-US" altLang="zh-CN" sz="2400"/>
              <a:t>                                                                                                            </a:t>
            </a:r>
            <a:r>
              <a:rPr lang="zh-CN" altLang="en-US" sz="2400"/>
              <a:t>（</a:t>
            </a:r>
            <a:r>
              <a:rPr lang="en-US" altLang="zh-CN" sz="2400"/>
              <a:t>9-14</a:t>
            </a:r>
            <a:r>
              <a:rPr lang="zh-CN" altLang="en-US" sz="2400"/>
              <a:t>）</a:t>
            </a:r>
            <a:endParaRPr lang="zh-CN" altLang="en-US" sz="2400"/>
          </a:p>
          <a:p>
            <a:endParaRPr lang="zh-CN" altLang="en-US" sz="2400"/>
          </a:p>
          <a:p>
            <a:endParaRPr lang="zh-CN" altLang="en-US" sz="2400"/>
          </a:p>
          <a:p>
            <a:endParaRPr lang="zh-CN" altLang="en-US" sz="2400"/>
          </a:p>
        </p:txBody>
      </p:sp>
      <p:graphicFrame>
        <p:nvGraphicFramePr>
          <p:cNvPr id="4" name="对象 -2147482608"/>
          <p:cNvGraphicFramePr>
            <a:graphicFrameLocks noChangeAspect="1"/>
          </p:cNvGraphicFramePr>
          <p:nvPr>
            <p:custDataLst>
              <p:tags r:id="rId4"/>
            </p:custDataLst>
          </p:nvPr>
        </p:nvGraphicFramePr>
        <p:xfrm>
          <a:off x="4365625" y="2514600"/>
          <a:ext cx="3526155" cy="565785"/>
        </p:xfrm>
        <a:graphic>
          <a:graphicData uri="http://schemas.openxmlformats.org/presentationml/2006/ole">
            <mc:AlternateContent>
              <mc:Choice xmlns:v="urn:schemas-microsoft-com:vml" Requires="v">
                <p:oleObj spid="_x0000_s1050" r:id="rId5" imgW="1714500" imgH="241300" progId="Unknown">
                  <p:embed/>
                </p:oleObj>
              </mc:Choice>
              <mc:Fallback>
                <p:oleObj r:id="rId5" imgW="1714500" imgH="241300" progId="Unknown">
                  <p:embed/>
                  <p:pic>
                    <p:nvPicPr>
                      <p:cNvPr id="0" name="OLE substitute image"/>
                      <p:cNvPicPr/>
                      <p:nvPr/>
                    </p:nvPicPr>
                    <p:blipFill>
                      <a:blip r:embed="rId6"/>
                      <a:stretch>
                        <a:fillRect/>
                      </a:stretch>
                    </p:blipFill>
                    <p:spPr>
                      <a:xfrm>
                        <a:off x="4365625" y="2514600"/>
                        <a:ext cx="3526155" cy="565785"/>
                      </a:xfrm>
                      <a:prstGeom prst="rect">
                        <a:avLst/>
                      </a:prstGeom>
                      <a:noFill/>
                      <a:ln w="38100">
                        <a:noFill/>
                        <a:miter/>
                      </a:ln>
                    </p:spPr>
                  </p:pic>
                </p:oleObj>
              </mc:Fallback>
            </mc:AlternateContent>
          </a:graphicData>
        </a:graphic>
      </p:graphicFrame>
      <p:graphicFrame>
        <p:nvGraphicFramePr>
          <p:cNvPr id="5" name="对象 -2147482607"/>
          <p:cNvGraphicFramePr>
            <a:graphicFrameLocks noChangeAspect="1"/>
          </p:cNvGraphicFramePr>
          <p:nvPr>
            <p:custDataLst>
              <p:tags r:id="rId7"/>
            </p:custDataLst>
          </p:nvPr>
        </p:nvGraphicFramePr>
        <p:xfrm>
          <a:off x="1456690" y="4389120"/>
          <a:ext cx="8441055" cy="1282065"/>
        </p:xfrm>
        <a:graphic>
          <a:graphicData uri="http://schemas.openxmlformats.org/presentationml/2006/ole">
            <mc:AlternateContent>
              <mc:Choice xmlns:v="urn:schemas-microsoft-com:vml" Requires="v">
                <p:oleObj spid="_x0000_s1051" r:id="rId8" imgW="2057400" imgH="355600" progId="Unknown">
                  <p:embed/>
                </p:oleObj>
              </mc:Choice>
              <mc:Fallback>
                <p:oleObj r:id="rId8" imgW="2057400" imgH="355600" progId="Unknown">
                  <p:embed/>
                  <p:pic>
                    <p:nvPicPr>
                      <p:cNvPr id="0" name="OLE substitute image"/>
                      <p:cNvPicPr/>
                      <p:nvPr/>
                    </p:nvPicPr>
                    <p:blipFill>
                      <a:blip r:embed="rId9"/>
                      <a:stretch>
                        <a:fillRect/>
                      </a:stretch>
                    </p:blipFill>
                    <p:spPr>
                      <a:xfrm>
                        <a:off x="1456690" y="4389120"/>
                        <a:ext cx="8441055" cy="1282065"/>
                      </a:xfrm>
                      <a:prstGeom prst="rect">
                        <a:avLst/>
                      </a:prstGeom>
                      <a:noFill/>
                      <a:ln w="38100">
                        <a:noFill/>
                        <a:miter/>
                      </a:ln>
                    </p:spPr>
                  </p:pic>
                </p:oleObj>
              </mc:Fallback>
            </mc:AlternateContent>
          </a:graphicData>
        </a:graphic>
      </p:graphicFrame>
    </p:spTree>
    <p:custDataLst>
      <p:tags r:id="rId10"/>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rcRect l="14745" r="16546" b="21476"/>
          <a:stretch>
            <a:fillRect/>
          </a:stretch>
        </p:blipFill>
        <p:spPr>
          <a:xfrm>
            <a:off x="939115" y="0"/>
            <a:ext cx="812998" cy="767224"/>
          </a:xfrm>
          <a:prstGeom prst="rect">
            <a:avLst/>
          </a:prstGeom>
        </p:spPr>
      </p:pic>
      <p:grpSp>
        <p:nvGrpSpPr>
          <p:cNvPr id="17" name="组合 16"/>
          <p:cNvGrpSpPr/>
          <p:nvPr/>
        </p:nvGrpSpPr>
        <p:grpSpPr>
          <a:xfrm>
            <a:off x="-1" y="0"/>
            <a:ext cx="902043" cy="716692"/>
            <a:chOff x="2449740" y="1572532"/>
            <a:chExt cx="654050" cy="706294"/>
          </a:xfrm>
        </p:grpSpPr>
        <p:sp>
          <p:nvSpPr>
            <p:cNvPr id="9" name="矩形 8"/>
            <p:cNvSpPr/>
            <p:nvPr/>
          </p:nvSpPr>
          <p:spPr>
            <a:xfrm>
              <a:off x="2449740" y="1572532"/>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矩形 9"/>
            <p:cNvSpPr/>
            <p:nvPr/>
          </p:nvSpPr>
          <p:spPr>
            <a:xfrm>
              <a:off x="2449740" y="1726668"/>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nvSpPr>
          <p:spPr>
            <a:xfrm>
              <a:off x="2449740" y="1880804"/>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3" name="矩形 12"/>
            <p:cNvSpPr/>
            <p:nvPr/>
          </p:nvSpPr>
          <p:spPr>
            <a:xfrm>
              <a:off x="2449740" y="2034940"/>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矩形 14"/>
            <p:cNvSpPr/>
            <p:nvPr/>
          </p:nvSpPr>
          <p:spPr>
            <a:xfrm>
              <a:off x="2449740" y="2189077"/>
              <a:ext cx="654050" cy="89749"/>
            </a:xfrm>
            <a:prstGeom prst="rect">
              <a:avLst/>
            </a:prstGeom>
            <a:solidFill>
              <a:srgbClr val="0089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18" name="文本框 17"/>
          <p:cNvSpPr txBox="1"/>
          <p:nvPr/>
        </p:nvSpPr>
        <p:spPr>
          <a:xfrm>
            <a:off x="1577031" y="-16248"/>
            <a:ext cx="4218287"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rgbClr val="0089E1"/>
                </a:solidFill>
                <a:latin typeface="华文行楷" panose="02010800040101010101" pitchFamily="2" charset="-122"/>
                <a:ea typeface="华文行楷" panose="02010800040101010101" pitchFamily="2" charset="-122"/>
              </a:rPr>
              <a:t>哈尔滨理工大学</a:t>
            </a:r>
            <a:endParaRPr lang="en-US" altLang="zh-CN" sz="2000">
              <a:solidFill>
                <a:srgbClr val="0089E1"/>
              </a:solidFill>
              <a:latin typeface="华文行楷" panose="02010800040101010101" pitchFamily="2" charset="-122"/>
              <a:ea typeface="华文行楷" panose="02010800040101010101" pitchFamily="2" charset="-122"/>
            </a:endParaRPr>
          </a:p>
          <a:p>
            <a:pPr algn="ctr"/>
            <a:r>
              <a:rPr lang="en-US" altLang="zh-CN" sz="2000">
                <a:solidFill>
                  <a:srgbClr val="0089E1"/>
                </a:solidFill>
                <a:latin typeface="华文行楷" panose="02010800040101010101" pitchFamily="2" charset="-122"/>
                <a:ea typeface="华文行楷" panose="02010800040101010101" pitchFamily="2" charset="-122"/>
              </a:rPr>
              <a:t>Harbin University of</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Science</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and</a:t>
            </a:r>
            <a:r>
              <a:rPr lang="zh-CN" altLang="en-US" sz="2000">
                <a:solidFill>
                  <a:srgbClr val="0089E1"/>
                </a:solidFill>
                <a:latin typeface="华文行楷" panose="02010800040101010101" pitchFamily="2" charset="-122"/>
                <a:ea typeface="华文行楷" panose="02010800040101010101" pitchFamily="2" charset="-122"/>
              </a:rPr>
              <a:t> </a:t>
            </a:r>
            <a:r>
              <a:rPr lang="en-US" altLang="zh-CN" sz="2000">
                <a:solidFill>
                  <a:srgbClr val="0089E1"/>
                </a:solidFill>
                <a:latin typeface="华文行楷" panose="02010800040101010101" pitchFamily="2" charset="-122"/>
                <a:ea typeface="华文行楷" panose="02010800040101010101" pitchFamily="2" charset="-122"/>
              </a:rPr>
              <a:t>Technology</a:t>
            </a:r>
            <a:endParaRPr lang="zh-CN" altLang="en-US" sz="2000">
              <a:solidFill>
                <a:srgbClr val="0089E1"/>
              </a:solidFill>
              <a:latin typeface="华文行楷" panose="02010800040101010101" pitchFamily="2" charset="-122"/>
              <a:ea typeface="华文行楷" panose="02010800040101010101" pitchFamily="2" charset="-122"/>
            </a:endParaRPr>
          </a:p>
        </p:txBody>
      </p:sp>
      <p:sp>
        <p:nvSpPr>
          <p:cNvPr id="19" name="矩形 18"/>
          <p:cNvSpPr/>
          <p:nvPr/>
        </p:nvSpPr>
        <p:spPr>
          <a:xfrm>
            <a:off x="5612438" y="-22336"/>
            <a:ext cx="6579562" cy="739028"/>
          </a:xfrm>
          <a:prstGeom prst="rect">
            <a:avLst/>
          </a:prstGeom>
          <a:gradFill flip="none" rotWithShape="1">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p:cNvSpPr txBox="1"/>
          <p:nvPr/>
        </p:nvSpPr>
        <p:spPr>
          <a:xfrm>
            <a:off x="108120" y="6234108"/>
            <a:ext cx="818685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89E1"/>
                </a:solidFill>
                <a:latin typeface="华文楷体" panose="02010600040101010101" pitchFamily="2" charset="-122"/>
                <a:ea typeface="华文楷体" panose="02010600040101010101" pitchFamily="2" charset="-122"/>
              </a:rPr>
              <a:t>电子信息工程系 </a:t>
            </a:r>
            <a:r>
              <a:rPr lang="en-US" altLang="zh-CN" sz="2800">
                <a:solidFill>
                  <a:srgbClr val="0089E1"/>
                </a:solidFill>
                <a:latin typeface="华文楷体" panose="02010600040101010101" pitchFamily="2" charset="-122"/>
                <a:ea typeface="华文楷体" panose="02010600040101010101" pitchFamily="2" charset="-122"/>
              </a:rPr>
              <a:t>Department of Electronic Information</a:t>
            </a:r>
            <a:endParaRPr lang="zh-CN" altLang="en-US" sz="2800">
              <a:solidFill>
                <a:srgbClr val="0089E1"/>
              </a:solidFill>
              <a:latin typeface="华文楷体" panose="02010600040101010101" pitchFamily="2" charset="-122"/>
              <a:ea typeface="华文楷体" panose="02010600040101010101" pitchFamily="2" charset="-122"/>
            </a:endParaRPr>
          </a:p>
        </p:txBody>
      </p:sp>
      <p:sp>
        <p:nvSpPr>
          <p:cNvPr id="22" name="矩形 21"/>
          <p:cNvSpPr/>
          <p:nvPr/>
        </p:nvSpPr>
        <p:spPr>
          <a:xfrm>
            <a:off x="1" y="6112214"/>
            <a:ext cx="8186856" cy="101733"/>
          </a:xfrm>
          <a:prstGeom prst="rect">
            <a:avLst/>
          </a:prstGeom>
          <a:gradFill>
            <a:gsLst>
              <a:gs pos="4000">
                <a:srgbClr val="0089E1">
                  <a:lumMod val="36000"/>
                  <a:lumOff val="64000"/>
                </a:srgbClr>
              </a:gs>
              <a:gs pos="45000">
                <a:schemeClr val="accent5">
                  <a:lumMod val="95000"/>
                  <a:lumOff val="5000"/>
                </a:schemeClr>
              </a:gs>
              <a:gs pos="99438">
                <a:schemeClr val="accent5">
                  <a:lumMod val="60000"/>
                </a:schemeClr>
              </a:gs>
              <a:gs pos="87000">
                <a:schemeClr val="accent5">
                  <a:lumMod val="60000"/>
                </a:schemeClr>
              </a:gs>
            </a:gsLst>
            <a:path path="circle">
              <a:fillToRect l="100000" t="100000"/>
            </a:path>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文本框 1"/>
          <p:cNvSpPr txBox="1"/>
          <p:nvPr/>
        </p:nvSpPr>
        <p:spPr>
          <a:xfrm>
            <a:off x="5431205" y="56873"/>
            <a:ext cx="6942027"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latin typeface="华文行楷" panose="02010800040101010101" pitchFamily="2" charset="-122"/>
                <a:ea typeface="华文行楷" panose="02010800040101010101" pitchFamily="2" charset="-122"/>
                <a:sym typeface="+mn-ea"/>
              </a:rPr>
              <a:t>9.2.2 </a:t>
            </a:r>
            <a:r>
              <a:rPr lang="zh-CN" altLang="en-US" sz="3200">
                <a:latin typeface="华文行楷" panose="02010800040101010101" pitchFamily="2" charset="-122"/>
                <a:ea typeface="华文行楷" panose="02010800040101010101" pitchFamily="2" charset="-122"/>
                <a:sym typeface="+mn-ea"/>
              </a:rPr>
              <a:t>语音增强的基本原理</a:t>
            </a:r>
            <a:endParaRPr lang="zh-CN" altLang="en-US" sz="3200">
              <a:latin typeface="华文行楷" panose="02010800040101010101" pitchFamily="2" charset="-122"/>
              <a:ea typeface="华文行楷" panose="02010800040101010101" pitchFamily="2" charset="-122"/>
              <a:sym typeface="+mn-ea"/>
            </a:endParaRPr>
          </a:p>
        </p:txBody>
      </p:sp>
      <p:sp>
        <p:nvSpPr>
          <p:cNvPr id="7" name="文本框 6"/>
          <p:cNvSpPr txBox="1"/>
          <p:nvPr/>
        </p:nvSpPr>
        <p:spPr>
          <a:xfrm>
            <a:off x="454660" y="1251585"/>
            <a:ext cx="11283315" cy="46126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solidFill>
              </a:rPr>
              <a:t>功率谱减法的基本原理如图</a:t>
            </a:r>
            <a:r>
              <a:rPr lang="en-US" altLang="zh-CN" sz="2400">
                <a:solidFill>
                  <a:schemeClr val="tx1"/>
                </a:solidFill>
              </a:rPr>
              <a:t>9</a:t>
            </a:r>
            <a:r>
              <a:rPr lang="zh-CN" altLang="en-US" sz="2400">
                <a:solidFill>
                  <a:schemeClr val="tx1"/>
                </a:solidFill>
              </a:rPr>
              <a:t>-</a:t>
            </a:r>
            <a:r>
              <a:rPr lang="en-US" altLang="zh-CN" sz="2400">
                <a:solidFill>
                  <a:schemeClr val="tx1"/>
                </a:solidFill>
              </a:rPr>
              <a:t>5</a:t>
            </a:r>
            <a:r>
              <a:rPr lang="zh-CN" altLang="en-US" sz="2400">
                <a:solidFill>
                  <a:schemeClr val="tx1"/>
                </a:solidFill>
              </a:rPr>
              <a:t>所示。</a:t>
            </a:r>
            <a:endParaRPr lang="zh-CN" altLang="en-US" sz="2400">
              <a:solidFill>
                <a:schemeClr val="tx1"/>
              </a:solidFill>
            </a:endParaRPr>
          </a:p>
          <a:p>
            <a:endParaRPr lang="zh-CN" altLang="en-US" sz="2400">
              <a:solidFill>
                <a:schemeClr val="tx1"/>
              </a:solidFill>
            </a:endParaRPr>
          </a:p>
        </p:txBody>
      </p:sp>
      <p:pic>
        <p:nvPicPr>
          <p:cNvPr id="4" name="图片 3"/>
          <p:cNvPicPr>
            <a:picLocks noChangeAspect="1"/>
          </p:cNvPicPr>
          <p:nvPr>
            <p:custDataLst>
              <p:tags r:id="rId5"/>
            </p:custDataLst>
          </p:nvPr>
        </p:nvPicPr>
        <p:blipFill>
          <a:blip r:embed="rId4"/>
          <a:srcRect t="11362"/>
          <a:stretch>
            <a:fillRect/>
          </a:stretch>
        </p:blipFill>
        <p:spPr>
          <a:xfrm>
            <a:off x="676275" y="2288540"/>
            <a:ext cx="10553700" cy="2912745"/>
          </a:xfrm>
          <a:prstGeom prst="rect">
            <a:avLst/>
          </a:prstGeom>
        </p:spPr>
      </p:pic>
    </p:spTree>
    <p:custDataLst>
      <p:tags r:id="rId6"/>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https://d.book118.com/385032133012011120</a:t>
            </a:r>
          </a:p>
        </p:txBody>
      </p:sp>
    </p:spTree>
  </p:cSld>
  <p:clrMapOvr>
    <a:masterClrMapping/>
  </p:clrMapOvr>
  <p:transition/>
  <p:timing/>
</p:sld>
</file>

<file path=ppt/tags/tag1.xml><?xml version="1.0" encoding="utf-8"?>
<p:tagLst xmlns:p="http://schemas.openxmlformats.org/presentationml/2006/main">
  <p:tag name="TIMING" val="|30|0.3"/>
</p:tagLst>
</file>

<file path=ppt/tags/tag2.xml><?xml version="1.0" encoding="utf-8"?>
<p:tagLst xmlns:p="http://schemas.openxmlformats.org/presentationml/2006/main">
  <p:tag name="TIMING" val="|30|0.3"/>
</p:tagLst>
</file>

<file path=ppt/tags/tag3.xml><?xml version="1.0" encoding="utf-8"?>
<p:tagLst xmlns:p="http://schemas.openxmlformats.org/presentationml/2006/main">
  <p:tag name="TIMING" val="|30|0.3"/>
</p:tagLst>
</file>

<file path=ppt/tags/tag4.xml><?xml version="1.0" encoding="utf-8"?>
<p:tagLst xmlns:p="http://schemas.openxmlformats.org/presentationml/2006/main">
  <p:tag name="TIMING" val="|30|0.3"/>
</p:tagLst>
</file>

<file path=ppt/tags/tag5.xml><?xml version="1.0" encoding="utf-8"?>
<p:tagLst xmlns:p="http://schemas.openxmlformats.org/presentationml/2006/main">
  <p:tag name="TIMING" val="|30|0.3"/>
</p:tagLst>
</file>

<file path=ppt/tags/tag6.xml><?xml version="1.0" encoding="utf-8"?>
<p:tagLst xmlns:p="http://schemas.openxmlformats.org/presentationml/2006/main">
  <p:tag name="TIMING" val="|30|0.3"/>
</p:tagLst>
</file>

<file path=ppt/tags/tag7.xml><?xml version="1.0" encoding="utf-8"?>
<p:tagLst xmlns:p="http://schemas.openxmlformats.org/presentationml/2006/main">
  <p:tag name="TIMING" val="|30|0.3"/>
</p:tagLst>
</file>

<file path=ppt/tags/tag8.xml><?xml version="1.0" encoding="utf-8"?>
<p:tagLst xmlns:p="http://schemas.openxmlformats.org/presentationml/2006/main">
  <p:tag name="TIMING" val="|30|0.3"/>
</p:tagLst>
</file>

<file path=ppt/tags/tag9.xml><?xml version="1.0" encoding="utf-8"?>
<p:tagLst xmlns:p="http://schemas.openxmlformats.org/presentationml/2006/main">
  <p:tag name="TIMING" val="|30|0.3"/>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TIMING" val="|30|0.3"/>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TIMING" val="|30|0.3"/>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TIMING" val="|30|0.3"/>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TIMING" val="|30|0.3"/>
</p:tagLst>
</file>

<file path=ppt/tags/tag21.xml><?xml version="1.0" encoding="utf-8"?>
<p:tagLst xmlns:p="http://schemas.openxmlformats.org/presentationml/2006/main">
  <p:tag name="TIMING" val="|30|0.3"/>
</p:tagLst>
</file>

<file path=ppt/tags/tag22.xml><?xml version="1.0" encoding="utf-8"?>
<p:tagLst xmlns:p="http://schemas.openxmlformats.org/presentationml/2006/main">
  <p:tag name="TIMING" val="|30|0.3"/>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TIMING" val="|30|0.3"/>
</p:tagLst>
</file>

<file path=ppt/tags/tag25.xml><?xml version="1.0" encoding="utf-8"?>
<p:tagLst xmlns:p="http://schemas.openxmlformats.org/presentationml/2006/main">
  <p:tag name="TIMING" val="|30|0.3"/>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TIMING" val="|30|0.3"/>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TIMING" val="|30|0.3"/>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TIMING" val="|30|0.3"/>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TIMING" val="|30|0.3"/>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TIMING" val="|30|0.3"/>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TIMING" val="|30|0.3"/>
</p:tagLst>
</file>

<file path=ppt/tags/tag4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2">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183</Paragraphs>
  <Slides>24</Slides>
  <Notes>23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24</vt:i4>
      </vt:variant>
    </vt:vector>
  </HeadingPairs>
  <TitlesOfParts>
    <vt:vector baseType="lpstr" size="33">
      <vt:lpstr>Arial</vt:lpstr>
      <vt:lpstr>Calibri</vt:lpstr>
      <vt:lpstr>微软雅黑</vt:lpstr>
      <vt:lpstr>华文行楷</vt:lpstr>
      <vt:lpstr>华文楷体</vt:lpstr>
      <vt:lpstr>Wingdings</vt:lpstr>
      <vt:lpstr>等线 Light</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2024-09-22T09:36:52.848</cp:lastPrinted>
  <dcterms:created xsi:type="dcterms:W3CDTF">2024-09-22T01:36:52Z</dcterms:created>
  <dcterms:modified xsi:type="dcterms:W3CDTF">2024-09-22T01:36:55Z</dcterms:modified>
</cp:coreProperties>
</file>