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40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0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image" Target="../media/image1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FBDD5-E204-4CEF-904E-756AD882F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DCB08-FFF1-459E-B8AD-19426699E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B5ECC-4A4C-41A7-AAEC-2BBD09002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786D97-D9A8-46F5-AB9B-32CC25BE3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4827C9-BDDD-4DEC-8431-C5348A08F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C08C68-58EA-47BE-A76A-E4DC85ADE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4C2590-01C8-4B9A-8720-D67C861F3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4BCAA8-7905-40AE-A0A7-451A543ED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A9DB61-0ACC-41FC-8321-65B6E666E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AFFB2-F95F-4873-818B-CFD86557E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8BB83-00C7-424E-8E2A-9540FC4C3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5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6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678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" descr="C:/Users/kingsoft/AppData/Local/Temp/fig2wpp/@png2x_bg1-2083&amp;10884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90" name="Rectangle 17_#color-2083&amp;10168"/>
          <p:cNvSpPr/>
          <p:nvPr userDrawn="1">
            <p:custDataLst>
              <p:tags r:id="rId3"/>
            </p:custDataLst>
          </p:nvPr>
        </p:nvSpPr>
        <p:spPr>
          <a:xfrm>
            <a:off x="1527048" y="1655064"/>
            <a:ext cx="978408" cy="118872"/>
          </a:xfrm>
          <a:prstGeom prst="roundRect">
            <a:avLst>
              <a:gd name="adj" fmla="val 48462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 anchor="b">
            <a:normAutofit/>
          </a:bodyPr>
          <a:lstStyle>
            <a:lvl1pPr>
              <a:defRPr sz="4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0" name="bg_#color-2083&amp;10185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9" name="图片 8" descr="C:/Users/kingsoft/AppData/Local/Temp/fig2wpp/@png2x_bg-2083&amp;11381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588" y="0"/>
            <a:ext cx="12188825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619250" y="3598545"/>
            <a:ext cx="9735185" cy="2066925"/>
          </a:xfrm>
        </p:spPr>
        <p:txBody>
          <a:bodyPr wrap="square" anchor="t">
            <a:normAutofit/>
          </a:bodyPr>
          <a:lstStyle>
            <a:lvl1pPr algn="l">
              <a:defRPr sz="54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619250" y="441960"/>
            <a:ext cx="10325100" cy="3040380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11900" b="1">
                <a:solidFill>
                  <a:srgbClr val="FFFFFF"/>
                </a:solidFill>
                <a:latin typeface="+mj-lt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61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198" y="1316350"/>
            <a:ext cx="10515000" cy="213965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198" y="465900"/>
            <a:ext cx="10514999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784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C:/Users/kingsoft/AppData/Local/Temp/fig2wpp/Vector_#color-2083&amp;11386.png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396" r:id="rId2"/>
    <p:sldLayoutId id="2147495397" r:id="rId3"/>
    <p:sldLayoutId id="2147495398" r:id="rId4"/>
    <p:sldLayoutId id="2147495399" r:id="rId5"/>
    <p:sldLayoutId id="2147495400" r:id="rId6"/>
    <p:sldLayoutId id="2147495401" r:id="rId7"/>
    <p:sldLayoutId id="2147495402" r:id="rId8"/>
    <p:sldLayoutId id="2147495403" r:id="rId9"/>
    <p:sldLayoutId id="2147495404" r:id="rId10"/>
    <p:sldLayoutId id="214749540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image" Target="../media/image4.png" /><Relationship Id="rId13" Type="http://schemas.openxmlformats.org/officeDocument/2006/relationships/tags" Target="../tags/tag85.xml" /><Relationship Id="rId14" Type="http://schemas.openxmlformats.org/officeDocument/2006/relationships/tags" Target="../tags/tag86.xml" /><Relationship Id="rId15" Type="http://schemas.openxmlformats.org/officeDocument/2006/relationships/tags" Target="../tags/tag87.xml" /><Relationship Id="rId16" Type="http://schemas.openxmlformats.org/officeDocument/2006/relationships/tags" Target="../tags/tag88.xml" /><Relationship Id="rId17" Type="http://schemas.openxmlformats.org/officeDocument/2006/relationships/tags" Target="../tags/tag89.xml" /><Relationship Id="rId18" Type="http://schemas.openxmlformats.org/officeDocument/2006/relationships/tags" Target="../tags/tag90.xml" /><Relationship Id="rId19" Type="http://schemas.openxmlformats.org/officeDocument/2006/relationships/tags" Target="../tags/tag91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18" Type="http://schemas.openxmlformats.org/officeDocument/2006/relationships/tags" Target="../tags/tag138.xml" /><Relationship Id="rId19" Type="http://schemas.openxmlformats.org/officeDocument/2006/relationships/tags" Target="../tags/tag139.xml" /><Relationship Id="rId2" Type="http://schemas.openxmlformats.org/officeDocument/2006/relationships/tags" Target="../tags/tag122.xml" /><Relationship Id="rId20" Type="http://schemas.openxmlformats.org/officeDocument/2006/relationships/tags" Target="../tags/tag140.xml" /><Relationship Id="rId21" Type="http://schemas.openxmlformats.org/officeDocument/2006/relationships/tags" Target="../tags/tag141.xml" /><Relationship Id="rId22" Type="http://schemas.openxmlformats.org/officeDocument/2006/relationships/tags" Target="../tags/tag142.xml" /><Relationship Id="rId23" Type="http://schemas.openxmlformats.org/officeDocument/2006/relationships/tags" Target="../tags/tag143.xml" /><Relationship Id="rId24" Type="http://schemas.openxmlformats.org/officeDocument/2006/relationships/tags" Target="../tags/tag144.xml" /><Relationship Id="rId25" Type="http://schemas.openxmlformats.org/officeDocument/2006/relationships/tags" Target="../tags/tag145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18" Type="http://schemas.openxmlformats.org/officeDocument/2006/relationships/tags" Target="../tags/tag197.xml" /><Relationship Id="rId19" Type="http://schemas.openxmlformats.org/officeDocument/2006/relationships/tags" Target="../tags/tag198.xml" /><Relationship Id="rId2" Type="http://schemas.openxmlformats.org/officeDocument/2006/relationships/tags" Target="../tags/tag181.xml" /><Relationship Id="rId20" Type="http://schemas.openxmlformats.org/officeDocument/2006/relationships/tags" Target="../tags/tag199.xml" /><Relationship Id="rId21" Type="http://schemas.openxmlformats.org/officeDocument/2006/relationships/tags" Target="../tags/tag200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14022432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>
            <a:normAutofit/>
          </a:bodyPr>
          <a:lstStyle/>
          <a:p>
            <a:r>
              <a:rPr lang="zh-CN" altLang="en-US"/>
              <a:t>内镜进修的心得体会</a:t>
            </a:r>
            <a:endParaRPr lang="zh-CN" altLang="en-US"/>
          </a:p>
        </p:txBody>
      </p:sp>
      <p:sp>
        <p:nvSpPr>
          <p:cNvPr id="1048650" name="年份"/>
          <p:cNvSpPr>
            <a:spLocks noGrp="1"/>
          </p:cNvSpPr>
          <p:nvPr>
            <p:ph type="body" sz="quarter" idx="15"/>
            <p:custDataLst>
              <p:tags r:id="rId3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>
            <a:normAutofit/>
          </a:bodyPr>
          <a:lstStyle/>
          <a:p>
            <a:r>
              <a:rPr lang="en-US" altLang="zh-CN"/>
              <a:t>20XX</a:t>
            </a:r>
            <a:endParaRPr lang="en-US" altLang="zh-CN"/>
          </a:p>
        </p:txBody>
      </p:sp>
      <p:sp>
        <p:nvSpPr>
          <p:cNvPr id="1048652" name="文本占位符 14"/>
          <p:cNvSpPr>
            <a:spLocks noGrp="1"/>
          </p:cNvSpPr>
          <p:nvPr>
            <p:ph type="body" sz="quarter" idx="18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2" name="序号"/>
          <p:cNvSpPr txBox="1"/>
          <p:nvPr>
            <p:custDataLst>
              <p:tags r:id="rId4"/>
            </p:custDataLst>
          </p:nvPr>
        </p:nvSpPr>
        <p:spPr>
          <a:xfrm>
            <a:off x="1562549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14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>
                <a:solidFill>
                  <a:schemeClr val="accent1"/>
                </a:solidFill>
                <a:latin typeface="+mj-lt"/>
                <a:ea typeface="+mj-ea"/>
              </a:rPr>
              <a:t>01</a:t>
            </a:r>
            <a:endParaRPr lang="en-US" sz="54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5"/>
            </p:custDataLst>
          </p:nvPr>
        </p:nvSpPr>
        <p:spPr>
          <a:xfrm>
            <a:off x="1553727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进修背景与目标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6"/>
            </p:custDataLst>
          </p:nvPr>
        </p:nvSpPr>
        <p:spPr>
          <a:xfrm>
            <a:off x="3627275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14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>
                <a:solidFill>
                  <a:schemeClr val="accent1"/>
                </a:solidFill>
                <a:latin typeface="+mj-lt"/>
                <a:ea typeface="+mj-ea"/>
              </a:rPr>
              <a:t>02</a:t>
            </a:r>
            <a:endParaRPr lang="en-US" sz="54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7"/>
            </p:custDataLst>
          </p:nvPr>
        </p:nvSpPr>
        <p:spPr>
          <a:xfrm>
            <a:off x="3618453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进修内容与课程安排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0" name="序号"/>
          <p:cNvSpPr txBox="1"/>
          <p:nvPr>
            <p:custDataLst>
              <p:tags r:id="rId8"/>
            </p:custDataLst>
          </p:nvPr>
        </p:nvSpPr>
        <p:spPr>
          <a:xfrm>
            <a:off x="5692001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14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>
                <a:solidFill>
                  <a:schemeClr val="accent1"/>
                </a:solidFill>
                <a:latin typeface="+mj-lt"/>
                <a:ea typeface="+mj-ea"/>
              </a:rPr>
              <a:t>03</a:t>
            </a:r>
            <a:endParaRPr lang="en-US" sz="54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9"/>
            </p:custDataLst>
          </p:nvPr>
        </p:nvSpPr>
        <p:spPr>
          <a:xfrm>
            <a:off x="5683179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进修过程中的收获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10"/>
            </p:custDataLst>
          </p:nvPr>
        </p:nvSpPr>
        <p:spPr>
          <a:xfrm>
            <a:off x="7756727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14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>
                <a:solidFill>
                  <a:schemeClr val="accent1"/>
                </a:solidFill>
                <a:latin typeface="+mj-lt"/>
                <a:ea typeface="+mj-ea"/>
              </a:rPr>
              <a:t>04</a:t>
            </a:r>
            <a:endParaRPr lang="en-US" sz="54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11"/>
            </p:custDataLst>
          </p:nvPr>
        </p:nvSpPr>
        <p:spPr>
          <a:xfrm>
            <a:off x="7747905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个人成长与反思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pic>
        <p:nvPicPr>
          <p:cNvPr id="2097165" name="图片 22" descr="C:/Users/kingsoft/AppData/Local/Temp/fig2wpp/@png2x_Line 1 (Stroke)_#color-2083&amp;11019.png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332274" y="3336925"/>
            <a:ext cx="27305" cy="813435"/>
          </a:xfrm>
          <a:prstGeom prst="rect">
            <a:avLst/>
          </a:prstGeom>
        </p:spPr>
      </p:pic>
      <p:pic>
        <p:nvPicPr>
          <p:cNvPr id="2097167" name="图片 23" descr="C:/Users/kingsoft/AppData/Local/Temp/fig2wpp/@png2x_Line 2 (Stroke)_#color-2083&amp;11020.png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397000" y="3336925"/>
            <a:ext cx="27305" cy="813435"/>
          </a:xfrm>
          <a:prstGeom prst="rect">
            <a:avLst/>
          </a:prstGeom>
        </p:spPr>
      </p:pic>
      <p:pic>
        <p:nvPicPr>
          <p:cNvPr id="2097169" name="图片 24" descr="C:/Users/kingsoft/AppData/Local/Temp/fig2wpp/@png2x_Line 3 (Stroke)_#color-2083&amp;11021.png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7461726" y="3336925"/>
            <a:ext cx="27305" cy="813435"/>
          </a:xfrm>
          <a:prstGeom prst="rect">
            <a:avLst/>
          </a:prstGeom>
        </p:spPr>
      </p:pic>
      <p:sp>
        <p:nvSpPr>
          <p:cNvPr id="1048818" name="序号"/>
          <p:cNvSpPr txBox="1"/>
          <p:nvPr>
            <p:custDataLst>
              <p:tags r:id="rId16"/>
            </p:custDataLst>
          </p:nvPr>
        </p:nvSpPr>
        <p:spPr>
          <a:xfrm>
            <a:off x="9821456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14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>
                <a:solidFill>
                  <a:schemeClr val="accent1"/>
                </a:solidFill>
                <a:latin typeface="+mj-lt"/>
                <a:ea typeface="+mj-ea"/>
              </a:rPr>
              <a:t>05</a:t>
            </a:r>
            <a:endParaRPr lang="en-US" sz="54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7"/>
            </p:custDataLst>
          </p:nvPr>
        </p:nvSpPr>
        <p:spPr>
          <a:xfrm>
            <a:off x="9812634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对内镜进修的建议与展望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pic>
        <p:nvPicPr>
          <p:cNvPr id="2097171" name="图片 11" descr="C:/Users/kingsoft/AppData/Local/Temp/fig2wpp/@png2x_Line 3 (Stroke)_#color-2083&amp;11021.png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9526452" y="3336925"/>
            <a:ext cx="27305" cy="813435"/>
          </a:xfrm>
          <a:prstGeom prst="rect">
            <a:avLst/>
          </a:prstGeom>
        </p:spPr>
      </p:pic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进修背景与目标</a:t>
            </a:r>
            <a:endParaRPr lang="zh-CN" altLang="en-US"/>
          </a:p>
        </p:txBody>
      </p:sp>
      <p:sp>
        <p:nvSpPr>
          <p:cNvPr id="10488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参加内镜进修的原因</a:t>
            </a:r>
            <a:endParaRPr lang="zh-CN" altLang="en-US"/>
          </a:p>
        </p:txBody>
      </p:sp>
      <p:sp>
        <p:nvSpPr>
          <p:cNvPr id="1048896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0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提高内镜技术水平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02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学习先进的内镜诊疗方法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08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拓展内镜诊疗领域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14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提高内镜诊疗质量与安全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希望通过进修达到的目标</a:t>
            </a:r>
            <a:endParaRPr lang="zh-CN" altLang="en-US"/>
          </a:p>
        </p:txBody>
      </p:sp>
      <p:sp>
        <p:nvSpPr>
          <p:cNvPr id="10489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5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提高内镜操作技能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掌握内镜诊疗新技术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6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拓展内镜诊疗领域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7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提高内镜诊疗质量与安全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进修内容与课程安排</a:t>
            </a:r>
            <a:endParaRPr lang="zh-CN" altLang="en-US"/>
          </a:p>
        </p:txBody>
      </p:sp>
      <p:sp>
        <p:nvSpPr>
          <p:cNvPr id="10490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课程内容概述</a:t>
            </a:r>
            <a:endParaRPr lang="zh-CN" altLang="en-US"/>
          </a:p>
        </p:txBody>
      </p:sp>
      <p:sp>
        <p:nvSpPr>
          <p:cNvPr id="1049052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内镜基础理论：包括内镜的发展历史、原理、种类等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内镜治疗技术：包括内镜下治疗方法、操作技巧等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内镜操作技术：包括内镜的使用方法、操作技巧等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内镜并发症处理：包括内镜检查和治疗过程中的并发症及处理方法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内镜检查与诊断：包括内镜检查的适应症、禁忌症、操作步骤等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内镜最新进展：包括内镜技术的最新发展、趋势等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课程结构与时间安排</a:t>
            </a:r>
            <a:endParaRPr lang="zh-CN" altLang="en-US"/>
          </a:p>
        </p:txBody>
      </p:sp>
      <p:sp>
        <p:nvSpPr>
          <p:cNvPr id="104913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课程安排：每周5天，每天8小时，上午4小时，下午4小时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课程内容：包括基础理论、操作技能、临床实践等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课程时间：分为理论学习和实践操作两个阶段，理论学习时间为1个月，实践操作时间为2个月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课程考核：包括平时成绩、期末考试和实践操作考核，考核合格者颁发进修证书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教学方法与特色</a:t>
            </a:r>
            <a:endParaRPr lang="zh-CN" altLang="en-US"/>
          </a:p>
        </p:txBody>
      </p:sp>
      <p:sp>
        <p:nvSpPr>
          <p:cNvPr id="104920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互动式教学：鼓励学员提问和参与讨论，提高学习效果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理论与实践相结合：通过理论学习和实际操作，提高内镜技术水平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专家讲座与病例分析：邀请知名专家进行讲座，结合实际病例进行分析，加深对内镜技术的理解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模拟操作与考核：提供模拟操作机会，通过考核检验学习成果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进修过程中的收获</a:t>
            </a:r>
            <a:endParaRPr lang="zh-CN" altLang="en-US"/>
          </a:p>
        </p:txBody>
      </p:sp>
      <p:sp>
        <p:nvSpPr>
          <p:cNvPr id="10492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专业知识与技能的提升</a:t>
            </a:r>
            <a:endParaRPr lang="zh-CN" altLang="en-US"/>
          </a:p>
        </p:txBody>
      </p:sp>
      <p:sp>
        <p:nvSpPr>
          <p:cNvPr id="10493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掌握了内镜操作的基本原理和技巧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深入了解了内镜在临床中的应用，提高了诊断和治疗水平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学会了如何与患者沟通，提高了医患沟通能力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学会了如何正确使用内镜设备，提高了操作熟练度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https://d.book118.com/385140224323011102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2"/>
  <p:tag name="KSO_WM_UNIT_INDEX" val="2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8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SLIDE_ID" val="custom20233188_1"/>
  <p:tag name="KSO_WM_SLIDE_INDEX" val="1"/>
  <p:tag name="KSO_WM_SLIDE_ITEM_CNT" val="0"/>
  <p:tag name="KSO_WM_SLIDE_LAYOUT" val="a_f"/>
  <p:tag name="KSO_WM_SLIDE_LAYOUT_CNT" val="1_2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2_1"/>
  <p:tag name="KSO_WM_UNIT_INDEX" val="1_2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3_1"/>
  <p:tag name="KSO_WM_UNIT_INDEX" val="1_3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4_1"/>
  <p:tag name="KSO_WM_UNIT_INDEX" val="1_4_1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5_1"/>
  <p:tag name="KSO_WM_UNIT_INDEX" val="1_5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4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2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1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0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0">
      <a:dk1>
        <a:srgbClr val="000000"/>
      </a:dk1>
      <a:lt1>
        <a:srgbClr val="FFFFFF"/>
      </a:lt1>
      <a:dk2>
        <a:srgbClr val="00042D"/>
      </a:dk2>
      <a:lt2>
        <a:srgbClr val="FFFFFF"/>
      </a:lt2>
      <a:accent1>
        <a:srgbClr val="2D42FF"/>
      </a:accent1>
      <a:accent2>
        <a:srgbClr val="5475FF"/>
      </a:accent2>
      <a:accent3>
        <a:srgbClr val="6E4AFF"/>
      </a:accent3>
      <a:accent4>
        <a:srgbClr val="75BD42"/>
      </a:accent4>
      <a:accent5>
        <a:srgbClr val="30C0B4"/>
      </a:accent5>
      <a:accent6>
        <a:srgbClr val="8C73EE"/>
      </a:accent6>
      <a:hlink>
        <a:srgbClr val="658BD5"/>
      </a:hlink>
      <a:folHlink>
        <a:srgbClr val="A16AA5"/>
      </a:folHlink>
    </a:clrScheme>
    <a:fontScheme name="自定义 34">
      <a:majorFont>
        <a:latin typeface="MiSans Heavy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MiSans Heavy</vt:lpstr>
      <vt:lpstr>微软雅黑</vt:lpstr>
      <vt:lpstr>Calibri Light</vt:lpstr>
      <vt:lpstr>宋体</vt:lpstr>
      <vt:lpstr>Office Theme</vt:lpstr>
      <vt:lpstr>内镜进修的心得体会</vt:lpstr>
      <vt:lpstr>目录</vt:lpstr>
      <vt:lpstr>进修背景与目标</vt:lpstr>
      <vt:lpstr>参加内镜进修的原因</vt:lpstr>
      <vt:lpstr>希望通过进修达到的目标</vt:lpstr>
      <vt:lpstr>进修内容与课程安排</vt:lpstr>
      <vt:lpstr>课程内容概述</vt:lpstr>
      <vt:lpstr>课程结构与时间安排</vt:lpstr>
      <vt:lpstr>教学方法与特色</vt:lpstr>
      <vt:lpstr>进修过程中的收获</vt:lpstr>
      <vt:lpstr>专业知识与技能的提升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2024-09-11T22:58:14.799</cp:lastPrinted>
  <dcterms:created xsi:type="dcterms:W3CDTF">2024-09-11T14:58:14Z</dcterms:created>
  <dcterms:modified xsi:type="dcterms:W3CDTF">2024-09-11T14:58:16Z</dcterms:modified>
</cp:coreProperties>
</file>