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51435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327E1-4AAD-468C-8AB4-DD7F743A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E2CDA-C32F-4238-A19F-2DCA2657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62309-17CA-4C1F-805E-02932A64C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DB834-7BB3-40D4-9663-68B531EC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0440B-C3FD-4D21-B192-140157DEC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821399-0C0F-4BE4-8D7C-E74E5BCE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0F9A2-8E04-4ACB-8D1F-006DB7B03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8B17F-D772-4197-8C55-6CFEEC167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A35BC-55C8-4C5D-8570-F477BB1E2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96D51-92CF-443F-9FAA-2E85564F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84A82-6CDD-4996-AB71-E6A15AB12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4034201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710625" y="0"/>
            <a:ext cx="3433374" cy="5143500"/>
          </a:xfrm>
          <a:prstGeom prst="rect">
            <a:avLst/>
          </a:prstGeom>
        </p:spPr>
      </p:pic>
      <p:sp>
        <p:nvSpPr>
          <p:cNvPr id="6" name="textbox 6"/>
          <p:cNvSpPr/>
          <p:nvPr/>
        </p:nvSpPr>
        <p:spPr>
          <a:xfrm>
            <a:off x="226717" y="1632634"/>
            <a:ext cx="5330190" cy="2393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53"/>
              </a:lnSpc>
            </a:pPr>
            <a:endParaRPr lang="Arial" altLang="Arial" sz="100"/>
          </a:p>
          <a:p>
            <a:pPr marL="1188085" algn="l" rtl="0" eaLnBrk="0">
              <a:lnSpc>
                <a:spcPct val="90000"/>
              </a:lnSpc>
            </a:pPr>
            <a:r>
              <a:rPr sz="6000" kern="0" spc="-100">
                <a:ln w="31750" cap="flat" cmpd="sng">
                  <a:solidFill>
                    <a:srgbClr val="C7E3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C7E3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美瞳行业</a:t>
            </a:r>
            <a:endParaRPr lang="SimHei" altLang="SimHei" sz="6000"/>
          </a:p>
          <a:p>
            <a:pPr marL="12700" algn="l" rtl="0" eaLnBrk="0">
              <a:lnSpc>
                <a:spcPct val="95000"/>
              </a:lnSpc>
              <a:spcBef>
                <a:spcPts val="34"/>
              </a:spcBef>
            </a:pPr>
            <a:r>
              <a:rPr sz="6000" kern="0" spc="-40">
                <a:ln w="31750" cap="flat" cmpd="sng">
                  <a:solidFill>
                    <a:srgbClr val="C7E3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C7E3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独立站解决方案</a:t>
            </a:r>
            <a:endParaRPr lang="SimHei" altLang="SimHei" sz="6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2087879" algn="l" rtl="0" eaLnBrk="0">
              <a:lnSpc>
                <a:spcPct val="89000"/>
              </a:lnSpc>
              <a:spcBef>
                <a:spcPts val="2"/>
              </a:spcBef>
            </a:pPr>
            <a:r>
              <a:rPr sz="1300" kern="0" spc="-60">
                <a:ln w="6746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店匠</a:t>
            </a:r>
            <a:r>
              <a:rPr sz="1300" kern="0" spc="-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b="1" kern="0" spc="-6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</a:t>
            </a:r>
            <a:endParaRPr lang="Arial" altLang="Arial" sz="13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60370" y="939405"/>
            <a:ext cx="1384730" cy="3213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box 14"/>
          <p:cNvSpPr/>
          <p:nvPr/>
        </p:nvSpPr>
        <p:spPr>
          <a:xfrm>
            <a:off x="150212" y="1963176"/>
            <a:ext cx="4212590" cy="1085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68"/>
              </a:lnSpc>
            </a:pPr>
            <a:endParaRPr lang="Arial" altLang="Arial" sz="100"/>
          </a:p>
          <a:p>
            <a:pPr marL="12700" indent="3175" algn="l" rtl="0" eaLnBrk="0">
              <a:lnSpc>
                <a:spcPct val="116000"/>
              </a:lnSpc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店匠科技（Shoplazza）是一家专注为全球电商提供产品和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技术解决方案的 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公司，以“通过卓越的技术引领客户全球商业成功”为使命，公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司核心产品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全球独立站（Shopping Cart）SaaS 为商户提供：海量品牌电商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主题、便捷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商品订单管理操作、高转化营销插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件、多货币显示选择、多语言店铺运营、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多渠道营销推广、顺畅且安全的结算、个性化邮件营销、专业运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营数据分析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报表和消费者忠诚度管理等功能的企业级解决方案。</a:t>
            </a:r>
            <a:endParaRPr lang="SimHei" altLang="SimHei" sz="1000"/>
          </a:p>
        </p:txBody>
      </p:sp>
      <p:sp>
        <p:nvSpPr>
          <p:cNvPr id="16" name="textbox 16"/>
          <p:cNvSpPr/>
          <p:nvPr/>
        </p:nvSpPr>
        <p:spPr>
          <a:xfrm>
            <a:off x="145041" y="140570"/>
            <a:ext cx="3261359" cy="12592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0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公司介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绍</a:t>
            </a:r>
            <a:endParaRPr lang="SimHei" altLang="SimHei" sz="11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5875" indent="7620" algn="l" rtl="0" eaLnBrk="0">
              <a:lnSpc>
                <a:spcPct val="93000"/>
              </a:lnSpc>
              <a:spcBef>
                <a:spcPts val="4"/>
              </a:spcBef>
            </a:pPr>
            <a:r>
              <a:rPr sz="3200" kern="0" spc="-30">
                <a:ln w="1706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让优秀的中国品牌</a:t>
            </a:r>
            <a:r>
              <a:rPr sz="32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200" kern="0" spc="-40">
                <a:ln w="1706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全球化</a:t>
            </a:r>
            <a:endParaRPr lang="SimHei" altLang="SimHei" sz="3200"/>
          </a:p>
        </p:txBody>
      </p:sp>
      <p:sp>
        <p:nvSpPr>
          <p:cNvPr id="18" name="textbox 18"/>
          <p:cNvSpPr/>
          <p:nvPr/>
        </p:nvSpPr>
        <p:spPr>
          <a:xfrm>
            <a:off x="153132" y="3435017"/>
            <a:ext cx="4192270" cy="3829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361"/>
              </a:lnSpc>
            </a:pPr>
            <a:r>
              <a:rPr sz="1100" kern="0" spc="-3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我们的愿景：</a:t>
            </a:r>
            <a:endParaRPr lang="SimHei" altLang="SimHei" sz="1100"/>
          </a:p>
          <a:p>
            <a:pPr algn="l" rtl="0" eaLnBrk="0">
              <a:lnSpc>
                <a:spcPct val="143000"/>
              </a:lnSpc>
            </a:pPr>
            <a:endParaRPr lang="Arial" altLang="Arial" sz="2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让商家在自己网站上做生意简单便捷，并用技术帮助他们获得销售额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增长。</a:t>
            </a:r>
            <a:endParaRPr lang="SimHei" altLang="SimHei" sz="10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22" name="textbox 22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24" name="textbox 24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26" name="textbox 26"/>
          <p:cNvSpPr/>
          <p:nvPr/>
        </p:nvSpPr>
        <p:spPr>
          <a:xfrm>
            <a:off x="8939244" y="4845829"/>
            <a:ext cx="64769" cy="119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36"/>
              </a:lnSpc>
            </a:pPr>
            <a:r>
              <a:rPr sz="600" kern="0" spc="-2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ù</a:t>
            </a:r>
            <a:endParaRPr lang="Arial" altLang="Arial" sz="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44000" cy="5143145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143411" y="1661178"/>
            <a:ext cx="2956560" cy="13773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19"/>
              </a:lnSpc>
            </a:pPr>
            <a:endParaRPr lang="Arial" altLang="Arial" sz="100"/>
          </a:p>
          <a:p>
            <a:pPr marL="12700" algn="l" rtl="0" eaLnBrk="0">
              <a:lnSpc>
                <a:spcPct val="72000"/>
              </a:lnSpc>
            </a:pPr>
            <a:r>
              <a:rPr sz="3200" kern="0" spc="-20">
                <a:solidFill>
                  <a:srgbClr val="FF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01  </a:t>
            </a:r>
            <a:r>
              <a:rPr sz="2400" kern="0" spc="-2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美瞳行业解决方案</a:t>
            </a:r>
            <a:endParaRPr lang="SimHei" altLang="SimHei" sz="2400"/>
          </a:p>
          <a:p>
            <a:pPr marL="12700" algn="l" rtl="0" eaLnBrk="0">
              <a:lnSpc>
                <a:spcPts val="4154"/>
              </a:lnSpc>
            </a:pPr>
            <a:r>
              <a:rPr sz="3200" kern="0" spc="-40">
                <a:solidFill>
                  <a:srgbClr val="FF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02</a:t>
            </a:r>
            <a:r>
              <a:rPr sz="3200" kern="0" spc="310">
                <a:solidFill>
                  <a:srgbClr val="FF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 </a:t>
            </a:r>
            <a:r>
              <a:rPr sz="2400" kern="0" spc="-4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店匠服务优势</a:t>
            </a:r>
            <a:endParaRPr lang="SimHei" altLang="SimHei" sz="2400"/>
          </a:p>
          <a:p>
            <a:pPr marL="12700" algn="l" rtl="0" eaLnBrk="0">
              <a:lnSpc>
                <a:spcPct val="83000"/>
              </a:lnSpc>
              <a:spcBef>
                <a:spcPts val="536"/>
              </a:spcBef>
            </a:pPr>
            <a:r>
              <a:rPr sz="3200" kern="0" spc="70">
                <a:solidFill>
                  <a:srgbClr val="FF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03</a:t>
            </a:r>
            <a:r>
              <a:rPr sz="2400" kern="0" spc="7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客户案例</a:t>
            </a:r>
            <a:endParaRPr lang="SimHei" altLang="SimHei" sz="24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36" name="textbox 36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38" name="textbox 38"/>
          <p:cNvSpPr/>
          <p:nvPr/>
        </p:nvSpPr>
        <p:spPr>
          <a:xfrm>
            <a:off x="8881738" y="4845740"/>
            <a:ext cx="73660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ú</a:t>
            </a:r>
            <a:endParaRPr lang="Arial" altLang="Arial" sz="7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495237" y="696686"/>
            <a:ext cx="4911932" cy="3838695"/>
            <a:chExt cx="4911932" cy="3838695"/>
          </a:xfrm>
        </p:grpSpPr>
        <p:sp>
          <p:nvSpPr>
            <p:cNvPr id="42" name="path"/>
            <p:cNvSpPr/>
            <p:nvPr/>
          </p:nvSpPr>
          <p:spPr>
            <a:xfrm>
              <a:off x="0" y="494970"/>
              <a:ext cx="4518153" cy="3343724"/>
            </a:xfrm>
            <a:custGeom>
              <a:rect l="0" t="0" r="0" b="0"/>
              <a:pathLst>
                <a:path w="7115" h="5265">
                  <a:moveTo>
                    <a:pt x="1856" y="2632"/>
                  </a:moveTo>
                  <a:lnTo>
                    <a:pt x="1856" y="2632"/>
                  </a:lnTo>
                  <a:cubicBezTo>
                    <a:pt x="1856" y="1182"/>
                    <a:pt x="3032" y="7"/>
                    <a:pt x="4482" y="7"/>
                  </a:cubicBezTo>
                  <a:lnTo>
                    <a:pt x="4482" y="7"/>
                  </a:lnTo>
                  <a:cubicBezTo>
                    <a:pt x="5178" y="7"/>
                    <a:pt x="5846" y="284"/>
                    <a:pt x="6338" y="776"/>
                  </a:cubicBezTo>
                  <a:cubicBezTo>
                    <a:pt x="6831" y="1268"/>
                    <a:pt x="7107" y="1936"/>
                    <a:pt x="7107" y="2632"/>
                  </a:cubicBezTo>
                  <a:lnTo>
                    <a:pt x="7107" y="2632"/>
                  </a:lnTo>
                  <a:cubicBezTo>
                    <a:pt x="7107" y="4082"/>
                    <a:pt x="5932" y="5258"/>
                    <a:pt x="4482" y="5258"/>
                  </a:cubicBezTo>
                  <a:lnTo>
                    <a:pt x="4482" y="5258"/>
                  </a:lnTo>
                  <a:cubicBezTo>
                    <a:pt x="3032" y="5258"/>
                    <a:pt x="1856" y="4082"/>
                    <a:pt x="1856" y="2632"/>
                  </a:cubicBezTo>
                  <a:moveTo>
                    <a:pt x="2167" y="2632"/>
                  </a:moveTo>
                  <a:lnTo>
                    <a:pt x="2167" y="2632"/>
                  </a:lnTo>
                  <a:cubicBezTo>
                    <a:pt x="2167" y="1354"/>
                    <a:pt x="3204" y="318"/>
                    <a:pt x="4482" y="318"/>
                  </a:cubicBezTo>
                  <a:lnTo>
                    <a:pt x="4482" y="318"/>
                  </a:lnTo>
                  <a:cubicBezTo>
                    <a:pt x="5096" y="318"/>
                    <a:pt x="5685" y="562"/>
                    <a:pt x="6119" y="996"/>
                  </a:cubicBezTo>
                  <a:cubicBezTo>
                    <a:pt x="6553" y="1430"/>
                    <a:pt x="6797" y="2019"/>
                    <a:pt x="6797" y="2632"/>
                  </a:cubicBezTo>
                  <a:lnTo>
                    <a:pt x="6797" y="2632"/>
                  </a:lnTo>
                  <a:cubicBezTo>
                    <a:pt x="6797" y="3911"/>
                    <a:pt x="5760" y="4947"/>
                    <a:pt x="4482" y="4947"/>
                  </a:cubicBezTo>
                  <a:lnTo>
                    <a:pt x="4482" y="4947"/>
                  </a:lnTo>
                  <a:cubicBezTo>
                    <a:pt x="3204" y="4947"/>
                    <a:pt x="2167" y="3911"/>
                    <a:pt x="2167" y="2632"/>
                  </a:cubicBezTo>
                </a:path>
              </a:pathLst>
            </a:custGeom>
            <a:noFill/>
            <a:ln w="9525" cap="rnd">
              <a:solidFill>
                <a:srgbClr val="919191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785697" y="2245138"/>
              <a:ext cx="1364100" cy="1364100"/>
            </a:xfrm>
            <a:custGeom>
              <a:rect l="0" t="0" r="0" b="0"/>
              <a:pathLst>
                <a:path w="2148" h="2148">
                  <a:moveTo>
                    <a:pt x="0" y="1074"/>
                  </a:moveTo>
                  <a:lnTo>
                    <a:pt x="0" y="1074"/>
                  </a:lnTo>
                  <a:cubicBezTo>
                    <a:pt x="0" y="480"/>
                    <a:pt x="480" y="0"/>
                    <a:pt x="1074" y="0"/>
                  </a:cubicBezTo>
                  <a:lnTo>
                    <a:pt x="1074" y="0"/>
                  </a:lnTo>
                  <a:cubicBezTo>
                    <a:pt x="1358" y="0"/>
                    <a:pt x="1632" y="113"/>
                    <a:pt x="1833" y="314"/>
                  </a:cubicBezTo>
                  <a:cubicBezTo>
                    <a:pt x="2035" y="516"/>
                    <a:pt x="2148" y="789"/>
                    <a:pt x="2148" y="1074"/>
                  </a:cubicBezTo>
                  <a:lnTo>
                    <a:pt x="2148" y="1074"/>
                  </a:lnTo>
                  <a:cubicBezTo>
                    <a:pt x="2148" y="1667"/>
                    <a:pt x="1667" y="2148"/>
                    <a:pt x="1074" y="2148"/>
                  </a:cubicBezTo>
                  <a:lnTo>
                    <a:pt x="1074" y="2148"/>
                  </a:lnTo>
                  <a:cubicBezTo>
                    <a:pt x="480" y="2148"/>
                    <a:pt x="0" y="1667"/>
                    <a:pt x="0" y="1074"/>
                  </a:cubicBezTo>
                </a:path>
              </a:pathLst>
            </a:custGeom>
            <a:solidFill>
              <a:srgbClr val="5959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0" y="1798550"/>
              <a:ext cx="2154560" cy="1815450"/>
            </a:xfrm>
            <a:custGeom>
              <a:rect l="0" t="0" r="0" b="0"/>
              <a:pathLst>
                <a:path w="3393" h="2858">
                  <a:moveTo>
                    <a:pt x="1237" y="1777"/>
                  </a:moveTo>
                  <a:lnTo>
                    <a:pt x="1237" y="1777"/>
                  </a:lnTo>
                  <a:cubicBezTo>
                    <a:pt x="1237" y="1184"/>
                    <a:pt x="1718" y="703"/>
                    <a:pt x="2311" y="703"/>
                  </a:cubicBezTo>
                  <a:lnTo>
                    <a:pt x="2311" y="703"/>
                  </a:lnTo>
                  <a:cubicBezTo>
                    <a:pt x="2596" y="703"/>
                    <a:pt x="2869" y="816"/>
                    <a:pt x="3070" y="1017"/>
                  </a:cubicBezTo>
                  <a:cubicBezTo>
                    <a:pt x="3272" y="1219"/>
                    <a:pt x="3385" y="1492"/>
                    <a:pt x="3385" y="1777"/>
                  </a:cubicBezTo>
                  <a:lnTo>
                    <a:pt x="3385" y="1777"/>
                  </a:lnTo>
                  <a:cubicBezTo>
                    <a:pt x="3385" y="2370"/>
                    <a:pt x="2904" y="2851"/>
                    <a:pt x="2311" y="2851"/>
                  </a:cubicBezTo>
                  <a:lnTo>
                    <a:pt x="2311" y="2851"/>
                  </a:lnTo>
                  <a:cubicBezTo>
                    <a:pt x="1718" y="2851"/>
                    <a:pt x="1237" y="2370"/>
                    <a:pt x="1237" y="1777"/>
                  </a:cubicBez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164363" y="4762"/>
              <a:ext cx="1364100" cy="1364100"/>
            </a:xfrm>
            <a:custGeom>
              <a:rect l="0" t="0" r="0" b="0"/>
              <a:pathLst>
                <a:path w="2148" h="2148">
                  <a:moveTo>
                    <a:pt x="0" y="1074"/>
                  </a:moveTo>
                  <a:lnTo>
                    <a:pt x="0" y="1074"/>
                  </a:lnTo>
                  <a:cubicBezTo>
                    <a:pt x="0" y="480"/>
                    <a:pt x="480" y="0"/>
                    <a:pt x="1074" y="0"/>
                  </a:cubicBezTo>
                  <a:lnTo>
                    <a:pt x="1074" y="0"/>
                  </a:lnTo>
                  <a:cubicBezTo>
                    <a:pt x="1358" y="0"/>
                    <a:pt x="1632" y="113"/>
                    <a:pt x="1833" y="314"/>
                  </a:cubicBezTo>
                  <a:cubicBezTo>
                    <a:pt x="2035" y="516"/>
                    <a:pt x="2148" y="789"/>
                    <a:pt x="2148" y="1074"/>
                  </a:cubicBezTo>
                  <a:lnTo>
                    <a:pt x="2148" y="1074"/>
                  </a:lnTo>
                  <a:cubicBezTo>
                    <a:pt x="2148" y="1667"/>
                    <a:pt x="1667" y="2148"/>
                    <a:pt x="1074" y="2148"/>
                  </a:cubicBezTo>
                  <a:lnTo>
                    <a:pt x="1074" y="2148"/>
                  </a:lnTo>
                  <a:cubicBezTo>
                    <a:pt x="480" y="2148"/>
                    <a:pt x="0" y="1667"/>
                    <a:pt x="0" y="1074"/>
                  </a:cubicBezTo>
                </a:path>
              </a:pathLst>
            </a:custGeom>
            <a:solidFill>
              <a:srgbClr val="FF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0" y="0"/>
              <a:ext cx="3533225" cy="1373625"/>
            </a:xfrm>
            <a:custGeom>
              <a:rect l="0" t="0" r="0" b="0"/>
              <a:pathLst>
                <a:path w="5564" h="2163">
                  <a:moveTo>
                    <a:pt x="3408" y="1081"/>
                  </a:moveTo>
                  <a:lnTo>
                    <a:pt x="3408" y="1081"/>
                  </a:lnTo>
                  <a:cubicBezTo>
                    <a:pt x="3408" y="488"/>
                    <a:pt x="3889" y="7"/>
                    <a:pt x="4482" y="7"/>
                  </a:cubicBezTo>
                  <a:lnTo>
                    <a:pt x="4482" y="7"/>
                  </a:lnTo>
                  <a:cubicBezTo>
                    <a:pt x="4767" y="7"/>
                    <a:pt x="5040" y="120"/>
                    <a:pt x="5242" y="322"/>
                  </a:cubicBezTo>
                  <a:cubicBezTo>
                    <a:pt x="5443" y="523"/>
                    <a:pt x="5556" y="796"/>
                    <a:pt x="5556" y="1081"/>
                  </a:cubicBezTo>
                  <a:lnTo>
                    <a:pt x="5556" y="1081"/>
                  </a:lnTo>
                  <a:cubicBezTo>
                    <a:pt x="5556" y="1674"/>
                    <a:pt x="5075" y="2155"/>
                    <a:pt x="4482" y="2155"/>
                  </a:cubicBezTo>
                  <a:lnTo>
                    <a:pt x="4482" y="2155"/>
                  </a:lnTo>
                  <a:cubicBezTo>
                    <a:pt x="3889" y="2155"/>
                    <a:pt x="3408" y="1674"/>
                    <a:pt x="3408" y="1081"/>
                  </a:cubicBez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543070" y="2245117"/>
              <a:ext cx="1364100" cy="1364099"/>
            </a:xfrm>
            <a:custGeom>
              <a:rect l="0" t="0" r="0" b="0"/>
              <a:pathLst>
                <a:path w="2148" h="2148">
                  <a:moveTo>
                    <a:pt x="0" y="1074"/>
                  </a:moveTo>
                  <a:lnTo>
                    <a:pt x="0" y="1074"/>
                  </a:lnTo>
                  <a:cubicBezTo>
                    <a:pt x="0" y="480"/>
                    <a:pt x="480" y="0"/>
                    <a:pt x="1074" y="0"/>
                  </a:cubicBezTo>
                  <a:lnTo>
                    <a:pt x="1074" y="0"/>
                  </a:lnTo>
                  <a:cubicBezTo>
                    <a:pt x="1358" y="0"/>
                    <a:pt x="1632" y="113"/>
                    <a:pt x="1833" y="314"/>
                  </a:cubicBezTo>
                  <a:cubicBezTo>
                    <a:pt x="2035" y="516"/>
                    <a:pt x="2148" y="789"/>
                    <a:pt x="2148" y="1074"/>
                  </a:cubicBezTo>
                  <a:lnTo>
                    <a:pt x="2148" y="1074"/>
                  </a:lnTo>
                  <a:cubicBezTo>
                    <a:pt x="2148" y="1667"/>
                    <a:pt x="1667" y="2148"/>
                    <a:pt x="1074" y="2148"/>
                  </a:cubicBezTo>
                  <a:lnTo>
                    <a:pt x="1074" y="2148"/>
                  </a:lnTo>
                  <a:cubicBezTo>
                    <a:pt x="480" y="2148"/>
                    <a:pt x="0" y="1667"/>
                    <a:pt x="0" y="1074"/>
                  </a:cubicBezTo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1798550"/>
              <a:ext cx="4911932" cy="1815429"/>
            </a:xfrm>
            <a:custGeom>
              <a:rect l="0" t="0" r="0" b="0"/>
              <a:pathLst>
                <a:path w="7735" h="2858">
                  <a:moveTo>
                    <a:pt x="5579" y="1777"/>
                  </a:moveTo>
                  <a:lnTo>
                    <a:pt x="5579" y="1777"/>
                  </a:lnTo>
                  <a:cubicBezTo>
                    <a:pt x="5579" y="1184"/>
                    <a:pt x="6060" y="703"/>
                    <a:pt x="6653" y="703"/>
                  </a:cubicBezTo>
                  <a:lnTo>
                    <a:pt x="6653" y="703"/>
                  </a:lnTo>
                  <a:cubicBezTo>
                    <a:pt x="6938" y="703"/>
                    <a:pt x="7211" y="816"/>
                    <a:pt x="7413" y="1017"/>
                  </a:cubicBezTo>
                  <a:cubicBezTo>
                    <a:pt x="7614" y="1219"/>
                    <a:pt x="7727" y="1492"/>
                    <a:pt x="7727" y="1777"/>
                  </a:cubicBezTo>
                  <a:lnTo>
                    <a:pt x="7727" y="1777"/>
                  </a:lnTo>
                  <a:cubicBezTo>
                    <a:pt x="7727" y="2370"/>
                    <a:pt x="7246" y="2851"/>
                    <a:pt x="6653" y="2851"/>
                  </a:cubicBezTo>
                  <a:lnTo>
                    <a:pt x="6653" y="2851"/>
                  </a:lnTo>
                  <a:cubicBezTo>
                    <a:pt x="6060" y="2851"/>
                    <a:pt x="5579" y="2370"/>
                    <a:pt x="5579" y="1777"/>
                  </a:cubicBez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741915" y="1062531"/>
              <a:ext cx="2208900" cy="2208900"/>
            </a:xfrm>
            <a:custGeom>
              <a:rect l="0" t="0" r="0" b="0"/>
              <a:pathLst>
                <a:path w="3478" h="3478">
                  <a:moveTo>
                    <a:pt x="0" y="1739"/>
                  </a:moveTo>
                  <a:lnTo>
                    <a:pt x="0" y="1739"/>
                  </a:lnTo>
                  <a:cubicBezTo>
                    <a:pt x="0" y="778"/>
                    <a:pt x="778" y="0"/>
                    <a:pt x="1739" y="0"/>
                  </a:cubicBezTo>
                  <a:lnTo>
                    <a:pt x="1739" y="0"/>
                  </a:lnTo>
                  <a:cubicBezTo>
                    <a:pt x="2200" y="0"/>
                    <a:pt x="2642" y="183"/>
                    <a:pt x="2969" y="509"/>
                  </a:cubicBezTo>
                  <a:cubicBezTo>
                    <a:pt x="3295" y="835"/>
                    <a:pt x="3478" y="1278"/>
                    <a:pt x="3478" y="1739"/>
                  </a:cubicBezTo>
                  <a:lnTo>
                    <a:pt x="3478" y="1739"/>
                  </a:lnTo>
                  <a:cubicBezTo>
                    <a:pt x="3478" y="2699"/>
                    <a:pt x="2699" y="3478"/>
                    <a:pt x="1739" y="3478"/>
                  </a:cubicBezTo>
                  <a:lnTo>
                    <a:pt x="1739" y="3478"/>
                  </a:lnTo>
                  <a:cubicBezTo>
                    <a:pt x="778" y="3478"/>
                    <a:pt x="0" y="2699"/>
                    <a:pt x="0" y="1739"/>
                  </a:cubicBezTo>
                </a:path>
              </a:pathLst>
            </a:custGeom>
            <a:solidFill>
              <a:srgbClr val="FFFFFF">
                <a:alpha val="78039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8" name="textbox 58"/>
          <p:cNvSpPr/>
          <p:nvPr/>
        </p:nvSpPr>
        <p:spPr>
          <a:xfrm>
            <a:off x="169928" y="277159"/>
            <a:ext cx="26701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3000" kern="0" spc="-40">
                <a:ln w="1587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店匠</a:t>
            </a:r>
            <a:r>
              <a:rPr sz="3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kern="0" spc="-40">
                <a:ln w="1587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SaaS</a:t>
            </a:r>
            <a:r>
              <a:rPr sz="3000" kern="0" spc="2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3000" kern="0" spc="-40">
                <a:ln w="1587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</a:t>
            </a:r>
            <a:endParaRPr lang="SimHei" altLang="SimHei" sz="3000"/>
          </a:p>
        </p:txBody>
      </p:sp>
      <p:sp>
        <p:nvSpPr>
          <p:cNvPr id="60" name="textbox 60"/>
          <p:cNvSpPr/>
          <p:nvPr/>
        </p:nvSpPr>
        <p:spPr>
          <a:xfrm>
            <a:off x="7436957" y="3389473"/>
            <a:ext cx="1292860" cy="628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 A</a:t>
            </a:r>
            <a:r>
              <a:rPr sz="1000" kern="0" spc="-3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I</a:t>
            </a:r>
            <a:r>
              <a:rPr sz="10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智能推荐算法</a:t>
            </a:r>
            <a:endParaRPr lang="SimHei" altLang="SimHei" sz="1000"/>
          </a:p>
          <a:p>
            <a:pPr marL="12700" algn="l" rtl="0" eaLnBrk="0">
              <a:lnSpc>
                <a:spcPct val="94000"/>
              </a:lnSpc>
              <a:spcBef>
                <a:spcPts val="53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 Webpush 弹窗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通知</a:t>
            </a:r>
            <a:endParaRPr lang="SimHei" altLang="SimHei" sz="1000"/>
          </a:p>
          <a:p>
            <a:pPr marL="12700" algn="l" rtl="0" eaLnBrk="0">
              <a:lnSpc>
                <a:spcPct val="96000"/>
              </a:lnSpc>
              <a:spcBef>
                <a:spcPts val="68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 谷歌广告增强型转化</a:t>
            </a:r>
            <a:endParaRPr lang="SimHei" altLang="SimHei" sz="1000"/>
          </a:p>
          <a:p>
            <a:pPr marL="12700" algn="l" rtl="0" eaLnBrk="0">
              <a:lnSpc>
                <a:spcPct val="96000"/>
              </a:lnSpc>
              <a:spcBef>
                <a:spcPts val="48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 深度转化数据报告</a:t>
            </a:r>
            <a:endParaRPr lang="SimHei" altLang="SimHei" sz="1000"/>
          </a:p>
        </p:txBody>
      </p:sp>
      <p:sp>
        <p:nvSpPr>
          <p:cNvPr id="62" name="textbox 62"/>
          <p:cNvSpPr/>
          <p:nvPr/>
        </p:nvSpPr>
        <p:spPr>
          <a:xfrm>
            <a:off x="1958824" y="3389526"/>
            <a:ext cx="1290955" cy="629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95"/>
              </a:lnSpc>
            </a:pPr>
            <a:endParaRPr lang="Arial" altLang="Arial" sz="100"/>
          </a:p>
          <a:p>
            <a:pPr marL="18415" indent="-5714" algn="r" rtl="0" eaLnBrk="0">
              <a:lnSpc>
                <a:spcPct val="99000"/>
              </a:lnSpc>
              <a:tabLst>
                <a:tab pos="139064"/>
              </a:tabLst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谷歌广告一体化管理 *</a:t>
            </a:r>
            <a:r>
              <a:rPr sz="10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GMC</a:t>
            </a:r>
            <a:r>
              <a:rPr sz="10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商品双重验证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多平台广告投放追踪 *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网站及图片 SEO 优化*</a:t>
            </a:r>
            <a:endParaRPr lang="SimHei" altLang="SimHei" sz="1000"/>
          </a:p>
        </p:txBody>
      </p:sp>
      <p:sp>
        <p:nvSpPr>
          <p:cNvPr id="64" name="textbox 64"/>
          <p:cNvSpPr/>
          <p:nvPr/>
        </p:nvSpPr>
        <p:spPr>
          <a:xfrm>
            <a:off x="6139015" y="864757"/>
            <a:ext cx="911860" cy="781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</a:t>
            </a:r>
            <a:r>
              <a:rPr sz="1000" kern="0" spc="2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自动收货功能</a:t>
            </a:r>
            <a:endParaRPr lang="SimHei" altLang="SimHei" sz="1000"/>
          </a:p>
          <a:p>
            <a:pPr marL="13970" indent="-1270" algn="l" rtl="0" eaLnBrk="0">
              <a:lnSpc>
                <a:spcPct val="99000"/>
              </a:lnSpc>
              <a:spcBef>
                <a:spcPts val="44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</a:t>
            </a:r>
            <a:r>
              <a:rPr sz="10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多进程店铺管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理</a:t>
            </a:r>
            <a:endParaRPr lang="SimHei" altLang="SimHei" sz="1000"/>
          </a:p>
          <a:p>
            <a:pPr marL="12700" algn="l" rtl="0" eaLnBrk="0">
              <a:lnSpc>
                <a:spcPct val="96000"/>
              </a:lnSpc>
              <a:spcBef>
                <a:spcPts val="32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 灵活订单配置</a:t>
            </a:r>
            <a:endParaRPr lang="SimHei" altLang="SimHei" sz="1000"/>
          </a:p>
          <a:p>
            <a:pPr marL="12700" algn="l" rtl="0" eaLnBrk="0">
              <a:lnSpc>
                <a:spcPct val="96000"/>
              </a:lnSpc>
              <a:spcBef>
                <a:spcPts val="48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*</a:t>
            </a:r>
            <a:r>
              <a:rPr sz="10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智能运费配置</a:t>
            </a:r>
            <a:endParaRPr lang="SimHei" altLang="SimHei" sz="1000"/>
          </a:p>
        </p:txBody>
      </p:sp>
      <p:sp>
        <p:nvSpPr>
          <p:cNvPr id="66" name="textbox 66"/>
          <p:cNvSpPr/>
          <p:nvPr/>
        </p:nvSpPr>
        <p:spPr>
          <a:xfrm>
            <a:off x="137649" y="789866"/>
            <a:ext cx="3678554" cy="193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8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覆盖跨境电商全业务链条，助力商家快速搭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建出海阵地</a:t>
            </a:r>
            <a:endParaRPr lang="SimHei" altLang="SimHei" sz="1200"/>
          </a:p>
        </p:txBody>
      </p:sp>
      <p:sp>
        <p:nvSpPr>
          <p:cNvPr id="68" name="textbox 68"/>
          <p:cNvSpPr/>
          <p:nvPr/>
        </p:nvSpPr>
        <p:spPr>
          <a:xfrm>
            <a:off x="4416577" y="2551588"/>
            <a:ext cx="1134744" cy="281940"/>
          </a:xfrm>
          <a:prstGeom prst="rect">
            <a:avLst/>
          </a:prstGeom>
          <a:solidFill>
            <a:srgbClr val="CCE2F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0" name="path"/>
          <p:cNvSpPr/>
          <p:nvPr/>
        </p:nvSpPr>
        <p:spPr>
          <a:xfrm>
            <a:off x="2495237" y="2495237"/>
            <a:ext cx="3060702" cy="342513"/>
          </a:xfrm>
          <a:custGeom>
            <a:rect l="0" t="0" r="0" b="0"/>
            <a:pathLst>
              <a:path w="4820" h="539">
                <a:moveTo>
                  <a:pt x="3025" y="310"/>
                </a:moveTo>
                <a:lnTo>
                  <a:pt x="3025" y="310"/>
                </a:lnTo>
                <a:cubicBezTo>
                  <a:pt x="3025" y="187"/>
                  <a:pt x="3124" y="88"/>
                  <a:pt x="3247" y="88"/>
                </a:cubicBezTo>
                <a:lnTo>
                  <a:pt x="4590" y="88"/>
                </a:lnTo>
                <a:cubicBezTo>
                  <a:pt x="4649" y="88"/>
                  <a:pt x="4706" y="112"/>
                  <a:pt x="4747" y="153"/>
                </a:cubicBezTo>
                <a:cubicBezTo>
                  <a:pt x="4789" y="195"/>
                  <a:pt x="4812" y="251"/>
                  <a:pt x="4812" y="310"/>
                </a:cubicBezTo>
                <a:lnTo>
                  <a:pt x="4812" y="310"/>
                </a:lnTo>
                <a:lnTo>
                  <a:pt x="4812" y="310"/>
                </a:lnTo>
                <a:cubicBezTo>
                  <a:pt x="4812" y="432"/>
                  <a:pt x="4713" y="531"/>
                  <a:pt x="4590" y="531"/>
                </a:cubicBezTo>
                <a:lnTo>
                  <a:pt x="3247" y="531"/>
                </a:lnTo>
                <a:lnTo>
                  <a:pt x="3247" y="531"/>
                </a:lnTo>
                <a:cubicBezTo>
                  <a:pt x="3124" y="531"/>
                  <a:pt x="3025" y="432"/>
                  <a:pt x="3025" y="310"/>
                </a:cubicBezTo>
              </a:path>
            </a:pathLst>
          </a:custGeom>
          <a:noFill/>
          <a:ln w="9525" cap="flat">
            <a:solidFill>
              <a:srgbClr val="000000">
                <a:alpha val="100000"/>
              </a:srgbClr>
            </a:solidFill>
            <a:prstDash val="solid"/>
            <a:miter lim="80000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864313" y="3315365"/>
            <a:ext cx="950164" cy="302816"/>
            <a:chExt cx="950164" cy="302816"/>
          </a:xfrm>
        </p:grpSpPr>
        <p:grpSp>
          <p:nvGrpSpPr>
            <p:cNvPr id="6" name="group 6"/>
            <p:cNvGrpSpPr/>
            <p:nvPr/>
          </p:nvGrpSpPr>
          <p:grpSpPr>
            <a:xfrm rot="21600000">
              <a:off x="-2369075" y="-820128"/>
              <a:ext cx="3319240" cy="1122944"/>
              <a:chExt cx="3319240" cy="1122944"/>
            </a:xfrm>
          </p:grpSpPr>
          <p:sp>
            <p:nvSpPr>
              <p:cNvPr id="72" name="path"/>
              <p:cNvSpPr/>
              <p:nvPr/>
            </p:nvSpPr>
            <p:spPr>
              <a:xfrm>
                <a:off x="2378177" y="836782"/>
                <a:ext cx="936299" cy="281400"/>
              </a:xfrm>
              <a:custGeom>
                <a:rect l="0" t="0" r="0" b="0"/>
                <a:pathLst>
                  <a:path w="1474" h="442">
                    <a:moveTo>
                      <a:pt x="0" y="221"/>
                    </a:moveTo>
                    <a:lnTo>
                      <a:pt x="0" y="221"/>
                    </a:lnTo>
                    <a:cubicBezTo>
                      <a:pt x="0" y="99"/>
                      <a:pt x="99" y="0"/>
                      <a:pt x="221" y="0"/>
                    </a:cubicBezTo>
                    <a:lnTo>
                      <a:pt x="1252" y="0"/>
                    </a:lnTo>
                    <a:cubicBezTo>
                      <a:pt x="1311" y="0"/>
                      <a:pt x="1368" y="23"/>
                      <a:pt x="1409" y="64"/>
                    </a:cubicBezTo>
                    <a:cubicBezTo>
                      <a:pt x="1451" y="106"/>
                      <a:pt x="1474" y="162"/>
                      <a:pt x="1474" y="221"/>
                    </a:cubicBezTo>
                    <a:lnTo>
                      <a:pt x="1474" y="221"/>
                    </a:lnTo>
                    <a:lnTo>
                      <a:pt x="1474" y="221"/>
                    </a:lnTo>
                    <a:cubicBezTo>
                      <a:pt x="1474" y="343"/>
                      <a:pt x="1375" y="443"/>
                      <a:pt x="1252" y="443"/>
                    </a:cubicBezTo>
                    <a:lnTo>
                      <a:pt x="221" y="443"/>
                    </a:lnTo>
                    <a:cubicBezTo>
                      <a:pt x="99" y="443"/>
                      <a:pt x="0" y="343"/>
                      <a:pt x="0" y="221"/>
                    </a:cubicBezTo>
                  </a:path>
                </a:pathLst>
              </a:custGeom>
              <a:solidFill>
                <a:srgbClr val="C7E3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4" name="path"/>
              <p:cNvSpPr/>
              <p:nvPr/>
            </p:nvSpPr>
            <p:spPr>
              <a:xfrm>
                <a:off x="0" y="0"/>
                <a:ext cx="3319240" cy="1122944"/>
              </a:xfrm>
              <a:custGeom>
                <a:rect l="0" t="0" r="0" b="0"/>
                <a:pathLst>
                  <a:path w="5227" h="1768">
                    <a:moveTo>
                      <a:pt x="3745" y="1539"/>
                    </a:moveTo>
                    <a:lnTo>
                      <a:pt x="3745" y="1539"/>
                    </a:lnTo>
                    <a:cubicBezTo>
                      <a:pt x="3745" y="1416"/>
                      <a:pt x="3844" y="1317"/>
                      <a:pt x="3966" y="1317"/>
                    </a:cubicBezTo>
                    <a:lnTo>
                      <a:pt x="4998" y="1317"/>
                    </a:lnTo>
                    <a:cubicBezTo>
                      <a:pt x="5056" y="1317"/>
                      <a:pt x="5113" y="1341"/>
                      <a:pt x="5154" y="1382"/>
                    </a:cubicBezTo>
                    <a:cubicBezTo>
                      <a:pt x="5196" y="1424"/>
                      <a:pt x="5219" y="1480"/>
                      <a:pt x="5219" y="1539"/>
                    </a:cubicBezTo>
                    <a:lnTo>
                      <a:pt x="5219" y="1539"/>
                    </a:lnTo>
                    <a:lnTo>
                      <a:pt x="5219" y="1539"/>
                    </a:lnTo>
                    <a:cubicBezTo>
                      <a:pt x="5219" y="1661"/>
                      <a:pt x="5120" y="1760"/>
                      <a:pt x="4998" y="1760"/>
                    </a:cubicBezTo>
                    <a:lnTo>
                      <a:pt x="3966" y="1760"/>
                    </a:lnTo>
                    <a:cubicBezTo>
                      <a:pt x="3844" y="1760"/>
                      <a:pt x="3745" y="1661"/>
                      <a:pt x="3745" y="1539"/>
                    </a:cubicBez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76" name="textbox 76"/>
            <p:cNvSpPr/>
            <p:nvPr/>
          </p:nvSpPr>
          <p:spPr>
            <a:xfrm>
              <a:off x="-12700" y="-12700"/>
              <a:ext cx="975994" cy="3492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600"/>
            </a:p>
            <a:p>
              <a:pPr marL="139064" algn="l" rtl="0" eaLnBrk="0">
                <a:lnSpc>
                  <a:spcPct val="97000"/>
                </a:lnSpc>
                <a:spcBef>
                  <a:spcPts val="3"/>
                </a:spcBef>
              </a:pPr>
              <a:r>
                <a:rPr sz="11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一站式支付</a:t>
              </a:r>
              <a:endParaRPr lang="SimHei" altLang="SimHei" sz="1100"/>
            </a:p>
          </p:txBody>
        </p:sp>
      </p:grpSp>
      <p:sp>
        <p:nvSpPr>
          <p:cNvPr id="78" name="textbox 78"/>
          <p:cNvSpPr/>
          <p:nvPr/>
        </p:nvSpPr>
        <p:spPr>
          <a:xfrm>
            <a:off x="3600329" y="3413536"/>
            <a:ext cx="731519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14300" algn="l" rtl="0" eaLnBrk="0">
              <a:lnSpc>
                <a:spcPct val="95000"/>
              </a:lnSpc>
            </a:pPr>
            <a:r>
              <a:rPr sz="10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公域流量</a:t>
            </a:r>
            <a:endParaRPr lang="SimHei" altLang="SimHei" sz="10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400" kern="0" spc="-20">
                <a:ln w="754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精准获客</a:t>
            </a:r>
            <a:endParaRPr lang="SimHei" altLang="SimHei" sz="1400"/>
          </a:p>
        </p:txBody>
      </p:sp>
      <p:sp>
        <p:nvSpPr>
          <p:cNvPr id="80" name="textbox 80"/>
          <p:cNvSpPr/>
          <p:nvPr/>
        </p:nvSpPr>
        <p:spPr>
          <a:xfrm>
            <a:off x="6363883" y="3413536"/>
            <a:ext cx="725169" cy="4546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1"/>
              </a:lnSpc>
            </a:pPr>
            <a:endParaRPr lang="Arial" altLang="Arial" sz="100"/>
          </a:p>
          <a:p>
            <a:pPr marL="107314" algn="l" rtl="0" eaLnBrk="0">
              <a:lnSpc>
                <a:spcPct val="96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私域运营</a:t>
            </a:r>
            <a:endParaRPr lang="SimHei" altLang="SimHei" sz="10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12700" algn="l" rtl="0" eaLnBrk="0">
              <a:lnSpc>
                <a:spcPct val="95000"/>
              </a:lnSpc>
              <a:spcBef>
                <a:spcPts val="5"/>
              </a:spcBef>
            </a:pPr>
            <a:r>
              <a:rPr sz="1400" kern="0" spc="-20">
                <a:ln w="75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高效转换</a:t>
            </a:r>
            <a:endParaRPr lang="SimHei" altLang="SimHei" sz="1400"/>
          </a:p>
        </p:txBody>
      </p:sp>
      <p:sp>
        <p:nvSpPr>
          <p:cNvPr id="82" name="textbox 82"/>
          <p:cNvSpPr/>
          <p:nvPr/>
        </p:nvSpPr>
        <p:spPr>
          <a:xfrm>
            <a:off x="4987382" y="1173139"/>
            <a:ext cx="723265" cy="455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06045" algn="l" rtl="0" eaLnBrk="0">
              <a:lnSpc>
                <a:spcPct val="96000"/>
              </a:lnSpc>
            </a:pPr>
            <a:r>
              <a:rPr sz="10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订单履约</a:t>
            </a:r>
            <a:endParaRPr lang="SimHei" altLang="SimHei" sz="1000"/>
          </a:p>
          <a:p>
            <a:pPr algn="l" rtl="0" eaLnBrk="0">
              <a:lnSpc>
                <a:spcPct val="103000"/>
              </a:lnSpc>
            </a:pPr>
            <a:endParaRPr lang="Arial" altLang="Arial" sz="500"/>
          </a:p>
          <a:p>
            <a:pPr marL="12700" algn="l" rtl="0" eaLnBrk="0">
              <a:lnSpc>
                <a:spcPct val="96000"/>
              </a:lnSpc>
              <a:spcBef>
                <a:spcPts val="3"/>
              </a:spcBef>
            </a:pPr>
            <a:r>
              <a:rPr sz="1400" kern="0" spc="-30">
                <a:ln w="7540" cap="flat" cmpd="sng">
                  <a:solidFill>
                    <a:srgbClr val="FFFF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智能履约</a:t>
            </a:r>
            <a:endParaRPr lang="SimHei" altLang="SimHei" sz="14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5442990" y="2929907"/>
            <a:ext cx="784380" cy="298059"/>
            <a:chExt cx="784380" cy="298059"/>
          </a:xfrm>
        </p:grpSpPr>
        <p:grpSp>
          <p:nvGrpSpPr>
            <p:cNvPr id="10" name="group 10"/>
            <p:cNvGrpSpPr/>
            <p:nvPr/>
          </p:nvGrpSpPr>
          <p:grpSpPr>
            <a:xfrm rot="21600000">
              <a:off x="-2947752" y="-434669"/>
              <a:ext cx="3732133" cy="732729"/>
              <a:chExt cx="3732133" cy="732729"/>
            </a:xfrm>
          </p:grpSpPr>
          <p:sp>
            <p:nvSpPr>
              <p:cNvPr id="84" name="path"/>
              <p:cNvSpPr/>
              <p:nvPr/>
            </p:nvSpPr>
            <p:spPr>
              <a:xfrm>
                <a:off x="2969570" y="446566"/>
                <a:ext cx="757799" cy="281399"/>
              </a:xfrm>
              <a:custGeom>
                <a:rect l="0" t="0" r="0" b="0"/>
                <a:pathLst>
                  <a:path w="1193" h="442">
                    <a:moveTo>
                      <a:pt x="0" y="221"/>
                    </a:moveTo>
                    <a:lnTo>
                      <a:pt x="0" y="221"/>
                    </a:lnTo>
                    <a:cubicBezTo>
                      <a:pt x="0" y="99"/>
                      <a:pt x="99" y="0"/>
                      <a:pt x="221" y="0"/>
                    </a:cubicBezTo>
                    <a:lnTo>
                      <a:pt x="971" y="0"/>
                    </a:lnTo>
                    <a:lnTo>
                      <a:pt x="971" y="0"/>
                    </a:lnTo>
                    <a:cubicBezTo>
                      <a:pt x="1030" y="0"/>
                      <a:pt x="1086" y="23"/>
                      <a:pt x="1128" y="64"/>
                    </a:cubicBezTo>
                    <a:cubicBezTo>
                      <a:pt x="1170" y="106"/>
                      <a:pt x="1193" y="162"/>
                      <a:pt x="1193" y="221"/>
                    </a:cubicBezTo>
                    <a:lnTo>
                      <a:pt x="1193" y="221"/>
                    </a:lnTo>
                    <a:lnTo>
                      <a:pt x="1193" y="221"/>
                    </a:lnTo>
                    <a:cubicBezTo>
                      <a:pt x="1193" y="343"/>
                      <a:pt x="1094" y="443"/>
                      <a:pt x="971" y="443"/>
                    </a:cubicBezTo>
                    <a:lnTo>
                      <a:pt x="221" y="443"/>
                    </a:lnTo>
                    <a:cubicBezTo>
                      <a:pt x="99" y="443"/>
                      <a:pt x="0" y="343"/>
                      <a:pt x="0" y="221"/>
                    </a:cubicBezTo>
                  </a:path>
                </a:pathLst>
              </a:custGeom>
              <a:solidFill>
                <a:srgbClr val="C7E3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6" name="path"/>
              <p:cNvSpPr/>
              <p:nvPr/>
            </p:nvSpPr>
            <p:spPr>
              <a:xfrm>
                <a:off x="0" y="0"/>
                <a:ext cx="3732133" cy="732729"/>
              </a:xfrm>
              <a:custGeom>
                <a:rect l="0" t="0" r="0" b="0"/>
                <a:pathLst>
                  <a:path w="5877" h="1153">
                    <a:moveTo>
                      <a:pt x="4676" y="924"/>
                    </a:moveTo>
                    <a:lnTo>
                      <a:pt x="4676" y="924"/>
                    </a:lnTo>
                    <a:cubicBezTo>
                      <a:pt x="4676" y="802"/>
                      <a:pt x="4775" y="703"/>
                      <a:pt x="4898" y="703"/>
                    </a:cubicBezTo>
                    <a:lnTo>
                      <a:pt x="5648" y="703"/>
                    </a:lnTo>
                    <a:lnTo>
                      <a:pt x="5648" y="703"/>
                    </a:lnTo>
                    <a:cubicBezTo>
                      <a:pt x="5707" y="703"/>
                      <a:pt x="5763" y="726"/>
                      <a:pt x="5804" y="768"/>
                    </a:cubicBezTo>
                    <a:cubicBezTo>
                      <a:pt x="5846" y="809"/>
                      <a:pt x="5869" y="866"/>
                      <a:pt x="5869" y="924"/>
                    </a:cubicBezTo>
                    <a:lnTo>
                      <a:pt x="5869" y="924"/>
                    </a:lnTo>
                    <a:lnTo>
                      <a:pt x="5869" y="924"/>
                    </a:lnTo>
                    <a:cubicBezTo>
                      <a:pt x="5869" y="1047"/>
                      <a:pt x="5770" y="1146"/>
                      <a:pt x="5648" y="1146"/>
                    </a:cubicBezTo>
                    <a:lnTo>
                      <a:pt x="4898" y="1146"/>
                    </a:lnTo>
                    <a:cubicBezTo>
                      <a:pt x="4775" y="1146"/>
                      <a:pt x="4676" y="1047"/>
                      <a:pt x="4676" y="924"/>
                    </a:cubicBez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88" name="textbox 88"/>
            <p:cNvSpPr/>
            <p:nvPr/>
          </p:nvSpPr>
          <p:spPr>
            <a:xfrm>
              <a:off x="-12700" y="-12700"/>
              <a:ext cx="810259" cy="3422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600"/>
            </a:p>
            <a:p>
              <a:pPr marL="138429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11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物流配送</a:t>
              </a:r>
              <a:endParaRPr lang="SimHei" altLang="SimHei" sz="11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2229" y="2929907"/>
            <a:ext cx="783416" cy="298059"/>
            <a:chExt cx="783416" cy="298059"/>
          </a:xfrm>
        </p:grpSpPr>
        <p:grpSp>
          <p:nvGrpSpPr>
            <p:cNvPr id="14" name="group 14"/>
            <p:cNvGrpSpPr/>
            <p:nvPr/>
          </p:nvGrpSpPr>
          <p:grpSpPr>
            <a:xfrm rot="21600000">
              <a:off x="-2046991" y="-434669"/>
              <a:ext cx="2830408" cy="732729"/>
              <a:chExt cx="2830408" cy="732729"/>
            </a:xfrm>
          </p:grpSpPr>
          <p:sp>
            <p:nvSpPr>
              <p:cNvPr id="90" name="path"/>
              <p:cNvSpPr/>
              <p:nvPr/>
            </p:nvSpPr>
            <p:spPr>
              <a:xfrm>
                <a:off x="2067846" y="446566"/>
                <a:ext cx="757800" cy="281399"/>
              </a:xfrm>
              <a:custGeom>
                <a:rect l="0" t="0" r="0" b="0"/>
                <a:pathLst>
                  <a:path w="1193" h="442">
                    <a:moveTo>
                      <a:pt x="0" y="221"/>
                    </a:moveTo>
                    <a:lnTo>
                      <a:pt x="0" y="221"/>
                    </a:lnTo>
                    <a:cubicBezTo>
                      <a:pt x="0" y="99"/>
                      <a:pt x="99" y="0"/>
                      <a:pt x="221" y="0"/>
                    </a:cubicBezTo>
                    <a:lnTo>
                      <a:pt x="971" y="0"/>
                    </a:lnTo>
                    <a:lnTo>
                      <a:pt x="971" y="0"/>
                    </a:lnTo>
                    <a:cubicBezTo>
                      <a:pt x="1030" y="0"/>
                      <a:pt x="1086" y="23"/>
                      <a:pt x="1128" y="64"/>
                    </a:cubicBezTo>
                    <a:cubicBezTo>
                      <a:pt x="1170" y="106"/>
                      <a:pt x="1193" y="162"/>
                      <a:pt x="1193" y="221"/>
                    </a:cubicBezTo>
                    <a:lnTo>
                      <a:pt x="1193" y="221"/>
                    </a:lnTo>
                    <a:lnTo>
                      <a:pt x="1193" y="221"/>
                    </a:lnTo>
                    <a:cubicBezTo>
                      <a:pt x="1193" y="343"/>
                      <a:pt x="1094" y="443"/>
                      <a:pt x="971" y="443"/>
                    </a:cubicBezTo>
                    <a:lnTo>
                      <a:pt x="221" y="443"/>
                    </a:lnTo>
                    <a:cubicBezTo>
                      <a:pt x="99" y="443"/>
                      <a:pt x="0" y="343"/>
                      <a:pt x="0" y="221"/>
                    </a:cubicBezTo>
                  </a:path>
                </a:pathLst>
              </a:custGeom>
              <a:solidFill>
                <a:srgbClr val="C7E3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2" name="path"/>
              <p:cNvSpPr/>
              <p:nvPr/>
            </p:nvSpPr>
            <p:spPr>
              <a:xfrm>
                <a:off x="0" y="0"/>
                <a:ext cx="2830408" cy="732729"/>
              </a:xfrm>
              <a:custGeom>
                <a:rect l="0" t="0" r="0" b="0"/>
                <a:pathLst>
                  <a:path w="4457" h="1153">
                    <a:moveTo>
                      <a:pt x="3256" y="924"/>
                    </a:moveTo>
                    <a:lnTo>
                      <a:pt x="3256" y="924"/>
                    </a:lnTo>
                    <a:cubicBezTo>
                      <a:pt x="3256" y="802"/>
                      <a:pt x="3355" y="703"/>
                      <a:pt x="3478" y="703"/>
                    </a:cubicBezTo>
                    <a:lnTo>
                      <a:pt x="4228" y="703"/>
                    </a:lnTo>
                    <a:lnTo>
                      <a:pt x="4228" y="703"/>
                    </a:lnTo>
                    <a:cubicBezTo>
                      <a:pt x="4287" y="703"/>
                      <a:pt x="4343" y="726"/>
                      <a:pt x="4384" y="768"/>
                    </a:cubicBezTo>
                    <a:cubicBezTo>
                      <a:pt x="4426" y="809"/>
                      <a:pt x="4449" y="866"/>
                      <a:pt x="4449" y="924"/>
                    </a:cubicBezTo>
                    <a:lnTo>
                      <a:pt x="4449" y="924"/>
                    </a:lnTo>
                    <a:lnTo>
                      <a:pt x="4449" y="924"/>
                    </a:lnTo>
                    <a:cubicBezTo>
                      <a:pt x="4449" y="1047"/>
                      <a:pt x="4350" y="1146"/>
                      <a:pt x="4228" y="1146"/>
                    </a:cubicBezTo>
                    <a:lnTo>
                      <a:pt x="3478" y="1146"/>
                    </a:lnTo>
                    <a:cubicBezTo>
                      <a:pt x="3355" y="1146"/>
                      <a:pt x="3256" y="1047"/>
                      <a:pt x="3256" y="924"/>
                    </a:cubicBez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94" name="textbox 94"/>
            <p:cNvSpPr/>
            <p:nvPr/>
          </p:nvSpPr>
          <p:spPr>
            <a:xfrm>
              <a:off x="-12700" y="-12700"/>
              <a:ext cx="808990" cy="34226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600"/>
            </a:p>
            <a:p>
              <a:pPr marL="137795" algn="l" rtl="0" eaLnBrk="0">
                <a:lnSpc>
                  <a:spcPct val="95000"/>
                </a:lnSpc>
                <a:spcBef>
                  <a:spcPts val="4"/>
                </a:spcBef>
              </a:pPr>
              <a:r>
                <a:rPr sz="1100" kern="0" spc="-1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客户服务</a:t>
              </a:r>
              <a:endParaRPr lang="SimHei" altLang="SimHei" sz="1100"/>
            </a:p>
          </p:txBody>
        </p:sp>
      </p:grpSp>
      <p:sp>
        <p:nvSpPr>
          <p:cNvPr id="96" name="textbox 96"/>
          <p:cNvSpPr/>
          <p:nvPr/>
        </p:nvSpPr>
        <p:spPr>
          <a:xfrm>
            <a:off x="4878675" y="2104999"/>
            <a:ext cx="932814" cy="291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800" kern="0" spc="-20">
                <a:ln w="9525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生态体系</a:t>
            </a:r>
            <a:endParaRPr lang="SimHei" altLang="SimHei" sz="18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5683562" y="2544161"/>
            <a:ext cx="544039" cy="293546"/>
            <a:chExt cx="544039" cy="293546"/>
          </a:xfrm>
        </p:grpSpPr>
        <p:grpSp>
          <p:nvGrpSpPr>
            <p:cNvPr id="18" name="group 18"/>
            <p:cNvGrpSpPr/>
            <p:nvPr/>
          </p:nvGrpSpPr>
          <p:grpSpPr>
            <a:xfrm rot="21600000">
              <a:off x="-3188324" y="-48924"/>
              <a:ext cx="3732364" cy="342470"/>
              <a:chExt cx="3732364" cy="342470"/>
            </a:xfrm>
          </p:grpSpPr>
          <p:sp>
            <p:nvSpPr>
              <p:cNvPr id="98" name="path"/>
              <p:cNvSpPr/>
              <p:nvPr/>
            </p:nvSpPr>
            <p:spPr>
              <a:xfrm>
                <a:off x="3205602" y="56308"/>
                <a:ext cx="521999" cy="281400"/>
              </a:xfrm>
              <a:custGeom>
                <a:rect l="0" t="0" r="0" b="0"/>
                <a:pathLst>
                  <a:path w="822" h="442">
                    <a:moveTo>
                      <a:pt x="0" y="221"/>
                    </a:moveTo>
                    <a:lnTo>
                      <a:pt x="0" y="221"/>
                    </a:lnTo>
                    <a:cubicBezTo>
                      <a:pt x="0" y="99"/>
                      <a:pt x="99" y="0"/>
                      <a:pt x="221" y="0"/>
                    </a:cubicBezTo>
                    <a:lnTo>
                      <a:pt x="600" y="0"/>
                    </a:lnTo>
                    <a:lnTo>
                      <a:pt x="600" y="0"/>
                    </a:lnTo>
                    <a:cubicBezTo>
                      <a:pt x="659" y="0"/>
                      <a:pt x="715" y="23"/>
                      <a:pt x="757" y="64"/>
                    </a:cubicBezTo>
                    <a:cubicBezTo>
                      <a:pt x="798" y="106"/>
                      <a:pt x="822" y="162"/>
                      <a:pt x="822" y="221"/>
                    </a:cubicBezTo>
                    <a:lnTo>
                      <a:pt x="822" y="221"/>
                    </a:lnTo>
                    <a:lnTo>
                      <a:pt x="822" y="221"/>
                    </a:lnTo>
                    <a:cubicBezTo>
                      <a:pt x="822" y="343"/>
                      <a:pt x="722" y="443"/>
                      <a:pt x="600" y="443"/>
                    </a:cubicBezTo>
                    <a:lnTo>
                      <a:pt x="221" y="443"/>
                    </a:lnTo>
                    <a:lnTo>
                      <a:pt x="221" y="443"/>
                    </a:lnTo>
                    <a:cubicBezTo>
                      <a:pt x="99" y="443"/>
                      <a:pt x="0" y="343"/>
                      <a:pt x="0" y="221"/>
                    </a:cubicBezTo>
                  </a:path>
                </a:pathLst>
              </a:custGeom>
              <a:solidFill>
                <a:srgbClr val="C7E3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0" name="path"/>
              <p:cNvSpPr/>
              <p:nvPr/>
            </p:nvSpPr>
            <p:spPr>
              <a:xfrm>
                <a:off x="0" y="0"/>
                <a:ext cx="3732364" cy="342470"/>
              </a:xfrm>
              <a:custGeom>
                <a:rect l="0" t="0" r="0" b="0"/>
                <a:pathLst>
                  <a:path w="5877" h="539">
                    <a:moveTo>
                      <a:pt x="5048" y="310"/>
                    </a:moveTo>
                    <a:lnTo>
                      <a:pt x="5048" y="310"/>
                    </a:lnTo>
                    <a:cubicBezTo>
                      <a:pt x="5048" y="187"/>
                      <a:pt x="5147" y="88"/>
                      <a:pt x="5269" y="88"/>
                    </a:cubicBezTo>
                    <a:lnTo>
                      <a:pt x="5648" y="88"/>
                    </a:lnTo>
                    <a:lnTo>
                      <a:pt x="5648" y="88"/>
                    </a:lnTo>
                    <a:cubicBezTo>
                      <a:pt x="5707" y="88"/>
                      <a:pt x="5763" y="112"/>
                      <a:pt x="5805" y="153"/>
                    </a:cubicBezTo>
                    <a:cubicBezTo>
                      <a:pt x="5846" y="195"/>
                      <a:pt x="5870" y="251"/>
                      <a:pt x="5870" y="310"/>
                    </a:cubicBezTo>
                    <a:lnTo>
                      <a:pt x="5870" y="310"/>
                    </a:lnTo>
                    <a:lnTo>
                      <a:pt x="5870" y="310"/>
                    </a:lnTo>
                    <a:cubicBezTo>
                      <a:pt x="5870" y="432"/>
                      <a:pt x="5771" y="531"/>
                      <a:pt x="5648" y="531"/>
                    </a:cubicBezTo>
                    <a:lnTo>
                      <a:pt x="5269" y="531"/>
                    </a:lnTo>
                    <a:lnTo>
                      <a:pt x="5269" y="531"/>
                    </a:lnTo>
                    <a:cubicBezTo>
                      <a:pt x="5147" y="531"/>
                      <a:pt x="5048" y="432"/>
                      <a:pt x="5048" y="310"/>
                    </a:cubicBezTo>
                  </a:path>
                </a:pathLst>
              </a:custGeom>
              <a:noFill/>
              <a:ln w="9525" cap="flat">
                <a:solidFill>
                  <a:srgbClr val="000000">
                    <a:alpha val="100000"/>
                  </a:srgbClr>
                </a:solidFill>
                <a:prstDash val="solid"/>
                <a:miter lim="80000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02" name="textbox 102"/>
            <p:cNvSpPr/>
            <p:nvPr/>
          </p:nvSpPr>
          <p:spPr>
            <a:xfrm>
              <a:off x="-12700" y="-12700"/>
              <a:ext cx="569594" cy="3556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700"/>
            </a:p>
            <a:p>
              <a:pPr algn="l" rtl="0" eaLnBrk="0">
                <a:lnSpc>
                  <a:spcPct val="6167"/>
                </a:lnSpc>
              </a:pPr>
              <a:endParaRPr lang="Arial" altLang="Arial" sz="100"/>
            </a:p>
            <a:p>
              <a:pPr marL="193675" algn="l" rtl="0" eaLnBrk="0">
                <a:lnSpc>
                  <a:spcPct val="78000"/>
                </a:lnSpc>
              </a:pPr>
              <a:r>
                <a:rPr sz="1100" kern="0" spc="-20">
                  <a:solidFill>
                    <a:srgbClr val="000000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ERP</a:t>
              </a:r>
              <a:endParaRPr lang="SimHei" altLang="SimHei" sz="1100"/>
            </a:p>
          </p:txBody>
        </p:sp>
      </p:grpSp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4490247" y="2611403"/>
            <a:ext cx="995680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选品和销售渠道</a:t>
            </a:r>
            <a:endParaRPr lang="SimHei" altLang="SimHei" sz="1100"/>
          </a:p>
        </p:txBody>
      </p:sp>
      <p:sp>
        <p:nvSpPr>
          <p:cNvPr id="108" name="textbox 108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110" name="textbox 110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112" name="textbox 112"/>
          <p:cNvSpPr/>
          <p:nvPr/>
        </p:nvSpPr>
        <p:spPr>
          <a:xfrm>
            <a:off x="8880494" y="4845740"/>
            <a:ext cx="76200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û</a:t>
            </a:r>
            <a:endParaRPr lang="Arial" altLang="Arial" sz="7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6" name="table 116"/>
          <p:cNvGraphicFramePr>
            <a:graphicFrameLocks noGrp="1"/>
          </p:cNvGraphicFramePr>
          <p:nvPr/>
        </p:nvGraphicFramePr>
        <p:xfrm>
          <a:off x="847819" y="3278627"/>
          <a:ext cx="7179945" cy="1092835"/>
        </p:xfrm>
        <a:graphic>
          <a:graphicData uri="http://schemas.openxmlformats.org/drawingml/2006/table">
            <a:tbl>
              <a:tblPr/>
              <a:tblGrid>
                <a:gridCol w="1902460"/>
                <a:gridCol w="1604645"/>
                <a:gridCol w="1797685"/>
                <a:gridCol w="1875154"/>
              </a:tblGrid>
              <a:tr h="172085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095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8454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700"/>
                    </a:p>
                    <a:p>
                      <a:pPr marL="2835910" algn="l" rtl="0" eaLnBrk="0">
                        <a:lnSpc>
                          <a:spcPct val="95000"/>
                        </a:lnSpc>
                        <a:spcBef>
                          <a:spcPts val="1"/>
                        </a:spcBef>
                      </a:pPr>
                      <a:r>
                        <a:rPr sz="1000" kern="0" spc="-10">
                          <a:ln w="5159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店匠美瞳行业店铺解决方案</a:t>
                      </a:r>
                      <a:endParaRPr lang="SimHei" altLang="Sim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00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00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0000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E0000"/>
                    </a:solidFill>
                  </a:tcPr>
                </a:tc>
              </a:tr>
              <a:tr h="172720">
                <a:tc gridSpan="4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8" name="textbox 118"/>
          <p:cNvSpPr/>
          <p:nvPr/>
        </p:nvSpPr>
        <p:spPr>
          <a:xfrm>
            <a:off x="2778544" y="3450826"/>
            <a:ext cx="1548130" cy="339090"/>
          </a:xfrm>
          <a:prstGeom prst="rect">
            <a:avLst/>
          </a:prstGeom>
          <a:solidFill>
            <a:srgbClr val="FFA1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0" name="textbox 120"/>
          <p:cNvSpPr/>
          <p:nvPr/>
        </p:nvSpPr>
        <p:spPr>
          <a:xfrm>
            <a:off x="4383069" y="3450824"/>
            <a:ext cx="1741804" cy="339090"/>
          </a:xfrm>
          <a:prstGeom prst="rect">
            <a:avLst/>
          </a:prstGeom>
          <a:solidFill>
            <a:srgbClr val="FFA1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2" name="textbox 122"/>
          <p:cNvSpPr/>
          <p:nvPr/>
        </p:nvSpPr>
        <p:spPr>
          <a:xfrm>
            <a:off x="6181095" y="3450825"/>
            <a:ext cx="1640839" cy="339090"/>
          </a:xfrm>
          <a:prstGeom prst="rect">
            <a:avLst/>
          </a:prstGeom>
          <a:solidFill>
            <a:srgbClr val="FFA1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4" name="textbox 124"/>
          <p:cNvSpPr/>
          <p:nvPr/>
        </p:nvSpPr>
        <p:spPr>
          <a:xfrm>
            <a:off x="1054618" y="3450825"/>
            <a:ext cx="1667510" cy="339090"/>
          </a:xfrm>
          <a:prstGeom prst="rect">
            <a:avLst/>
          </a:prstGeom>
          <a:solidFill>
            <a:srgbClr val="FFA180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1049855" y="1557390"/>
            <a:ext cx="6776429" cy="2236925"/>
            <a:chExt cx="6776429" cy="2236925"/>
          </a:xfrm>
        </p:grpSpPr>
        <p:sp>
          <p:nvSpPr>
            <p:cNvPr id="126" name="path"/>
            <p:cNvSpPr/>
            <p:nvPr/>
          </p:nvSpPr>
          <p:spPr>
            <a:xfrm>
              <a:off x="0" y="937846"/>
              <a:ext cx="6776429" cy="1299078"/>
            </a:xfrm>
            <a:custGeom>
              <a:rect l="0" t="0" r="0" b="0"/>
              <a:pathLst>
                <a:path w="10671" h="2045">
                  <a:moveTo>
                    <a:pt x="5249" y="1504"/>
                  </a:moveTo>
                  <a:lnTo>
                    <a:pt x="5249" y="1504"/>
                  </a:lnTo>
                  <a:cubicBezTo>
                    <a:pt x="5249" y="1504"/>
                    <a:pt x="5249" y="1504"/>
                    <a:pt x="5249" y="1504"/>
                  </a:cubicBezTo>
                  <a:lnTo>
                    <a:pt x="7991" y="1504"/>
                  </a:lnTo>
                  <a:cubicBezTo>
                    <a:pt x="7991" y="1504"/>
                    <a:pt x="7991" y="1504"/>
                    <a:pt x="7991" y="1504"/>
                  </a:cubicBezTo>
                  <a:cubicBezTo>
                    <a:pt x="7991" y="1504"/>
                    <a:pt x="7991" y="1504"/>
                    <a:pt x="7991" y="1504"/>
                  </a:cubicBezTo>
                  <a:lnTo>
                    <a:pt x="7991" y="2038"/>
                  </a:lnTo>
                  <a:cubicBezTo>
                    <a:pt x="7991" y="2038"/>
                    <a:pt x="7991" y="2038"/>
                    <a:pt x="7991" y="2038"/>
                  </a:cubicBezTo>
                  <a:lnTo>
                    <a:pt x="5249" y="2038"/>
                  </a:lnTo>
                  <a:lnTo>
                    <a:pt x="5249" y="2038"/>
                  </a:lnTo>
                  <a:cubicBezTo>
                    <a:pt x="5249" y="2038"/>
                    <a:pt x="5249" y="2038"/>
                    <a:pt x="5249" y="2038"/>
                  </a:cubicBezTo>
                  <a:lnTo>
                    <a:pt x="5249" y="1504"/>
                  </a:lnTo>
                  <a:close/>
                  <a:moveTo>
                    <a:pt x="2722" y="1504"/>
                  </a:moveTo>
                  <a:lnTo>
                    <a:pt x="2722" y="1504"/>
                  </a:lnTo>
                  <a:cubicBezTo>
                    <a:pt x="2722" y="1504"/>
                    <a:pt x="2722" y="1504"/>
                    <a:pt x="2722" y="1504"/>
                  </a:cubicBezTo>
                  <a:lnTo>
                    <a:pt x="5160" y="1504"/>
                  </a:lnTo>
                  <a:cubicBezTo>
                    <a:pt x="5160" y="1504"/>
                    <a:pt x="5160" y="1504"/>
                    <a:pt x="5160" y="1504"/>
                  </a:cubicBezTo>
                  <a:cubicBezTo>
                    <a:pt x="5160" y="1504"/>
                    <a:pt x="5160" y="1504"/>
                    <a:pt x="5160" y="1504"/>
                  </a:cubicBezTo>
                  <a:lnTo>
                    <a:pt x="5160" y="2038"/>
                  </a:lnTo>
                  <a:cubicBezTo>
                    <a:pt x="5160" y="2038"/>
                    <a:pt x="5160" y="2038"/>
                    <a:pt x="5160" y="2038"/>
                  </a:cubicBezTo>
                  <a:lnTo>
                    <a:pt x="2722" y="2038"/>
                  </a:lnTo>
                  <a:lnTo>
                    <a:pt x="2722" y="2038"/>
                  </a:lnTo>
                  <a:cubicBezTo>
                    <a:pt x="2722" y="2038"/>
                    <a:pt x="2722" y="2038"/>
                    <a:pt x="2722" y="2038"/>
                  </a:cubicBezTo>
                  <a:lnTo>
                    <a:pt x="2722" y="1504"/>
                  </a:lnTo>
                  <a:close/>
                  <a:moveTo>
                    <a:pt x="8080" y="1504"/>
                  </a:moveTo>
                  <a:lnTo>
                    <a:pt x="8080" y="1504"/>
                  </a:lnTo>
                  <a:cubicBezTo>
                    <a:pt x="8080" y="1504"/>
                    <a:pt x="8080" y="1504"/>
                    <a:pt x="8080" y="1504"/>
                  </a:cubicBezTo>
                  <a:lnTo>
                    <a:pt x="10664" y="1504"/>
                  </a:lnTo>
                  <a:cubicBezTo>
                    <a:pt x="10664" y="1504"/>
                    <a:pt x="10664" y="1504"/>
                    <a:pt x="10664" y="1504"/>
                  </a:cubicBezTo>
                  <a:cubicBezTo>
                    <a:pt x="10664" y="1504"/>
                    <a:pt x="10664" y="1504"/>
                    <a:pt x="10664" y="1504"/>
                  </a:cubicBezTo>
                  <a:lnTo>
                    <a:pt x="10664" y="2038"/>
                  </a:lnTo>
                  <a:cubicBezTo>
                    <a:pt x="10664" y="2038"/>
                    <a:pt x="10664" y="2038"/>
                    <a:pt x="10663" y="2038"/>
                  </a:cubicBezTo>
                  <a:lnTo>
                    <a:pt x="8080" y="2038"/>
                  </a:lnTo>
                  <a:lnTo>
                    <a:pt x="8080" y="2038"/>
                  </a:lnTo>
                  <a:cubicBezTo>
                    <a:pt x="8080" y="2038"/>
                    <a:pt x="8080" y="2038"/>
                    <a:pt x="8080" y="2038"/>
                  </a:cubicBezTo>
                  <a:lnTo>
                    <a:pt x="8080" y="1504"/>
                  </a:lnTo>
                  <a:close/>
                  <a:moveTo>
                    <a:pt x="7" y="1504"/>
                  </a:moveTo>
                  <a:lnTo>
                    <a:pt x="7" y="1504"/>
                  </a:lnTo>
                  <a:cubicBezTo>
                    <a:pt x="7" y="1504"/>
                    <a:pt x="7" y="1504"/>
                    <a:pt x="7" y="1504"/>
                  </a:cubicBezTo>
                  <a:lnTo>
                    <a:pt x="2633" y="1504"/>
                  </a:lnTo>
                  <a:cubicBezTo>
                    <a:pt x="2633" y="1504"/>
                    <a:pt x="2633" y="1504"/>
                    <a:pt x="2633" y="1504"/>
                  </a:cubicBezTo>
                  <a:cubicBezTo>
                    <a:pt x="2633" y="1504"/>
                    <a:pt x="2633" y="1504"/>
                    <a:pt x="2633" y="1504"/>
                  </a:cubicBezTo>
                  <a:lnTo>
                    <a:pt x="2633" y="2038"/>
                  </a:lnTo>
                  <a:cubicBezTo>
                    <a:pt x="2633" y="2038"/>
                    <a:pt x="2633" y="2038"/>
                    <a:pt x="2633" y="2038"/>
                  </a:cubicBezTo>
                  <a:lnTo>
                    <a:pt x="7" y="2038"/>
                  </a:lnTo>
                  <a:lnTo>
                    <a:pt x="7" y="2038"/>
                  </a:lnTo>
                  <a:cubicBezTo>
                    <a:pt x="7" y="2038"/>
                    <a:pt x="7" y="2038"/>
                    <a:pt x="7" y="2038"/>
                  </a:cubicBezTo>
                  <a:lnTo>
                    <a:pt x="7" y="1504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445381" y="0"/>
              <a:ext cx="4696531" cy="1334924"/>
            </a:xfrm>
            <a:custGeom>
              <a:rect l="0" t="0" r="0" b="0"/>
              <a:pathLst>
                <a:path w="7396" h="2102">
                  <a:moveTo>
                    <a:pt x="7119" y="7"/>
                  </a:moveTo>
                  <a:lnTo>
                    <a:pt x="7119" y="7"/>
                  </a:lnTo>
                  <a:cubicBezTo>
                    <a:pt x="7193" y="7"/>
                    <a:pt x="7253" y="63"/>
                    <a:pt x="7253" y="132"/>
                  </a:cubicBezTo>
                  <a:lnTo>
                    <a:pt x="7253" y="945"/>
                  </a:lnTo>
                  <a:cubicBezTo>
                    <a:pt x="7253" y="1014"/>
                    <a:pt x="7314" y="1070"/>
                    <a:pt x="7388" y="1070"/>
                  </a:cubicBezTo>
                  <a:lnTo>
                    <a:pt x="7388" y="1070"/>
                  </a:lnTo>
                  <a:cubicBezTo>
                    <a:pt x="7314" y="1070"/>
                    <a:pt x="7253" y="1126"/>
                    <a:pt x="7253" y="1195"/>
                  </a:cubicBezTo>
                  <a:lnTo>
                    <a:pt x="7253" y="1970"/>
                  </a:lnTo>
                  <a:cubicBezTo>
                    <a:pt x="7253" y="2038"/>
                    <a:pt x="7193" y="2094"/>
                    <a:pt x="7119" y="2094"/>
                  </a:cubicBezTo>
                </a:path>
              </a:pathLst>
            </a:custGeom>
            <a:noFill/>
            <a:ln w="9525" cap="flat">
              <a:solidFill>
                <a:srgbClr val="59595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2328144" y="1391178"/>
            <a:ext cx="4604686" cy="1772925"/>
            <a:chExt cx="4604686" cy="1772925"/>
          </a:xfrm>
        </p:grpSpPr>
        <p:sp>
          <p:nvSpPr>
            <p:cNvPr id="130" name="path"/>
            <p:cNvSpPr/>
            <p:nvPr/>
          </p:nvSpPr>
          <p:spPr>
            <a:xfrm>
              <a:off x="1610675" y="761563"/>
              <a:ext cx="1383323" cy="640522"/>
            </a:xfrm>
            <a:custGeom>
              <a:rect l="0" t="0" r="0" b="0"/>
              <a:pathLst>
                <a:path w="2178" h="100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2178" y="0"/>
                  </a:lnTo>
                  <a:cubicBezTo>
                    <a:pt x="2178" y="0"/>
                    <a:pt x="2178" y="0"/>
                    <a:pt x="2178" y="0"/>
                  </a:cubicBezTo>
                  <a:cubicBezTo>
                    <a:pt x="2178" y="0"/>
                    <a:pt x="2178" y="0"/>
                    <a:pt x="2178" y="0"/>
                  </a:cubicBezTo>
                  <a:lnTo>
                    <a:pt x="2178" y="1008"/>
                  </a:lnTo>
                  <a:cubicBezTo>
                    <a:pt x="2178" y="1008"/>
                    <a:pt x="2178" y="1008"/>
                    <a:pt x="2178" y="1008"/>
                  </a:cubicBezTo>
                  <a:lnTo>
                    <a:pt x="0" y="1008"/>
                  </a:lnTo>
                  <a:lnTo>
                    <a:pt x="0" y="1008"/>
                  </a:lnTo>
                  <a:cubicBezTo>
                    <a:pt x="0" y="1008"/>
                    <a:pt x="0" y="1008"/>
                    <a:pt x="0" y="1008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67092" y="756801"/>
              <a:ext cx="2831668" cy="650047"/>
            </a:xfrm>
            <a:custGeom>
              <a:rect l="0" t="0" r="0" b="0"/>
              <a:pathLst>
                <a:path w="4459" h="1023">
                  <a:moveTo>
                    <a:pt x="2273" y="7"/>
                  </a:moveTo>
                  <a:lnTo>
                    <a:pt x="2273" y="7"/>
                  </a:lnTo>
                  <a:cubicBezTo>
                    <a:pt x="2273" y="7"/>
                    <a:pt x="2273" y="7"/>
                    <a:pt x="2273" y="7"/>
                  </a:cubicBezTo>
                  <a:lnTo>
                    <a:pt x="4451" y="7"/>
                  </a:lnTo>
                  <a:cubicBezTo>
                    <a:pt x="4451" y="7"/>
                    <a:pt x="4451" y="7"/>
                    <a:pt x="4451" y="7"/>
                  </a:cubicBezTo>
                  <a:cubicBezTo>
                    <a:pt x="4451" y="7"/>
                    <a:pt x="4451" y="7"/>
                    <a:pt x="4451" y="7"/>
                  </a:cubicBezTo>
                  <a:lnTo>
                    <a:pt x="4451" y="1016"/>
                  </a:lnTo>
                  <a:cubicBezTo>
                    <a:pt x="4451" y="1016"/>
                    <a:pt x="4451" y="1016"/>
                    <a:pt x="4451" y="1016"/>
                  </a:cubicBezTo>
                  <a:lnTo>
                    <a:pt x="2273" y="1016"/>
                  </a:lnTo>
                  <a:lnTo>
                    <a:pt x="2273" y="1016"/>
                  </a:lnTo>
                  <a:cubicBezTo>
                    <a:pt x="2273" y="1016"/>
                    <a:pt x="2273" y="1016"/>
                    <a:pt x="2273" y="1016"/>
                  </a:cubicBezTo>
                  <a:lnTo>
                    <a:pt x="2273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0"/>
              <a:ext cx="3133424" cy="1772925"/>
            </a:xfrm>
            <a:custGeom>
              <a:rect l="0" t="0" r="0" b="0"/>
              <a:pathLst>
                <a:path w="4934" h="2792">
                  <a:moveTo>
                    <a:pt x="7" y="7"/>
                  </a:moveTo>
                  <a:lnTo>
                    <a:pt x="4927" y="7"/>
                  </a:lnTo>
                  <a:lnTo>
                    <a:pt x="4927" y="2784"/>
                  </a:lnTo>
                  <a:lnTo>
                    <a:pt x="7" y="2784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3216600" y="461712"/>
              <a:ext cx="1383323" cy="677723"/>
            </a:xfrm>
            <a:custGeom>
              <a:rect l="0" t="0" r="0" b="0"/>
              <a:pathLst>
                <a:path w="2178" h="1067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2178" y="0"/>
                  </a:lnTo>
                  <a:cubicBezTo>
                    <a:pt x="2178" y="0"/>
                    <a:pt x="2178" y="0"/>
                    <a:pt x="2178" y="0"/>
                  </a:cubicBezTo>
                  <a:cubicBezTo>
                    <a:pt x="2178" y="0"/>
                    <a:pt x="2178" y="0"/>
                    <a:pt x="2178" y="0"/>
                  </a:cubicBezTo>
                  <a:lnTo>
                    <a:pt x="2178" y="1067"/>
                  </a:lnTo>
                  <a:cubicBezTo>
                    <a:pt x="2178" y="1067"/>
                    <a:pt x="2178" y="1067"/>
                    <a:pt x="2178" y="1067"/>
                  </a:cubicBezTo>
                  <a:lnTo>
                    <a:pt x="0" y="1067"/>
                  </a:lnTo>
                  <a:lnTo>
                    <a:pt x="0" y="1067"/>
                  </a:lnTo>
                  <a:cubicBezTo>
                    <a:pt x="0" y="1067"/>
                    <a:pt x="0" y="1067"/>
                    <a:pt x="0" y="1067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2EAD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167092" y="456950"/>
              <a:ext cx="4437593" cy="687248"/>
            </a:xfrm>
            <a:custGeom>
              <a:rect l="0" t="0" r="0" b="0"/>
              <a:pathLst>
                <a:path w="6988" h="1082">
                  <a:moveTo>
                    <a:pt x="4802" y="7"/>
                  </a:moveTo>
                  <a:lnTo>
                    <a:pt x="4802" y="7"/>
                  </a:lnTo>
                  <a:cubicBezTo>
                    <a:pt x="4802" y="7"/>
                    <a:pt x="4802" y="7"/>
                    <a:pt x="4802" y="7"/>
                  </a:cubicBezTo>
                  <a:lnTo>
                    <a:pt x="6980" y="7"/>
                  </a:lnTo>
                  <a:cubicBezTo>
                    <a:pt x="6980" y="7"/>
                    <a:pt x="6980" y="7"/>
                    <a:pt x="6980" y="7"/>
                  </a:cubicBezTo>
                  <a:cubicBezTo>
                    <a:pt x="6980" y="7"/>
                    <a:pt x="6980" y="7"/>
                    <a:pt x="6980" y="7"/>
                  </a:cubicBezTo>
                  <a:lnTo>
                    <a:pt x="6980" y="1074"/>
                  </a:lnTo>
                  <a:cubicBezTo>
                    <a:pt x="6980" y="1074"/>
                    <a:pt x="6980" y="1074"/>
                    <a:pt x="6980" y="1074"/>
                  </a:cubicBezTo>
                  <a:lnTo>
                    <a:pt x="4802" y="1074"/>
                  </a:lnTo>
                  <a:lnTo>
                    <a:pt x="4802" y="1074"/>
                  </a:lnTo>
                  <a:cubicBezTo>
                    <a:pt x="4802" y="1074"/>
                    <a:pt x="4802" y="1074"/>
                    <a:pt x="4802" y="1074"/>
                  </a:cubicBezTo>
                  <a:lnTo>
                    <a:pt x="4802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34851" y="761563"/>
              <a:ext cx="1383323" cy="640522"/>
            </a:xfrm>
            <a:custGeom>
              <a:rect l="0" t="0" r="0" b="0"/>
              <a:pathLst>
                <a:path w="2178" h="1006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2178" y="0"/>
                  </a:lnTo>
                  <a:cubicBezTo>
                    <a:pt x="2178" y="0"/>
                    <a:pt x="2178" y="0"/>
                    <a:pt x="2178" y="0"/>
                  </a:cubicBezTo>
                  <a:cubicBezTo>
                    <a:pt x="2178" y="0"/>
                    <a:pt x="2178" y="0"/>
                    <a:pt x="2178" y="0"/>
                  </a:cubicBezTo>
                  <a:lnTo>
                    <a:pt x="2178" y="1008"/>
                  </a:lnTo>
                  <a:cubicBezTo>
                    <a:pt x="2178" y="1008"/>
                    <a:pt x="2178" y="1008"/>
                    <a:pt x="2178" y="1008"/>
                  </a:cubicBezTo>
                  <a:lnTo>
                    <a:pt x="0" y="1008"/>
                  </a:lnTo>
                  <a:lnTo>
                    <a:pt x="0" y="1008"/>
                  </a:lnTo>
                  <a:cubicBezTo>
                    <a:pt x="0" y="1008"/>
                    <a:pt x="0" y="1008"/>
                    <a:pt x="0" y="1008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30088" y="756801"/>
              <a:ext cx="1392848" cy="650047"/>
            </a:xfrm>
            <a:custGeom>
              <a:rect l="0" t="0" r="0" b="0"/>
              <a:pathLst>
                <a:path w="2193" h="1023">
                  <a:moveTo>
                    <a:pt x="7" y="7"/>
                  </a:moveTo>
                  <a:lnTo>
                    <a:pt x="7" y="7"/>
                  </a:lnTo>
                  <a:cubicBezTo>
                    <a:pt x="7" y="7"/>
                    <a:pt x="7" y="7"/>
                    <a:pt x="7" y="7"/>
                  </a:cubicBezTo>
                  <a:lnTo>
                    <a:pt x="2185" y="7"/>
                  </a:lnTo>
                  <a:cubicBezTo>
                    <a:pt x="2185" y="7"/>
                    <a:pt x="2185" y="7"/>
                    <a:pt x="2185" y="7"/>
                  </a:cubicBezTo>
                  <a:cubicBezTo>
                    <a:pt x="2185" y="7"/>
                    <a:pt x="2185" y="7"/>
                    <a:pt x="2185" y="7"/>
                  </a:cubicBezTo>
                  <a:lnTo>
                    <a:pt x="2185" y="1016"/>
                  </a:lnTo>
                  <a:cubicBezTo>
                    <a:pt x="2185" y="1016"/>
                    <a:pt x="2185" y="1016"/>
                    <a:pt x="2185" y="1016"/>
                  </a:cubicBezTo>
                  <a:lnTo>
                    <a:pt x="7" y="1016"/>
                  </a:lnTo>
                  <a:lnTo>
                    <a:pt x="7" y="1016"/>
                  </a:lnTo>
                  <a:cubicBezTo>
                    <a:pt x="7" y="1016"/>
                    <a:pt x="7" y="1016"/>
                    <a:pt x="7" y="1016"/>
                  </a:cubicBez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4" name="textbox 144"/>
          <p:cNvSpPr/>
          <p:nvPr/>
        </p:nvSpPr>
        <p:spPr>
          <a:xfrm>
            <a:off x="141916" y="277155"/>
            <a:ext cx="6245225" cy="7092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48894" algn="l" rtl="0" eaLnBrk="0">
              <a:lnSpc>
                <a:spcPct val="95000"/>
              </a:lnSpc>
            </a:pPr>
            <a:r>
              <a:rPr sz="3000" kern="0" spc="-30">
                <a:ln w="1587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美瞳行业解决方案</a:t>
            </a:r>
            <a:endParaRPr lang="SimHei" altLang="SimHei" sz="3000"/>
          </a:p>
          <a:p>
            <a:pPr algn="l" rtl="0" eaLnBrk="0">
              <a:lnSpc>
                <a:spcPct val="103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  <a:spcBef>
                <a:spcPts val="1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店匠针对美瞳业与产品的特殊性，开发特色功能与服务，解决商家从前端到后端的所有问题。</a:t>
            </a:r>
            <a:endParaRPr lang="SimHei" altLang="SimHei" sz="1200"/>
          </a:p>
        </p:txBody>
      </p:sp>
      <p:graphicFrame>
        <p:nvGraphicFramePr>
          <p:cNvPr id="146" name="table 146"/>
          <p:cNvGraphicFramePr>
            <a:graphicFrameLocks noGrp="1"/>
          </p:cNvGraphicFramePr>
          <p:nvPr/>
        </p:nvGraphicFramePr>
        <p:xfrm>
          <a:off x="2458216" y="1526502"/>
          <a:ext cx="2863850" cy="564514"/>
        </p:xfrm>
        <a:graphic>
          <a:graphicData uri="http://schemas.openxmlformats.org/drawingml/2006/table">
            <a:tbl>
              <a:tblPr>
                <a:solidFill>
                  <a:srgbClr val="FFA180"/>
                </a:solidFill>
              </a:tblPr>
              <a:tblGrid>
                <a:gridCol w="2863850"/>
              </a:tblGrid>
              <a:tr h="5613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147"/>
                        </a:lnSpc>
                      </a:pPr>
                      <a:endParaRPr lang="Arial" altLang="Arial" sz="100"/>
                    </a:p>
                    <a:p>
                      <a:pPr marL="481965" indent="-311784" algn="l" rtl="0" eaLnBrk="0">
                        <a:lnSpc>
                          <a:spcPct val="96000"/>
                        </a:lnSpc>
                      </a:pPr>
                      <a:r>
                        <a:rPr sz="1000" kern="0" spc="-10">
                          <a:solidFill>
                            <a:srgbClr val="0C0C0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美瞳以“副”为单位售卖，但后台按“片”进   </a:t>
                      </a:r>
                      <a:r>
                        <a:rPr sz="1000" kern="0" spc="0">
                          <a:solidFill>
                            <a:srgbClr val="0C0C0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行管理，造成运营、仓</a:t>
                      </a:r>
                      <a:r>
                        <a:rPr sz="1000" kern="0" spc="-10">
                          <a:solidFill>
                            <a:srgbClr val="0C0C0C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储管理困难</a:t>
                      </a:r>
                      <a:endParaRPr lang="SimHei" altLang="SimHei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A180"/>
                    </a:solidFill>
                  </a:tcPr>
                </a:tc>
              </a:tr>
            </a:tbl>
          </a:graphicData>
        </a:graphic>
      </p:graphicFrame>
      <p:sp>
        <p:nvSpPr>
          <p:cNvPr id="148" name="textbox 148"/>
          <p:cNvSpPr/>
          <p:nvPr/>
        </p:nvSpPr>
        <p:spPr>
          <a:xfrm>
            <a:off x="847808" y="1848128"/>
            <a:ext cx="1393189" cy="687705"/>
          </a:xfrm>
          <a:prstGeom prst="rect">
            <a:avLst/>
          </a:prstGeom>
          <a:solidFill>
            <a:srgbClr val="EEE6D6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marL="137795" algn="l" rtl="0" eaLnBrk="0">
              <a:lnSpc>
                <a:spcPct val="92000"/>
              </a:lnSpc>
              <a:spcBef>
                <a:spcPts val="7"/>
              </a:spcBef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产品同质化严重，急</a:t>
            </a:r>
            <a:endParaRPr lang="SimHei" altLang="SimHei" sz="1000"/>
          </a:p>
          <a:p>
            <a:pPr marL="142875" algn="l" rtl="0" eaLnBrk="0">
              <a:lnSpc>
                <a:spcPct val="96000"/>
              </a:lnSpc>
              <a:spcBef>
                <a:spcPts val="95"/>
              </a:spcBef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需突出品牌调性突出</a:t>
            </a:r>
            <a:endParaRPr lang="SimHei" altLang="SimHei" sz="1000"/>
          </a:p>
          <a:p>
            <a:pPr marL="266065" algn="l" rtl="0" eaLnBrk="0">
              <a:lnSpc>
                <a:spcPct val="96000"/>
              </a:lnSpc>
              <a:spcBef>
                <a:spcPts val="48"/>
              </a:spcBef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和优化用户体验</a:t>
            </a:r>
            <a:endParaRPr lang="SimHei" altLang="SimHei" sz="1000"/>
          </a:p>
        </p:txBody>
      </p:sp>
      <p:sp>
        <p:nvSpPr>
          <p:cNvPr id="150" name="textbox 150"/>
          <p:cNvSpPr/>
          <p:nvPr/>
        </p:nvSpPr>
        <p:spPr>
          <a:xfrm>
            <a:off x="2574617" y="2239441"/>
            <a:ext cx="1164589" cy="476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4604" algn="l" rtl="0" eaLnBrk="0">
              <a:lnSpc>
                <a:spcPct val="96000"/>
              </a:lnSpc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不支持左右眼同时加</a:t>
            </a:r>
            <a:endParaRPr lang="SimHei" altLang="SimHei" sz="1000"/>
          </a:p>
          <a:p>
            <a:pPr marL="12700" algn="l" rtl="0" eaLnBrk="0">
              <a:lnSpc>
                <a:spcPct val="92000"/>
              </a:lnSpc>
              <a:spcBef>
                <a:spcPts val="49"/>
              </a:spcBef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购，导致顾客体验差</a:t>
            </a:r>
            <a:endParaRPr lang="SimHei" altLang="SimHei" sz="1000"/>
          </a:p>
          <a:p>
            <a:pPr marL="331470" algn="l" rtl="0" eaLnBrk="0">
              <a:lnSpc>
                <a:spcPct val="95000"/>
              </a:lnSpc>
              <a:spcBef>
                <a:spcPts val="103"/>
              </a:spcBef>
            </a:pPr>
            <a:r>
              <a:rPr sz="1000" kern="0" spc="-2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和高流失</a:t>
            </a:r>
            <a:endParaRPr lang="SimHei" altLang="SimHei" sz="1000"/>
          </a:p>
        </p:txBody>
      </p:sp>
      <p:sp>
        <p:nvSpPr>
          <p:cNvPr id="152" name="textbox 152"/>
          <p:cNvSpPr/>
          <p:nvPr/>
        </p:nvSpPr>
        <p:spPr>
          <a:xfrm>
            <a:off x="4048962" y="2239429"/>
            <a:ext cx="1162050" cy="476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商品购物车方案体验</a:t>
            </a:r>
            <a:endParaRPr lang="SimHei" altLang="SimHei" sz="1000"/>
          </a:p>
          <a:p>
            <a:pPr marL="12700" algn="l" rtl="0" eaLnBrk="0">
              <a:lnSpc>
                <a:spcPct val="92000"/>
              </a:lnSpc>
              <a:spcBef>
                <a:spcPts val="53"/>
              </a:spcBef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欠佳，导致订单管理</a:t>
            </a:r>
            <a:endParaRPr lang="SimHei" altLang="SimHei" sz="1000"/>
          </a:p>
          <a:p>
            <a:pPr marL="81280" algn="l" rtl="0" eaLnBrk="0">
              <a:lnSpc>
                <a:spcPct val="95000"/>
              </a:lnSpc>
              <a:spcBef>
                <a:spcPts val="103"/>
              </a:spcBef>
            </a:pPr>
            <a:r>
              <a:rPr sz="1000" kern="0" spc="-2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困难、运营效率低</a:t>
            </a:r>
            <a:endParaRPr lang="SimHei" altLang="SimHei" sz="1000"/>
          </a:p>
        </p:txBody>
      </p:sp>
      <p:sp>
        <p:nvSpPr>
          <p:cNvPr id="154" name="textbox 154"/>
          <p:cNvSpPr/>
          <p:nvPr/>
        </p:nvSpPr>
        <p:spPr>
          <a:xfrm>
            <a:off x="5785360" y="1977441"/>
            <a:ext cx="908685" cy="476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37160" algn="l" rtl="0" eaLnBrk="0">
              <a:lnSpc>
                <a:spcPct val="96000"/>
              </a:lnSpc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产品单价低</a:t>
            </a:r>
            <a:endParaRPr lang="SimHei" altLang="SimHei" sz="1000"/>
          </a:p>
          <a:p>
            <a:pPr marL="12700" algn="l" rtl="0" eaLnBrk="0">
              <a:lnSpc>
                <a:spcPct val="96000"/>
              </a:lnSpc>
              <a:spcBef>
                <a:spcPts val="52"/>
              </a:spcBef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急需提升连带率</a:t>
            </a:r>
            <a:endParaRPr lang="SimHei" altLang="SimHei" sz="1000"/>
          </a:p>
          <a:p>
            <a:pPr marL="266700" algn="l" rtl="0" eaLnBrk="0">
              <a:lnSpc>
                <a:spcPct val="96000"/>
              </a:lnSpc>
              <a:spcBef>
                <a:spcPts val="44"/>
              </a:spcBef>
            </a:pPr>
            <a:r>
              <a:rPr sz="1000" kern="0" spc="-2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复购率</a:t>
            </a:r>
            <a:endParaRPr lang="SimHei" altLang="SimHei" sz="1000"/>
          </a:p>
        </p:txBody>
      </p:sp>
      <p:sp>
        <p:nvSpPr>
          <p:cNvPr id="156" name="textbox 156"/>
          <p:cNvSpPr/>
          <p:nvPr/>
        </p:nvSpPr>
        <p:spPr>
          <a:xfrm>
            <a:off x="2560664" y="2879562"/>
            <a:ext cx="2675254" cy="179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8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100" kern="0" spc="0">
                <a:ln w="5953" cap="flat" cmpd="sng">
                  <a:solidFill>
                    <a:srgbClr val="5959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595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大多数店铺后台不支持自定义，</a:t>
            </a:r>
            <a:r>
              <a:rPr sz="1100" kern="0" spc="-10">
                <a:ln w="5953" cap="flat" cmpd="sng">
                  <a:solidFill>
                    <a:srgbClr val="5959FF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5959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开发成本高</a:t>
            </a:r>
            <a:endParaRPr lang="SimHei" altLang="SimHei" sz="1100"/>
          </a:p>
        </p:txBody>
      </p:sp>
      <p:sp>
        <p:nvSpPr>
          <p:cNvPr id="158" name="textbox 158"/>
          <p:cNvSpPr/>
          <p:nvPr/>
        </p:nvSpPr>
        <p:spPr>
          <a:xfrm>
            <a:off x="7272249" y="2005873"/>
            <a:ext cx="727709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52"/>
              </a:lnSpc>
            </a:pPr>
            <a:endParaRPr lang="Arial" altLang="Arial" sz="100"/>
          </a:p>
          <a:p>
            <a:pPr marL="12700" indent="5080" algn="l" rtl="0" eaLnBrk="0">
              <a:lnSpc>
                <a:spcPct val="98000"/>
              </a:lnSpc>
            </a:pPr>
            <a:r>
              <a:rPr sz="1400" kern="0" spc="-40">
                <a:ln w="75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美瞳商家</a:t>
            </a:r>
            <a:r>
              <a:rPr sz="1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30">
                <a:ln w="75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共同痛点</a:t>
            </a:r>
            <a:endParaRPr lang="SimHei" altLang="SimHei" sz="1400"/>
          </a:p>
        </p:txBody>
      </p:sp>
      <p:sp>
        <p:nvSpPr>
          <p:cNvPr id="160" name="textbox 160"/>
          <p:cNvSpPr/>
          <p:nvPr/>
        </p:nvSpPr>
        <p:spPr>
          <a:xfrm>
            <a:off x="6364271" y="3544116"/>
            <a:ext cx="128523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10">
                <a:ln w="5159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美瞳店铺精准营销工具</a:t>
            </a:r>
            <a:endParaRPr lang="SimHei" altLang="SimHei" sz="1000"/>
          </a:p>
        </p:txBody>
      </p:sp>
      <p:sp>
        <p:nvSpPr>
          <p:cNvPr id="162" name="textbox 162"/>
          <p:cNvSpPr/>
          <p:nvPr/>
        </p:nvSpPr>
        <p:spPr>
          <a:xfrm>
            <a:off x="4616795" y="3544116"/>
            <a:ext cx="128523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10">
                <a:ln w="5159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美瞳店铺专属管理后台</a:t>
            </a:r>
            <a:endParaRPr lang="SimHei" altLang="SimHei" sz="1000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pic>
        <p:nvPicPr>
          <p:cNvPr id="166" name="picture 16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559300" y="5067300"/>
            <a:ext cx="25400" cy="25400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1378244" y="3544116"/>
            <a:ext cx="103123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20">
                <a:ln w="5159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美瞳行业定制主题</a:t>
            </a:r>
            <a:endParaRPr lang="SimHei" altLang="SimHei" sz="1000"/>
          </a:p>
        </p:txBody>
      </p:sp>
      <p:sp>
        <p:nvSpPr>
          <p:cNvPr id="170" name="textbox 170"/>
          <p:cNvSpPr/>
          <p:nvPr/>
        </p:nvSpPr>
        <p:spPr>
          <a:xfrm>
            <a:off x="3105945" y="3544116"/>
            <a:ext cx="90423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20">
                <a:ln w="5159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美瞳特殊加购袋</a:t>
            </a:r>
            <a:endParaRPr lang="SimHei" altLang="SimHei" sz="1000"/>
          </a:p>
        </p:txBody>
      </p:sp>
      <p:sp>
        <p:nvSpPr>
          <p:cNvPr id="172" name="textbox 172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174" name="textbox 174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176" name="textbox 176"/>
          <p:cNvSpPr/>
          <p:nvPr/>
        </p:nvSpPr>
        <p:spPr>
          <a:xfrm>
            <a:off x="8882983" y="4845740"/>
            <a:ext cx="74294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ü</a:t>
            </a:r>
            <a:endParaRPr lang="Arial" altLang="Arial" sz="7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030400" y="2678516"/>
            <a:ext cx="1117204" cy="40415"/>
            <a:chExt cx="1117204" cy="40415"/>
          </a:xfrm>
        </p:grpSpPr>
        <p:sp>
          <p:nvSpPr>
            <p:cNvPr id="180" name="path"/>
            <p:cNvSpPr/>
            <p:nvPr/>
          </p:nvSpPr>
          <p:spPr>
            <a:xfrm>
              <a:off x="0" y="15445"/>
              <a:ext cx="1072350" cy="9525"/>
            </a:xfrm>
            <a:custGeom>
              <a:rect l="0" t="0" r="0" b="0"/>
              <a:pathLst>
                <a:path w="1688" h="15">
                  <a:moveTo>
                    <a:pt x="0" y="7"/>
                  </a:moveTo>
                  <a:lnTo>
                    <a:pt x="1688" y="7"/>
                  </a:lnTo>
                </a:path>
              </a:pathLst>
            </a:custGeom>
            <a:noFill/>
            <a:ln w="9525" cap="flat">
              <a:solidFill>
                <a:srgbClr val="FE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067587" y="0"/>
              <a:ext cx="49616" cy="40415"/>
            </a:xfrm>
            <a:custGeom>
              <a:rect l="0" t="0" r="0" b="0"/>
              <a:pathLst>
                <a:path w="78" h="62">
                  <a:moveTo>
                    <a:pt x="7" y="56"/>
                  </a:moveTo>
                  <a:lnTo>
                    <a:pt x="75" y="31"/>
                  </a:lnTo>
                  <a:lnTo>
                    <a:pt x="7" y="7"/>
                  </a:lnTo>
                  <a:lnTo>
                    <a:pt x="7" y="56"/>
                  </a:lnTo>
                </a:path>
              </a:pathLst>
            </a:custGeom>
            <a:noFill/>
            <a:ln w="9525" cap="flat">
              <a:solidFill>
                <a:srgbClr val="FE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84" name="picture 1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51024" y="1419558"/>
            <a:ext cx="4499712" cy="2820299"/>
          </a:xfrm>
          <a:prstGeom prst="rect">
            <a:avLst/>
          </a:prstGeom>
        </p:spPr>
      </p:pic>
      <p:pic>
        <p:nvPicPr>
          <p:cNvPr id="186" name="picture 18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261858" y="1419532"/>
            <a:ext cx="3119700" cy="2820299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150146" y="277159"/>
            <a:ext cx="5855970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40640" algn="l" rtl="0" eaLnBrk="0">
              <a:lnSpc>
                <a:spcPct val="95000"/>
              </a:lnSpc>
            </a:pPr>
            <a:r>
              <a:rPr sz="3000" kern="0" spc="-30">
                <a:ln w="1587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美瞳行业定制主题</a:t>
            </a:r>
            <a:endParaRPr lang="SimHei" altLang="SimHei" sz="3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匹配高转化的美瞳店铺的UI/UX设计方案，专业设计师团队将根据品牌定位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定制化设计。</a:t>
            </a:r>
            <a:endParaRPr lang="SimHei" altLang="SimHei" sz="1200"/>
          </a:p>
        </p:txBody>
      </p:sp>
      <p:sp>
        <p:nvSpPr>
          <p:cNvPr id="190" name="textbox 190"/>
          <p:cNvSpPr/>
          <p:nvPr/>
        </p:nvSpPr>
        <p:spPr>
          <a:xfrm>
            <a:off x="1292836" y="4406701"/>
            <a:ext cx="1672589" cy="172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1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优化前：根据需求提</a:t>
            </a: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供原型图</a:t>
            </a:r>
            <a:endParaRPr lang="SimHei" altLang="SimHei" sz="1000"/>
          </a:p>
        </p:txBody>
      </p:sp>
      <p:sp>
        <p:nvSpPr>
          <p:cNvPr id="192" name="textbox 192"/>
          <p:cNvSpPr/>
          <p:nvPr/>
        </p:nvSpPr>
        <p:spPr>
          <a:xfrm>
            <a:off x="5947661" y="4406701"/>
            <a:ext cx="1545589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优化后：美瞳专属品牌店铺</a:t>
            </a:r>
            <a:endParaRPr lang="SimHei" altLang="SimHei" sz="1000"/>
          </a:p>
        </p:txBody>
      </p:sp>
      <p:sp>
        <p:nvSpPr>
          <p:cNvPr id="194" name="textbox 194"/>
          <p:cNvSpPr/>
          <p:nvPr/>
        </p:nvSpPr>
        <p:spPr>
          <a:xfrm>
            <a:off x="4198760" y="2340140"/>
            <a:ext cx="720090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06"/>
              </a:lnSpc>
            </a:pPr>
            <a:endParaRPr lang="Arial" altLang="Arial" sz="100"/>
          </a:p>
          <a:p>
            <a:pPr marL="106679" indent="-94614" algn="l" rtl="0" eaLnBrk="0">
              <a:lnSpc>
                <a:spcPct val="98000"/>
              </a:lnSpc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提供2次设计</a:t>
            </a:r>
            <a:r>
              <a:rPr sz="1000" kern="0" spc="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优化机会</a:t>
            </a:r>
            <a:endParaRPr lang="SimHei" altLang="SimHei" sz="1000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198" name="textbox 198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200" name="textbox 200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202" name="textbox 202"/>
          <p:cNvSpPr/>
          <p:nvPr/>
        </p:nvSpPr>
        <p:spPr>
          <a:xfrm>
            <a:off x="8882094" y="4845740"/>
            <a:ext cx="7683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4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ý</a:t>
            </a:r>
            <a:endParaRPr lang="Arial" altLang="Arial" sz="7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6" name="picture 2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037348" y="1652087"/>
            <a:ext cx="6809564" cy="2106612"/>
          </a:xfrm>
          <a:prstGeom prst="rect">
            <a:avLst/>
          </a:prstGeom>
        </p:spPr>
      </p:pic>
      <p:sp>
        <p:nvSpPr>
          <p:cNvPr id="208" name="textbox 208"/>
          <p:cNvSpPr/>
          <p:nvPr/>
        </p:nvSpPr>
        <p:spPr>
          <a:xfrm>
            <a:off x="138259" y="277159"/>
            <a:ext cx="6401434" cy="893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52705" algn="l" rtl="0" eaLnBrk="0">
              <a:lnSpc>
                <a:spcPct val="95000"/>
              </a:lnSpc>
            </a:pPr>
            <a:r>
              <a:rPr sz="3000" kern="0" spc="-40">
                <a:ln w="1587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美瞳特殊加购袋</a:t>
            </a:r>
            <a:endParaRPr lang="SimHei" altLang="SimHei" sz="3000"/>
          </a:p>
          <a:p>
            <a:pPr marL="12700" algn="l" rtl="0" eaLnBrk="0">
              <a:lnSpc>
                <a:spcPct val="92000"/>
              </a:lnSpc>
              <a:spcBef>
                <a:spcPts val="630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大多店铺后台不支持对美瞳左右眼的特殊加购规则，购物体验不佳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造成顾客流失。</a:t>
            </a:r>
            <a:endParaRPr lang="SimHei" altLang="SimHei" sz="1200"/>
          </a:p>
          <a:p>
            <a:pPr marL="15875" algn="l" rtl="0" eaLnBrk="0">
              <a:lnSpc>
                <a:spcPct val="92000"/>
              </a:lnSpc>
              <a:spcBef>
                <a:spcPts val="115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店匠为美瞳商家开发特殊加购袋，支持前端按“副”售卖，后台按“片”管理，提高运营效率。</a:t>
            </a:r>
            <a:endParaRPr lang="SimHei" altLang="SimHei" sz="1200"/>
          </a:p>
        </p:txBody>
      </p:sp>
      <p:sp>
        <p:nvSpPr>
          <p:cNvPr id="210" name="textbox 210"/>
          <p:cNvSpPr/>
          <p:nvPr/>
        </p:nvSpPr>
        <p:spPr>
          <a:xfrm>
            <a:off x="1221542" y="3863823"/>
            <a:ext cx="1798954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455930" algn="l" rtl="0" eaLnBrk="0">
              <a:lnSpc>
                <a:spcPct val="96000"/>
              </a:lnSpc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左右眼分开加购</a:t>
            </a:r>
            <a:endParaRPr lang="SimHei" altLang="SimHei" sz="1000"/>
          </a:p>
          <a:p>
            <a:pPr marL="12700" algn="l" rtl="0" eaLnBrk="0">
              <a:lnSpc>
                <a:spcPct val="95000"/>
              </a:lnSpc>
              <a:spcBef>
                <a:spcPts val="236"/>
              </a:spcBef>
            </a:pPr>
            <a:r>
              <a:rPr sz="1000" kern="0" spc="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符合顾客对美瞳购买</a:t>
            </a: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体验的期望</a:t>
            </a:r>
            <a:endParaRPr lang="SimHei" altLang="SimHei" sz="1000"/>
          </a:p>
        </p:txBody>
      </p:sp>
      <p:sp>
        <p:nvSpPr>
          <p:cNvPr id="212" name="textbox 212"/>
          <p:cNvSpPr/>
          <p:nvPr/>
        </p:nvSpPr>
        <p:spPr>
          <a:xfrm>
            <a:off x="4350173" y="3863816"/>
            <a:ext cx="2679700" cy="1657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000" kern="0" spc="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以“副”为单位售卖，</a:t>
            </a: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但后台按“片”进行管理</a:t>
            </a:r>
            <a:endParaRPr lang="SimHei" altLang="SimHei" sz="1000"/>
          </a:p>
        </p:txBody>
      </p:sp>
      <p:pic>
        <p:nvPicPr>
          <p:cNvPr id="214" name="picture 2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216" name="textbox 216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218" name="textbox 218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220" name="textbox 220"/>
          <p:cNvSpPr/>
          <p:nvPr/>
        </p:nvSpPr>
        <p:spPr>
          <a:xfrm>
            <a:off x="8879605" y="4845740"/>
            <a:ext cx="7048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þ</a:t>
            </a:r>
            <a:endParaRPr lang="Arial" altLang="Arial" sz="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2495237" y="1901866"/>
            <a:ext cx="5510787" cy="1252424"/>
            <a:chExt cx="5510787" cy="1252424"/>
          </a:xfrm>
        </p:grpSpPr>
        <p:sp>
          <p:nvSpPr>
            <p:cNvPr id="224" name="path"/>
            <p:cNvSpPr/>
            <p:nvPr/>
          </p:nvSpPr>
          <p:spPr>
            <a:xfrm>
              <a:off x="4263125" y="4762"/>
              <a:ext cx="1242900" cy="1242899"/>
            </a:xfrm>
            <a:custGeom>
              <a:rect l="0" t="0" r="0" b="0"/>
              <a:pathLst>
                <a:path w="1957" h="1957">
                  <a:moveTo>
                    <a:pt x="0" y="978"/>
                  </a:moveTo>
                  <a:lnTo>
                    <a:pt x="0" y="978"/>
                  </a:lnTo>
                  <a:cubicBezTo>
                    <a:pt x="0" y="438"/>
                    <a:pt x="438" y="0"/>
                    <a:pt x="978" y="0"/>
                  </a:cubicBezTo>
                  <a:lnTo>
                    <a:pt x="978" y="0"/>
                  </a:lnTo>
                  <a:cubicBezTo>
                    <a:pt x="1238" y="0"/>
                    <a:pt x="1487" y="103"/>
                    <a:pt x="1670" y="286"/>
                  </a:cubicBezTo>
                  <a:cubicBezTo>
                    <a:pt x="1854" y="470"/>
                    <a:pt x="1957" y="719"/>
                    <a:pt x="1957" y="978"/>
                  </a:cubicBezTo>
                  <a:lnTo>
                    <a:pt x="1957" y="978"/>
                  </a:lnTo>
                  <a:cubicBezTo>
                    <a:pt x="1957" y="1519"/>
                    <a:pt x="1519" y="1957"/>
                    <a:pt x="978" y="1957"/>
                  </a:cubicBezTo>
                  <a:lnTo>
                    <a:pt x="978" y="1957"/>
                  </a:lnTo>
                  <a:cubicBezTo>
                    <a:pt x="438" y="1957"/>
                    <a:pt x="0" y="1519"/>
                    <a:pt x="0" y="978"/>
                  </a:cubicBezTo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0"/>
              <a:ext cx="5510787" cy="1252424"/>
            </a:xfrm>
            <a:custGeom>
              <a:rect l="0" t="0" r="0" b="0"/>
              <a:pathLst>
                <a:path w="8678" h="1971">
                  <a:moveTo>
                    <a:pt x="6713" y="986"/>
                  </a:moveTo>
                  <a:lnTo>
                    <a:pt x="6713" y="986"/>
                  </a:lnTo>
                  <a:cubicBezTo>
                    <a:pt x="6713" y="445"/>
                    <a:pt x="7151" y="7"/>
                    <a:pt x="7692" y="7"/>
                  </a:cubicBezTo>
                  <a:lnTo>
                    <a:pt x="7692" y="7"/>
                  </a:lnTo>
                  <a:cubicBezTo>
                    <a:pt x="7951" y="7"/>
                    <a:pt x="8200" y="110"/>
                    <a:pt x="8384" y="294"/>
                  </a:cubicBezTo>
                  <a:cubicBezTo>
                    <a:pt x="8567" y="477"/>
                    <a:pt x="8670" y="726"/>
                    <a:pt x="8670" y="986"/>
                  </a:cubicBezTo>
                  <a:lnTo>
                    <a:pt x="8670" y="986"/>
                  </a:lnTo>
                  <a:cubicBezTo>
                    <a:pt x="8670" y="1526"/>
                    <a:pt x="8232" y="1964"/>
                    <a:pt x="7692" y="1964"/>
                  </a:cubicBezTo>
                  <a:lnTo>
                    <a:pt x="7692" y="1964"/>
                  </a:lnTo>
                  <a:cubicBezTo>
                    <a:pt x="7151" y="1964"/>
                    <a:pt x="6713" y="1526"/>
                    <a:pt x="6713" y="986"/>
                  </a:cubicBezTo>
                </a:path>
              </a:pathLst>
            </a:custGeom>
            <a:noFill/>
            <a:ln w="9525" cap="flat">
              <a:solidFill>
                <a:srgbClr val="59595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384324" y="4762"/>
              <a:ext cx="1242900" cy="1242899"/>
            </a:xfrm>
            <a:custGeom>
              <a:rect l="0" t="0" r="0" b="0"/>
              <a:pathLst>
                <a:path w="1957" h="1957">
                  <a:moveTo>
                    <a:pt x="0" y="978"/>
                  </a:moveTo>
                  <a:lnTo>
                    <a:pt x="0" y="978"/>
                  </a:lnTo>
                  <a:cubicBezTo>
                    <a:pt x="0" y="438"/>
                    <a:pt x="438" y="0"/>
                    <a:pt x="978" y="0"/>
                  </a:cubicBezTo>
                  <a:lnTo>
                    <a:pt x="978" y="0"/>
                  </a:lnTo>
                  <a:cubicBezTo>
                    <a:pt x="1238" y="0"/>
                    <a:pt x="1487" y="103"/>
                    <a:pt x="1670" y="286"/>
                  </a:cubicBezTo>
                  <a:cubicBezTo>
                    <a:pt x="1854" y="470"/>
                    <a:pt x="1957" y="719"/>
                    <a:pt x="1957" y="978"/>
                  </a:cubicBezTo>
                  <a:lnTo>
                    <a:pt x="1957" y="978"/>
                  </a:lnTo>
                  <a:cubicBezTo>
                    <a:pt x="1957" y="1519"/>
                    <a:pt x="1519" y="1957"/>
                    <a:pt x="978" y="1957"/>
                  </a:cubicBezTo>
                  <a:lnTo>
                    <a:pt x="978" y="1957"/>
                  </a:lnTo>
                  <a:cubicBezTo>
                    <a:pt x="438" y="1957"/>
                    <a:pt x="0" y="1519"/>
                    <a:pt x="0" y="978"/>
                  </a:cubicBezTo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0"/>
              <a:ext cx="2631987" cy="1252424"/>
            </a:xfrm>
            <a:custGeom>
              <a:rect l="0" t="0" r="0" b="0"/>
              <a:pathLst>
                <a:path w="4144" h="1971">
                  <a:moveTo>
                    <a:pt x="2180" y="986"/>
                  </a:moveTo>
                  <a:lnTo>
                    <a:pt x="2180" y="986"/>
                  </a:lnTo>
                  <a:cubicBezTo>
                    <a:pt x="2180" y="445"/>
                    <a:pt x="2618" y="7"/>
                    <a:pt x="3158" y="7"/>
                  </a:cubicBezTo>
                  <a:lnTo>
                    <a:pt x="3158" y="7"/>
                  </a:lnTo>
                  <a:cubicBezTo>
                    <a:pt x="3418" y="7"/>
                    <a:pt x="3667" y="110"/>
                    <a:pt x="3850" y="294"/>
                  </a:cubicBezTo>
                  <a:cubicBezTo>
                    <a:pt x="4034" y="477"/>
                    <a:pt x="4137" y="726"/>
                    <a:pt x="4137" y="986"/>
                  </a:cubicBezTo>
                  <a:lnTo>
                    <a:pt x="4137" y="986"/>
                  </a:lnTo>
                  <a:cubicBezTo>
                    <a:pt x="4137" y="1526"/>
                    <a:pt x="3699" y="1964"/>
                    <a:pt x="3158" y="1964"/>
                  </a:cubicBezTo>
                  <a:lnTo>
                    <a:pt x="3158" y="1964"/>
                  </a:lnTo>
                  <a:cubicBezTo>
                    <a:pt x="2618" y="1964"/>
                    <a:pt x="2180" y="1526"/>
                    <a:pt x="2180" y="986"/>
                  </a:cubicBezTo>
                </a:path>
              </a:pathLst>
            </a:custGeom>
            <a:noFill/>
            <a:ln w="9525" cap="flat">
              <a:solidFill>
                <a:srgbClr val="59595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2" name="textbox 232"/>
          <p:cNvSpPr/>
          <p:nvPr/>
        </p:nvSpPr>
        <p:spPr>
          <a:xfrm>
            <a:off x="141916" y="277159"/>
            <a:ext cx="7007225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48894" algn="l" rtl="0" eaLnBrk="0">
              <a:lnSpc>
                <a:spcPct val="95000"/>
              </a:lnSpc>
            </a:pPr>
            <a:r>
              <a:rPr sz="3000" kern="0" spc="-30">
                <a:ln w="15874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美瞳店铺专属管理后台</a:t>
            </a:r>
            <a:endParaRPr lang="SimHei" altLang="SimHei" sz="3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algn="r" rtl="0" eaLnBrk="0">
              <a:lnSpc>
                <a:spcPct val="92000"/>
              </a:lnSpc>
            </a:pPr>
            <a:r>
              <a:rPr sz="1200" kern="0" spc="-2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店匠团队为美瞳商家定制专属商品及订单管理后台，能够有效地提高库存管理、订单管理、履约的效率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972087" y="1901866"/>
            <a:ext cx="1252425" cy="1252424"/>
            <a:chExt cx="1252425" cy="1252424"/>
          </a:xfrm>
        </p:grpSpPr>
        <p:grpSp>
          <p:nvGrpSpPr>
            <p:cNvPr id="30" name="group 30"/>
            <p:cNvGrpSpPr/>
            <p:nvPr/>
          </p:nvGrpSpPr>
          <p:grpSpPr>
            <a:xfrm rot="21600000">
              <a:off x="0" y="0"/>
              <a:ext cx="1252425" cy="1252424"/>
              <a:chExt cx="1252425" cy="1252424"/>
            </a:xfrm>
          </p:grpSpPr>
          <p:sp>
            <p:nvSpPr>
              <p:cNvPr id="234" name="path"/>
              <p:cNvSpPr/>
              <p:nvPr/>
            </p:nvSpPr>
            <p:spPr>
              <a:xfrm>
                <a:off x="4762" y="4762"/>
                <a:ext cx="1242900" cy="1242899"/>
              </a:xfrm>
              <a:custGeom>
                <a:rect l="0" t="0" r="0" b="0"/>
                <a:pathLst>
                  <a:path w="1957" h="1957">
                    <a:moveTo>
                      <a:pt x="0" y="978"/>
                    </a:moveTo>
                    <a:lnTo>
                      <a:pt x="0" y="978"/>
                    </a:lnTo>
                    <a:cubicBezTo>
                      <a:pt x="0" y="438"/>
                      <a:pt x="438" y="0"/>
                      <a:pt x="978" y="0"/>
                    </a:cubicBezTo>
                    <a:lnTo>
                      <a:pt x="978" y="0"/>
                    </a:lnTo>
                    <a:cubicBezTo>
                      <a:pt x="1238" y="0"/>
                      <a:pt x="1487" y="103"/>
                      <a:pt x="1670" y="286"/>
                    </a:cubicBezTo>
                    <a:cubicBezTo>
                      <a:pt x="1854" y="470"/>
                      <a:pt x="1957" y="719"/>
                      <a:pt x="1957" y="978"/>
                    </a:cubicBezTo>
                    <a:lnTo>
                      <a:pt x="1957" y="978"/>
                    </a:lnTo>
                    <a:cubicBezTo>
                      <a:pt x="1957" y="1519"/>
                      <a:pt x="1519" y="1957"/>
                      <a:pt x="978" y="1957"/>
                    </a:cubicBezTo>
                    <a:lnTo>
                      <a:pt x="978" y="1957"/>
                    </a:lnTo>
                    <a:cubicBezTo>
                      <a:pt x="438" y="1957"/>
                      <a:pt x="0" y="1519"/>
                      <a:pt x="0" y="978"/>
                    </a:cubicBezTo>
                  </a:path>
                </a:pathLst>
              </a:custGeom>
              <a:solidFill>
                <a:srgbClr val="FFA18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36" name="path"/>
              <p:cNvSpPr/>
              <p:nvPr/>
            </p:nvSpPr>
            <p:spPr>
              <a:xfrm>
                <a:off x="0" y="0"/>
                <a:ext cx="1252425" cy="1252424"/>
              </a:xfrm>
              <a:custGeom>
                <a:rect l="0" t="0" r="0" b="0"/>
                <a:pathLst>
                  <a:path w="1971" h="1971">
                    <a:moveTo>
                      <a:pt x="7" y="986"/>
                    </a:moveTo>
                    <a:lnTo>
                      <a:pt x="7" y="986"/>
                    </a:lnTo>
                    <a:cubicBezTo>
                      <a:pt x="7" y="445"/>
                      <a:pt x="445" y="7"/>
                      <a:pt x="986" y="7"/>
                    </a:cubicBezTo>
                    <a:lnTo>
                      <a:pt x="986" y="7"/>
                    </a:lnTo>
                    <a:cubicBezTo>
                      <a:pt x="1245" y="7"/>
                      <a:pt x="1494" y="110"/>
                      <a:pt x="1678" y="294"/>
                    </a:cubicBezTo>
                    <a:cubicBezTo>
                      <a:pt x="1861" y="477"/>
                      <a:pt x="1964" y="726"/>
                      <a:pt x="1964" y="986"/>
                    </a:cubicBezTo>
                    <a:lnTo>
                      <a:pt x="1964" y="986"/>
                    </a:lnTo>
                    <a:cubicBezTo>
                      <a:pt x="1964" y="1526"/>
                      <a:pt x="1526" y="1964"/>
                      <a:pt x="986" y="1964"/>
                    </a:cubicBezTo>
                    <a:lnTo>
                      <a:pt x="986" y="1964"/>
                    </a:lnTo>
                    <a:cubicBezTo>
                      <a:pt x="445" y="1964"/>
                      <a:pt x="7" y="1526"/>
                      <a:pt x="7" y="986"/>
                    </a:cubicBezTo>
                  </a:path>
                </a:pathLst>
              </a:custGeom>
              <a:noFill/>
              <a:ln w="9525" cap="flat">
                <a:solidFill>
                  <a:srgbClr val="595959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38" name="textbox 238"/>
            <p:cNvSpPr/>
            <p:nvPr/>
          </p:nvSpPr>
          <p:spPr>
            <a:xfrm>
              <a:off x="-12700" y="-12700"/>
              <a:ext cx="1278255" cy="1298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marL="318770" algn="l" rtl="0" eaLnBrk="0">
                <a:lnSpc>
                  <a:spcPct val="96000"/>
                </a:lnSpc>
                <a:spcBef>
                  <a:spcPts val="5"/>
                </a:spcBef>
              </a:pPr>
              <a:r>
                <a:rPr sz="1200" kern="0" spc="-20">
                  <a:ln w="6350" cap="flat" cmpd="sng">
                    <a:solidFill>
                      <a:srgbClr val="0C0C0C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C0C0C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商家采购</a:t>
              </a:r>
              <a:endParaRPr lang="SimHei" altLang="SimHei" sz="1200"/>
            </a:p>
            <a:p>
              <a:pPr marL="396240" algn="l" rtl="0" eaLnBrk="0">
                <a:lnSpc>
                  <a:spcPts val="1361"/>
                </a:lnSpc>
                <a:spcBef>
                  <a:spcPts val="61"/>
                </a:spcBef>
              </a:pPr>
              <a:r>
                <a:rPr sz="1100" kern="0" spc="-50">
                  <a:ln w="6350" cap="flat" cmpd="sng">
                    <a:solidFill>
                      <a:srgbClr val="0C0C0C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C0C0C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美瞳产品、</a:t>
              </a:r>
              <a:endParaRPr lang="SimHei" altLang="SimHei" sz="1100"/>
            </a:p>
            <a:p>
              <a:pPr marL="353059" algn="l" rtl="0" eaLnBrk="0">
                <a:lnSpc>
                  <a:spcPct val="96000"/>
                </a:lnSpc>
                <a:spcBef>
                  <a:spcPts val="75"/>
                </a:spcBef>
              </a:pPr>
              <a:r>
                <a:rPr sz="1200" kern="0" spc="-20">
                  <a:ln w="6350" cap="flat" cmpd="sng">
                    <a:solidFill>
                      <a:srgbClr val="0C0C0C">
                        <a:alpha val="100000"/>
                      </a:srgbClr>
                    </a:solidFill>
                    <a:prstDash val="solid"/>
                    <a:miter lim="10"/>
                  </a:ln>
                  <a:solidFill>
                    <a:srgbClr val="0C0C0C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录入ERP</a:t>
              </a:r>
              <a:endParaRPr lang="SimHei" altLang="SimHei" sz="1200"/>
            </a:p>
          </p:txBody>
        </p:sp>
      </p:grpSp>
      <p:sp>
        <p:nvSpPr>
          <p:cNvPr id="240" name="textbox 240"/>
          <p:cNvSpPr/>
          <p:nvPr/>
        </p:nvSpPr>
        <p:spPr>
          <a:xfrm>
            <a:off x="1000275" y="3303685"/>
            <a:ext cx="1185544" cy="472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08"/>
              </a:lnSpc>
            </a:pPr>
            <a:endParaRPr lang="Arial" altLang="Arial" sz="100"/>
          </a:p>
          <a:p>
            <a:pPr marL="159385" algn="l" rtl="0" eaLnBrk="0">
              <a:lnSpc>
                <a:spcPct val="91000"/>
              </a:lnSpc>
            </a:pPr>
            <a:r>
              <a:rPr sz="1000" kern="0" spc="-2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晶体不分左右眼</a:t>
            </a:r>
            <a:endParaRPr lang="Microsoft YaHei" altLang="Microsoft YaHei" sz="1000"/>
          </a:p>
          <a:p>
            <a:pPr algn="r" rtl="0" eaLnBrk="0">
              <a:lnSpc>
                <a:spcPct val="93000"/>
              </a:lnSpc>
              <a:spcBef>
                <a:spcPts val="108"/>
              </a:spcBef>
            </a:pPr>
            <a:r>
              <a:rPr sz="1000" kern="0" spc="-9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因此采</a:t>
            </a:r>
            <a:r>
              <a:rPr sz="1000" kern="0" spc="-9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购</a:t>
            </a:r>
            <a:r>
              <a:rPr sz="1000" kern="0" spc="-9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000" kern="0" spc="-8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录</a:t>
            </a:r>
            <a:r>
              <a:rPr sz="1000" kern="0" spc="-8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入、管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1000"/>
          </a:p>
          <a:p>
            <a:pPr marL="105410" algn="l" rtl="0" eaLnBrk="0">
              <a:lnSpc>
                <a:spcPct val="93000"/>
              </a:lnSpc>
              <a:spcBef>
                <a:spcPts val="83"/>
              </a:spcBef>
            </a:pP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Arial"/>
                <a:ea typeface="Arial"/>
                <a:cs typeface="Arial"/>
              </a:rPr>
              <a:t>“</a:t>
            </a:r>
            <a:r>
              <a:rPr sz="1000" kern="0" spc="-110">
                <a:solidFill>
                  <a:srgbClr val="0C0C0C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片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Arial"/>
                <a:ea typeface="Arial"/>
                <a:cs typeface="Arial"/>
              </a:rPr>
              <a:t>”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为单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000"/>
          </a:p>
        </p:txBody>
      </p:sp>
      <p:sp>
        <p:nvSpPr>
          <p:cNvPr id="242" name="textbox 242"/>
          <p:cNvSpPr/>
          <p:nvPr/>
        </p:nvSpPr>
        <p:spPr>
          <a:xfrm>
            <a:off x="6950853" y="3294759"/>
            <a:ext cx="866775" cy="4724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44"/>
              </a:lnSpc>
            </a:pPr>
            <a:endParaRPr lang="Arial" altLang="Arial" sz="100"/>
          </a:p>
          <a:p>
            <a:pPr marL="144145" indent="-131445" algn="l" rtl="0" eaLnBrk="0">
              <a:lnSpc>
                <a:spcPct val="96000"/>
              </a:lnSpc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“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”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卖</a:t>
            </a:r>
            <a:r>
              <a:rPr sz="10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“</a:t>
            </a:r>
            <a:r>
              <a:rPr sz="1000" kern="0" spc="-18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片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”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</a:t>
            </a:r>
            <a:endParaRPr lang="Microsoft YaHei" altLang="Microsoft YaHei" sz="1000"/>
          </a:p>
          <a:p>
            <a:pPr marL="61594" algn="l" rtl="0" eaLnBrk="0">
              <a:lnSpc>
                <a:spcPct val="93000"/>
              </a:lnSpc>
              <a:spcBef>
                <a:spcPts val="101"/>
              </a:spcBef>
            </a:pP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</a:t>
            </a:r>
            <a:endParaRPr lang="Microsoft YaHei" altLang="Microsoft YaHei" sz="1000"/>
          </a:p>
        </p:txBody>
      </p:sp>
      <p:sp>
        <p:nvSpPr>
          <p:cNvPr id="244" name="textbox 244"/>
          <p:cNvSpPr/>
          <p:nvPr/>
        </p:nvSpPr>
        <p:spPr>
          <a:xfrm>
            <a:off x="3932354" y="3294755"/>
            <a:ext cx="1145539" cy="3200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998"/>
              </a:lnSpc>
            </a:pPr>
            <a:endParaRPr lang="Arial" altLang="Arial" sz="100"/>
          </a:p>
          <a:p>
            <a:pPr marL="12700" indent="68580" algn="l" rtl="0" eaLnBrk="0">
              <a:lnSpc>
                <a:spcPct val="97000"/>
              </a:lnSpc>
            </a:pPr>
            <a:r>
              <a:rPr sz="1000" kern="0" spc="-2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店匠后台制定美瞳  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专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属的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库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存管理</a:t>
            </a:r>
            <a:r>
              <a:rPr sz="1000" kern="0" spc="-3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规则</a:t>
            </a:r>
            <a:endParaRPr lang="SimHei" altLang="SimHei" sz="1000"/>
          </a:p>
        </p:txBody>
      </p:sp>
      <p:sp>
        <p:nvSpPr>
          <p:cNvPr id="246" name="textbox 246"/>
          <p:cNvSpPr/>
          <p:nvPr/>
        </p:nvSpPr>
        <p:spPr>
          <a:xfrm>
            <a:off x="4189456" y="2347891"/>
            <a:ext cx="629284" cy="383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71"/>
              </a:lnSpc>
            </a:pPr>
            <a:endParaRPr lang="Arial" altLang="Arial" sz="100"/>
          </a:p>
          <a:p>
            <a:pPr marL="12700" indent="6350" algn="l" rtl="0" eaLnBrk="0">
              <a:lnSpc>
                <a:spcPct val="98000"/>
              </a:lnSpc>
            </a:pPr>
            <a:r>
              <a:rPr sz="1200" kern="0" spc="-30">
                <a:ln w="6350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美瞳专属</a:t>
            </a:r>
            <a:r>
              <a:rPr sz="1200" kern="0" spc="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-20">
                <a:ln w="6350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库存管理</a:t>
            </a:r>
            <a:endParaRPr lang="SimHei" altLang="SimHei" sz="1200"/>
          </a:p>
        </p:txBody>
      </p:sp>
      <p:sp>
        <p:nvSpPr>
          <p:cNvPr id="248" name="textbox 248"/>
          <p:cNvSpPr/>
          <p:nvPr/>
        </p:nvSpPr>
        <p:spPr>
          <a:xfrm>
            <a:off x="5438736" y="2340789"/>
            <a:ext cx="128714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实现按“副”进行售卖</a:t>
            </a:r>
            <a:endParaRPr lang="SimHei" altLang="SimHei" sz="1000"/>
          </a:p>
        </p:txBody>
      </p:sp>
      <p:pic>
        <p:nvPicPr>
          <p:cNvPr id="250" name="picture 2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252" name="textbox 252"/>
          <p:cNvSpPr/>
          <p:nvPr/>
        </p:nvSpPr>
        <p:spPr>
          <a:xfrm>
            <a:off x="2549458" y="2340767"/>
            <a:ext cx="970914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1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ERP关联店匠店铺</a:t>
            </a:r>
            <a:endParaRPr lang="SimHei" altLang="SimHei" sz="1000"/>
          </a:p>
        </p:txBody>
      </p:sp>
      <p:sp>
        <p:nvSpPr>
          <p:cNvPr id="254" name="textbox 254"/>
          <p:cNvSpPr/>
          <p:nvPr/>
        </p:nvSpPr>
        <p:spPr>
          <a:xfrm>
            <a:off x="5722149" y="2679487"/>
            <a:ext cx="526415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2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专属规则</a:t>
            </a:r>
            <a:endParaRPr lang="SimHei" altLang="SimHei" sz="1000"/>
          </a:p>
        </p:txBody>
      </p:sp>
      <p:sp>
        <p:nvSpPr>
          <p:cNvPr id="256" name="textbox 256"/>
          <p:cNvSpPr/>
          <p:nvPr/>
        </p:nvSpPr>
        <p:spPr>
          <a:xfrm>
            <a:off x="2775027" y="2679479"/>
            <a:ext cx="513080" cy="171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35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000" kern="0" spc="-4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自动同步</a:t>
            </a:r>
            <a:endParaRPr lang="SimHei" altLang="SimHei" sz="1000"/>
          </a:p>
        </p:txBody>
      </p:sp>
      <p:sp>
        <p:nvSpPr>
          <p:cNvPr id="258" name="textbox 258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260" name="textbox 260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262" name="textbox 262"/>
          <p:cNvSpPr/>
          <p:nvPr/>
        </p:nvSpPr>
        <p:spPr>
          <a:xfrm>
            <a:off x="7219437" y="2439331"/>
            <a:ext cx="325754" cy="2006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200" kern="0" spc="-20">
                <a:ln w="6350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拣货</a:t>
            </a:r>
            <a:endParaRPr lang="SimHei" altLang="SimHei" sz="12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5403274" y="2573424"/>
            <a:ext cx="1148104" cy="40416"/>
            <a:chExt cx="1148104" cy="40416"/>
          </a:xfrm>
        </p:grpSpPr>
        <p:sp>
          <p:nvSpPr>
            <p:cNvPr id="264" name="path"/>
            <p:cNvSpPr/>
            <p:nvPr/>
          </p:nvSpPr>
          <p:spPr>
            <a:xfrm>
              <a:off x="0" y="15445"/>
              <a:ext cx="1103250" cy="9525"/>
            </a:xfrm>
            <a:custGeom>
              <a:rect l="0" t="0" r="0" b="0"/>
              <a:pathLst>
                <a:path w="1737" h="15">
                  <a:moveTo>
                    <a:pt x="0" y="7"/>
                  </a:moveTo>
                  <a:lnTo>
                    <a:pt x="1737" y="7"/>
                  </a:lnTo>
                </a:path>
              </a:pathLst>
            </a:custGeom>
            <a:noFill/>
            <a:ln w="9525" cap="flat">
              <a:solidFill>
                <a:srgbClr val="59595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098487" y="0"/>
              <a:ext cx="49616" cy="40416"/>
            </a:xfrm>
            <a:custGeom>
              <a:rect l="0" t="0" r="0" b="0"/>
              <a:pathLst>
                <a:path w="78" h="62">
                  <a:moveTo>
                    <a:pt x="7" y="56"/>
                  </a:moveTo>
                  <a:lnTo>
                    <a:pt x="75" y="31"/>
                  </a:lnTo>
                  <a:lnTo>
                    <a:pt x="7" y="7"/>
                  </a:lnTo>
                  <a:lnTo>
                    <a:pt x="7" y="56"/>
                  </a:lnTo>
                </a:path>
              </a:pathLst>
            </a:custGeom>
            <a:noFill/>
            <a:ln w="9525" cap="flat">
              <a:solidFill>
                <a:srgbClr val="595959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2530737" y="2573424"/>
            <a:ext cx="1148104" cy="40416"/>
            <a:chExt cx="1148104" cy="40416"/>
          </a:xfrm>
        </p:grpSpPr>
        <p:sp>
          <p:nvSpPr>
            <p:cNvPr id="268" name="path"/>
            <p:cNvSpPr/>
            <p:nvPr/>
          </p:nvSpPr>
          <p:spPr>
            <a:xfrm>
              <a:off x="0" y="15445"/>
              <a:ext cx="1103249" cy="9525"/>
            </a:xfrm>
            <a:custGeom>
              <a:rect l="0" t="0" r="0" b="0"/>
              <a:pathLst>
                <a:path w="1737" h="15">
                  <a:moveTo>
                    <a:pt x="0" y="7"/>
                  </a:moveTo>
                  <a:lnTo>
                    <a:pt x="1737" y="7"/>
                  </a:lnTo>
                </a:path>
              </a:pathLst>
            </a:custGeom>
            <a:noFill/>
            <a:ln w="9525" cap="flat">
              <a:solidFill>
                <a:srgbClr val="59595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098487" y="0"/>
              <a:ext cx="49616" cy="40416"/>
            </a:xfrm>
            <a:custGeom>
              <a:rect l="0" t="0" r="0" b="0"/>
              <a:pathLst>
                <a:path w="78" h="62">
                  <a:moveTo>
                    <a:pt x="7" y="56"/>
                  </a:moveTo>
                  <a:lnTo>
                    <a:pt x="75" y="31"/>
                  </a:lnTo>
                  <a:lnTo>
                    <a:pt x="7" y="7"/>
                  </a:lnTo>
                  <a:lnTo>
                    <a:pt x="7" y="56"/>
                  </a:lnTo>
                </a:path>
              </a:pathLst>
            </a:custGeom>
            <a:noFill/>
            <a:ln w="9525" cap="flat">
              <a:solidFill>
                <a:srgbClr val="595959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2" name="textbox 272"/>
          <p:cNvSpPr/>
          <p:nvPr/>
        </p:nvSpPr>
        <p:spPr>
          <a:xfrm>
            <a:off x="8882894" y="4845740"/>
            <a:ext cx="74294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ÿ</a:t>
            </a:r>
            <a:endParaRPr lang="Arial" altLang="Arial" sz="7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76" name="table 276"/>
          <p:cNvGraphicFramePr>
            <a:graphicFrameLocks noGrp="1"/>
          </p:cNvGraphicFramePr>
          <p:nvPr/>
        </p:nvGraphicFramePr>
        <p:xfrm>
          <a:off x="3199625" y="2166562"/>
          <a:ext cx="2642235" cy="2217420"/>
        </p:xfrm>
        <a:graphic>
          <a:graphicData uri="http://schemas.openxmlformats.org/drawingml/2006/table">
            <a:tbl>
              <a:tblPr/>
              <a:tblGrid>
                <a:gridCol w="1181100"/>
                <a:gridCol w="280034"/>
                <a:gridCol w="1181100"/>
              </a:tblGrid>
              <a:tr h="127825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140970" indent="6985" algn="l" rtl="0" eaLnBrk="0">
                        <a:lnSpc>
                          <a:spcPct val="110000"/>
                        </a:lnSpc>
                        <a:spcBef>
                          <a:spcPts val="4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1.全站快速加购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2.add to</a:t>
                      </a:r>
                      <a:r>
                        <a:rPr sz="1000" kern="0" spc="8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cart</a:t>
                      </a:r>
                      <a:endParaRPr lang="SimHei" altLang="SimHei" sz="1000"/>
                    </a:p>
                    <a:p>
                      <a:pPr marL="332740" algn="l" rtl="0" eaLnBrk="0">
                        <a:lnSpc>
                          <a:spcPct val="96000"/>
                        </a:lnSpc>
                        <a:spcBef>
                          <a:spcPts val="115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悬浮按钮</a:t>
                      </a:r>
                      <a:endParaRPr lang="SimHei" altLang="SimHei" sz="1000"/>
                    </a:p>
                    <a:p>
                      <a:pPr marL="142239" algn="l" rtl="0" eaLnBrk="0">
                        <a:lnSpc>
                          <a:spcPct val="94000"/>
                        </a:lnSpc>
                        <a:spcBef>
                          <a:spcPts val="229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3.Instagram加购</a:t>
                      </a:r>
                      <a:endParaRPr lang="SimHei" altLang="Sim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132714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1.智能商品推荐</a:t>
                      </a:r>
                      <a:endParaRPr lang="SimHei" altLang="SimHei" sz="1000"/>
                    </a:p>
                    <a:p>
                      <a:pPr marL="125095" algn="l" rtl="0" eaLnBrk="0">
                        <a:lnSpc>
                          <a:spcPct val="85000"/>
                        </a:lnSpc>
                        <a:spcBef>
                          <a:spcPts val="226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2.满送优惠</a:t>
                      </a:r>
                      <a:endParaRPr lang="SimHei" altLang="SimHei" sz="1000"/>
                    </a:p>
                    <a:p>
                      <a:pPr marL="125729" algn="l" rtl="0" eaLnBrk="0">
                        <a:lnSpc>
                          <a:spcPts val="138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3.满减活动</a:t>
                      </a:r>
                      <a:endParaRPr lang="SimHei" altLang="SimHei" sz="1000"/>
                    </a:p>
                    <a:p>
                      <a:pPr marL="122554" algn="l" rtl="0" eaLnBrk="0">
                        <a:lnSpc>
                          <a:spcPts val="138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4.捆绑销售</a:t>
                      </a:r>
                      <a:endParaRPr lang="SimHei" altLang="SimHei" sz="1000"/>
                    </a:p>
                    <a:p>
                      <a:pPr marL="123189" algn="l" rtl="0" eaLnBrk="0">
                        <a:lnSpc>
                          <a:spcPts val="138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5.推荐加购</a:t>
                      </a:r>
                      <a:endParaRPr lang="SimHei" altLang="Sim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295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1018539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提</a:t>
                      </a:r>
                      <a:endParaRPr lang="SimHei" altLang="Sim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000" kern="0" spc="-9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高客</a:t>
                      </a:r>
                      <a:endParaRPr lang="SimHei" altLang="Sim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l" rtl="0" eaLnBrk="0">
                        <a:lnSpc>
                          <a:spcPts val="1136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单价</a:t>
                      </a:r>
                      <a:endParaRPr lang="SimHei" altLang="SimHei" sz="9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</a:tr>
              <a:tr h="6096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78" name="table 278"/>
          <p:cNvGraphicFramePr>
            <a:graphicFrameLocks noGrp="1"/>
          </p:cNvGraphicFramePr>
          <p:nvPr/>
        </p:nvGraphicFramePr>
        <p:xfrm>
          <a:off x="316087" y="2166562"/>
          <a:ext cx="2651125" cy="2204085"/>
        </p:xfrm>
        <a:graphic>
          <a:graphicData uri="http://schemas.openxmlformats.org/drawingml/2006/table">
            <a:tbl>
              <a:tblPr/>
              <a:tblGrid>
                <a:gridCol w="2651125"/>
              </a:tblGrid>
              <a:tr h="21945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568325" algn="l" rtl="0" eaLnBrk="0">
                        <a:lnSpc>
                          <a:spcPct val="85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1.滚动横幅显示促销优惠</a:t>
                      </a:r>
                      <a:endParaRPr lang="SimHei" altLang="SimHei" sz="1000"/>
                    </a:p>
                    <a:p>
                      <a:pPr marL="560705" algn="l" rtl="0" eaLnBrk="0">
                        <a:lnSpc>
                          <a:spcPts val="1379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2.搜索自动联想</a:t>
                      </a:r>
                      <a:endParaRPr lang="SimHei" altLang="SimHei" sz="1000"/>
                    </a:p>
                    <a:p>
                      <a:pPr marL="561975" algn="l" rtl="0" eaLnBrk="0">
                        <a:lnSpc>
                          <a:spcPct val="85000"/>
                        </a:lnSpc>
                        <a:spcBef>
                          <a:spcPts val="360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3.个性化配置限时促销</a:t>
                      </a:r>
                      <a:endParaRPr lang="SimHei" altLang="SimHei" sz="1000"/>
                    </a:p>
                    <a:p>
                      <a:pPr marL="558800" algn="l" rtl="0" eaLnBrk="0">
                        <a:lnSpc>
                          <a:spcPts val="1380"/>
                        </a:lnSpc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4.自定义详情页模板</a:t>
                      </a:r>
                      <a:endParaRPr lang="SimHei" altLang="SimHei" sz="10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558800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5.免邮提醒</a:t>
                      </a:r>
                      <a:endParaRPr lang="SimHei" altLang="Sim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80" name="textbox 280"/>
          <p:cNvSpPr/>
          <p:nvPr/>
        </p:nvSpPr>
        <p:spPr>
          <a:xfrm>
            <a:off x="138868" y="277155"/>
            <a:ext cx="5943600" cy="7105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617"/>
              </a:lnSpc>
            </a:pPr>
            <a:endParaRPr lang="Arial" altLang="Arial" sz="100"/>
          </a:p>
          <a:p>
            <a:pPr marL="52069" algn="l" rtl="0" eaLnBrk="0">
              <a:lnSpc>
                <a:spcPct val="95000"/>
              </a:lnSpc>
            </a:pPr>
            <a:r>
              <a:rPr sz="3000" kern="0" spc="-30">
                <a:ln w="15874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美瞳店铺精准营销工具</a:t>
            </a:r>
            <a:endParaRPr lang="SimHei" altLang="SimHei" sz="3000"/>
          </a:p>
          <a:p>
            <a:pPr algn="l" rtl="0" eaLnBrk="0">
              <a:lnSpc>
                <a:spcPct val="105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助力商家在购物生命周期的多个阶段、多个时间点触达美瞳用户，有效提高购买转化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率。</a:t>
            </a:r>
            <a:endParaRPr lang="SimHei" altLang="SimHei" sz="1200"/>
          </a:p>
        </p:txBody>
      </p:sp>
      <p:graphicFrame>
        <p:nvGraphicFramePr>
          <p:cNvPr id="282" name="table 282"/>
          <p:cNvGraphicFramePr>
            <a:graphicFrameLocks noGrp="1"/>
          </p:cNvGraphicFramePr>
          <p:nvPr/>
        </p:nvGraphicFramePr>
        <p:xfrm>
          <a:off x="6113031" y="2166562"/>
          <a:ext cx="1185544" cy="2204085"/>
        </p:xfrm>
        <a:graphic>
          <a:graphicData uri="http://schemas.openxmlformats.org/drawingml/2006/table">
            <a:tbl>
              <a:tblPr/>
              <a:tblGrid>
                <a:gridCol w="1185544"/>
              </a:tblGrid>
              <a:tr h="21945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595"/>
                        </a:lnSpc>
                      </a:pPr>
                      <a:endParaRPr lang="Arial" altLang="Arial" sz="100"/>
                    </a:p>
                    <a:p>
                      <a:pPr marL="143510" algn="l" rtl="0" eaLnBrk="0">
                        <a:lnSpc>
                          <a:spcPct val="96000"/>
                        </a:lnSpc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1.分期支付</a:t>
                      </a:r>
                      <a:endParaRPr lang="SimHei" altLang="SimHei" sz="1000"/>
                    </a:p>
                    <a:p>
                      <a:pPr marL="133985" indent="1905" algn="l" rtl="0" eaLnBrk="0">
                        <a:lnSpc>
                          <a:spcPct val="108000"/>
                        </a:lnSpc>
                        <a:spcBef>
                          <a:spcPts val="229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2.购物车折扣码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3.结账页优惠码</a:t>
                      </a:r>
                      <a:r>
                        <a:rPr sz="1000" kern="0" spc="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   </a:t>
                      </a: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4.Webpush弹窗</a:t>
                      </a:r>
                      <a:endParaRPr lang="SimHei" altLang="Sim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284" name="table 284"/>
          <p:cNvGraphicFramePr>
            <a:graphicFrameLocks noGrp="1"/>
          </p:cNvGraphicFramePr>
          <p:nvPr/>
        </p:nvGraphicFramePr>
        <p:xfrm>
          <a:off x="7531137" y="2166562"/>
          <a:ext cx="1148715" cy="2204085"/>
        </p:xfrm>
        <a:graphic>
          <a:graphicData uri="http://schemas.openxmlformats.org/drawingml/2006/table">
            <a:tbl>
              <a:tblPr/>
              <a:tblGrid>
                <a:gridCol w="1148715"/>
              </a:tblGrid>
              <a:tr h="219456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829"/>
                        </a:lnSpc>
                      </a:pPr>
                      <a:endParaRPr lang="Arial" altLang="Arial" sz="100"/>
                    </a:p>
                    <a:p>
                      <a:pPr marL="112395" algn="l" rtl="0" eaLnBrk="0">
                        <a:lnSpc>
                          <a:spcPct val="95000"/>
                        </a:lnSpc>
                      </a:pPr>
                      <a:r>
                        <a:rPr sz="1000" kern="0" spc="-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1.「再来一单」</a:t>
                      </a:r>
                      <a:endParaRPr lang="SimHei" altLang="SimHei" sz="1000"/>
                    </a:p>
                    <a:p>
                      <a:pPr marL="425450" algn="l" rtl="0" eaLnBrk="0">
                        <a:lnSpc>
                          <a:spcPct val="97000"/>
                        </a:lnSpc>
                        <a:spcBef>
                          <a:spcPts val="236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弹窗</a:t>
                      </a:r>
                      <a:endParaRPr lang="SimHei" altLang="SimHei" sz="1000"/>
                    </a:p>
                    <a:p>
                      <a:pPr marL="104775" algn="l" rtl="0" eaLnBrk="0">
                        <a:lnSpc>
                          <a:spcPct val="95000"/>
                        </a:lnSpc>
                        <a:spcBef>
                          <a:spcPts val="224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2.会员系统插件</a:t>
                      </a:r>
                      <a:endParaRPr lang="SimHei" altLang="SimHei" sz="1000"/>
                    </a:p>
                    <a:p>
                      <a:pPr marL="105410" algn="l" rtl="0" eaLnBrk="0">
                        <a:lnSpc>
                          <a:spcPct val="95000"/>
                        </a:lnSpc>
                        <a:spcBef>
                          <a:spcPts val="240"/>
                        </a:spcBef>
                      </a:pPr>
                      <a:r>
                        <a:rPr sz="10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Hei"/>
                          <a:ea typeface="SimHei"/>
                          <a:cs typeface="SimHei"/>
                        </a:rPr>
                        <a:t>3.结账页优惠码</a:t>
                      </a:r>
                      <a:endParaRPr lang="SimHei" altLang="SimHei" sz="1000"/>
                    </a:p>
                  </a:txBody>
                  <a:tcPr marL="0" marR="0" marT="0" marB="0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86" name="textbox 286"/>
          <p:cNvSpPr/>
          <p:nvPr/>
        </p:nvSpPr>
        <p:spPr>
          <a:xfrm>
            <a:off x="4724725" y="3873749"/>
            <a:ext cx="2489200" cy="330200"/>
          </a:xfrm>
          <a:prstGeom prst="rect">
            <a:avLst/>
          </a:prstGeom>
          <a:solidFill>
            <a:srgbClr val="5959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803909" algn="l" rtl="0" eaLnBrk="0">
              <a:lnSpc>
                <a:spcPct val="96000"/>
              </a:lnSpc>
              <a:spcBef>
                <a:spcPts val="1"/>
              </a:spcBef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提高加购成功率</a:t>
            </a:r>
            <a:endParaRPr lang="SimHei" altLang="SimHei" sz="1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2495237" y="1465378"/>
            <a:ext cx="6154008" cy="577442"/>
            <a:chExt cx="6154008" cy="577442"/>
          </a:xfrm>
        </p:grpSpPr>
        <p:sp>
          <p:nvSpPr>
            <p:cNvPr id="288" name="path"/>
            <p:cNvSpPr/>
            <p:nvPr/>
          </p:nvSpPr>
          <p:spPr>
            <a:xfrm>
              <a:off x="5077928" y="4762"/>
              <a:ext cx="1071316" cy="567917"/>
            </a:xfrm>
            <a:custGeom>
              <a:rect l="0" t="0" r="0" b="0"/>
              <a:pathLst>
                <a:path w="1687" h="894">
                  <a:moveTo>
                    <a:pt x="0" y="0"/>
                  </a:moveTo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1687" y="0"/>
                  </a:lnTo>
                  <a:cubicBezTo>
                    <a:pt x="1687" y="0"/>
                    <a:pt x="1687" y="0"/>
                    <a:pt x="1687" y="0"/>
                  </a:cubicBezTo>
                  <a:cubicBezTo>
                    <a:pt x="1687" y="0"/>
                    <a:pt x="1687" y="0"/>
                    <a:pt x="1687" y="0"/>
                  </a:cubicBezTo>
                  <a:lnTo>
                    <a:pt x="1687" y="894"/>
                  </a:lnTo>
                  <a:cubicBezTo>
                    <a:pt x="1687" y="894"/>
                    <a:pt x="1687" y="894"/>
                    <a:pt x="1687" y="894"/>
                  </a:cubicBezTo>
                  <a:lnTo>
                    <a:pt x="0" y="894"/>
                  </a:lnTo>
                  <a:lnTo>
                    <a:pt x="0" y="894"/>
                  </a:lnTo>
                  <a:cubicBezTo>
                    <a:pt x="0" y="894"/>
                    <a:pt x="0" y="894"/>
                    <a:pt x="0" y="89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0" y="0"/>
              <a:ext cx="6154008" cy="577442"/>
            </a:xfrm>
            <a:custGeom>
              <a:rect l="0" t="0" r="0" b="0"/>
              <a:pathLst>
                <a:path w="9691" h="909">
                  <a:moveTo>
                    <a:pt x="7996" y="7"/>
                  </a:moveTo>
                  <a:lnTo>
                    <a:pt x="7996" y="7"/>
                  </a:lnTo>
                  <a:cubicBezTo>
                    <a:pt x="7996" y="7"/>
                    <a:pt x="7996" y="7"/>
                    <a:pt x="7996" y="7"/>
                  </a:cubicBezTo>
                  <a:lnTo>
                    <a:pt x="9683" y="7"/>
                  </a:lnTo>
                  <a:cubicBezTo>
                    <a:pt x="9683" y="7"/>
                    <a:pt x="9683" y="7"/>
                    <a:pt x="9683" y="7"/>
                  </a:cubicBezTo>
                  <a:cubicBezTo>
                    <a:pt x="9683" y="7"/>
                    <a:pt x="9683" y="7"/>
                    <a:pt x="9683" y="7"/>
                  </a:cubicBezTo>
                  <a:lnTo>
                    <a:pt x="9683" y="901"/>
                  </a:lnTo>
                  <a:cubicBezTo>
                    <a:pt x="9683" y="901"/>
                    <a:pt x="9683" y="901"/>
                    <a:pt x="9683" y="901"/>
                  </a:cubicBezTo>
                  <a:lnTo>
                    <a:pt x="7996" y="901"/>
                  </a:lnTo>
                  <a:lnTo>
                    <a:pt x="7996" y="901"/>
                  </a:lnTo>
                  <a:cubicBezTo>
                    <a:pt x="7996" y="901"/>
                    <a:pt x="7996" y="901"/>
                    <a:pt x="7996" y="901"/>
                  </a:cubicBezTo>
                  <a:lnTo>
                    <a:pt x="7996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2495237" y="1465365"/>
            <a:ext cx="4769084" cy="577443"/>
            <a:chExt cx="4769084" cy="577443"/>
          </a:xfrm>
        </p:grpSpPr>
        <p:sp>
          <p:nvSpPr>
            <p:cNvPr id="292" name="path"/>
            <p:cNvSpPr/>
            <p:nvPr/>
          </p:nvSpPr>
          <p:spPr>
            <a:xfrm>
              <a:off x="3624602" y="4762"/>
              <a:ext cx="1139719" cy="567918"/>
            </a:xfrm>
            <a:custGeom>
              <a:rect l="0" t="0" r="0" b="0"/>
              <a:pathLst>
                <a:path w="1794" h="894">
                  <a:moveTo>
                    <a:pt x="0" y="0"/>
                  </a:moveTo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1794" y="0"/>
                  </a:lnTo>
                  <a:cubicBezTo>
                    <a:pt x="1794" y="0"/>
                    <a:pt x="1794" y="0"/>
                    <a:pt x="1794" y="0"/>
                  </a:cubicBezTo>
                  <a:cubicBezTo>
                    <a:pt x="1794" y="0"/>
                    <a:pt x="1794" y="0"/>
                    <a:pt x="1794" y="0"/>
                  </a:cubicBezTo>
                  <a:lnTo>
                    <a:pt x="1794" y="894"/>
                  </a:lnTo>
                  <a:cubicBezTo>
                    <a:pt x="1794" y="894"/>
                    <a:pt x="1794" y="894"/>
                    <a:pt x="1794" y="894"/>
                  </a:cubicBezTo>
                  <a:lnTo>
                    <a:pt x="0" y="894"/>
                  </a:lnTo>
                  <a:lnTo>
                    <a:pt x="0" y="894"/>
                  </a:lnTo>
                  <a:cubicBezTo>
                    <a:pt x="0" y="894"/>
                    <a:pt x="0" y="894"/>
                    <a:pt x="0" y="89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0" y="0"/>
              <a:ext cx="4769084" cy="577443"/>
            </a:xfrm>
            <a:custGeom>
              <a:rect l="0" t="0" r="0" b="0"/>
              <a:pathLst>
                <a:path w="7510" h="909">
                  <a:moveTo>
                    <a:pt x="5708" y="7"/>
                  </a:moveTo>
                  <a:lnTo>
                    <a:pt x="5708" y="7"/>
                  </a:lnTo>
                  <a:cubicBezTo>
                    <a:pt x="5708" y="7"/>
                    <a:pt x="5708" y="7"/>
                    <a:pt x="5708" y="7"/>
                  </a:cubicBezTo>
                  <a:lnTo>
                    <a:pt x="7502" y="7"/>
                  </a:lnTo>
                  <a:cubicBezTo>
                    <a:pt x="7502" y="7"/>
                    <a:pt x="7502" y="7"/>
                    <a:pt x="7502" y="7"/>
                  </a:cubicBezTo>
                  <a:cubicBezTo>
                    <a:pt x="7502" y="7"/>
                    <a:pt x="7502" y="7"/>
                    <a:pt x="7502" y="7"/>
                  </a:cubicBezTo>
                  <a:lnTo>
                    <a:pt x="7502" y="901"/>
                  </a:lnTo>
                  <a:cubicBezTo>
                    <a:pt x="7502" y="901"/>
                    <a:pt x="7502" y="901"/>
                    <a:pt x="7502" y="901"/>
                  </a:cubicBezTo>
                  <a:lnTo>
                    <a:pt x="5708" y="901"/>
                  </a:lnTo>
                  <a:lnTo>
                    <a:pt x="5708" y="901"/>
                  </a:lnTo>
                  <a:cubicBezTo>
                    <a:pt x="5708" y="901"/>
                    <a:pt x="5708" y="901"/>
                    <a:pt x="5708" y="901"/>
                  </a:cubicBezTo>
                  <a:lnTo>
                    <a:pt x="5708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2495237" y="1465365"/>
            <a:ext cx="3315759" cy="577443"/>
            <a:chExt cx="3315759" cy="577443"/>
          </a:xfrm>
        </p:grpSpPr>
        <p:sp>
          <p:nvSpPr>
            <p:cNvPr id="296" name="path"/>
            <p:cNvSpPr/>
            <p:nvPr/>
          </p:nvSpPr>
          <p:spPr>
            <a:xfrm>
              <a:off x="2171277" y="4762"/>
              <a:ext cx="1139719" cy="567918"/>
            </a:xfrm>
            <a:custGeom>
              <a:rect l="0" t="0" r="0" b="0"/>
              <a:pathLst>
                <a:path w="1794" h="894">
                  <a:moveTo>
                    <a:pt x="0" y="0"/>
                  </a:moveTo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1794" y="0"/>
                  </a:lnTo>
                  <a:cubicBezTo>
                    <a:pt x="1794" y="0"/>
                    <a:pt x="1794" y="0"/>
                    <a:pt x="1794" y="0"/>
                  </a:cubicBezTo>
                  <a:cubicBezTo>
                    <a:pt x="1794" y="0"/>
                    <a:pt x="1794" y="0"/>
                    <a:pt x="1794" y="0"/>
                  </a:cubicBezTo>
                  <a:lnTo>
                    <a:pt x="1794" y="894"/>
                  </a:lnTo>
                  <a:cubicBezTo>
                    <a:pt x="1794" y="894"/>
                    <a:pt x="1794" y="894"/>
                    <a:pt x="1794" y="894"/>
                  </a:cubicBezTo>
                  <a:lnTo>
                    <a:pt x="0" y="894"/>
                  </a:lnTo>
                  <a:lnTo>
                    <a:pt x="0" y="894"/>
                  </a:lnTo>
                  <a:cubicBezTo>
                    <a:pt x="0" y="894"/>
                    <a:pt x="0" y="894"/>
                    <a:pt x="0" y="89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0" y="0"/>
              <a:ext cx="3315759" cy="577443"/>
            </a:xfrm>
            <a:custGeom>
              <a:rect l="0" t="0" r="0" b="0"/>
              <a:pathLst>
                <a:path w="5221" h="909">
                  <a:moveTo>
                    <a:pt x="3419" y="7"/>
                  </a:moveTo>
                  <a:lnTo>
                    <a:pt x="3419" y="7"/>
                  </a:lnTo>
                  <a:cubicBezTo>
                    <a:pt x="3419" y="7"/>
                    <a:pt x="3419" y="7"/>
                    <a:pt x="3419" y="7"/>
                  </a:cubicBezTo>
                  <a:lnTo>
                    <a:pt x="5214" y="7"/>
                  </a:lnTo>
                  <a:cubicBezTo>
                    <a:pt x="5214" y="7"/>
                    <a:pt x="5214" y="7"/>
                    <a:pt x="5214" y="7"/>
                  </a:cubicBezTo>
                  <a:cubicBezTo>
                    <a:pt x="5214" y="7"/>
                    <a:pt x="5214" y="7"/>
                    <a:pt x="5214" y="7"/>
                  </a:cubicBezTo>
                  <a:lnTo>
                    <a:pt x="5214" y="901"/>
                  </a:lnTo>
                  <a:cubicBezTo>
                    <a:pt x="5214" y="901"/>
                    <a:pt x="5214" y="901"/>
                    <a:pt x="5214" y="901"/>
                  </a:cubicBezTo>
                  <a:lnTo>
                    <a:pt x="3419" y="901"/>
                  </a:lnTo>
                  <a:lnTo>
                    <a:pt x="3419" y="901"/>
                  </a:lnTo>
                  <a:cubicBezTo>
                    <a:pt x="3419" y="901"/>
                    <a:pt x="3419" y="901"/>
                    <a:pt x="3419" y="901"/>
                  </a:cubicBezTo>
                  <a:lnTo>
                    <a:pt x="3419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1779503" y="1469078"/>
            <a:ext cx="1149243" cy="577443"/>
            <a:chExt cx="1149243" cy="577443"/>
          </a:xfrm>
        </p:grpSpPr>
        <p:sp>
          <p:nvSpPr>
            <p:cNvPr id="300" name="path"/>
            <p:cNvSpPr/>
            <p:nvPr/>
          </p:nvSpPr>
          <p:spPr>
            <a:xfrm>
              <a:off x="4762" y="4762"/>
              <a:ext cx="1139718" cy="567918"/>
            </a:xfrm>
            <a:custGeom>
              <a:rect l="0" t="0" r="0" b="0"/>
              <a:pathLst>
                <a:path w="1794" h="894">
                  <a:moveTo>
                    <a:pt x="0" y="0"/>
                  </a:moveTo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1794" y="0"/>
                  </a:lnTo>
                  <a:cubicBezTo>
                    <a:pt x="1794" y="0"/>
                    <a:pt x="1794" y="0"/>
                    <a:pt x="1794" y="0"/>
                  </a:cubicBezTo>
                  <a:cubicBezTo>
                    <a:pt x="1794" y="0"/>
                    <a:pt x="1794" y="0"/>
                    <a:pt x="1794" y="0"/>
                  </a:cubicBezTo>
                  <a:lnTo>
                    <a:pt x="1794" y="894"/>
                  </a:lnTo>
                  <a:cubicBezTo>
                    <a:pt x="1794" y="894"/>
                    <a:pt x="1794" y="894"/>
                    <a:pt x="1794" y="894"/>
                  </a:cubicBezTo>
                  <a:lnTo>
                    <a:pt x="0" y="894"/>
                  </a:lnTo>
                  <a:lnTo>
                    <a:pt x="0" y="894"/>
                  </a:lnTo>
                  <a:cubicBezTo>
                    <a:pt x="0" y="894"/>
                    <a:pt x="0" y="894"/>
                    <a:pt x="0" y="89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0" y="0"/>
              <a:ext cx="1149243" cy="577443"/>
            </a:xfrm>
            <a:custGeom>
              <a:rect l="0" t="0" r="0" b="0"/>
              <a:pathLst>
                <a:path w="1809" h="909">
                  <a:moveTo>
                    <a:pt x="7" y="7"/>
                  </a:moveTo>
                  <a:lnTo>
                    <a:pt x="7" y="7"/>
                  </a:lnTo>
                  <a:cubicBezTo>
                    <a:pt x="7" y="7"/>
                    <a:pt x="7" y="7"/>
                    <a:pt x="7" y="7"/>
                  </a:cubicBezTo>
                  <a:lnTo>
                    <a:pt x="1802" y="7"/>
                  </a:lnTo>
                  <a:cubicBezTo>
                    <a:pt x="1802" y="7"/>
                    <a:pt x="1802" y="7"/>
                    <a:pt x="1802" y="7"/>
                  </a:cubicBezTo>
                  <a:cubicBezTo>
                    <a:pt x="1802" y="7"/>
                    <a:pt x="1802" y="7"/>
                    <a:pt x="1802" y="7"/>
                  </a:cubicBezTo>
                  <a:lnTo>
                    <a:pt x="1802" y="901"/>
                  </a:lnTo>
                  <a:cubicBezTo>
                    <a:pt x="1802" y="901"/>
                    <a:pt x="1802" y="901"/>
                    <a:pt x="1802" y="901"/>
                  </a:cubicBezTo>
                  <a:lnTo>
                    <a:pt x="7" y="901"/>
                  </a:lnTo>
                  <a:lnTo>
                    <a:pt x="7" y="901"/>
                  </a:lnTo>
                  <a:cubicBezTo>
                    <a:pt x="7" y="901"/>
                    <a:pt x="7" y="901"/>
                    <a:pt x="7" y="901"/>
                  </a:cubicBez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2495237" y="1469078"/>
            <a:ext cx="1862434" cy="577443"/>
            <a:chExt cx="1862434" cy="577443"/>
          </a:xfrm>
        </p:grpSpPr>
        <p:sp>
          <p:nvSpPr>
            <p:cNvPr id="304" name="path"/>
            <p:cNvSpPr/>
            <p:nvPr/>
          </p:nvSpPr>
          <p:spPr>
            <a:xfrm>
              <a:off x="717953" y="4762"/>
              <a:ext cx="1139718" cy="567918"/>
            </a:xfrm>
            <a:custGeom>
              <a:rect l="0" t="0" r="0" b="0"/>
              <a:pathLst>
                <a:path w="1794" h="894">
                  <a:moveTo>
                    <a:pt x="0" y="0"/>
                  </a:moveTo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1794" y="0"/>
                  </a:lnTo>
                  <a:cubicBezTo>
                    <a:pt x="1794" y="0"/>
                    <a:pt x="1794" y="0"/>
                    <a:pt x="1794" y="0"/>
                  </a:cubicBezTo>
                  <a:cubicBezTo>
                    <a:pt x="1794" y="0"/>
                    <a:pt x="1794" y="0"/>
                    <a:pt x="1794" y="0"/>
                  </a:cubicBezTo>
                  <a:lnTo>
                    <a:pt x="1794" y="894"/>
                  </a:lnTo>
                  <a:cubicBezTo>
                    <a:pt x="1794" y="894"/>
                    <a:pt x="1794" y="894"/>
                    <a:pt x="1794" y="894"/>
                  </a:cubicBezTo>
                  <a:lnTo>
                    <a:pt x="0" y="894"/>
                  </a:lnTo>
                  <a:lnTo>
                    <a:pt x="0" y="894"/>
                  </a:lnTo>
                  <a:cubicBezTo>
                    <a:pt x="0" y="894"/>
                    <a:pt x="0" y="894"/>
                    <a:pt x="0" y="89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0" y="0"/>
              <a:ext cx="1862434" cy="577443"/>
            </a:xfrm>
            <a:custGeom>
              <a:rect l="0" t="0" r="0" b="0"/>
              <a:pathLst>
                <a:path w="2932" h="909">
                  <a:moveTo>
                    <a:pt x="1130" y="7"/>
                  </a:moveTo>
                  <a:lnTo>
                    <a:pt x="1130" y="7"/>
                  </a:lnTo>
                  <a:cubicBezTo>
                    <a:pt x="1130" y="7"/>
                    <a:pt x="1130" y="7"/>
                    <a:pt x="1130" y="7"/>
                  </a:cubicBezTo>
                  <a:lnTo>
                    <a:pt x="2925" y="7"/>
                  </a:lnTo>
                  <a:cubicBezTo>
                    <a:pt x="2925" y="7"/>
                    <a:pt x="2925" y="7"/>
                    <a:pt x="2925" y="7"/>
                  </a:cubicBezTo>
                  <a:cubicBezTo>
                    <a:pt x="2925" y="7"/>
                    <a:pt x="2925" y="7"/>
                    <a:pt x="2925" y="7"/>
                  </a:cubicBezTo>
                  <a:lnTo>
                    <a:pt x="2925" y="901"/>
                  </a:lnTo>
                  <a:cubicBezTo>
                    <a:pt x="2925" y="901"/>
                    <a:pt x="2925" y="901"/>
                    <a:pt x="2925" y="901"/>
                  </a:cubicBezTo>
                  <a:lnTo>
                    <a:pt x="1130" y="901"/>
                  </a:lnTo>
                  <a:lnTo>
                    <a:pt x="1130" y="901"/>
                  </a:lnTo>
                  <a:cubicBezTo>
                    <a:pt x="1130" y="901"/>
                    <a:pt x="1130" y="901"/>
                    <a:pt x="1130" y="901"/>
                  </a:cubicBezTo>
                  <a:lnTo>
                    <a:pt x="1130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08" name="textbox 308"/>
          <p:cNvSpPr/>
          <p:nvPr/>
        </p:nvSpPr>
        <p:spPr>
          <a:xfrm>
            <a:off x="2482537" y="1671689"/>
            <a:ext cx="5779134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5056504" algn="l" rtl="0" eaLnBrk="0">
              <a:lnSpc>
                <a:spcPct val="96000"/>
              </a:lnSpc>
              <a:tabLst>
                <a:tab pos="5493384"/>
              </a:tabLst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100" kern="0" spc="-20">
                <a:ln w="595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复购</a:t>
            </a:r>
            <a:endParaRPr lang="SimHei" altLang="SimHei" sz="11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2495237" y="1737304"/>
            <a:ext cx="5044387" cy="40990"/>
            <a:chExt cx="5044387" cy="40990"/>
          </a:xfrm>
        </p:grpSpPr>
        <p:sp>
          <p:nvSpPr>
            <p:cNvPr id="310" name="path"/>
            <p:cNvSpPr/>
            <p:nvPr/>
          </p:nvSpPr>
          <p:spPr>
            <a:xfrm>
              <a:off x="4764349" y="15732"/>
              <a:ext cx="232050" cy="9525"/>
            </a:xfrm>
            <a:custGeom>
              <a:rect l="0" t="0" r="0" b="0"/>
              <a:pathLst>
                <a:path w="365" h="15">
                  <a:moveTo>
                    <a:pt x="0" y="7"/>
                  </a:moveTo>
                  <a:lnTo>
                    <a:pt x="365" y="7"/>
                  </a:lnTo>
                </a:path>
              </a:pathLst>
            </a:custGeom>
            <a:noFill/>
            <a:ln w="9525" cap="flat">
              <a:solidFill>
                <a:srgbClr val="FE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2" name="path"/>
            <p:cNvSpPr/>
            <p:nvPr/>
          </p:nvSpPr>
          <p:spPr>
            <a:xfrm>
              <a:off x="0" y="0"/>
              <a:ext cx="5044387" cy="40990"/>
            </a:xfrm>
            <a:custGeom>
              <a:rect l="0" t="0" r="0" b="0"/>
              <a:pathLst>
                <a:path w="7943" h="64">
                  <a:moveTo>
                    <a:pt x="7868" y="57"/>
                  </a:moveTo>
                  <a:lnTo>
                    <a:pt x="7936" y="32"/>
                  </a:lnTo>
                  <a:lnTo>
                    <a:pt x="7868" y="7"/>
                  </a:lnTo>
                  <a:lnTo>
                    <a:pt x="7868" y="57"/>
                  </a:lnTo>
                  <a:close/>
                </a:path>
              </a:pathLst>
            </a:custGeom>
            <a:solidFill>
              <a:srgbClr val="FE0000">
                <a:alpha val="100000"/>
              </a:srgbClr>
            </a:solidFill>
            <a:ln w="9525" cap="flat">
              <a:solidFill>
                <a:srgbClr val="FE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2495237" y="1737304"/>
            <a:ext cx="3603238" cy="40990"/>
            <a:chExt cx="3603238" cy="40990"/>
          </a:xfrm>
        </p:grpSpPr>
        <p:sp>
          <p:nvSpPr>
            <p:cNvPr id="314" name="path"/>
            <p:cNvSpPr/>
            <p:nvPr/>
          </p:nvSpPr>
          <p:spPr>
            <a:xfrm>
              <a:off x="3323200" y="15732"/>
              <a:ext cx="232050" cy="9525"/>
            </a:xfrm>
            <a:custGeom>
              <a:rect l="0" t="0" r="0" b="0"/>
              <a:pathLst>
                <a:path w="365" h="15">
                  <a:moveTo>
                    <a:pt x="0" y="7"/>
                  </a:moveTo>
                  <a:lnTo>
                    <a:pt x="365" y="7"/>
                  </a:lnTo>
                </a:path>
              </a:pathLst>
            </a:custGeom>
            <a:noFill/>
            <a:ln w="9525" cap="flat">
              <a:solidFill>
                <a:srgbClr val="FE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6" name="path"/>
            <p:cNvSpPr/>
            <p:nvPr/>
          </p:nvSpPr>
          <p:spPr>
            <a:xfrm>
              <a:off x="0" y="0"/>
              <a:ext cx="3603238" cy="40990"/>
            </a:xfrm>
            <a:custGeom>
              <a:rect l="0" t="0" r="0" b="0"/>
              <a:pathLst>
                <a:path w="5674" h="64">
                  <a:moveTo>
                    <a:pt x="5598" y="57"/>
                  </a:moveTo>
                  <a:lnTo>
                    <a:pt x="5666" y="32"/>
                  </a:lnTo>
                  <a:lnTo>
                    <a:pt x="5598" y="7"/>
                  </a:lnTo>
                  <a:lnTo>
                    <a:pt x="5598" y="57"/>
                  </a:lnTo>
                  <a:close/>
                </a:path>
              </a:pathLst>
            </a:custGeom>
            <a:solidFill>
              <a:srgbClr val="FE0000">
                <a:alpha val="100000"/>
              </a:srgbClr>
            </a:solidFill>
            <a:ln w="9525" cap="flat">
              <a:solidFill>
                <a:srgbClr val="FE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2495237" y="1737304"/>
            <a:ext cx="2162100" cy="40990"/>
            <a:chExt cx="2162100" cy="40990"/>
          </a:xfrm>
        </p:grpSpPr>
        <p:sp>
          <p:nvSpPr>
            <p:cNvPr id="318" name="path"/>
            <p:cNvSpPr/>
            <p:nvPr/>
          </p:nvSpPr>
          <p:spPr>
            <a:xfrm>
              <a:off x="1882062" y="15732"/>
              <a:ext cx="232050" cy="9525"/>
            </a:xfrm>
            <a:custGeom>
              <a:rect l="0" t="0" r="0" b="0"/>
              <a:pathLst>
                <a:path w="365" h="15">
                  <a:moveTo>
                    <a:pt x="0" y="7"/>
                  </a:moveTo>
                  <a:lnTo>
                    <a:pt x="365" y="7"/>
                  </a:lnTo>
                </a:path>
              </a:pathLst>
            </a:custGeom>
            <a:noFill/>
            <a:ln w="9525" cap="flat">
              <a:solidFill>
                <a:srgbClr val="FE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0" y="0"/>
              <a:ext cx="2162100" cy="40990"/>
            </a:xfrm>
            <a:custGeom>
              <a:rect l="0" t="0" r="0" b="0"/>
              <a:pathLst>
                <a:path w="3404" h="64">
                  <a:moveTo>
                    <a:pt x="3329" y="57"/>
                  </a:moveTo>
                  <a:lnTo>
                    <a:pt x="3397" y="32"/>
                  </a:lnTo>
                  <a:lnTo>
                    <a:pt x="3329" y="7"/>
                  </a:lnTo>
                  <a:lnTo>
                    <a:pt x="3329" y="57"/>
                  </a:lnTo>
                  <a:close/>
                </a:path>
              </a:pathLst>
            </a:custGeom>
            <a:solidFill>
              <a:srgbClr val="FE0000">
                <a:alpha val="100000"/>
              </a:srgbClr>
            </a:solidFill>
            <a:ln w="9525" cap="flat">
              <a:solidFill>
                <a:srgbClr val="FE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2495237" y="1737304"/>
            <a:ext cx="720987" cy="40990"/>
            <a:chExt cx="720987" cy="40990"/>
          </a:xfrm>
        </p:grpSpPr>
        <p:sp>
          <p:nvSpPr>
            <p:cNvPr id="322" name="path"/>
            <p:cNvSpPr/>
            <p:nvPr/>
          </p:nvSpPr>
          <p:spPr>
            <a:xfrm>
              <a:off x="440950" y="15732"/>
              <a:ext cx="232049" cy="9525"/>
            </a:xfrm>
            <a:custGeom>
              <a:rect l="0" t="0" r="0" b="0"/>
              <a:pathLst>
                <a:path w="365" h="15">
                  <a:moveTo>
                    <a:pt x="0" y="7"/>
                  </a:moveTo>
                  <a:lnTo>
                    <a:pt x="365" y="7"/>
                  </a:lnTo>
                </a:path>
              </a:pathLst>
            </a:custGeom>
            <a:noFill/>
            <a:ln w="9525" cap="flat">
              <a:solidFill>
                <a:srgbClr val="FE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0" y="0"/>
              <a:ext cx="720987" cy="40990"/>
            </a:xfrm>
            <a:custGeom>
              <a:rect l="0" t="0" r="0" b="0"/>
              <a:pathLst>
                <a:path w="1135" h="64">
                  <a:moveTo>
                    <a:pt x="1059" y="57"/>
                  </a:moveTo>
                  <a:lnTo>
                    <a:pt x="1127" y="32"/>
                  </a:lnTo>
                  <a:lnTo>
                    <a:pt x="1059" y="7"/>
                  </a:lnTo>
                  <a:lnTo>
                    <a:pt x="1059" y="57"/>
                  </a:lnTo>
                  <a:close/>
                </a:path>
              </a:pathLst>
            </a:custGeom>
            <a:solidFill>
              <a:srgbClr val="FE0000">
                <a:alpha val="100000"/>
              </a:srgbClr>
            </a:solidFill>
            <a:ln w="9525" cap="flat">
              <a:solidFill>
                <a:srgbClr val="FE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26" name="textbox 326"/>
          <p:cNvSpPr/>
          <p:nvPr/>
        </p:nvSpPr>
        <p:spPr>
          <a:xfrm>
            <a:off x="414175" y="3873724"/>
            <a:ext cx="2446654" cy="330200"/>
          </a:xfrm>
          <a:prstGeom prst="rect">
            <a:avLst/>
          </a:prstGeom>
          <a:solidFill>
            <a:srgbClr val="5959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845819" algn="l" rtl="0" eaLnBrk="0">
              <a:lnSpc>
                <a:spcPct val="95000"/>
              </a:lnSpc>
              <a:spcBef>
                <a:spcPts val="6"/>
              </a:spcBef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激发加购欲望</a:t>
            </a:r>
            <a:endParaRPr lang="SimHei" altLang="SimHei" sz="1000"/>
          </a:p>
        </p:txBody>
      </p:sp>
      <p:sp>
        <p:nvSpPr>
          <p:cNvPr id="328" name="textbox 328"/>
          <p:cNvSpPr/>
          <p:nvPr/>
        </p:nvSpPr>
        <p:spPr>
          <a:xfrm>
            <a:off x="3187242" y="1456378"/>
            <a:ext cx="1183639" cy="621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900"/>
          </a:p>
          <a:p>
            <a:pPr marL="252729" algn="l" rtl="0" eaLnBrk="0">
              <a:lnSpc>
                <a:spcPct val="85000"/>
              </a:lnSpc>
              <a:spcBef>
                <a:spcPts val="4"/>
              </a:spcBef>
            </a:pPr>
            <a:r>
              <a:rPr sz="1100" kern="0" spc="-10">
                <a:ln w="5953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加购感兴趣</a:t>
            </a:r>
            <a:endParaRPr lang="SimHei" altLang="SimHei" sz="1100"/>
          </a:p>
          <a:p>
            <a:pPr marL="399415" algn="l" rtl="0" eaLnBrk="0">
              <a:lnSpc>
                <a:spcPts val="1467"/>
              </a:lnSpc>
            </a:pPr>
            <a:r>
              <a:rPr sz="1100" kern="0" spc="-30">
                <a:ln w="5953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的商品</a:t>
            </a:r>
            <a:endParaRPr lang="SimHei" altLang="SimHei" sz="1100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350577" y="1469078"/>
            <a:ext cx="1149243" cy="577443"/>
            <a:chExt cx="1149243" cy="577443"/>
          </a:xfrm>
        </p:grpSpPr>
        <p:sp>
          <p:nvSpPr>
            <p:cNvPr id="330" name="path"/>
            <p:cNvSpPr/>
            <p:nvPr/>
          </p:nvSpPr>
          <p:spPr>
            <a:xfrm>
              <a:off x="4762" y="4762"/>
              <a:ext cx="1139718" cy="567918"/>
            </a:xfrm>
            <a:custGeom>
              <a:rect l="0" t="0" r="0" b="0"/>
              <a:pathLst>
                <a:path w="1794" h="894">
                  <a:moveTo>
                    <a:pt x="0" y="0"/>
                  </a:moveTo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lnTo>
                    <a:pt x="1794" y="0"/>
                  </a:lnTo>
                  <a:cubicBezTo>
                    <a:pt x="1794" y="0"/>
                    <a:pt x="1794" y="0"/>
                    <a:pt x="1794" y="0"/>
                  </a:cubicBezTo>
                  <a:cubicBezTo>
                    <a:pt x="1794" y="0"/>
                    <a:pt x="1794" y="0"/>
                    <a:pt x="1794" y="0"/>
                  </a:cubicBezTo>
                  <a:lnTo>
                    <a:pt x="1794" y="894"/>
                  </a:lnTo>
                  <a:cubicBezTo>
                    <a:pt x="1794" y="894"/>
                    <a:pt x="1794" y="894"/>
                    <a:pt x="1794" y="894"/>
                  </a:cubicBezTo>
                  <a:lnTo>
                    <a:pt x="0" y="894"/>
                  </a:lnTo>
                  <a:lnTo>
                    <a:pt x="0" y="894"/>
                  </a:lnTo>
                  <a:cubicBezTo>
                    <a:pt x="0" y="894"/>
                    <a:pt x="0" y="894"/>
                    <a:pt x="0" y="894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FFA1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0" y="0"/>
              <a:ext cx="1149243" cy="577443"/>
            </a:xfrm>
            <a:custGeom>
              <a:rect l="0" t="0" r="0" b="0"/>
              <a:pathLst>
                <a:path w="1809" h="909">
                  <a:moveTo>
                    <a:pt x="7" y="7"/>
                  </a:moveTo>
                  <a:lnTo>
                    <a:pt x="7" y="7"/>
                  </a:lnTo>
                  <a:cubicBezTo>
                    <a:pt x="7" y="7"/>
                    <a:pt x="7" y="7"/>
                    <a:pt x="7" y="7"/>
                  </a:cubicBezTo>
                  <a:lnTo>
                    <a:pt x="1802" y="7"/>
                  </a:lnTo>
                  <a:cubicBezTo>
                    <a:pt x="1802" y="7"/>
                    <a:pt x="1802" y="7"/>
                    <a:pt x="1802" y="7"/>
                  </a:cubicBezTo>
                  <a:cubicBezTo>
                    <a:pt x="1802" y="7"/>
                    <a:pt x="1802" y="7"/>
                    <a:pt x="1802" y="7"/>
                  </a:cubicBezTo>
                  <a:lnTo>
                    <a:pt x="1802" y="901"/>
                  </a:lnTo>
                  <a:cubicBezTo>
                    <a:pt x="1802" y="901"/>
                    <a:pt x="1802" y="901"/>
                    <a:pt x="1802" y="901"/>
                  </a:cubicBezTo>
                  <a:lnTo>
                    <a:pt x="7" y="901"/>
                  </a:lnTo>
                  <a:lnTo>
                    <a:pt x="7" y="901"/>
                  </a:lnTo>
                  <a:cubicBezTo>
                    <a:pt x="7" y="901"/>
                    <a:pt x="7" y="901"/>
                    <a:pt x="7" y="901"/>
                  </a:cubicBez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4" name="textbox 334"/>
          <p:cNvSpPr/>
          <p:nvPr/>
        </p:nvSpPr>
        <p:spPr>
          <a:xfrm>
            <a:off x="1766803" y="1456378"/>
            <a:ext cx="1174750" cy="621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900"/>
          </a:p>
          <a:p>
            <a:pPr marL="314325" algn="l" rtl="0" eaLnBrk="0">
              <a:lnSpc>
                <a:spcPct val="85000"/>
              </a:lnSpc>
              <a:spcBef>
                <a:spcPts val="4"/>
              </a:spcBef>
            </a:pPr>
            <a:r>
              <a:rPr sz="1100" kern="0" spc="-20">
                <a:ln w="5953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查看商品</a:t>
            </a:r>
            <a:endParaRPr lang="SimHei" altLang="SimHei" sz="1100"/>
          </a:p>
          <a:p>
            <a:pPr marL="382270" algn="l" rtl="0" eaLnBrk="0">
              <a:lnSpc>
                <a:spcPts val="1467"/>
              </a:lnSpc>
            </a:pPr>
            <a:r>
              <a:rPr sz="1100" kern="0" spc="-20">
                <a:ln w="5953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详情页</a:t>
            </a:r>
            <a:endParaRPr lang="SimHei" altLang="SimHei" sz="1100"/>
          </a:p>
        </p:txBody>
      </p:sp>
      <p:sp>
        <p:nvSpPr>
          <p:cNvPr id="336" name="textbox 336"/>
          <p:cNvSpPr/>
          <p:nvPr/>
        </p:nvSpPr>
        <p:spPr>
          <a:xfrm>
            <a:off x="3285275" y="3873749"/>
            <a:ext cx="1035050" cy="330200"/>
          </a:xfrm>
          <a:prstGeom prst="rect">
            <a:avLst/>
          </a:prstGeom>
          <a:solidFill>
            <a:srgbClr val="5959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600"/>
          </a:p>
          <a:p>
            <a:pPr marL="140335" algn="l" rtl="0" eaLnBrk="0">
              <a:lnSpc>
                <a:spcPct val="96000"/>
              </a:lnSpc>
              <a:spcBef>
                <a:spcPts val="5"/>
              </a:spcBef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优化加购体验</a:t>
            </a:r>
            <a:endParaRPr lang="SimHei" altLang="SimHei" sz="1000"/>
          </a:p>
        </p:txBody>
      </p:sp>
      <p:sp>
        <p:nvSpPr>
          <p:cNvPr id="338" name="textbox 338"/>
          <p:cNvSpPr/>
          <p:nvPr/>
        </p:nvSpPr>
        <p:spPr>
          <a:xfrm>
            <a:off x="7589925" y="3873749"/>
            <a:ext cx="1035050" cy="330200"/>
          </a:xfrm>
          <a:prstGeom prst="rect">
            <a:avLst/>
          </a:prstGeom>
          <a:solidFill>
            <a:srgbClr val="5959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140970" algn="l" rtl="0" eaLnBrk="0">
              <a:lnSpc>
                <a:spcPct val="95000"/>
              </a:lnSpc>
              <a:spcBef>
                <a:spcPts val="6"/>
              </a:spcBef>
            </a:pPr>
            <a:r>
              <a:rPr sz="10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培养忠诚用户</a:t>
            </a:r>
            <a:endParaRPr lang="SimHei" altLang="SimHei" sz="1000"/>
          </a:p>
        </p:txBody>
      </p:sp>
      <p:sp>
        <p:nvSpPr>
          <p:cNvPr id="340" name="textbox 340"/>
          <p:cNvSpPr/>
          <p:nvPr/>
        </p:nvSpPr>
        <p:spPr>
          <a:xfrm>
            <a:off x="498028" y="1675389"/>
            <a:ext cx="1290319" cy="1860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5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10">
                <a:ln w="5953" cap="flat" cmpd="sng">
                  <a:solidFill>
                    <a:srgbClr val="0C0C0C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浏览店铺主页</a:t>
            </a:r>
            <a:r>
              <a:rPr sz="1100" kern="0" spc="0">
                <a:solidFill>
                  <a:srgbClr val="0C0C0C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endParaRPr lang="SimHei" altLang="SimHei" sz="11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1491785" y="1737304"/>
            <a:ext cx="280037" cy="40990"/>
            <a:chExt cx="280037" cy="40990"/>
          </a:xfrm>
        </p:grpSpPr>
        <p:sp>
          <p:nvSpPr>
            <p:cNvPr id="342" name="path"/>
            <p:cNvSpPr/>
            <p:nvPr/>
          </p:nvSpPr>
          <p:spPr>
            <a:xfrm>
              <a:off x="0" y="15732"/>
              <a:ext cx="232049" cy="9525"/>
            </a:xfrm>
            <a:custGeom>
              <a:rect l="0" t="0" r="0" b="0"/>
              <a:pathLst>
                <a:path w="365" h="15">
                  <a:moveTo>
                    <a:pt x="0" y="7"/>
                  </a:moveTo>
                  <a:lnTo>
                    <a:pt x="365" y="7"/>
                  </a:lnTo>
                </a:path>
              </a:pathLst>
            </a:custGeom>
            <a:noFill/>
            <a:ln w="9525" cap="flat">
              <a:solidFill>
                <a:srgbClr val="FE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227287" y="0"/>
              <a:ext cx="52750" cy="40990"/>
            </a:xfrm>
            <a:custGeom>
              <a:rect l="0" t="0" r="0" b="0"/>
              <a:pathLst>
                <a:path w="83" h="64">
                  <a:moveTo>
                    <a:pt x="7" y="57"/>
                  </a:moveTo>
                  <a:lnTo>
                    <a:pt x="75" y="32"/>
                  </a:lnTo>
                  <a:lnTo>
                    <a:pt x="7" y="7"/>
                  </a:lnTo>
                  <a:lnTo>
                    <a:pt x="7" y="57"/>
                  </a:lnTo>
                  <a:close/>
                </a:path>
              </a:pathLst>
            </a:custGeom>
            <a:solidFill>
              <a:srgbClr val="FE0000">
                <a:alpha val="100000"/>
              </a:srgbClr>
            </a:solidFill>
            <a:ln w="9525" cap="flat">
              <a:solidFill>
                <a:srgbClr val="FE0000">
                  <a:alpha val="100000"/>
                </a:srgbClr>
              </a:solidFill>
              <a:prstDash val="solid"/>
              <a:miter lim="100000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46" name="textbox 346"/>
          <p:cNvSpPr/>
          <p:nvPr/>
        </p:nvSpPr>
        <p:spPr>
          <a:xfrm>
            <a:off x="4948804" y="1587856"/>
            <a:ext cx="580390" cy="3549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5"/>
              </a:lnSpc>
            </a:pPr>
            <a:endParaRPr lang="Arial" altLang="Arial" sz="100"/>
          </a:p>
          <a:p>
            <a:pPr marL="12700" indent="-635" algn="l" rtl="0" eaLnBrk="0">
              <a:lnSpc>
                <a:spcPct val="98000"/>
              </a:lnSpc>
            </a:pPr>
            <a:r>
              <a:rPr sz="1100" kern="0" spc="-20">
                <a:ln w="595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在结账页</a:t>
            </a:r>
            <a:r>
              <a:rPr sz="11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100" kern="0" spc="-20">
                <a:ln w="595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填写信息</a:t>
            </a:r>
            <a:endParaRPr lang="SimHei" altLang="SimHei" sz="1100"/>
          </a:p>
        </p:txBody>
      </p:sp>
      <p:pic>
        <p:nvPicPr>
          <p:cNvPr id="348" name="picture 3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350" name="textbox 350"/>
          <p:cNvSpPr/>
          <p:nvPr/>
        </p:nvSpPr>
        <p:spPr>
          <a:xfrm>
            <a:off x="6407577" y="1671677"/>
            <a:ext cx="574675" cy="1866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39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-20">
                <a:ln w="5953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支付成功</a:t>
            </a:r>
            <a:endParaRPr lang="SimHei" altLang="SimHei" sz="1100"/>
          </a:p>
        </p:txBody>
      </p:sp>
      <p:sp>
        <p:nvSpPr>
          <p:cNvPr id="352" name="textbox 352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354" name="textbox 354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356" name="path"/>
          <p:cNvSpPr/>
          <p:nvPr/>
        </p:nvSpPr>
        <p:spPr>
          <a:xfrm>
            <a:off x="587549" y="3279762"/>
            <a:ext cx="2090099" cy="9525"/>
          </a:xfrm>
          <a:custGeom>
            <a:rect l="0" t="0" r="0" b="0"/>
            <a:pathLst>
              <a:path w="3290" h="15">
                <a:moveTo>
                  <a:pt x="0" y="7"/>
                </a:moveTo>
                <a:lnTo>
                  <a:pt x="3291" y="7"/>
                </a:lnTo>
              </a:path>
            </a:pathLst>
          </a:custGeom>
          <a:noFill/>
          <a:ln w="9525" cap="flat">
            <a:solidFill>
              <a:srgbClr val="595959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8" name="path"/>
          <p:cNvSpPr/>
          <p:nvPr/>
        </p:nvSpPr>
        <p:spPr>
          <a:xfrm>
            <a:off x="4835387" y="3279874"/>
            <a:ext cx="827700" cy="9525"/>
          </a:xfrm>
          <a:custGeom>
            <a:rect l="0" t="0" r="0" b="0"/>
            <a:pathLst>
              <a:path w="1303" h="15">
                <a:moveTo>
                  <a:pt x="0" y="7"/>
                </a:moveTo>
                <a:lnTo>
                  <a:pt x="1303" y="7"/>
                </a:lnTo>
              </a:path>
            </a:pathLst>
          </a:custGeom>
          <a:noFill/>
          <a:ln w="9525" cap="flat">
            <a:solidFill>
              <a:srgbClr val="595959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0" name="rect"/>
          <p:cNvSpPr/>
          <p:nvPr/>
        </p:nvSpPr>
        <p:spPr>
          <a:xfrm>
            <a:off x="6284237" y="3279874"/>
            <a:ext cx="827699" cy="9525"/>
          </a:xfrm>
          <a:prstGeom prst="rect">
            <a:avLst/>
          </a:prstGeom>
          <a:solidFill>
            <a:srgbClr val="59595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2" name="rect"/>
          <p:cNvSpPr/>
          <p:nvPr/>
        </p:nvSpPr>
        <p:spPr>
          <a:xfrm>
            <a:off x="3390259" y="3279874"/>
            <a:ext cx="827699" cy="9525"/>
          </a:xfrm>
          <a:prstGeom prst="rect">
            <a:avLst/>
          </a:prstGeom>
          <a:solidFill>
            <a:srgbClr val="59595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4" name="path"/>
          <p:cNvSpPr/>
          <p:nvPr/>
        </p:nvSpPr>
        <p:spPr>
          <a:xfrm>
            <a:off x="7729365" y="3279874"/>
            <a:ext cx="827699" cy="9525"/>
          </a:xfrm>
          <a:custGeom>
            <a:rect l="0" t="0" r="0" b="0"/>
            <a:pathLst>
              <a:path w="1303" h="15">
                <a:moveTo>
                  <a:pt x="0" y="7"/>
                </a:moveTo>
                <a:lnTo>
                  <a:pt x="1303" y="7"/>
                </a:lnTo>
              </a:path>
            </a:pathLst>
          </a:custGeom>
          <a:noFill/>
          <a:ln w="9525" cap="flat">
            <a:solidFill>
              <a:srgbClr val="595959">
                <a:alpha val="100000"/>
              </a:srgbClr>
            </a:solidFill>
            <a:prstDash val="dash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6" name="textbox 366"/>
          <p:cNvSpPr/>
          <p:nvPr/>
        </p:nvSpPr>
        <p:spPr>
          <a:xfrm>
            <a:off x="8882805" y="4867431"/>
            <a:ext cx="76200" cy="112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48"/>
              </a:lnSpc>
            </a:pPr>
            <a:endParaRPr lang="Arial" altLang="Arial" sz="100"/>
          </a:p>
          <a:p>
            <a:pPr marL="12700" algn="l" rtl="0" eaLnBrk="0">
              <a:lnSpc>
                <a:spcPct val="81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Ā</a:t>
            </a:r>
            <a:endParaRPr lang="Arial" altLang="Arial" sz="7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70" name="picture 3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00924" y="1738487"/>
            <a:ext cx="5754599" cy="2044499"/>
          </a:xfrm>
          <a:prstGeom prst="rect">
            <a:avLst/>
          </a:prstGeom>
        </p:spPr>
      </p:pic>
      <p:sp>
        <p:nvSpPr>
          <p:cNvPr id="372" name="textbox 372"/>
          <p:cNvSpPr/>
          <p:nvPr/>
        </p:nvSpPr>
        <p:spPr>
          <a:xfrm>
            <a:off x="134778" y="264545"/>
            <a:ext cx="5490845" cy="622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1</a:t>
            </a:r>
            <a:r>
              <a:rPr sz="2400" kern="0" spc="-240"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 </a:t>
            </a: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400" kern="0" spc="-18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激发购物欲望：</a:t>
            </a:r>
            <a:endParaRPr lang="SimHei" altLang="SimHei" sz="24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20954" algn="l" rtl="0" eaLnBrk="0">
              <a:lnSpc>
                <a:spcPct val="92000"/>
              </a:lnSpc>
              <a:spcBef>
                <a:spcPts val="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支持</a:t>
            </a:r>
            <a:r>
              <a:rPr sz="1200" kern="0" spc="-20">
                <a:ln w="635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滚动横幅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，增强营销视觉，显示优惠促销信息，鼓励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顾客点击进入加购页面。</a:t>
            </a:r>
            <a:endParaRPr lang="SimHei" altLang="SimHei" sz="1200"/>
          </a:p>
        </p:txBody>
      </p:sp>
      <p:sp>
        <p:nvSpPr>
          <p:cNvPr id="374" name="textbox 374"/>
          <p:cNvSpPr/>
          <p:nvPr/>
        </p:nvSpPr>
        <p:spPr>
          <a:xfrm>
            <a:off x="6257125" y="2237487"/>
            <a:ext cx="2454275" cy="1019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2550" algn="l" rtl="0" eaLnBrk="0">
              <a:lnSpc>
                <a:spcPts val="1476"/>
              </a:lnSpc>
              <a:tabLst>
                <a:tab pos="16319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功能说明：</a:t>
            </a:r>
            <a:endParaRPr lang="SimHei" altLang="SimHei" sz="1200"/>
          </a:p>
          <a:p>
            <a:pPr marL="163829" algn="l" rtl="0" eaLnBrk="0">
              <a:lnSpc>
                <a:spcPct val="103000"/>
              </a:lnSpc>
              <a:spcBef>
                <a:spcPts val="298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支持在店铺任意页面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加入滚动横幅，在视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觉上强调优惠信息，刺激顾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客加购。</a:t>
            </a:r>
            <a:endParaRPr lang="SimHei" altLang="SimHei" sz="1000"/>
          </a:p>
          <a:p>
            <a:pPr marL="82550" algn="l" rtl="0" eaLnBrk="0">
              <a:lnSpc>
                <a:spcPts val="1485"/>
              </a:lnSpc>
              <a:spcBef>
                <a:spcPts val="670"/>
              </a:spcBef>
              <a:tabLst>
                <a:tab pos="16319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功能路径：</a:t>
            </a:r>
            <a:endParaRPr lang="SimHei" altLang="SimHei" sz="1200"/>
          </a:p>
          <a:p>
            <a:pPr marL="165735" algn="l" rtl="0" eaLnBrk="0">
              <a:lnSpc>
                <a:spcPct val="95000"/>
              </a:lnSpc>
              <a:spcBef>
                <a:spcPts val="284"/>
              </a:spcBef>
            </a:pP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美瞳专属主题-定制卡片</a:t>
            </a:r>
            <a:endParaRPr lang="SimHei" altLang="SimHei" sz="1000"/>
          </a:p>
        </p:txBody>
      </p:sp>
      <p:sp>
        <p:nvSpPr>
          <p:cNvPr id="376" name="path"/>
          <p:cNvSpPr/>
          <p:nvPr/>
        </p:nvSpPr>
        <p:spPr>
          <a:xfrm>
            <a:off x="6269825" y="2934111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8" name="path"/>
          <p:cNvSpPr/>
          <p:nvPr/>
        </p:nvSpPr>
        <p:spPr>
          <a:xfrm>
            <a:off x="6269825" y="2307555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80" name="picture 3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382" name="textbox 382"/>
          <p:cNvSpPr/>
          <p:nvPr/>
        </p:nvSpPr>
        <p:spPr>
          <a:xfrm>
            <a:off x="7450010" y="5067363"/>
            <a:ext cx="1706879" cy="95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2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00" kern="0" spc="0">
                <a:solidFill>
                  <a:srgbClr val="808080">
                    <a:alpha val="5098"/>
                  </a:srgbClr>
                </a:solidFill>
                <a:latin typeface="SimSun"/>
                <a:ea typeface="SimSun"/>
                <a:cs typeface="SimSun"/>
              </a:rPr>
              <a:t>userid:414195,docid:150867,date:2024-01-10,sgpjbg.</a:t>
            </a:r>
            <a:r>
              <a:rPr sz="500" kern="0" spc="-10">
                <a:solidFill>
                  <a:srgbClr val="808080">
                    <a:alpha val="5098"/>
                  </a:srgbClr>
                </a:solidFill>
                <a:latin typeface="SimSun"/>
                <a:ea typeface="SimSun"/>
                <a:cs typeface="SimSun"/>
              </a:rPr>
              <a:t>com</a:t>
            </a:r>
            <a:endParaRPr lang="SimSun" altLang="SimSun" sz="500"/>
          </a:p>
        </p:txBody>
      </p:sp>
      <p:sp>
        <p:nvSpPr>
          <p:cNvPr id="384" name="textbox 384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386" name="textbox 386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388" name="textbox 388"/>
          <p:cNvSpPr/>
          <p:nvPr/>
        </p:nvSpPr>
        <p:spPr>
          <a:xfrm>
            <a:off x="8879961" y="4845740"/>
            <a:ext cx="111760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ø÷</a:t>
            </a:r>
            <a:endParaRPr lang="Arial" altLang="Arial" sz="7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2" name="picture 3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57374" y="1762650"/>
            <a:ext cx="7543200" cy="1532999"/>
          </a:xfrm>
          <a:prstGeom prst="rect">
            <a:avLst/>
          </a:prstGeom>
        </p:spPr>
      </p:pic>
      <p:sp>
        <p:nvSpPr>
          <p:cNvPr id="394" name="textbox 394"/>
          <p:cNvSpPr/>
          <p:nvPr/>
        </p:nvSpPr>
        <p:spPr>
          <a:xfrm>
            <a:off x="728325" y="3448086"/>
            <a:ext cx="6849109" cy="485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64"/>
              </a:lnSpc>
            </a:pPr>
            <a:endParaRPr lang="Arial" altLang="Arial" sz="100"/>
          </a:p>
          <a:p>
            <a:pPr marL="89535" algn="l" rtl="0" eaLnBrk="0">
              <a:lnSpc>
                <a:spcPct val="95000"/>
              </a:lnSpc>
              <a:tabLst>
                <a:tab pos="193039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300" kern="0" spc="-3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功能说明：</a:t>
            </a:r>
            <a:r>
              <a:rPr sz="1300" kern="0" spc="3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当顾客在店铺搜索商品关键词时，自动识别顾客的目标商品，实时推荐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相关商品，匹配顾客的购物需求。</a:t>
            </a:r>
            <a:endParaRPr lang="SimHei" altLang="SimHei" sz="1000"/>
          </a:p>
          <a:p>
            <a:pPr algn="l" rtl="0" eaLnBrk="0">
              <a:lnSpc>
                <a:spcPct val="109000"/>
              </a:lnSpc>
            </a:pPr>
            <a:endParaRPr lang="Arial" altLang="Arial" sz="500"/>
          </a:p>
          <a:p>
            <a:pPr marL="82550" algn="l" rtl="0" eaLnBrk="0">
              <a:lnSpc>
                <a:spcPct val="95000"/>
              </a:lnSpc>
              <a:spcBef>
                <a:spcPts val="2"/>
              </a:spcBef>
              <a:tabLst>
                <a:tab pos="193039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300" kern="0" spc="-5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功能路径：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系统自带原生功能，无需额外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设置</a:t>
            </a:r>
            <a:endParaRPr lang="SimHei" altLang="SimHei" sz="1000"/>
          </a:p>
        </p:txBody>
      </p:sp>
      <p:sp>
        <p:nvSpPr>
          <p:cNvPr id="396" name="path"/>
          <p:cNvSpPr/>
          <p:nvPr/>
        </p:nvSpPr>
        <p:spPr>
          <a:xfrm>
            <a:off x="741025" y="3775911"/>
            <a:ext cx="70199" cy="70200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8" name="path"/>
          <p:cNvSpPr/>
          <p:nvPr/>
        </p:nvSpPr>
        <p:spPr>
          <a:xfrm>
            <a:off x="748184" y="3509047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0" name="textbox 400"/>
          <p:cNvSpPr/>
          <p:nvPr/>
        </p:nvSpPr>
        <p:spPr>
          <a:xfrm>
            <a:off x="134778" y="264545"/>
            <a:ext cx="4728845" cy="622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1</a:t>
            </a:r>
            <a:r>
              <a:rPr sz="2400" kern="0" spc="-240"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 </a:t>
            </a: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400" kern="0" spc="-18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激发购物欲望：</a:t>
            </a:r>
            <a:endParaRPr lang="SimHei" altLang="SimHei" sz="24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22225" algn="l" rtl="0" eaLnBrk="0">
              <a:lnSpc>
                <a:spcPct val="92000"/>
              </a:lnSpc>
              <a:spcBef>
                <a:spcPts val="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智能</a:t>
            </a:r>
            <a:r>
              <a:rPr sz="1200" kern="0" spc="-20">
                <a:ln w="635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自动联想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搜索，顾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客可以通过模糊搜索快速定位，激发购物欲望。</a:t>
            </a:r>
            <a:endParaRPr lang="SimHei" altLang="SimHei" sz="1200"/>
          </a:p>
        </p:txBody>
      </p:sp>
      <p:pic>
        <p:nvPicPr>
          <p:cNvPr id="402" name="picture 4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404" name="textbox 404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406" name="textbox 406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408" name="textbox 408"/>
          <p:cNvSpPr/>
          <p:nvPr/>
        </p:nvSpPr>
        <p:spPr>
          <a:xfrm>
            <a:off x="8879961" y="4845740"/>
            <a:ext cx="7683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859"/>
              </a:lnSpc>
            </a:pPr>
            <a:r>
              <a:rPr sz="3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øø</a:t>
            </a:r>
            <a:endParaRPr lang="Arial" altLang="Arial" sz="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12" name="picture 4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5724" y="1444499"/>
            <a:ext cx="7281825" cy="1969200"/>
          </a:xfrm>
          <a:prstGeom prst="rect">
            <a:avLst/>
          </a:prstGeom>
        </p:spPr>
      </p:pic>
      <p:sp>
        <p:nvSpPr>
          <p:cNvPr id="414" name="textbox 414"/>
          <p:cNvSpPr/>
          <p:nvPr/>
        </p:nvSpPr>
        <p:spPr>
          <a:xfrm>
            <a:off x="134778" y="264545"/>
            <a:ext cx="5795645" cy="622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1</a:t>
            </a:r>
            <a:r>
              <a:rPr sz="2400" kern="0" spc="-240"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 </a:t>
            </a: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400" kern="0" spc="-18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激发购物欲望：</a:t>
            </a:r>
            <a:endParaRPr lang="SimHei" altLang="SimHei" sz="24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20954" algn="l" rtl="0" eaLnBrk="0">
              <a:lnSpc>
                <a:spcPct val="92000"/>
              </a:lnSpc>
              <a:spcBef>
                <a:spcPts val="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支持个性化配置</a:t>
            </a:r>
            <a:r>
              <a:rPr sz="1200" kern="0" spc="-20">
                <a:ln w="635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限时促销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页面，通过倒计时和库存条，增加紧张的氛围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促使顾客加购。</a:t>
            </a:r>
            <a:endParaRPr lang="SimHei" altLang="SimHei" sz="1200"/>
          </a:p>
        </p:txBody>
      </p:sp>
      <p:sp>
        <p:nvSpPr>
          <p:cNvPr id="416" name="textbox 416"/>
          <p:cNvSpPr/>
          <p:nvPr/>
        </p:nvSpPr>
        <p:spPr>
          <a:xfrm>
            <a:off x="728325" y="3562543"/>
            <a:ext cx="5663565" cy="470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64"/>
              </a:lnSpc>
            </a:pPr>
            <a:endParaRPr lang="Arial" altLang="Arial" sz="100"/>
          </a:p>
          <a:p>
            <a:pPr marL="82550" algn="l" rtl="0" eaLnBrk="0">
              <a:lnSpc>
                <a:spcPct val="95000"/>
              </a:lnSpc>
              <a:tabLst>
                <a:tab pos="150495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300" kern="0" spc="-4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功能说明：</a:t>
            </a:r>
            <a:r>
              <a:rPr sz="1300" kern="0" spc="3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商家可以为部分商品设置限时促销优惠，并且可以通过「数据明细」评估活动效果。</a:t>
            </a:r>
            <a:endParaRPr lang="SimHei" altLang="SimHei" sz="1000"/>
          </a:p>
          <a:p>
            <a:pPr algn="l" rtl="0" eaLnBrk="0">
              <a:lnSpc>
                <a:spcPct val="109000"/>
              </a:lnSpc>
            </a:pPr>
            <a:endParaRPr lang="Arial" altLang="Arial" sz="400"/>
          </a:p>
          <a:p>
            <a:pPr marL="82550" algn="l" rtl="0" eaLnBrk="0">
              <a:lnSpc>
                <a:spcPct val="96000"/>
              </a:lnSpc>
              <a:spcBef>
                <a:spcPts val="3"/>
              </a:spcBef>
              <a:tabLst>
                <a:tab pos="150495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300" kern="0" spc="-7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功能路径：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营销推广-</a:t>
            </a:r>
            <a:r>
              <a:rPr sz="1000" kern="0" spc="-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限时促销</a:t>
            </a:r>
            <a:endParaRPr lang="SimHei" altLang="SimHei" sz="1000"/>
          </a:p>
        </p:txBody>
      </p:sp>
      <p:sp>
        <p:nvSpPr>
          <p:cNvPr id="418" name="path"/>
          <p:cNvSpPr/>
          <p:nvPr/>
        </p:nvSpPr>
        <p:spPr>
          <a:xfrm>
            <a:off x="741025" y="3893879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0" name="path"/>
          <p:cNvSpPr/>
          <p:nvPr/>
        </p:nvSpPr>
        <p:spPr>
          <a:xfrm>
            <a:off x="741025" y="3623511"/>
            <a:ext cx="70199" cy="70200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22" name="picture 4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424" name="textbox 424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426" name="textbox 426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428" name="textbox 428"/>
          <p:cNvSpPr/>
          <p:nvPr/>
        </p:nvSpPr>
        <p:spPr>
          <a:xfrm>
            <a:off x="8879961" y="4845740"/>
            <a:ext cx="100964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859"/>
              </a:lnSpc>
            </a:pPr>
            <a:r>
              <a:rPr sz="5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øù</a:t>
            </a:r>
            <a:endParaRPr lang="Arial" altLang="Arial" sz="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32" name="picture 4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240029" y="1326503"/>
            <a:ext cx="3447299" cy="2810699"/>
          </a:xfrm>
          <a:prstGeom prst="rect">
            <a:avLst/>
          </a:prstGeom>
        </p:spPr>
      </p:pic>
      <p:sp>
        <p:nvSpPr>
          <p:cNvPr id="434" name="textbox 434"/>
          <p:cNvSpPr/>
          <p:nvPr/>
        </p:nvSpPr>
        <p:spPr>
          <a:xfrm>
            <a:off x="134778" y="264545"/>
            <a:ext cx="6405245" cy="622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1</a:t>
            </a:r>
            <a:r>
              <a:rPr sz="2400" kern="0" spc="-240"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 </a:t>
            </a: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400" kern="0" spc="-18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激发购物欲望：</a:t>
            </a:r>
            <a:endParaRPr lang="SimHei" altLang="SimHei" sz="24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19050" algn="l" rtl="0" eaLnBrk="0">
              <a:lnSpc>
                <a:spcPct val="92000"/>
              </a:lnSpc>
              <a:spcBef>
                <a:spcPts val="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</a:t>
            </a:r>
            <a:r>
              <a:rPr sz="1200" kern="0" spc="-20">
                <a:ln w="635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自定义商品详情页模板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，不同系列（含水量、弧度、花色）美瞳可通过模板呈现个性化卖点。</a:t>
            </a:r>
            <a:endParaRPr lang="SimHei" altLang="SimHei" sz="1200"/>
          </a:p>
        </p:txBody>
      </p:sp>
      <p:sp>
        <p:nvSpPr>
          <p:cNvPr id="436" name="textbox 436"/>
          <p:cNvSpPr/>
          <p:nvPr/>
        </p:nvSpPr>
        <p:spPr>
          <a:xfrm>
            <a:off x="4849931" y="2211068"/>
            <a:ext cx="2839720" cy="1060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2550" algn="l" rtl="0" eaLnBrk="0">
              <a:lnSpc>
                <a:spcPts val="1476"/>
              </a:lnSpc>
              <a:tabLst>
                <a:tab pos="167004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功能说明：</a:t>
            </a:r>
            <a:endParaRPr lang="SimHei" altLang="SimHei" sz="1200"/>
          </a:p>
          <a:p>
            <a:pPr marL="172720" indent="-3810" algn="l" rtl="0" eaLnBrk="0">
              <a:lnSpc>
                <a:spcPct val="103000"/>
              </a:lnSpc>
              <a:spcBef>
                <a:spcPts val="298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商家可为不同系列的商品自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定义个性化卡片，突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出商品的差异化卖点，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吸引顾客下单。</a:t>
            </a:r>
            <a:endParaRPr lang="SimHei" altLang="SimHei" sz="1000"/>
          </a:p>
          <a:p>
            <a:pPr marL="82550" algn="l" rtl="0" eaLnBrk="0">
              <a:lnSpc>
                <a:spcPts val="1485"/>
              </a:lnSpc>
              <a:spcBef>
                <a:spcPts val="994"/>
              </a:spcBef>
              <a:tabLst>
                <a:tab pos="167004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功能路径：</a:t>
            </a:r>
            <a:endParaRPr lang="SimHei" altLang="SimHei" sz="1200"/>
          </a:p>
          <a:p>
            <a:pPr marL="167004" algn="l" rtl="0" eaLnBrk="0">
              <a:lnSpc>
                <a:spcPct val="95000"/>
              </a:lnSpc>
              <a:spcBef>
                <a:spcPts val="284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店铺装修-主题装修-商品详情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-新建商品详情</a:t>
            </a:r>
            <a:endParaRPr lang="SimHei" altLang="SimHei" sz="1000"/>
          </a:p>
        </p:txBody>
      </p:sp>
      <p:sp>
        <p:nvSpPr>
          <p:cNvPr id="438" name="path"/>
          <p:cNvSpPr/>
          <p:nvPr/>
        </p:nvSpPr>
        <p:spPr>
          <a:xfrm>
            <a:off x="4862631" y="2934354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0" name="path"/>
          <p:cNvSpPr/>
          <p:nvPr/>
        </p:nvSpPr>
        <p:spPr>
          <a:xfrm>
            <a:off x="4862631" y="2279379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42" name="picture 4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444" name="textbox 444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446" name="textbox 446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448" name="textbox 448"/>
          <p:cNvSpPr/>
          <p:nvPr/>
        </p:nvSpPr>
        <p:spPr>
          <a:xfrm>
            <a:off x="8879961" y="4845740"/>
            <a:ext cx="10223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859"/>
              </a:lnSpc>
            </a:pPr>
            <a:r>
              <a:rPr sz="5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øú</a:t>
            </a:r>
            <a:endParaRPr lang="Arial" altLang="Arial" sz="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52" name="picture 4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771575" y="1155500"/>
            <a:ext cx="2717099" cy="3044999"/>
          </a:xfrm>
          <a:prstGeom prst="rect">
            <a:avLst/>
          </a:prstGeom>
        </p:spPr>
      </p:pic>
      <p:sp>
        <p:nvSpPr>
          <p:cNvPr id="454" name="textbox 454"/>
          <p:cNvSpPr/>
          <p:nvPr/>
        </p:nvSpPr>
        <p:spPr>
          <a:xfrm>
            <a:off x="4640531" y="2151614"/>
            <a:ext cx="3486784" cy="12376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2550" algn="l" rtl="0" eaLnBrk="0">
              <a:lnSpc>
                <a:spcPts val="1476"/>
              </a:lnSpc>
              <a:tabLst>
                <a:tab pos="179070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功能说明：</a:t>
            </a:r>
            <a:endParaRPr lang="SimHei" altLang="SimHei" sz="1200"/>
          </a:p>
          <a:p>
            <a:pPr marL="177164" indent="1270" algn="l" rtl="0" eaLnBrk="0">
              <a:lnSpc>
                <a:spcPct val="107000"/>
              </a:lnSpc>
              <a:spcBef>
                <a:spcPts val="298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店匠支持信用卡、借记卡、电子钱包、分期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支付及全球热门 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国家/地区本地支付，商家能够针对目标顾客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所在地区的消  费习惯，展示对应的支付图标，增加顾客的信任度。</a:t>
            </a:r>
            <a:endParaRPr lang="SimHei" altLang="SimHei" sz="1000"/>
          </a:p>
          <a:p>
            <a:pPr marL="82550" algn="l" rtl="0" eaLnBrk="0">
              <a:lnSpc>
                <a:spcPts val="1485"/>
              </a:lnSpc>
              <a:spcBef>
                <a:spcPts val="1005"/>
              </a:spcBef>
              <a:tabLst>
                <a:tab pos="179070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功能路径：</a:t>
            </a:r>
            <a:endParaRPr lang="SimHei" altLang="SimHei" sz="1200"/>
          </a:p>
          <a:p>
            <a:pPr marL="179070" algn="l" rtl="0" eaLnBrk="0">
              <a:lnSpc>
                <a:spcPct val="96000"/>
              </a:lnSpc>
              <a:spcBef>
                <a:spcPts val="276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店铺装修-安装hero主题-商品详情页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-修改支付图标</a:t>
            </a:r>
            <a:endParaRPr lang="SimHei" altLang="SimHei" sz="1000"/>
          </a:p>
        </p:txBody>
      </p:sp>
      <p:sp>
        <p:nvSpPr>
          <p:cNvPr id="456" name="path"/>
          <p:cNvSpPr/>
          <p:nvPr/>
        </p:nvSpPr>
        <p:spPr>
          <a:xfrm>
            <a:off x="4653231" y="3075168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8" name="path"/>
          <p:cNvSpPr/>
          <p:nvPr/>
        </p:nvSpPr>
        <p:spPr>
          <a:xfrm>
            <a:off x="4653231" y="2227543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0" name="textbox 460"/>
          <p:cNvSpPr/>
          <p:nvPr/>
        </p:nvSpPr>
        <p:spPr>
          <a:xfrm>
            <a:off x="134778" y="264545"/>
            <a:ext cx="3204845" cy="622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1</a:t>
            </a:r>
            <a:r>
              <a:rPr sz="2400" kern="0" spc="-240"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 </a:t>
            </a: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400" kern="0" spc="-18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激发购物欲望：</a:t>
            </a:r>
            <a:endParaRPr lang="SimHei" altLang="SimHei" sz="24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21590" algn="l" rtl="0" eaLnBrk="0">
              <a:lnSpc>
                <a:spcPct val="92000"/>
              </a:lnSpc>
              <a:spcBef>
                <a:spcPts val="3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商品详情页显示</a:t>
            </a:r>
            <a:r>
              <a:rPr sz="1200" kern="0" spc="-4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支付方式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，增加顾客的信任度。</a:t>
            </a:r>
            <a:endParaRPr lang="SimHei" altLang="SimHei" sz="1200"/>
          </a:p>
        </p:txBody>
      </p:sp>
      <p:pic>
        <p:nvPicPr>
          <p:cNvPr id="462" name="picture 46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464" name="textbox 464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466" name="textbox 466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468" name="textbox 468"/>
          <p:cNvSpPr/>
          <p:nvPr/>
        </p:nvSpPr>
        <p:spPr>
          <a:xfrm>
            <a:off x="8879961" y="4845740"/>
            <a:ext cx="103504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859"/>
              </a:lnSpc>
            </a:pPr>
            <a:r>
              <a:rPr sz="6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øû</a:t>
            </a:r>
            <a:endParaRPr lang="Arial" altLang="Arial" sz="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72" name="picture 4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94474" y="1551515"/>
            <a:ext cx="6064819" cy="2248784"/>
          </a:xfrm>
          <a:prstGeom prst="rect">
            <a:avLst/>
          </a:prstGeom>
        </p:spPr>
      </p:pic>
      <p:sp>
        <p:nvSpPr>
          <p:cNvPr id="474" name="textbox 474"/>
          <p:cNvSpPr/>
          <p:nvPr/>
        </p:nvSpPr>
        <p:spPr>
          <a:xfrm>
            <a:off x="134778" y="264545"/>
            <a:ext cx="5795645" cy="622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1</a:t>
            </a:r>
            <a:r>
              <a:rPr sz="2400" kern="0" spc="-240"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 </a:t>
            </a:r>
            <a:r>
              <a:rPr sz="2400" kern="0" spc="-18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400" kern="0" spc="-18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激发购物欲望：</a:t>
            </a:r>
            <a:endParaRPr lang="SimHei" altLang="SimHei" sz="2400"/>
          </a:p>
          <a:p>
            <a:pPr algn="l" rtl="0" eaLnBrk="0">
              <a:lnSpc>
                <a:spcPct val="104000"/>
              </a:lnSpc>
            </a:pPr>
            <a:endParaRPr lang="Arial" altLang="Arial" sz="500"/>
          </a:p>
          <a:p>
            <a:pPr marL="20954" algn="l" rtl="0" eaLnBrk="0">
              <a:lnSpc>
                <a:spcPct val="92000"/>
              </a:lnSpc>
              <a:spcBef>
                <a:spcPts val="3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支持在购物车设置</a:t>
            </a:r>
            <a:r>
              <a:rPr sz="1200" kern="0" spc="-20">
                <a:ln w="6350" cap="flat" cmpd="sng">
                  <a:solidFill>
                    <a:srgbClr val="FF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免邮提醒和免邮金额条件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，刺激顾客为了满足免邮条件而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进行加购。</a:t>
            </a:r>
            <a:endParaRPr lang="SimHei" altLang="SimHei" sz="1200"/>
          </a:p>
        </p:txBody>
      </p:sp>
      <p:sp>
        <p:nvSpPr>
          <p:cNvPr id="476" name="textbox 476"/>
          <p:cNvSpPr/>
          <p:nvPr/>
        </p:nvSpPr>
        <p:spPr>
          <a:xfrm>
            <a:off x="4594142" y="3042761"/>
            <a:ext cx="3286759" cy="1038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82550" algn="l" rtl="0" eaLnBrk="0">
              <a:lnSpc>
                <a:spcPts val="1476"/>
              </a:lnSpc>
              <a:tabLst>
                <a:tab pos="16954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功能说明：</a:t>
            </a:r>
            <a:endParaRPr lang="SimHei" altLang="SimHei" sz="1200"/>
          </a:p>
          <a:p>
            <a:pPr marL="168910" indent="1905" algn="l" rtl="0" eaLnBrk="0">
              <a:lnSpc>
                <a:spcPct val="105000"/>
              </a:lnSpc>
              <a:spcBef>
                <a:spcPts val="293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支持商家同时在商品页/购物车页中配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置相同的免邮提示 可以同时控制两个页面的免邮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额度。</a:t>
            </a:r>
            <a:endParaRPr lang="SimHei" altLang="SimHei" sz="1000"/>
          </a:p>
          <a:p>
            <a:pPr marL="82550" algn="l" rtl="0" eaLnBrk="0">
              <a:lnSpc>
                <a:spcPts val="1485"/>
              </a:lnSpc>
              <a:spcBef>
                <a:spcPts val="772"/>
              </a:spcBef>
              <a:tabLst>
                <a:tab pos="16954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功能路径：</a:t>
            </a:r>
            <a:endParaRPr lang="SimHei" altLang="SimHei" sz="1200"/>
          </a:p>
          <a:p>
            <a:pPr marL="169545" algn="l" rtl="0" eaLnBrk="0">
              <a:lnSpc>
                <a:spcPct val="96000"/>
              </a:lnSpc>
              <a:spcBef>
                <a:spcPts val="276"/>
              </a:spcBef>
            </a:pP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店铺装修-Geek主题-全局设置-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商品-免邮提醒</a:t>
            </a:r>
            <a:endParaRPr lang="SimHei" altLang="SimHei" sz="1000"/>
          </a:p>
        </p:txBody>
      </p:sp>
      <p:sp>
        <p:nvSpPr>
          <p:cNvPr id="478" name="path"/>
          <p:cNvSpPr/>
          <p:nvPr/>
        </p:nvSpPr>
        <p:spPr>
          <a:xfrm>
            <a:off x="4606842" y="3759032"/>
            <a:ext cx="70199" cy="70200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0" name="path"/>
          <p:cNvSpPr/>
          <p:nvPr/>
        </p:nvSpPr>
        <p:spPr>
          <a:xfrm>
            <a:off x="4606842" y="3123332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82" name="picture 4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484" name="textbox 484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486" name="textbox 486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488" name="textbox 488"/>
          <p:cNvSpPr/>
          <p:nvPr/>
        </p:nvSpPr>
        <p:spPr>
          <a:xfrm>
            <a:off x="8879961" y="4845740"/>
            <a:ext cx="10413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859"/>
              </a:lnSpc>
            </a:pPr>
            <a:r>
              <a:rPr sz="6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øü</a:t>
            </a:r>
            <a:endParaRPr lang="Arial" altLang="Arial" sz="6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0" name="rect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2EADA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92" name="picture 4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84499" y="1047812"/>
            <a:ext cx="1945799" cy="3288900"/>
          </a:xfrm>
          <a:prstGeom prst="rect">
            <a:avLst/>
          </a:prstGeom>
        </p:spPr>
      </p:pic>
      <p:pic>
        <p:nvPicPr>
          <p:cNvPr id="494" name="picture 49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90249" y="1047813"/>
            <a:ext cx="1484100" cy="3288899"/>
          </a:xfrm>
          <a:prstGeom prst="rect">
            <a:avLst/>
          </a:prstGeom>
        </p:spPr>
      </p:pic>
      <p:sp>
        <p:nvSpPr>
          <p:cNvPr id="496" name="textbox 496"/>
          <p:cNvSpPr/>
          <p:nvPr/>
        </p:nvSpPr>
        <p:spPr>
          <a:xfrm>
            <a:off x="5313424" y="2503537"/>
            <a:ext cx="2543175" cy="973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099"/>
              </a:lnSpc>
            </a:pPr>
            <a:endParaRPr lang="Arial" altLang="Arial" sz="100"/>
          </a:p>
          <a:p>
            <a:pPr marL="185420" indent="-102870" algn="l" rtl="0" eaLnBrk="0">
              <a:lnSpc>
                <a:spcPct val="108000"/>
              </a:lnSpc>
              <a:tabLst>
                <a:tab pos="188595"/>
              </a:tabLst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	</a:t>
            </a:r>
            <a:r>
              <a:rPr sz="13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功能说明：</a:t>
            </a:r>
            <a:r>
              <a:rPr sz="1300" kern="0" spc="2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0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顾客可以直接在首页、专辑</a:t>
            </a:r>
            <a:r>
              <a:rPr sz="10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页等页面选择美瞳左右眼度数</a:t>
            </a:r>
            <a:r>
              <a:rPr sz="10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，并且快速  </a:t>
            </a: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把心仪美瞳加入购物车。</a:t>
            </a:r>
            <a:endParaRPr lang="SimHei" altLang="SimHei" sz="1000"/>
          </a:p>
          <a:p>
            <a:pPr marL="82550" algn="l" rtl="0" eaLnBrk="0">
              <a:lnSpc>
                <a:spcPts val="1485"/>
              </a:lnSpc>
              <a:spcBef>
                <a:spcPts val="265"/>
              </a:spcBef>
              <a:tabLst>
                <a:tab pos="188595"/>
              </a:tabLst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1200" kern="0" spc="-60">
                <a:ln w="6746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功能路径：</a:t>
            </a:r>
            <a:endParaRPr lang="SimHei" altLang="SimHei" sz="1200"/>
          </a:p>
          <a:p>
            <a:pPr marL="191135" algn="l" rtl="0" eaLnBrk="0">
              <a:lnSpc>
                <a:spcPct val="95000"/>
              </a:lnSpc>
              <a:spcBef>
                <a:spcPts val="284"/>
              </a:spcBef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美瞳专属加购功能</a:t>
            </a:r>
            <a:endParaRPr lang="SimHei" altLang="SimHei" sz="1000"/>
          </a:p>
        </p:txBody>
      </p:sp>
      <p:sp>
        <p:nvSpPr>
          <p:cNvPr id="498" name="path"/>
          <p:cNvSpPr/>
          <p:nvPr/>
        </p:nvSpPr>
        <p:spPr>
          <a:xfrm>
            <a:off x="5326124" y="3140737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0" name="path"/>
          <p:cNvSpPr/>
          <p:nvPr/>
        </p:nvSpPr>
        <p:spPr>
          <a:xfrm>
            <a:off x="5326124" y="2579523"/>
            <a:ext cx="70199" cy="70199"/>
          </a:xfrm>
          <a:custGeom>
            <a:rect l="0" t="0" r="0" b="0"/>
            <a:pathLst>
              <a:path w="110" h="110">
                <a:moveTo>
                  <a:pt x="0" y="55"/>
                </a:moveTo>
                <a:lnTo>
                  <a:pt x="0" y="55"/>
                </a:lnTo>
                <a:cubicBezTo>
                  <a:pt x="0" y="24"/>
                  <a:pt x="24" y="0"/>
                  <a:pt x="55" y="0"/>
                </a:cubicBezTo>
                <a:lnTo>
                  <a:pt x="55" y="0"/>
                </a:lnTo>
                <a:cubicBezTo>
                  <a:pt x="69" y="0"/>
                  <a:pt x="83" y="5"/>
                  <a:pt x="94" y="16"/>
                </a:cubicBezTo>
                <a:cubicBezTo>
                  <a:pt x="104" y="26"/>
                  <a:pt x="110" y="40"/>
                  <a:pt x="110" y="55"/>
                </a:cubicBezTo>
                <a:lnTo>
                  <a:pt x="110" y="55"/>
                </a:lnTo>
                <a:cubicBezTo>
                  <a:pt x="110" y="85"/>
                  <a:pt x="85" y="110"/>
                  <a:pt x="55" y="110"/>
                </a:cubicBezTo>
                <a:lnTo>
                  <a:pt x="55" y="110"/>
                </a:lnTo>
                <a:cubicBezTo>
                  <a:pt x="24" y="110"/>
                  <a:pt x="0" y="85"/>
                  <a:pt x="0" y="55"/>
                </a:cubicBezTo>
              </a:path>
            </a:pathLst>
          </a:custGeom>
          <a:solidFill>
            <a:srgbClr val="FE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2" name="textbox 502"/>
          <p:cNvSpPr/>
          <p:nvPr/>
        </p:nvSpPr>
        <p:spPr>
          <a:xfrm>
            <a:off x="140112" y="265402"/>
            <a:ext cx="3808729" cy="622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5"/>
              </a:lnSpc>
            </a:pPr>
            <a:endParaRPr lang="Arial" altLang="Arial" sz="100"/>
          </a:p>
          <a:p>
            <a:pPr marL="13334" algn="l" rtl="0" eaLnBrk="0">
              <a:lnSpc>
                <a:spcPct val="96000"/>
              </a:lnSpc>
            </a:pPr>
            <a:r>
              <a:rPr sz="2400" kern="0" spc="-19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2</a:t>
            </a:r>
            <a:r>
              <a:rPr sz="2400" kern="0" spc="-190">
                <a:solidFill>
                  <a:srgbClr val="FE0000">
                    <a:alpha val="100000"/>
                  </a:srgbClr>
                </a:solidFill>
                <a:latin typeface="Impact"/>
                <a:ea typeface="Impact"/>
                <a:cs typeface="Impact"/>
              </a:rPr>
              <a:t> </a:t>
            </a:r>
            <a:r>
              <a:rPr sz="2400" kern="0" spc="-190">
                <a:ln w="1270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.</a:t>
            </a:r>
            <a:r>
              <a:rPr sz="2400" kern="0" spc="-190">
                <a:ln w="1270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优化加购体验：</a:t>
            </a:r>
            <a:endParaRPr lang="SimHei" altLang="SimHei" sz="2400"/>
          </a:p>
          <a:p>
            <a:pPr algn="l" rtl="0" eaLnBrk="0">
              <a:lnSpc>
                <a:spcPct val="102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  <a:spcBef>
                <a:spcPts val="6"/>
              </a:spcBef>
            </a:pP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全站页面均可设置</a:t>
            </a:r>
            <a:r>
              <a:rPr sz="1200" kern="0" spc="-30">
                <a:ln w="6350" cap="flat" cmpd="sng">
                  <a:solidFill>
                    <a:srgbClr val="FE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FE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快速加购</a:t>
            </a:r>
            <a:r>
              <a:rPr sz="12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功能，缩短顾客的购买路</a:t>
            </a: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径。</a:t>
            </a:r>
            <a:endParaRPr lang="SimHei" altLang="SimHei" sz="1200"/>
          </a:p>
        </p:txBody>
      </p:sp>
      <p:pic>
        <p:nvPicPr>
          <p:cNvPr id="504" name="picture 50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58274" y="4811449"/>
            <a:ext cx="786498" cy="183575"/>
          </a:xfrm>
          <a:prstGeom prst="rect">
            <a:avLst/>
          </a:prstGeom>
        </p:spPr>
      </p:pic>
      <p:sp>
        <p:nvSpPr>
          <p:cNvPr id="506" name="textbox 506"/>
          <p:cNvSpPr/>
          <p:nvPr/>
        </p:nvSpPr>
        <p:spPr>
          <a:xfrm>
            <a:off x="3189809" y="4860026"/>
            <a:ext cx="54101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shoplazza.cn</a:t>
            </a:r>
            <a:endParaRPr lang="Arial" altLang="Arial" sz="700"/>
          </a:p>
        </p:txBody>
      </p:sp>
      <p:sp>
        <p:nvSpPr>
          <p:cNvPr id="508" name="textbox 508"/>
          <p:cNvSpPr/>
          <p:nvPr/>
        </p:nvSpPr>
        <p:spPr>
          <a:xfrm>
            <a:off x="1829739" y="4881717"/>
            <a:ext cx="599440" cy="113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56"/>
              </a:lnSpc>
            </a:pPr>
            <a:endParaRPr lang="Arial" altLang="Arial" sz="100"/>
          </a:p>
          <a:p>
            <a:pPr marL="12700" algn="l" rtl="0" eaLnBrk="0">
              <a:lnSpc>
                <a:spcPct val="82000"/>
              </a:lnSpc>
            </a:pP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Open To</a:t>
            </a:r>
            <a:r>
              <a:rPr sz="700" kern="0" spc="7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</a:t>
            </a:r>
            <a:r>
              <a:rPr sz="7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More</a:t>
            </a:r>
            <a:endParaRPr lang="Arial" altLang="Arial" sz="700"/>
          </a:p>
        </p:txBody>
      </p:sp>
      <p:sp>
        <p:nvSpPr>
          <p:cNvPr id="510" name="textbox 510"/>
          <p:cNvSpPr/>
          <p:nvPr/>
        </p:nvSpPr>
        <p:spPr>
          <a:xfrm>
            <a:off x="8879961" y="4845740"/>
            <a:ext cx="10604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59"/>
              </a:lnSpc>
            </a:pPr>
            <a:r>
              <a:rPr sz="6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øý</a:t>
            </a:r>
            <a:endParaRPr lang="Arial" altLang="Arial" sz="6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https://d.book118.com/385140342010011043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SimHei</vt:lpstr>
      <vt:lpstr>Microsoft YaHei</vt:lpstr>
      <vt:lpstr>Impact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2024-09-04T13:16:52.801</cp:lastPrinted>
  <dcterms:created xsi:type="dcterms:W3CDTF">2024-09-04T05:16:52Z</dcterms:created>
  <dcterms:modified xsi:type="dcterms:W3CDTF">2024-09-04T05:16:54Z</dcterms:modified>
</cp:coreProperties>
</file>