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0A4E6-6D1A-427D-8544-02C47B65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4571E-8A8C-4A9D-A3AE-F1A32168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6CD43-333B-4CB5-B5DC-51DB1AC7B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A9CD0-B601-44D3-BAAE-A9CAC73C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3E20B-BB6A-4010-823B-4C1B81FE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BC888-659C-47C4-BC2D-08359D99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8F67F-B239-493A-95C5-30FE2FCA5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849FF-37EA-4999-9826-93EE5DA9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BC672-D4BC-4EBE-A360-4D7ED30E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A5F44-3A7C-4986-AA9B-64AFF07A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2E413-05C8-49F8-A367-7362143C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32" Type="http://schemas.openxmlformats.org/officeDocument/2006/relationships/tags" Target="../tags/tag218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20330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《应急救援方法》PPT课件</a:t>
            </a:r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应急救援概述</a:t>
            </a: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应急救援方法</a:t>
            </a: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应急救援装备与技术</a:t>
            </a: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应急救援案例分析</a:t>
            </a: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应急救援能力提升与培训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应急救援概述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应急救援的定义和重要性</a:t>
            </a:r>
          </a:p>
        </p:txBody>
      </p:sp>
      <p:sp>
        <p:nvSpPr>
          <p:cNvPr id="1049216" name="正文"/>
          <p:cNvSpPr txBox="1"/>
          <p:nvPr>
            <p:custDataLst>
              <p:tags r:id="rId2"/>
            </p:custDataLst>
          </p:nvPr>
        </p:nvSpPr>
        <p:spPr>
          <a:xfrm>
            <a:off x="608330" y="2116244"/>
            <a:ext cx="10968990" cy="14500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定义：应急救援是指在突发事件发生时，采取紧急措施，以减少人员伤亡和财产损失的行为。</a:t>
            </a:r>
          </a:p>
        </p:txBody>
      </p:sp>
      <p:sp>
        <p:nvSpPr>
          <p:cNvPr id="1049218" name="正文"/>
          <p:cNvSpPr txBox="1"/>
          <p:nvPr>
            <p:custDataLst>
              <p:tags r:id="rId3"/>
            </p:custDataLst>
          </p:nvPr>
        </p:nvSpPr>
        <p:spPr>
          <a:xfrm>
            <a:off x="608330" y="4002861"/>
            <a:ext cx="10968990" cy="14500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重要性：应急救援是保障人民生命财产安全的重要手段，可以提高社会应对突发事件的能力，减少灾害损失，维护社会稳定。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应急救援的基本原则和流程</a:t>
            </a:r>
          </a:p>
        </p:txBody>
      </p:sp>
      <p:sp>
        <p:nvSpPr>
          <p:cNvPr id="1049278" name="矩形 15"/>
          <p:cNvSpPr/>
          <p:nvPr>
            <p:custDataLst>
              <p:tags r:id="rId2"/>
            </p:custDataLst>
          </p:nvPr>
        </p:nvSpPr>
        <p:spPr>
          <a:xfrm>
            <a:off x="2923550" y="1382972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安全第一：确保救援人员的安全，避免二次伤害</a:t>
            </a:r>
          </a:p>
        </p:txBody>
      </p:sp>
      <p:sp>
        <p:nvSpPr>
          <p:cNvPr id="1049280" name="任意多边形 17"/>
          <p:cNvSpPr/>
          <p:nvPr>
            <p:custDataLst>
              <p:tags r:id="rId3"/>
            </p:custDataLst>
          </p:nvPr>
        </p:nvSpPr>
        <p:spPr>
          <a:xfrm flipV="1">
            <a:off x="2855879" y="131953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 flipH="1">
            <a:off x="8196276" y="1676919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7"/>
          <p:cNvSpPr/>
          <p:nvPr>
            <p:custDataLst>
              <p:tags r:id="rId5"/>
            </p:custDataLst>
          </p:nvPr>
        </p:nvSpPr>
        <p:spPr>
          <a:xfrm>
            <a:off x="2923550" y="225494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快速响应：迅速组织救援队伍，及时到达现场</a:t>
            </a:r>
          </a:p>
        </p:txBody>
      </p:sp>
      <p:sp>
        <p:nvSpPr>
          <p:cNvPr id="1049286" name="任意多边形 29"/>
          <p:cNvSpPr/>
          <p:nvPr>
            <p:custDataLst>
              <p:tags r:id="rId6"/>
            </p:custDataLst>
          </p:nvPr>
        </p:nvSpPr>
        <p:spPr>
          <a:xfrm flipV="1">
            <a:off x="2855879" y="219150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30"/>
          <p:cNvSpPr/>
          <p:nvPr>
            <p:custDataLst>
              <p:tags r:id="rId7"/>
            </p:custDataLst>
          </p:nvPr>
        </p:nvSpPr>
        <p:spPr>
          <a:xfrm flipH="1">
            <a:off x="8196276" y="2548893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8"/>
            </p:custDataLst>
          </p:nvPr>
        </p:nvSpPr>
        <p:spPr>
          <a:xfrm>
            <a:off x="2923550" y="3126919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科学施救：根据现场情况，制定科学合理的救援方案</a:t>
            </a:r>
          </a:p>
        </p:txBody>
      </p:sp>
      <p:sp>
        <p:nvSpPr>
          <p:cNvPr id="1049292" name="任意多边形 7"/>
          <p:cNvSpPr/>
          <p:nvPr>
            <p:custDataLst>
              <p:tags r:id="rId9"/>
            </p:custDataLst>
          </p:nvPr>
        </p:nvSpPr>
        <p:spPr>
          <a:xfrm flipV="1">
            <a:off x="2855879" y="306347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8"/>
          <p:cNvSpPr/>
          <p:nvPr>
            <p:custDataLst>
              <p:tags r:id="rId10"/>
            </p:custDataLst>
          </p:nvPr>
        </p:nvSpPr>
        <p:spPr>
          <a:xfrm flipH="1">
            <a:off x="8196276" y="342086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0"/>
          <p:cNvSpPr/>
          <p:nvPr>
            <p:custDataLst>
              <p:tags r:id="rId11"/>
            </p:custDataLst>
          </p:nvPr>
        </p:nvSpPr>
        <p:spPr>
          <a:xfrm>
            <a:off x="2923550" y="3998893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协同合作：各部门之间密切配合，共同完成救援任务</a:t>
            </a:r>
          </a:p>
        </p:txBody>
      </p:sp>
      <p:sp>
        <p:nvSpPr>
          <p:cNvPr id="1049298" name="任意多边形 12"/>
          <p:cNvSpPr/>
          <p:nvPr>
            <p:custDataLst>
              <p:tags r:id="rId12"/>
            </p:custDataLst>
          </p:nvPr>
        </p:nvSpPr>
        <p:spPr>
          <a:xfrm flipV="1">
            <a:off x="2855879" y="3935451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13"/>
          <p:cNvSpPr/>
          <p:nvPr>
            <p:custDataLst>
              <p:tags r:id="rId13"/>
            </p:custDataLst>
          </p:nvPr>
        </p:nvSpPr>
        <p:spPr>
          <a:xfrm flipH="1">
            <a:off x="8196276" y="429284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9"/>
          <p:cNvSpPr/>
          <p:nvPr>
            <p:custDataLst>
              <p:tags r:id="rId14"/>
            </p:custDataLst>
          </p:nvPr>
        </p:nvSpPr>
        <p:spPr>
          <a:xfrm>
            <a:off x="2923550" y="487086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信息畅通：保持与外界的沟通，及时报告救援进展</a:t>
            </a:r>
          </a:p>
        </p:txBody>
      </p:sp>
      <p:sp>
        <p:nvSpPr>
          <p:cNvPr id="1049304" name="任意多边形 21"/>
          <p:cNvSpPr/>
          <p:nvPr>
            <p:custDataLst>
              <p:tags r:id="rId15"/>
            </p:custDataLst>
          </p:nvPr>
        </p:nvSpPr>
        <p:spPr>
          <a:xfrm flipV="1">
            <a:off x="2855879" y="480742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22"/>
          <p:cNvSpPr/>
          <p:nvPr>
            <p:custDataLst>
              <p:tags r:id="rId16"/>
            </p:custDataLst>
          </p:nvPr>
        </p:nvSpPr>
        <p:spPr>
          <a:xfrm flipH="1">
            <a:off x="8196276" y="516481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38"/>
          <p:cNvSpPr/>
          <p:nvPr>
            <p:custDataLst>
              <p:tags r:id="rId17"/>
            </p:custDataLst>
          </p:nvPr>
        </p:nvSpPr>
        <p:spPr>
          <a:xfrm>
            <a:off x="2923550" y="5742840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总结反思：救援结束后，总结经验教训，提高救援能力</a:t>
            </a:r>
          </a:p>
        </p:txBody>
      </p:sp>
      <p:sp>
        <p:nvSpPr>
          <p:cNvPr id="1049310" name="任意多边形 40"/>
          <p:cNvSpPr/>
          <p:nvPr>
            <p:custDataLst>
              <p:tags r:id="rId18"/>
            </p:custDataLst>
          </p:nvPr>
        </p:nvSpPr>
        <p:spPr>
          <a:xfrm flipV="1">
            <a:off x="2855879" y="5679398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41"/>
          <p:cNvSpPr/>
          <p:nvPr>
            <p:custDataLst>
              <p:tags r:id="rId19"/>
            </p:custDataLst>
          </p:nvPr>
        </p:nvSpPr>
        <p:spPr>
          <a:xfrm flipH="1">
            <a:off x="8196276" y="603678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</a:p>
        </p:txBody>
      </p:sp>
      <p:sp>
        <p:nvSpPr>
          <p:cNvPr id="104937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应急救援方法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自然灾害应急救援方法</a:t>
            </a:r>
          </a:p>
        </p:txBody>
      </p:sp>
      <p:sp>
        <p:nvSpPr>
          <p:cNvPr id="104950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地震：保持冷静，迅速寻找安全地点，避免被倒塌的建筑物砸伤</a:t>
            </a:r>
          </a:p>
        </p:txBody>
      </p:sp>
      <p:sp>
        <p:nvSpPr>
          <p:cNvPr id="104953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雪崩：迅速撤离到安全地点，避免被雪崩掩埋</a:t>
            </a:r>
          </a:p>
        </p:txBody>
      </p:sp>
      <p:sp>
        <p:nvSpPr>
          <p:cNvPr id="1049540" name="正文"/>
          <p:cNvSpPr txBox="1"/>
          <p:nvPr>
            <p:custDataLst>
              <p:tags r:id="rId29"/>
            </p:custDataLst>
          </p:nvPr>
        </p:nvSpPr>
        <p:spPr>
          <a:xfrm>
            <a:off x="8241006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泥石流：迅速撤离到安全地点，避免被泥石流冲走</a:t>
            </a:r>
          </a:p>
        </p:txBody>
      </p:sp>
      <p:sp>
        <p:nvSpPr>
          <p:cNvPr id="1049542" name="正文"/>
          <p:cNvSpPr txBox="1"/>
          <p:nvPr>
            <p:custDataLst>
              <p:tags r:id="rId30"/>
            </p:custDataLst>
          </p:nvPr>
        </p:nvSpPr>
        <p:spPr>
          <a:xfrm>
            <a:off x="1786660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洪水：迅速撤离到高处，避免被洪水冲走</a:t>
            </a:r>
          </a:p>
        </p:txBody>
      </p:sp>
      <p:sp>
        <p:nvSpPr>
          <p:cNvPr id="1049544" name="正文"/>
          <p:cNvSpPr txBox="1"/>
          <p:nvPr>
            <p:custDataLst>
              <p:tags r:id="rId31"/>
            </p:custDataLst>
          </p:nvPr>
        </p:nvSpPr>
        <p:spPr>
          <a:xfrm>
            <a:off x="6446389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火灾：迅速撤离到安全地点，拨打119报警，使用灭火器灭火</a:t>
            </a:r>
          </a:p>
        </p:txBody>
      </p:sp>
      <p:sp>
        <p:nvSpPr>
          <p:cNvPr id="1049546" name="正文"/>
          <p:cNvSpPr txBox="1"/>
          <p:nvPr>
            <p:custDataLst>
              <p:tags r:id="rId32"/>
            </p:custDataLst>
          </p:nvPr>
        </p:nvSpPr>
        <p:spPr>
          <a:xfrm>
            <a:off x="3581277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台风：关闭门窗，避免被强风吹倒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事故灾难应急救援方法</a:t>
            </a:r>
          </a:p>
        </p:txBody>
      </p:sp>
      <p:sp>
        <p:nvSpPr>
          <p:cNvPr id="1049606" name="矩形 15"/>
          <p:cNvSpPr/>
          <p:nvPr>
            <p:custDataLst>
              <p:tags r:id="rId2"/>
            </p:custDataLst>
          </p:nvPr>
        </p:nvSpPr>
        <p:spPr>
          <a:xfrm>
            <a:off x="2923550" y="1382972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保持冷静：保持冷静，避免恐慌，保持清醒的头脑。</a:t>
            </a:r>
          </a:p>
        </p:txBody>
      </p:sp>
      <p:sp>
        <p:nvSpPr>
          <p:cNvPr id="1049608" name="任意多边形 17"/>
          <p:cNvSpPr/>
          <p:nvPr>
            <p:custDataLst>
              <p:tags r:id="rId3"/>
            </p:custDataLst>
          </p:nvPr>
        </p:nvSpPr>
        <p:spPr>
          <a:xfrm flipV="1">
            <a:off x="2855879" y="131953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任意多边形 18"/>
          <p:cNvSpPr/>
          <p:nvPr>
            <p:custDataLst>
              <p:tags r:id="rId4"/>
            </p:custDataLst>
          </p:nvPr>
        </p:nvSpPr>
        <p:spPr>
          <a:xfrm flipH="1">
            <a:off x="8196276" y="1676919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27"/>
          <p:cNvSpPr/>
          <p:nvPr>
            <p:custDataLst>
              <p:tags r:id="rId5"/>
            </p:custDataLst>
          </p:nvPr>
        </p:nvSpPr>
        <p:spPr>
          <a:xfrm>
            <a:off x="2923550" y="225494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迅速撤离：迅速撤离危险区域，避免二次伤害。</a:t>
            </a:r>
          </a:p>
        </p:txBody>
      </p:sp>
      <p:sp>
        <p:nvSpPr>
          <p:cNvPr id="1049614" name="任意多边形 29"/>
          <p:cNvSpPr/>
          <p:nvPr>
            <p:custDataLst>
              <p:tags r:id="rId6"/>
            </p:custDataLst>
          </p:nvPr>
        </p:nvSpPr>
        <p:spPr>
          <a:xfrm flipV="1">
            <a:off x="2855879" y="219150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任意多边形 30"/>
          <p:cNvSpPr/>
          <p:nvPr>
            <p:custDataLst>
              <p:tags r:id="rId7"/>
            </p:custDataLst>
          </p:nvPr>
        </p:nvSpPr>
        <p:spPr>
          <a:xfrm flipH="1">
            <a:off x="8196276" y="2548893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5"/>
          <p:cNvSpPr/>
          <p:nvPr>
            <p:custDataLst>
              <p:tags r:id="rId8"/>
            </p:custDataLst>
          </p:nvPr>
        </p:nvSpPr>
        <p:spPr>
          <a:xfrm>
            <a:off x="2923550" y="3126919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寻求帮助：寻求救援人员的帮助，听从指挥。</a:t>
            </a:r>
          </a:p>
        </p:txBody>
      </p:sp>
      <p:sp>
        <p:nvSpPr>
          <p:cNvPr id="1049620" name="任意多边形 7"/>
          <p:cNvSpPr/>
          <p:nvPr>
            <p:custDataLst>
              <p:tags r:id="rId9"/>
            </p:custDataLst>
          </p:nvPr>
        </p:nvSpPr>
        <p:spPr>
          <a:xfrm flipV="1">
            <a:off x="2855879" y="306347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任意多边形 8"/>
          <p:cNvSpPr/>
          <p:nvPr>
            <p:custDataLst>
              <p:tags r:id="rId10"/>
            </p:custDataLst>
          </p:nvPr>
        </p:nvSpPr>
        <p:spPr>
          <a:xfrm flipH="1">
            <a:off x="8196276" y="342086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10"/>
          <p:cNvSpPr/>
          <p:nvPr>
            <p:custDataLst>
              <p:tags r:id="rId11"/>
            </p:custDataLst>
          </p:nvPr>
        </p:nvSpPr>
        <p:spPr>
          <a:xfrm>
            <a:off x="2923550" y="3998893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自救互救：在确保自身安全的前提下，进行自救互救。</a:t>
            </a:r>
          </a:p>
        </p:txBody>
      </p:sp>
      <p:sp>
        <p:nvSpPr>
          <p:cNvPr id="1049626" name="任意多边形 12"/>
          <p:cNvSpPr/>
          <p:nvPr>
            <p:custDataLst>
              <p:tags r:id="rId12"/>
            </p:custDataLst>
          </p:nvPr>
        </p:nvSpPr>
        <p:spPr>
          <a:xfrm flipV="1">
            <a:off x="2855879" y="3935451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任意多边形 13"/>
          <p:cNvSpPr/>
          <p:nvPr>
            <p:custDataLst>
              <p:tags r:id="rId13"/>
            </p:custDataLst>
          </p:nvPr>
        </p:nvSpPr>
        <p:spPr>
          <a:xfrm flipH="1">
            <a:off x="8196276" y="429284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9"/>
          <p:cNvSpPr/>
          <p:nvPr>
            <p:custDataLst>
              <p:tags r:id="rId14"/>
            </p:custDataLst>
          </p:nvPr>
        </p:nvSpPr>
        <p:spPr>
          <a:xfrm>
            <a:off x="2923550" y="487086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医疗救助：对伤者进行初步的医疗救助，等待专业救援人员的到来。</a:t>
            </a:r>
          </a:p>
        </p:txBody>
      </p:sp>
      <p:sp>
        <p:nvSpPr>
          <p:cNvPr id="1049632" name="任意多边形 21"/>
          <p:cNvSpPr/>
          <p:nvPr>
            <p:custDataLst>
              <p:tags r:id="rId15"/>
            </p:custDataLst>
          </p:nvPr>
        </p:nvSpPr>
        <p:spPr>
          <a:xfrm flipV="1">
            <a:off x="2855879" y="480742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任意多边形 22"/>
          <p:cNvSpPr/>
          <p:nvPr>
            <p:custDataLst>
              <p:tags r:id="rId16"/>
            </p:custDataLst>
          </p:nvPr>
        </p:nvSpPr>
        <p:spPr>
          <a:xfrm flipH="1">
            <a:off x="8196276" y="516481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38"/>
          <p:cNvSpPr/>
          <p:nvPr>
            <p:custDataLst>
              <p:tags r:id="rId17"/>
            </p:custDataLst>
          </p:nvPr>
        </p:nvSpPr>
        <p:spPr>
          <a:xfrm>
            <a:off x="2923550" y="5742840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信息传递：及时传递事故信息，以便救援人员能够及时了解情况。</a:t>
            </a:r>
          </a:p>
        </p:txBody>
      </p:sp>
      <p:sp>
        <p:nvSpPr>
          <p:cNvPr id="1049638" name="任意多边形 40"/>
          <p:cNvSpPr/>
          <p:nvPr>
            <p:custDataLst>
              <p:tags r:id="rId18"/>
            </p:custDataLst>
          </p:nvPr>
        </p:nvSpPr>
        <p:spPr>
          <a:xfrm flipV="1">
            <a:off x="2855879" y="5679398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任意多边形 41"/>
          <p:cNvSpPr/>
          <p:nvPr>
            <p:custDataLst>
              <p:tags r:id="rId19"/>
            </p:custDataLst>
          </p:nvPr>
        </p:nvSpPr>
        <p:spPr>
          <a:xfrm flipH="1">
            <a:off x="8196276" y="603678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公共卫生事件应急救援方法</a:t>
            </a:r>
          </a:p>
        </p:txBody>
      </p:sp>
      <p:sp>
        <p:nvSpPr>
          <p:cNvPr id="1049700" name="圆角矩形 3"/>
          <p:cNvSpPr/>
          <p:nvPr>
            <p:custDataLst>
              <p:tags r:id="rId2"/>
            </p:custDataLst>
          </p:nvPr>
        </p:nvSpPr>
        <p:spPr>
          <a:xfrm>
            <a:off x="804488" y="1406578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正文"/>
          <p:cNvSpPr txBox="1"/>
          <p:nvPr>
            <p:custDataLst>
              <p:tags r:id="rId3"/>
            </p:custDataLst>
          </p:nvPr>
        </p:nvSpPr>
        <p:spPr>
          <a:xfrm>
            <a:off x="1248225" y="1928397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建立应急救援组织：成立专门的应急救援小组，明确职责和分工</a:t>
            </a:r>
          </a:p>
        </p:txBody>
      </p:sp>
      <p:sp>
        <p:nvSpPr>
          <p:cNvPr id="1049704" name="标题"/>
          <p:cNvSpPr txBox="1"/>
          <p:nvPr>
            <p:custDataLst>
              <p:tags r:id="rId4"/>
            </p:custDataLst>
          </p:nvPr>
        </p:nvSpPr>
        <p:spPr>
          <a:xfrm>
            <a:off x="1248225" y="1528463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06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72" y="1817939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708" name="圆角矩形 7"/>
          <p:cNvSpPr/>
          <p:nvPr>
            <p:custDataLst>
              <p:tags r:id="rId6"/>
            </p:custDataLst>
          </p:nvPr>
        </p:nvSpPr>
        <p:spPr>
          <a:xfrm>
            <a:off x="804488" y="3023455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正文"/>
          <p:cNvSpPr txBox="1"/>
          <p:nvPr>
            <p:custDataLst>
              <p:tags r:id="rId7"/>
            </p:custDataLst>
          </p:nvPr>
        </p:nvSpPr>
        <p:spPr>
          <a:xfrm>
            <a:off x="1248225" y="3545274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加强应急救援培训：定期对救援人员进行培训，提高应急救援技能和意识</a:t>
            </a:r>
          </a:p>
        </p:txBody>
      </p:sp>
      <p:sp>
        <p:nvSpPr>
          <p:cNvPr id="1049712" name="标题"/>
          <p:cNvSpPr txBox="1"/>
          <p:nvPr>
            <p:custDataLst>
              <p:tags r:id="rId8"/>
            </p:custDataLst>
          </p:nvPr>
        </p:nvSpPr>
        <p:spPr>
          <a:xfrm>
            <a:off x="1248225" y="3145340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14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412172" y="3434816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716" name="圆角矩形 12"/>
          <p:cNvSpPr/>
          <p:nvPr>
            <p:custDataLst>
              <p:tags r:id="rId10"/>
            </p:custDataLst>
          </p:nvPr>
        </p:nvSpPr>
        <p:spPr>
          <a:xfrm>
            <a:off x="6758430" y="3023455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11"/>
            </p:custDataLst>
          </p:nvPr>
        </p:nvSpPr>
        <p:spPr>
          <a:xfrm>
            <a:off x="7202167" y="3545274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储备应急救援物资：储备足够的应急救援物资，如口罩、防护服、消毒液等</a:t>
            </a:r>
          </a:p>
        </p:txBody>
      </p:sp>
      <p:sp>
        <p:nvSpPr>
          <p:cNvPr id="1049720" name="标题"/>
          <p:cNvSpPr txBox="1"/>
          <p:nvPr>
            <p:custDataLst>
              <p:tags r:id="rId12"/>
            </p:custDataLst>
          </p:nvPr>
        </p:nvSpPr>
        <p:spPr>
          <a:xfrm>
            <a:off x="7202167" y="3145340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22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366113" y="3434816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724" name="圆角矩形 18"/>
          <p:cNvSpPr/>
          <p:nvPr>
            <p:custDataLst>
              <p:tags r:id="rId14"/>
            </p:custDataLst>
          </p:nvPr>
        </p:nvSpPr>
        <p:spPr>
          <a:xfrm>
            <a:off x="6758430" y="4640332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15"/>
            </p:custDataLst>
          </p:nvPr>
        </p:nvSpPr>
        <p:spPr>
          <a:xfrm>
            <a:off x="7202167" y="5162151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做好心理疏导：对受灾群众进行心理疏导，帮助他们缓解心理压力和恐惧感</a:t>
            </a:r>
          </a:p>
        </p:txBody>
      </p:sp>
      <p:sp>
        <p:nvSpPr>
          <p:cNvPr id="1049728" name="标题"/>
          <p:cNvSpPr txBox="1"/>
          <p:nvPr>
            <p:custDataLst>
              <p:tags r:id="rId16"/>
            </p:custDataLst>
          </p:nvPr>
        </p:nvSpPr>
        <p:spPr>
          <a:xfrm>
            <a:off x="7202167" y="4762217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30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6113" y="5051693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732" name="圆角矩形 26"/>
          <p:cNvSpPr/>
          <p:nvPr>
            <p:custDataLst>
              <p:tags r:id="rId18"/>
            </p:custDataLst>
          </p:nvPr>
        </p:nvSpPr>
        <p:spPr>
          <a:xfrm>
            <a:off x="6758430" y="1406578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正文"/>
          <p:cNvSpPr txBox="1"/>
          <p:nvPr>
            <p:custDataLst>
              <p:tags r:id="rId19"/>
            </p:custDataLst>
          </p:nvPr>
        </p:nvSpPr>
        <p:spPr>
          <a:xfrm>
            <a:off x="7202167" y="1928397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制定应急救援预案：根据公共卫生事件的特点和可能发生的情况，制定详细的应急救援预案</a:t>
            </a:r>
          </a:p>
        </p:txBody>
      </p:sp>
      <p:sp>
        <p:nvSpPr>
          <p:cNvPr id="1049736" name="标题"/>
          <p:cNvSpPr txBox="1"/>
          <p:nvPr>
            <p:custDataLst>
              <p:tags r:id="rId20"/>
            </p:custDataLst>
          </p:nvPr>
        </p:nvSpPr>
        <p:spPr>
          <a:xfrm>
            <a:off x="7202167" y="1528463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38" name="任意多边形: 形状 2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rot="5400000" flipV="1">
            <a:off x="6366113" y="1817939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740" name="圆角矩形 31"/>
          <p:cNvSpPr/>
          <p:nvPr>
            <p:custDataLst>
              <p:tags r:id="rId22"/>
            </p:custDataLst>
          </p:nvPr>
        </p:nvSpPr>
        <p:spPr>
          <a:xfrm>
            <a:off x="804488" y="4640332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正文"/>
          <p:cNvSpPr txBox="1"/>
          <p:nvPr>
            <p:custDataLst>
              <p:tags r:id="rId23"/>
            </p:custDataLst>
          </p:nvPr>
        </p:nvSpPr>
        <p:spPr>
          <a:xfrm>
            <a:off x="1248225" y="5162151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加强信息沟通：及时向公众发布公共卫生事件的相关信息，加强与相关部门的沟通和协作</a:t>
            </a:r>
          </a:p>
        </p:txBody>
      </p:sp>
      <p:sp>
        <p:nvSpPr>
          <p:cNvPr id="1049744" name="标题"/>
          <p:cNvSpPr txBox="1"/>
          <p:nvPr>
            <p:custDataLst>
              <p:tags r:id="rId24"/>
            </p:custDataLst>
          </p:nvPr>
        </p:nvSpPr>
        <p:spPr>
          <a:xfrm>
            <a:off x="1248225" y="4762217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746" name="任意多边形: 形状 23"/>
          <p:cNvSpPr>
            <a:spLocks noChangeAspect="1"/>
          </p:cNvSpPr>
          <p:nvPr>
            <p:custDataLst>
              <p:tags r:id="rId25"/>
            </p:custDataLst>
          </p:nvPr>
        </p:nvSpPr>
        <p:spPr>
          <a:xfrm rot="5400000" flipV="1">
            <a:off x="412172" y="5051693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社会安全事件应急救援方法</a:t>
            </a:r>
          </a:p>
        </p:txBody>
      </p:sp>
      <p:sp>
        <p:nvSpPr>
          <p:cNvPr id="1049806" name="矩形 31"/>
          <p:cNvSpPr/>
          <p:nvPr>
            <p:custDataLst>
              <p:tags r:id="rId2"/>
            </p:custDataLst>
          </p:nvPr>
        </p:nvSpPr>
        <p:spPr>
          <a:xfrm>
            <a:off x="3763582" y="1319530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保持冷静：保持冷静，避免恐慌和混乱</a:t>
            </a:r>
          </a:p>
        </p:txBody>
      </p:sp>
      <p:sp>
        <p:nvSpPr>
          <p:cNvPr id="1049808" name="矩形 4"/>
          <p:cNvSpPr/>
          <p:nvPr>
            <p:custDataLst>
              <p:tags r:id="rId3"/>
            </p:custDataLst>
          </p:nvPr>
        </p:nvSpPr>
        <p:spPr>
          <a:xfrm>
            <a:off x="3763582" y="2161862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报警求助：及时报警，寻求专业救援</a:t>
            </a:r>
          </a:p>
        </p:txBody>
      </p:sp>
      <p:sp>
        <p:nvSpPr>
          <p:cNvPr id="1049810" name="矩形 5"/>
          <p:cNvSpPr/>
          <p:nvPr>
            <p:custDataLst>
              <p:tags r:id="rId4"/>
            </p:custDataLst>
          </p:nvPr>
        </p:nvSpPr>
        <p:spPr>
          <a:xfrm>
            <a:off x="3763582" y="3004194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自救互救：在确保自身安全的前提下，进行自救或互救</a:t>
            </a:r>
          </a:p>
        </p:txBody>
      </p:sp>
      <p:sp>
        <p:nvSpPr>
          <p:cNvPr id="1049812" name="矩形 7"/>
          <p:cNvSpPr/>
          <p:nvPr>
            <p:custDataLst>
              <p:tags r:id="rId5"/>
            </p:custDataLst>
          </p:nvPr>
        </p:nvSpPr>
        <p:spPr>
          <a:xfrm>
            <a:off x="3763582" y="3846526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疏散撤离：在专业救援人员到达前，有序疏散撤离现场</a:t>
            </a:r>
          </a:p>
        </p:txBody>
      </p:sp>
      <p:sp>
        <p:nvSpPr>
          <p:cNvPr id="1049814" name="矩形 3"/>
          <p:cNvSpPr/>
          <p:nvPr>
            <p:custDataLst>
              <p:tags r:id="rId6"/>
            </p:custDataLst>
          </p:nvPr>
        </p:nvSpPr>
        <p:spPr>
          <a:xfrm>
            <a:off x="3763582" y="4688858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医疗救助：对受伤人员进行初步医疗救助，等待专业救援人员到达</a:t>
            </a:r>
          </a:p>
        </p:txBody>
      </p:sp>
      <p:sp>
        <p:nvSpPr>
          <p:cNvPr id="1049816" name="矩形 6"/>
          <p:cNvSpPr/>
          <p:nvPr>
            <p:custDataLst>
              <p:tags r:id="rId7"/>
            </p:custDataLst>
          </p:nvPr>
        </p:nvSpPr>
        <p:spPr>
          <a:xfrm>
            <a:off x="3763582" y="5531190"/>
            <a:ext cx="4659171" cy="71848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心理疏导：对受惊人员进行心理疏导，缓解紧张情绪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</a:p>
        </p:txBody>
      </p:sp>
      <p:sp>
        <p:nvSpPr>
          <p:cNvPr id="104987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应急救援装备与技术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https://d.book118.com/385220330211011033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6_1"/>
  <p:tag name="KSO_WM_UNIT_INDEX" val="1_6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6_1"/>
  <p:tag name="KSO_WM_UNIT_INDEX" val="1_6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6_2"/>
  <p:tag name="KSO_WM_UNIT_INDEX" val="1_6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5_1"/>
  <p:tag name="KSO_WM_UNIT_INDEX" val="1_5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f*1_5_1"/>
  <p:tag name="KSO_WM_UNIT_INDEX" val="1_5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5*l_h_i*1_5_2"/>
  <p:tag name="KSO_WM_UNIT_INDEX" val="1_5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+中文正文</vt:lpstr>
      <vt:lpstr>Office Theme</vt:lpstr>
      <vt:lpstr>《应急救援方法》PPT课件</vt:lpstr>
      <vt:lpstr>目录</vt:lpstr>
      <vt:lpstr>添加章节标题</vt:lpstr>
      <vt:lpstr>应急救援概述</vt:lpstr>
      <vt:lpstr>应急救援的定义和重要性</vt:lpstr>
      <vt:lpstr>应急救援的基本原则和流程</vt:lpstr>
      <vt:lpstr>应急救援方法</vt:lpstr>
      <vt:lpstr>自然灾害应急救援方法</vt:lpstr>
      <vt:lpstr>事故灾难应急救援方法</vt:lpstr>
      <vt:lpstr>公共卫生事件应急救援方法</vt:lpstr>
      <vt:lpstr>社会安全事件应急救援方法</vt:lpstr>
      <vt:lpstr>应急救援装备与技术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2024-08-28T17:18:10.528</cp:lastPrinted>
  <dcterms:created xsi:type="dcterms:W3CDTF">2024-08-28T09:18:10Z</dcterms:created>
  <dcterms:modified xsi:type="dcterms:W3CDTF">2024-08-28T09:18:16Z</dcterms:modified>
</cp:coreProperties>
</file>