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1E947-7BC5-4382-BC34-6464F0EC9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13F49-CFB0-4106-B4CA-08786982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F3017-066D-48D2-B0CB-A4B6B2541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01788-8969-4C6D-9F06-CFC27E184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C5EC6-7EB4-43F8-8A6E-FC382CE6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4D3FC-CA4A-4B0A-9870-E2EDA0D3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071A4-48EB-4971-B82B-31D4096B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8CC97-8AB2-4891-B771-1ED36F50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89726-2958-463A-8499-DDB6BEE3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1B878-B049-4761-8AC0-F3682F8B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E4A7D-B68A-4C08-A12B-FF8C72C03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31210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健康教学计划大班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健康教学计划简介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健康饮食教学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运动与健身教学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健康生活方式的养成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健康教学计划简介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通过教育学生健康饮食、适量运动和良好的生活习惯，帮助他们建立健康的生活方式。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教导学生如何预防疾病、保持个人卫生、处理常见健康问题等，提高他们的自我保健能力。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提高自我保健能力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通过关注学生的心理健康，培养他们积极乐观的心态、情绪调节能力和抗挫能力。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健康教学计划的目标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健康教学计划的重要性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良好的健康状况是孩子全面发展的基础，实施健康教学计划有助于提高学生的身心健康水平。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通过培养健康的生活方式和自我保健能力，学生能够更好地享受生活，提高生活质量。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减轻家庭和社会负担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降低学生患病率，减轻家庭和社会的医疗负担，提高整个社会的健康水平。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根据学生的年龄、生长发育特点等制定针对性的教学计划，明确教学目标、教学内容和教学方法。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通过课堂讲解、示范、小组讨论、角色扮演等多种形式组织教学活动，激发学生的学习兴趣和参与度。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组织教学活动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加强与家长的沟通与合作，引导家长关注孩子的健康问题，共同促进孩子的健康成长。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家园合作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定期评估教学效果，及时调整教学计划，确保达到预期目标，并向家长反馈学生的健康状况和进步情况。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健康教学计划的实施方式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了解营养学基础知识对于培养健康饮食习惯至关重要。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了解营养素的互补和平衡是维持身体健康的关键。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26935" y="4993005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778573" y="5337524"/>
            <a:ext cx="123158" cy="250222"/>
          </a:xfrm>
          <a:custGeom>
            <a:rect l="l" t="t" r="r" b="b"/>
            <a:pathLst>
              <a:path w="54" h="109">
                <a:moveTo>
                  <a:pt x="41" y="13"/>
                </a:moveTo>
                <a:cubicBezTo>
                  <a:pt x="41" y="47"/>
                  <a:pt x="41" y="47"/>
                  <a:pt x="41" y="47"/>
                </a:cubicBezTo>
                <a:cubicBezTo>
                  <a:pt x="13" y="47"/>
                  <a:pt x="13" y="47"/>
                  <a:pt x="13" y="47"/>
                </a:cubicBezTo>
                <a:cubicBezTo>
                  <a:pt x="13" y="13"/>
                  <a:pt x="13" y="13"/>
                  <a:pt x="13" y="13"/>
                </a:cubicBezTo>
                <a:cubicBezTo>
                  <a:pt x="41" y="13"/>
                  <a:pt x="41" y="13"/>
                  <a:pt x="41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05"/>
                  <a:pt x="0" y="105"/>
                  <a:pt x="0" y="105"/>
                </a:cubicBezTo>
                <a:cubicBezTo>
                  <a:pt x="0" y="107"/>
                  <a:pt x="2" y="109"/>
                  <a:pt x="4" y="109"/>
                </a:cubicBezTo>
                <a:cubicBezTo>
                  <a:pt x="50" y="109"/>
                  <a:pt x="50" y="109"/>
                  <a:pt x="50" y="109"/>
                </a:cubicBezTo>
                <a:cubicBezTo>
                  <a:pt x="52" y="109"/>
                  <a:pt x="54" y="107"/>
                  <a:pt x="54" y="105"/>
                </a:cubicBezTo>
                <a:cubicBezTo>
                  <a:pt x="54" y="5"/>
                  <a:pt x="54" y="5"/>
                  <a:pt x="54" y="5"/>
                </a:cubicBezTo>
                <a:cubicBezTo>
                  <a:pt x="54" y="2"/>
                  <a:pt x="52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32307" y="5278374"/>
            <a:ext cx="125063" cy="309372"/>
          </a:xfrm>
          <a:custGeom>
            <a:rect l="l" t="t" r="r" b="b"/>
            <a:pathLst>
              <a:path w="55" h="135">
                <a:moveTo>
                  <a:pt x="42" y="13"/>
                </a:moveTo>
                <a:cubicBezTo>
                  <a:pt x="42" y="81"/>
                  <a:pt x="42" y="81"/>
                  <a:pt x="42" y="81"/>
                </a:cubicBezTo>
                <a:cubicBezTo>
                  <a:pt x="13" y="81"/>
                  <a:pt x="13" y="81"/>
                  <a:pt x="13" y="81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31"/>
                  <a:pt x="0" y="131"/>
                  <a:pt x="0" y="131"/>
                </a:cubicBezTo>
                <a:cubicBezTo>
                  <a:pt x="0" y="133"/>
                  <a:pt x="2" y="135"/>
                  <a:pt x="5" y="135"/>
                </a:cubicBezTo>
                <a:cubicBezTo>
                  <a:pt x="51" y="135"/>
                  <a:pt x="51" y="135"/>
                  <a:pt x="51" y="135"/>
                </a:cubicBezTo>
                <a:cubicBezTo>
                  <a:pt x="53" y="135"/>
                  <a:pt x="55" y="133"/>
                  <a:pt x="55" y="131"/>
                </a:cubicBezTo>
                <a:cubicBezTo>
                  <a:pt x="55" y="5"/>
                  <a:pt x="55" y="5"/>
                  <a:pt x="55" y="5"/>
                </a:cubicBezTo>
                <a:cubicBezTo>
                  <a:pt x="55" y="2"/>
                  <a:pt x="53" y="0"/>
                  <a:pt x="5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89850" y="5175218"/>
            <a:ext cx="126016" cy="412528"/>
          </a:xfrm>
          <a:custGeom>
            <a:rect l="l" t="t" r="r" b="b"/>
            <a:pathLst>
              <a:path w="55" h="180">
                <a:moveTo>
                  <a:pt x="42" y="13"/>
                </a:moveTo>
                <a:cubicBezTo>
                  <a:pt x="42" y="96"/>
                  <a:pt x="42" y="96"/>
                  <a:pt x="42" y="96"/>
                </a:cubicBezTo>
                <a:cubicBezTo>
                  <a:pt x="13" y="96"/>
                  <a:pt x="13" y="96"/>
                  <a:pt x="13" y="96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176"/>
                  <a:pt x="0" y="176"/>
                  <a:pt x="0" y="176"/>
                </a:cubicBezTo>
                <a:cubicBezTo>
                  <a:pt x="0" y="178"/>
                  <a:pt x="2" y="180"/>
                  <a:pt x="4" y="180"/>
                </a:cubicBezTo>
                <a:cubicBezTo>
                  <a:pt x="50" y="180"/>
                  <a:pt x="50" y="180"/>
                  <a:pt x="50" y="180"/>
                </a:cubicBezTo>
                <a:cubicBezTo>
                  <a:pt x="53" y="180"/>
                  <a:pt x="55" y="178"/>
                  <a:pt x="55" y="176"/>
                </a:cubicBezTo>
                <a:cubicBezTo>
                  <a:pt x="55" y="4"/>
                  <a:pt x="55" y="4"/>
                  <a:pt x="55" y="4"/>
                </a:cubicBezTo>
                <a:cubicBezTo>
                  <a:pt x="55" y="2"/>
                  <a:pt x="53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掌握食物中的营养成分及其功能有助于合理选择食物。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7410" y="3366040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94575" y="3504533"/>
            <a:ext cx="405384" cy="482632"/>
          </a:xfrm>
          <a:custGeom>
            <a:rect l="l" t="t" r="r" b="b"/>
            <a:pathLst>
              <a:path w="156" h="178">
                <a:moveTo>
                  <a:pt x="145" y="22"/>
                </a:moveTo>
                <a:cubicBezTo>
                  <a:pt x="134" y="22"/>
                  <a:pt x="134" y="22"/>
                  <a:pt x="134" y="22"/>
                </a:cubicBezTo>
                <a:cubicBezTo>
                  <a:pt x="134" y="11"/>
                  <a:pt x="134" y="11"/>
                  <a:pt x="134" y="11"/>
                </a:cubicBezTo>
                <a:cubicBezTo>
                  <a:pt x="134" y="5"/>
                  <a:pt x="129" y="0"/>
                  <a:pt x="123" y="0"/>
                </a:cubicBezTo>
                <a:cubicBezTo>
                  <a:pt x="11" y="0"/>
                  <a:pt x="11" y="0"/>
                  <a:pt x="11" y="0"/>
                </a:cubicBezTo>
                <a:cubicBezTo>
                  <a:pt x="5" y="0"/>
                  <a:pt x="0" y="5"/>
                  <a:pt x="0" y="11"/>
                </a:cubicBezTo>
                <a:cubicBezTo>
                  <a:pt x="0" y="145"/>
                  <a:pt x="0" y="145"/>
                  <a:pt x="0" y="145"/>
                </a:cubicBezTo>
                <a:cubicBezTo>
                  <a:pt x="0" y="151"/>
                  <a:pt x="5" y="156"/>
                  <a:pt x="11" y="156"/>
                </a:cubicBezTo>
                <a:cubicBezTo>
                  <a:pt x="22" y="156"/>
                  <a:pt x="22" y="156"/>
                  <a:pt x="22" y="156"/>
                </a:cubicBezTo>
                <a:cubicBezTo>
                  <a:pt x="22" y="167"/>
                  <a:pt x="22" y="167"/>
                  <a:pt x="22" y="167"/>
                </a:cubicBezTo>
                <a:cubicBezTo>
                  <a:pt x="22" y="173"/>
                  <a:pt x="27" y="178"/>
                  <a:pt x="33" y="178"/>
                </a:cubicBezTo>
                <a:cubicBezTo>
                  <a:pt x="145" y="178"/>
                  <a:pt x="145" y="178"/>
                  <a:pt x="145" y="178"/>
                </a:cubicBezTo>
                <a:cubicBezTo>
                  <a:pt x="151" y="178"/>
                  <a:pt x="156" y="173"/>
                  <a:pt x="156" y="167"/>
                </a:cubicBezTo>
                <a:cubicBezTo>
                  <a:pt x="156" y="33"/>
                  <a:pt x="156" y="33"/>
                  <a:pt x="156" y="33"/>
                </a:cubicBezTo>
                <a:cubicBezTo>
                  <a:pt x="156" y="27"/>
                  <a:pt x="151" y="22"/>
                  <a:pt x="145" y="22"/>
                </a:cubicBezTo>
                <a:close/>
                <a:moveTo>
                  <a:pt x="11" y="145"/>
                </a:moveTo>
                <a:cubicBezTo>
                  <a:pt x="11" y="11"/>
                  <a:pt x="11" y="11"/>
                  <a:pt x="11" y="11"/>
                </a:cubicBezTo>
                <a:cubicBezTo>
                  <a:pt x="123" y="11"/>
                  <a:pt x="123" y="11"/>
                  <a:pt x="123" y="11"/>
                </a:cubicBezTo>
                <a:cubicBezTo>
                  <a:pt x="123" y="145"/>
                  <a:pt x="123" y="145"/>
                  <a:pt x="123" y="145"/>
                </a:cubicBezTo>
                <a:lnTo>
                  <a:pt x="11" y="145"/>
                </a:lnTo>
                <a:close/>
                <a:moveTo>
                  <a:pt x="145" y="167"/>
                </a:moveTo>
                <a:cubicBezTo>
                  <a:pt x="33" y="167"/>
                  <a:pt x="33" y="167"/>
                  <a:pt x="33" y="167"/>
                </a:cubicBezTo>
                <a:cubicBezTo>
                  <a:pt x="33" y="156"/>
                  <a:pt x="33" y="156"/>
                  <a:pt x="33" y="156"/>
                </a:cubicBezTo>
                <a:cubicBezTo>
                  <a:pt x="123" y="156"/>
                  <a:pt x="123" y="156"/>
                  <a:pt x="123" y="156"/>
                </a:cubicBezTo>
                <a:cubicBezTo>
                  <a:pt x="129" y="156"/>
                  <a:pt x="134" y="151"/>
                  <a:pt x="134" y="145"/>
                </a:cubicBezTo>
                <a:cubicBezTo>
                  <a:pt x="134" y="33"/>
                  <a:pt x="134" y="33"/>
                  <a:pt x="134" y="33"/>
                </a:cubicBezTo>
                <a:cubicBezTo>
                  <a:pt x="145" y="33"/>
                  <a:pt x="145" y="33"/>
                  <a:pt x="145" y="33"/>
                </a:cubicBezTo>
                <a:lnTo>
                  <a:pt x="145" y="16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11352" y="3594545"/>
            <a:ext cx="174022" cy="29242"/>
          </a:xfrm>
          <a:custGeom>
            <a:rect l="l" t="t" r="r" b="b"/>
            <a:pathLst>
              <a:path w="67" h="11">
                <a:moveTo>
                  <a:pt x="6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3"/>
                  <a:pt x="0" y="6"/>
                </a:cubicBezTo>
                <a:cubicBezTo>
                  <a:pt x="0" y="9"/>
                  <a:pt x="2" y="11"/>
                  <a:pt x="5" y="11"/>
                </a:cubicBezTo>
                <a:cubicBezTo>
                  <a:pt x="61" y="11"/>
                  <a:pt x="61" y="11"/>
                  <a:pt x="61" y="11"/>
                </a:cubicBezTo>
                <a:cubicBezTo>
                  <a:pt x="64" y="11"/>
                  <a:pt x="67" y="9"/>
                  <a:pt x="67" y="6"/>
                </a:cubicBezTo>
                <a:cubicBezTo>
                  <a:pt x="67" y="3"/>
                  <a:pt x="64" y="0"/>
                  <a:pt x="6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50773" y="3686842"/>
            <a:ext cx="234601" cy="29242"/>
          </a:xfrm>
          <a:custGeom>
            <a:rect l="l" t="t" r="r" b="b"/>
            <a:pathLst>
              <a:path w="90" h="11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2"/>
                  <a:pt x="0" y="5"/>
                </a:cubicBezTo>
                <a:cubicBezTo>
                  <a:pt x="0" y="8"/>
                  <a:pt x="3" y="11"/>
                  <a:pt x="6" y="11"/>
                </a:cubicBezTo>
                <a:cubicBezTo>
                  <a:pt x="84" y="11"/>
                  <a:pt x="84" y="11"/>
                  <a:pt x="84" y="11"/>
                </a:cubicBezTo>
                <a:cubicBezTo>
                  <a:pt x="87" y="11"/>
                  <a:pt x="90" y="8"/>
                  <a:pt x="90" y="5"/>
                </a:cubicBezTo>
                <a:cubicBezTo>
                  <a:pt x="90" y="2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50773" y="3746468"/>
            <a:ext cx="234601" cy="29242"/>
          </a:xfrm>
          <a:custGeom>
            <a:rect l="l" t="t" r="r" b="b"/>
            <a:pathLst>
              <a:path w="90" h="11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1"/>
                  <a:pt x="6" y="11"/>
                </a:cubicBezTo>
                <a:cubicBezTo>
                  <a:pt x="84" y="11"/>
                  <a:pt x="84" y="11"/>
                  <a:pt x="84" y="11"/>
                </a:cubicBezTo>
                <a:cubicBezTo>
                  <a:pt x="87" y="11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50773" y="3804952"/>
            <a:ext cx="234601" cy="32671"/>
          </a:xfrm>
          <a:custGeom>
            <a:rect l="l" t="t" r="r" b="b"/>
            <a:pathLst>
              <a:path w="90" h="12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2"/>
                  <a:pt x="6" y="12"/>
                </a:cubicBezTo>
                <a:cubicBezTo>
                  <a:pt x="84" y="12"/>
                  <a:pt x="84" y="12"/>
                  <a:pt x="84" y="12"/>
                </a:cubicBezTo>
                <a:cubicBezTo>
                  <a:pt x="87" y="12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介绍营养学的基本概念，包括蛋白质、脂肪、碳水化合物、维生素和矿物质等营养素的生理作用和需求量。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分析不同食物中的营养成分，以及这些营养素在人体内的生理功能和作用。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500586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833425" y="5433250"/>
            <a:ext cx="192310" cy="189071"/>
          </a:xfrm>
          <a:custGeom>
            <a:rect l="l" t="t" r="r" b="b"/>
            <a:pathLst>
              <a:path w="75" h="74">
                <a:moveTo>
                  <a:pt x="68" y="42"/>
                </a:moveTo>
                <a:cubicBezTo>
                  <a:pt x="25" y="0"/>
                  <a:pt x="25" y="0"/>
                  <a:pt x="25" y="0"/>
                </a:cubicBezTo>
                <a:cubicBezTo>
                  <a:pt x="19" y="10"/>
                  <a:pt x="10" y="18"/>
                  <a:pt x="0" y="24"/>
                </a:cubicBezTo>
                <a:cubicBezTo>
                  <a:pt x="43" y="67"/>
                  <a:pt x="43" y="67"/>
                  <a:pt x="43" y="67"/>
                </a:cubicBezTo>
                <a:cubicBezTo>
                  <a:pt x="50" y="74"/>
                  <a:pt x="61" y="74"/>
                  <a:pt x="68" y="67"/>
                </a:cubicBezTo>
                <a:cubicBezTo>
                  <a:pt x="75" y="60"/>
                  <a:pt x="75" y="49"/>
                  <a:pt x="68" y="4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6542817" y="5140547"/>
            <a:ext cx="356806" cy="358997"/>
          </a:xfrm>
          <a:custGeom>
            <a:rect l="l" t="t" r="r" b="b"/>
            <a:pathLst>
              <a:path w="139" h="140">
                <a:moveTo>
                  <a:pt x="139" y="70"/>
                </a:moveTo>
                <a:cubicBezTo>
                  <a:pt x="139" y="31"/>
                  <a:pt x="108" y="0"/>
                  <a:pt x="70" y="0"/>
                </a:cubicBezTo>
                <a:cubicBezTo>
                  <a:pt x="31" y="0"/>
                  <a:pt x="0" y="31"/>
                  <a:pt x="0" y="70"/>
                </a:cubicBezTo>
                <a:cubicBezTo>
                  <a:pt x="0" y="108"/>
                  <a:pt x="31" y="140"/>
                  <a:pt x="70" y="140"/>
                </a:cubicBezTo>
                <a:cubicBezTo>
                  <a:pt x="108" y="140"/>
                  <a:pt x="139" y="108"/>
                  <a:pt x="139" y="70"/>
                </a:cubicBezTo>
                <a:close/>
                <a:moveTo>
                  <a:pt x="70" y="122"/>
                </a:moveTo>
                <a:cubicBezTo>
                  <a:pt x="41" y="122"/>
                  <a:pt x="17" y="99"/>
                  <a:pt x="17" y="70"/>
                </a:cubicBezTo>
                <a:cubicBezTo>
                  <a:pt x="17" y="41"/>
                  <a:pt x="41" y="17"/>
                  <a:pt x="70" y="17"/>
                </a:cubicBezTo>
                <a:cubicBezTo>
                  <a:pt x="98" y="17"/>
                  <a:pt x="122" y="41"/>
                  <a:pt x="122" y="70"/>
                </a:cubicBezTo>
                <a:cubicBezTo>
                  <a:pt x="122" y="99"/>
                  <a:pt x="98" y="122"/>
                  <a:pt x="70" y="1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617684" y="5215318"/>
            <a:ext cx="105728" cy="104680"/>
          </a:xfrm>
          <a:custGeom>
            <a:rect l="l" t="t" r="r" b="b"/>
            <a:pathLst>
              <a:path w="41" h="41">
                <a:moveTo>
                  <a:pt x="0" y="41"/>
                </a:moveTo>
                <a:cubicBezTo>
                  <a:pt x="12" y="41"/>
                  <a:pt x="12" y="41"/>
                  <a:pt x="12" y="41"/>
                </a:cubicBezTo>
                <a:cubicBezTo>
                  <a:pt x="12" y="25"/>
                  <a:pt x="25" y="12"/>
                  <a:pt x="41" y="12"/>
                </a:cubicBezTo>
                <a:cubicBezTo>
                  <a:pt x="41" y="0"/>
                  <a:pt x="41" y="0"/>
                  <a:pt x="41" y="0"/>
                </a:cubicBezTo>
                <a:cubicBezTo>
                  <a:pt x="18" y="0"/>
                  <a:pt x="0" y="18"/>
                  <a:pt x="0" y="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阐述各种营养素之间的相互关系，以及如何通过合理搭配食物来达到营养平衡。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营养学基础知识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介绍健康饮食的原则，包括多样化、适量、均衡等，以及如何将这些原则应用到日常饮食中。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分析家长在培养孩子健康饮食习惯中的作用，以及如何通过合理安排家庭饮食来促进孩子健康。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强调持续改进和调整饮食的重要性，以及如何根据个人情况和季节变化来调整饮食。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培养健康饮食习惯是预防疾病和维护身体健康的重要措施。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培养良好的饮食习惯需要家长的引导和监督。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培养良好的饮食习惯需要长期坚持和不断调整。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健康饮食习惯的培养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食物的分类与选择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了解食物的分类与选择是实现健康饮食的重要环节。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介绍食物的分类，包括谷物、蔬菜、水果、蛋白质来源、脂肪来源等，以及各类食物中的营养成分和特点。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选择新鲜、天然、多样化的食物是健康饮食的关键。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分析如何选择新鲜、天然的食物，以及如何通过食物搭配来实现营养均衡。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避免过度加工和含糖食品是保持健康的重要措施。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阐述过度加工食品和含糖食品对健康的负面影响，以及如何避免或减少摄入这些食品。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实现饮食平衡与营养搭配是健康饮食的核心目标。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阐述蛋白质、脂肪和碳水化合物在人体内的代谢过程，以及如何合理搭配这些营养素来维持能量平衡。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介绍如何根据个人的年龄、性别、身体状况和活动水平等因素，制定适合自己的饮食计划，并保持饮食平衡。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根据个人需求调整饮食搭配是实现营养平衡的有效方法。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合理搭配蛋白质、脂肪和碳水化合物是维持能量平衡的关键。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分析不同个体对营养的需求差异，以及如何根据个体情况调整饮食搭配，实现营养平衡。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饮食平衡与营养搭配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运动与健身教学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运动对心理发展的影响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运动能够释放压力、提高情绪稳定性，有助于培养孩子的自信心和积极心态。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运动对认知能力的提升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运动能够促进大脑神经元的生长和连接，提高注意力、记忆力、思维能力和学习能力。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运动对身体健康的重要性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运动能够促进血液循环、增强心肺功能、提高免疫力，有助于预防疾病和促进生长发育。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66" r="246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运动与身体健康的关系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https://d.book118.com/385231210101011121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2024-09-24T04:14:15.237</cp:lastPrinted>
  <dcterms:created xsi:type="dcterms:W3CDTF">2024-09-23T20:14:15Z</dcterms:created>
  <dcterms:modified xsi:type="dcterms:W3CDTF">2024-09-23T20:14:17Z</dcterms:modified>
</cp:coreProperties>
</file>