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0693400" cy="756285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BE4BF-30B0-4374-813F-5C677FCB3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7425D-7D44-4ABC-990A-72C2156CA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AC2F9-B1EF-4FD3-8089-58CAD10FC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0873F-7EA4-42BA-ACC0-DBA8FFF42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09327B-CD85-43AD-BD30-99496D032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773B5-7FBE-4897-968C-399C76D51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8B57B2-2518-4323-B229-932D18EC1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A3533-023C-4364-949E-89EBE18C0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AD3DE-3C8F-439E-BD3E-A4D81AD34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9F894-EF88-4119-B309-1C25D90D8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BE0E8-5F03-457B-8223-BC4FF4D36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321131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3736050" y="1609342"/>
            <a:ext cx="6200140" cy="149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710"/>
              </a:lnSpc>
            </a:pPr>
            <a:endParaRPr lang="Arial" altLang="Arial" sz="100"/>
          </a:p>
          <a:p>
            <a:pPr marL="3733165" indent="-3720465" algn="l" rtl="0" eaLnBrk="0">
              <a:lnSpc>
                <a:spcPct val="103000"/>
              </a:lnSpc>
            </a:pPr>
            <a:r>
              <a:rPr sz="4700" b="1" kern="0" spc="1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骨折合并脂</a:t>
            </a:r>
            <a:r>
              <a:rPr sz="4700" b="1" kern="0" spc="140">
                <a:solidFill>
                  <a:srgbClr val="06A34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肪栓塞综合</a:t>
            </a:r>
            <a:r>
              <a:rPr sz="4700" kern="0" spc="0">
                <a:solidFill>
                  <a:srgbClr val="06A34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4700" b="1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征的</a:t>
            </a:r>
            <a:r>
              <a:rPr sz="4700" b="1" kern="0" spc="90">
                <a:solidFill>
                  <a:srgbClr val="06A34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处理</a:t>
            </a:r>
            <a:endParaRPr lang="SimSun" altLang="SimSun" sz="47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016512" y="4233432"/>
            <a:ext cx="2476500" cy="1004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87"/>
              </a:lnSpc>
            </a:pPr>
            <a:endParaRPr lang="Arial" altLang="Arial" sz="100"/>
          </a:p>
          <a:p>
            <a:pPr marL="577215" indent="-564515" algn="l" rtl="0" eaLnBrk="0">
              <a:lnSpc>
                <a:spcPct val="102000"/>
              </a:lnSpc>
            </a:pPr>
            <a:r>
              <a:rPr sz="2100" kern="0" spc="-30">
                <a:solidFill>
                  <a:srgbClr val="27B0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100" kern="0" spc="-430">
                <a:solidFill>
                  <a:srgbClr val="27B0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 </a:t>
            </a:r>
            <a:r>
              <a:rPr sz="2100" kern="0" spc="-30">
                <a:solidFill>
                  <a:srgbClr val="27B0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骨折</a:t>
            </a:r>
            <a:r>
              <a:rPr sz="21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合并脂肪栓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10">
                <a:solidFill>
                  <a:srgbClr val="27B0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塞综</a:t>
            </a:r>
            <a:r>
              <a:rPr sz="2100" kern="0" spc="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合征的饮食</a:t>
            </a:r>
            <a:r>
              <a:rPr sz="2100" kern="0" spc="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-10">
                <a:solidFill>
                  <a:srgbClr val="27B06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</a:t>
            </a:r>
            <a:r>
              <a:rPr sz="21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议</a:t>
            </a:r>
            <a:endParaRPr lang="SimSun" altLang="SimSun" sz="2100"/>
          </a:p>
        </p:txBody>
      </p:sp>
      <p:sp>
        <p:nvSpPr>
          <p:cNvPr id="10" name="textbox 10"/>
          <p:cNvSpPr/>
          <p:nvPr/>
        </p:nvSpPr>
        <p:spPr>
          <a:xfrm>
            <a:off x="7816900" y="4233432"/>
            <a:ext cx="2426970" cy="989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564515" indent="-551815" algn="l" rtl="0" eaLnBrk="0">
              <a:lnSpc>
                <a:spcPct val="100000"/>
              </a:lnSpc>
              <a:spcBef>
                <a:spcPts val="1"/>
              </a:spcBef>
            </a:pPr>
            <a:r>
              <a:rPr sz="2100" kern="0" spc="0">
                <a:solidFill>
                  <a:srgbClr val="1E9B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 </a:t>
            </a:r>
            <a:r>
              <a:rPr sz="2100" kern="0" spc="0">
                <a:solidFill>
                  <a:srgbClr val="1E9B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骨折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合并脂</a:t>
            </a:r>
            <a:r>
              <a:rPr sz="21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肪栓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-30">
                <a:solidFill>
                  <a:srgbClr val="1E9B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塞综</a:t>
            </a:r>
            <a:r>
              <a:rPr sz="21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合征的运动</a:t>
            </a:r>
            <a:r>
              <a:rPr sz="2100" kern="0" spc="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30">
                <a:solidFill>
                  <a:srgbClr val="1E9B5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康</a:t>
            </a:r>
            <a:r>
              <a:rPr sz="2100" kern="0" spc="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复建议</a:t>
            </a:r>
            <a:endParaRPr lang="SimSun" altLang="SimSun" sz="2100"/>
          </a:p>
        </p:txBody>
      </p:sp>
      <p:sp>
        <p:nvSpPr>
          <p:cNvPr id="12" name="textbox 12"/>
          <p:cNvSpPr/>
          <p:nvPr/>
        </p:nvSpPr>
        <p:spPr>
          <a:xfrm>
            <a:off x="2247884" y="4227079"/>
            <a:ext cx="2466975" cy="665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28"/>
              </a:lnSpc>
            </a:pPr>
            <a:endParaRPr lang="Arial" altLang="Arial" sz="100"/>
          </a:p>
          <a:p>
            <a:pPr marL="590550" indent="-577850" algn="l" rtl="0" eaLnBrk="0">
              <a:lnSpc>
                <a:spcPct val="100000"/>
              </a:lnSpc>
            </a:pPr>
            <a:r>
              <a:rPr sz="2100" kern="0" spc="0">
                <a:solidFill>
                  <a:srgbClr val="12A45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 </a:t>
            </a:r>
            <a:r>
              <a:rPr sz="2100" kern="0" spc="0">
                <a:solidFill>
                  <a:srgbClr val="12A45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骨折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合并脂肪</a:t>
            </a:r>
            <a:r>
              <a:rPr sz="21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栓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-10">
                <a:solidFill>
                  <a:srgbClr val="12A45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塞综</a:t>
            </a:r>
            <a:r>
              <a:rPr sz="21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合征的护理</a:t>
            </a:r>
            <a:endParaRPr lang="SimSun" altLang="SimSun" sz="2100"/>
          </a:p>
        </p:txBody>
      </p:sp>
      <p:sp>
        <p:nvSpPr>
          <p:cNvPr id="14" name="textbox 14"/>
          <p:cNvSpPr/>
          <p:nvPr/>
        </p:nvSpPr>
        <p:spPr>
          <a:xfrm>
            <a:off x="7804175" y="2468112"/>
            <a:ext cx="2459989" cy="665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28"/>
              </a:lnSpc>
            </a:pPr>
            <a:endParaRPr lang="Arial" altLang="Arial" sz="100"/>
          </a:p>
          <a:p>
            <a:pPr marL="577215" indent="-564515" algn="l" rtl="0" eaLnBrk="0">
              <a:lnSpc>
                <a:spcPct val="100000"/>
              </a:lnSpc>
            </a:pPr>
            <a:r>
              <a:rPr sz="2100" kern="0" spc="-40">
                <a:solidFill>
                  <a:srgbClr val="0CA04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100" kern="0" spc="-530">
                <a:solidFill>
                  <a:srgbClr val="0CA04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 </a:t>
            </a:r>
            <a:r>
              <a:rPr sz="2100" kern="0" spc="-40">
                <a:solidFill>
                  <a:srgbClr val="0CA04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骨折</a:t>
            </a:r>
            <a:r>
              <a:rPr sz="2100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合并脂肪栓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0">
                <a:solidFill>
                  <a:srgbClr val="0CA04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塞综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合征的预防</a:t>
            </a:r>
            <a:endParaRPr lang="SimSun" altLang="SimSun" sz="2100"/>
          </a:p>
        </p:txBody>
      </p:sp>
      <p:sp>
        <p:nvSpPr>
          <p:cNvPr id="16" name="textbox 16"/>
          <p:cNvSpPr/>
          <p:nvPr/>
        </p:nvSpPr>
        <p:spPr>
          <a:xfrm>
            <a:off x="2254300" y="2468112"/>
            <a:ext cx="2463164" cy="652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49"/>
              </a:lnSpc>
            </a:pPr>
            <a:endParaRPr lang="Arial" altLang="Arial" sz="100"/>
          </a:p>
          <a:p>
            <a:pPr marL="583565" indent="-570865" algn="l" rtl="0" eaLnBrk="0">
              <a:lnSpc>
                <a:spcPct val="98000"/>
              </a:lnSpc>
            </a:pPr>
            <a:r>
              <a:rPr sz="2100" kern="0" spc="0">
                <a:solidFill>
                  <a:srgbClr val="0F9D5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 </a:t>
            </a:r>
            <a:r>
              <a:rPr sz="2100" kern="0" spc="0">
                <a:solidFill>
                  <a:srgbClr val="0F9D5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骨折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合并脂肪栓</a:t>
            </a:r>
            <a:r>
              <a:rPr sz="21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-10">
                <a:solidFill>
                  <a:srgbClr val="0F9D5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塞综</a:t>
            </a:r>
            <a:r>
              <a:rPr sz="21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合征的诊断</a:t>
            </a:r>
            <a:endParaRPr lang="SimSun" altLang="SimSun" sz="2100"/>
          </a:p>
        </p:txBody>
      </p:sp>
      <p:sp>
        <p:nvSpPr>
          <p:cNvPr id="18" name="textbox 18"/>
          <p:cNvSpPr/>
          <p:nvPr/>
        </p:nvSpPr>
        <p:spPr>
          <a:xfrm>
            <a:off x="5022822" y="2468112"/>
            <a:ext cx="2458720" cy="652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49"/>
              </a:lnSpc>
            </a:pPr>
            <a:endParaRPr lang="Arial" altLang="Arial" sz="100"/>
          </a:p>
          <a:p>
            <a:pPr marL="603250" indent="-590550" algn="l" rtl="0" eaLnBrk="0">
              <a:lnSpc>
                <a:spcPct val="98000"/>
              </a:lnSpc>
            </a:pPr>
            <a:r>
              <a:rPr sz="2100" kern="0" spc="-30">
                <a:solidFill>
                  <a:srgbClr val="20A25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2100" kern="0" spc="-590">
                <a:solidFill>
                  <a:srgbClr val="20A25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 </a:t>
            </a:r>
            <a:r>
              <a:rPr sz="2100" kern="0" spc="-30">
                <a:solidFill>
                  <a:srgbClr val="20A25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骨折</a:t>
            </a:r>
            <a:r>
              <a:rPr sz="21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合并脂肪栓</a:t>
            </a:r>
            <a:r>
              <a:rPr sz="2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kern="0" spc="-30">
                <a:solidFill>
                  <a:srgbClr val="20A25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塞综</a:t>
            </a:r>
            <a:r>
              <a:rPr sz="21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合征的治疗</a:t>
            </a:r>
            <a:endParaRPr lang="SimSun" altLang="SimSun" sz="2100"/>
          </a:p>
        </p:txBody>
      </p:sp>
      <p:sp>
        <p:nvSpPr>
          <p:cNvPr id="20" name="textbox 20"/>
          <p:cNvSpPr/>
          <p:nvPr/>
        </p:nvSpPr>
        <p:spPr>
          <a:xfrm>
            <a:off x="450858" y="1639923"/>
            <a:ext cx="1369694" cy="11442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6103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5600" b="1" kern="0" spc="-6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</a:t>
            </a:r>
            <a:r>
              <a:rPr sz="5600" b="1" kern="0" spc="-2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录</a:t>
            </a:r>
            <a:endParaRPr lang="SimSun" altLang="SimSun" sz="5600"/>
          </a:p>
          <a:p>
            <a:pPr marL="12700" algn="l" rtl="0" eaLnBrk="0">
              <a:lnSpc>
                <a:spcPct val="77000"/>
              </a:lnSpc>
              <a:spcBef>
                <a:spcPts val="384"/>
              </a:spcBef>
            </a:pPr>
            <a:r>
              <a:rPr sz="2100" kern="0" spc="-12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CONTENTS</a:t>
            </a:r>
            <a:endParaRPr lang="Times New Roman" altLang="Times New Roman" sz="2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5419778" y="1903079"/>
            <a:ext cx="3971925" cy="2378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"/>
          </a:p>
          <a:p>
            <a:pPr marL="56514" algn="l" rtl="0" eaLnBrk="0">
              <a:lnSpc>
                <a:spcPct val="85000"/>
              </a:lnSpc>
            </a:pPr>
            <a:r>
              <a:rPr sz="5200" b="1" kern="0" spc="-1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骨折合</a:t>
            </a:r>
            <a:r>
              <a:rPr sz="5200" b="1" kern="0" spc="-120">
                <a:solidFill>
                  <a:srgbClr val="00AB4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并脂肪</a:t>
            </a:r>
            <a:endParaRPr lang="SimHei" altLang="SimHei" sz="5200"/>
          </a:p>
          <a:p>
            <a:pPr marL="12700" indent="18415" algn="l" rtl="0" eaLnBrk="0">
              <a:lnSpc>
                <a:spcPct val="105000"/>
              </a:lnSpc>
              <a:spcBef>
                <a:spcPts val="90"/>
              </a:spcBef>
            </a:pPr>
            <a:r>
              <a:rPr sz="5200" b="1" kern="0" spc="-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栓塞综</a:t>
            </a:r>
            <a:r>
              <a:rPr sz="5200" b="1" kern="0" spc="-80">
                <a:solidFill>
                  <a:srgbClr val="00AB4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合征的</a:t>
            </a:r>
            <a:r>
              <a:rPr sz="5200" kern="0" spc="40">
                <a:solidFill>
                  <a:srgbClr val="00AB4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200" b="1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诊</a:t>
            </a:r>
            <a:r>
              <a:rPr sz="5200" b="1" kern="0" spc="-60">
                <a:solidFill>
                  <a:srgbClr val="00AB4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断</a:t>
            </a:r>
            <a:endParaRPr lang="SimHei" altLang="SimHei" sz="5200"/>
          </a:p>
        </p:txBody>
      </p:sp>
      <p:sp>
        <p:nvSpPr>
          <p:cNvPr id="26" name="textbox 26"/>
          <p:cNvSpPr/>
          <p:nvPr/>
        </p:nvSpPr>
        <p:spPr>
          <a:xfrm>
            <a:off x="3671125" y="2971924"/>
            <a:ext cx="927100" cy="918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140"/>
              </a:lnSpc>
            </a:pPr>
            <a:endParaRPr lang="Arial" altLang="Arial" sz="100"/>
          </a:p>
          <a:p>
            <a:pPr algn="r" rtl="0" eaLnBrk="0">
              <a:lnSpc>
                <a:spcPct val="79000"/>
              </a:lnSpc>
            </a:pPr>
            <a:r>
              <a:rPr sz="7400" b="1" kern="0" spc="-19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7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552421" y="4267186"/>
            <a:ext cx="9487534" cy="84455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4000"/>
              </a:lnSpc>
            </a:pPr>
            <a:endParaRPr lang="Arial" altLang="Arial" sz="1000"/>
          </a:p>
          <a:p>
            <a:pPr marL="463550" algn="l" rtl="0" eaLnBrk="0">
              <a:lnSpc>
                <a:spcPct val="97000"/>
              </a:lnSpc>
              <a:spcBef>
                <a:spcPts val="7"/>
              </a:spcBef>
            </a:pPr>
            <a:r>
              <a:rPr sz="22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咳嗽：表现为干咳、痰中带血等</a:t>
            </a:r>
            <a:endParaRPr lang="SimHei" altLang="SimHei" sz="2200"/>
          </a:p>
        </p:txBody>
      </p:sp>
      <p:sp>
        <p:nvSpPr>
          <p:cNvPr id="32" name="textbox 32"/>
          <p:cNvSpPr/>
          <p:nvPr/>
        </p:nvSpPr>
        <p:spPr>
          <a:xfrm>
            <a:off x="634974" y="5384824"/>
            <a:ext cx="9341484" cy="84455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8000"/>
              </a:lnSpc>
            </a:pPr>
            <a:endParaRPr lang="Arial" altLang="Arial" sz="1000"/>
          </a:p>
          <a:p>
            <a:pPr algn="l" rtl="0" eaLnBrk="0">
              <a:lnSpc>
                <a:spcPct val="7179"/>
              </a:lnSpc>
            </a:pPr>
            <a:endParaRPr lang="Arial" altLang="Arial" sz="100"/>
          </a:p>
          <a:p>
            <a:pPr marL="381000" algn="l" rtl="0" eaLnBrk="0">
              <a:lnSpc>
                <a:spcPct val="97000"/>
              </a:lnSpc>
            </a:pPr>
            <a:r>
              <a:rPr sz="22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循环系统症状：表现为血压下降、脉搏细速等</a:t>
            </a:r>
            <a:endParaRPr lang="SimHei" altLang="SimHei" sz="2200"/>
          </a:p>
        </p:txBody>
      </p:sp>
      <p:sp>
        <p:nvSpPr>
          <p:cNvPr id="34" name="textbox 34"/>
          <p:cNvSpPr/>
          <p:nvPr/>
        </p:nvSpPr>
        <p:spPr>
          <a:xfrm>
            <a:off x="666733" y="2051044"/>
            <a:ext cx="9265284" cy="85090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348615" algn="l" rtl="0" eaLnBrk="0">
              <a:lnSpc>
                <a:spcPct val="98000"/>
              </a:lnSpc>
              <a:spcBef>
                <a:spcPts val="4"/>
              </a:spcBef>
            </a:pPr>
            <a:r>
              <a:rPr sz="22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意识障碍：表现为烦躁</a:t>
            </a:r>
            <a:r>
              <a:rPr sz="22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不安、神志恍惚等</a:t>
            </a:r>
            <a:endParaRPr lang="SimHei" altLang="SimHei" sz="2200"/>
          </a:p>
        </p:txBody>
      </p:sp>
      <p:sp>
        <p:nvSpPr>
          <p:cNvPr id="36" name="textbox 36"/>
          <p:cNvSpPr/>
          <p:nvPr/>
        </p:nvSpPr>
        <p:spPr>
          <a:xfrm>
            <a:off x="673149" y="3168683"/>
            <a:ext cx="9169400" cy="84455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8000"/>
              </a:lnSpc>
            </a:pPr>
            <a:endParaRPr lang="Arial" altLang="Arial" sz="1000"/>
          </a:p>
          <a:p>
            <a:pPr algn="l" rtl="0" eaLnBrk="0">
              <a:lnSpc>
                <a:spcPct val="7176"/>
              </a:lnSpc>
            </a:pPr>
            <a:endParaRPr lang="Arial" altLang="Arial" sz="100"/>
          </a:p>
          <a:p>
            <a:pPr marL="342265" algn="l" rtl="0" eaLnBrk="0">
              <a:lnSpc>
                <a:spcPct val="97000"/>
              </a:lnSpc>
            </a:pPr>
            <a:r>
              <a:rPr sz="22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呼吸困难：表现为呼吸急促</a:t>
            </a:r>
            <a:r>
              <a:rPr sz="22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、发绀等</a:t>
            </a:r>
            <a:endParaRPr lang="SimHei" altLang="SimHei" sz="2200"/>
          </a:p>
        </p:txBody>
      </p:sp>
      <p:sp>
        <p:nvSpPr>
          <p:cNvPr id="38" name="textbox 38"/>
          <p:cNvSpPr/>
          <p:nvPr/>
        </p:nvSpPr>
        <p:spPr>
          <a:xfrm>
            <a:off x="4482884" y="1400428"/>
            <a:ext cx="1722754" cy="521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400" b="1" kern="0" spc="-70">
                <a:solidFill>
                  <a:srgbClr val="00CD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临床表现</a:t>
            </a:r>
            <a:endParaRPr lang="SimHei" altLang="SimHei" sz="3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1308123" y="2051044"/>
            <a:ext cx="8318503" cy="4178323"/>
            <a:chExt cx="8318503" cy="4178323"/>
          </a:xfrm>
        </p:grpSpPr>
        <p:pic>
          <p:nvPicPr>
            <p:cNvPr id="42" name="picture 4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8318503" cy="4178323"/>
            </a:xfrm>
            <a:prstGeom prst="rect">
              <a:avLst/>
            </a:prstGeom>
          </p:spPr>
        </p:pic>
        <p:sp>
          <p:nvSpPr>
            <p:cNvPr id="44" name="textbox 44"/>
            <p:cNvSpPr/>
            <p:nvPr/>
          </p:nvSpPr>
          <p:spPr>
            <a:xfrm>
              <a:off x="-12700" y="-12700"/>
              <a:ext cx="8344534" cy="42341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1000"/>
            </a:p>
            <a:p>
              <a:pPr algn="l" rtl="0" eaLnBrk="0">
                <a:lnSpc>
                  <a:spcPct val="8231"/>
                </a:lnSpc>
              </a:pPr>
              <a:endParaRPr lang="Arial" altLang="Arial" sz="100"/>
            </a:p>
            <a:p>
              <a:pPr marL="431165" algn="l" rtl="0" eaLnBrk="0">
                <a:lnSpc>
                  <a:spcPct val="98000"/>
                </a:lnSpc>
              </a:pPr>
              <a:r>
                <a:rPr sz="1800" kern="0" spc="8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临床表现：呼吸急促、</a:t>
              </a:r>
              <a:r>
                <a:rPr sz="1800" kern="0" spc="7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胸痛、意识障碍等</a:t>
              </a:r>
              <a:endParaRPr lang="SimHei" altLang="SimHei" sz="18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marL="431165" algn="l" rtl="0" eaLnBrk="0">
                <a:lnSpc>
                  <a:spcPct val="98000"/>
                </a:lnSpc>
                <a:spcBef>
                  <a:spcPts val="544"/>
                </a:spcBef>
              </a:pPr>
              <a:r>
                <a:rPr sz="1800" kern="0" spc="8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实验室检查：血沉加快、血小板减少等</a:t>
              </a:r>
              <a:endParaRPr lang="SimHei" altLang="SimHei" sz="18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431165" algn="l" rtl="0" eaLnBrk="0">
                <a:lnSpc>
                  <a:spcPct val="97000"/>
                </a:lnSpc>
                <a:spcBef>
                  <a:spcPts val="547"/>
                </a:spcBef>
              </a:pPr>
              <a:r>
                <a:rPr sz="1800" kern="0" spc="9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X</a:t>
              </a:r>
              <a:r>
                <a:rPr sz="1800" kern="0" spc="9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线检查：骨折部位可见骨折线及骨痂形成</a:t>
              </a:r>
              <a:endParaRPr lang="SimHei" altLang="SimHei" sz="18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400"/>
            </a:p>
            <a:p>
              <a:pPr marL="431165" algn="l" rtl="0" eaLnBrk="0">
                <a:lnSpc>
                  <a:spcPct val="98000"/>
                </a:lnSpc>
                <a:spcBef>
                  <a:spcPts val="3"/>
                </a:spcBef>
              </a:pPr>
              <a:r>
                <a:rPr sz="1800" kern="0" spc="8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病理检查：组织病理学检查发现脂肪</a:t>
              </a:r>
              <a:r>
                <a:rPr sz="1800" kern="0" spc="7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细胞栓塞</a:t>
              </a:r>
              <a:endParaRPr lang="SimHei" altLang="SimHei" sz="1800"/>
            </a:p>
          </p:txBody>
        </p:sp>
      </p:grpSp>
      <p:sp>
        <p:nvSpPr>
          <p:cNvPr id="46" name="textbox 46"/>
          <p:cNvSpPr/>
          <p:nvPr/>
        </p:nvSpPr>
        <p:spPr>
          <a:xfrm>
            <a:off x="4463850" y="1385994"/>
            <a:ext cx="1736089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52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400" b="1" kern="0" spc="-50">
                <a:solidFill>
                  <a:srgbClr val="00CD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诊断标准</a:t>
            </a:r>
            <a:endParaRPr lang="SimHei" altLang="SimHei" sz="3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698492" y="3594093"/>
            <a:ext cx="4572000" cy="1118235"/>
          </a:xfrm>
          <a:prstGeom prst="rect">
            <a:avLst/>
          </a:prstGeom>
          <a:solidFill>
            <a:srgbClr val="312D2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8237"/>
              </a:lnSpc>
            </a:pPr>
            <a:endParaRPr lang="Arial" altLang="Arial" sz="100"/>
          </a:p>
          <a:p>
            <a:pPr marL="381000" algn="l" rtl="0" eaLnBrk="0">
              <a:lnSpc>
                <a:spcPct val="95000"/>
              </a:lnSpc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体征：呼吸急促、低血</a:t>
            </a:r>
            <a:r>
              <a:rPr sz="19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压等</a:t>
            </a:r>
            <a:endParaRPr lang="SimHei" altLang="SimHei" sz="1900"/>
          </a:p>
        </p:txBody>
      </p:sp>
      <p:sp>
        <p:nvSpPr>
          <p:cNvPr id="52" name="textbox 52"/>
          <p:cNvSpPr/>
          <p:nvPr/>
        </p:nvSpPr>
        <p:spPr>
          <a:xfrm>
            <a:off x="5765774" y="2286022"/>
            <a:ext cx="4413884" cy="1130300"/>
          </a:xfrm>
          <a:prstGeom prst="rect">
            <a:avLst/>
          </a:prstGeom>
          <a:solidFill>
            <a:srgbClr val="322833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9097"/>
              </a:lnSpc>
            </a:pPr>
            <a:endParaRPr lang="Arial" altLang="Arial" sz="100"/>
          </a:p>
          <a:p>
            <a:pPr marL="316865" algn="l" rtl="0" eaLnBrk="0">
              <a:lnSpc>
                <a:spcPct val="107000"/>
              </a:lnSpc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实验室检查：血气分析、血常</a:t>
            </a:r>
            <a:r>
              <a:rPr sz="19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规、凝</a:t>
            </a:r>
            <a:r>
              <a:rPr sz="1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9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血功能等可辅助诊断</a:t>
            </a:r>
            <a:endParaRPr lang="SimHei" altLang="SimHei" sz="1900"/>
          </a:p>
        </p:txBody>
      </p:sp>
      <p:sp>
        <p:nvSpPr>
          <p:cNvPr id="54" name="textbox 54"/>
          <p:cNvSpPr/>
          <p:nvPr/>
        </p:nvSpPr>
        <p:spPr>
          <a:xfrm>
            <a:off x="2310906" y="1423625"/>
            <a:ext cx="6061075" cy="491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57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200" b="1" kern="0" spc="18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骨折合并脂肪栓塞综合征的</a:t>
            </a:r>
            <a:r>
              <a:rPr sz="3200" b="1" kern="0" spc="17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诊断</a:t>
            </a:r>
            <a:endParaRPr lang="SimHei" altLang="SimHei" sz="3200"/>
          </a:p>
        </p:txBody>
      </p:sp>
      <p:sp>
        <p:nvSpPr>
          <p:cNvPr id="56" name="textbox 56"/>
          <p:cNvSpPr/>
          <p:nvPr/>
        </p:nvSpPr>
        <p:spPr>
          <a:xfrm>
            <a:off x="1066798" y="5141117"/>
            <a:ext cx="4001134" cy="6369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影像学检查：</a:t>
            </a:r>
            <a:r>
              <a:rPr sz="1900" kern="0" spc="-3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11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900" kern="0" spc="-15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9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线检查可见骨折征象</a:t>
            </a:r>
            <a:r>
              <a:rPr sz="1900" kern="0" spc="-1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</a:t>
            </a:r>
            <a:endParaRPr lang="SimHei" altLang="SimHei" sz="1900"/>
          </a:p>
          <a:p>
            <a:pPr marL="12700" algn="l" rtl="0" eaLnBrk="0">
              <a:lnSpc>
                <a:spcPts val="2881"/>
              </a:lnSpc>
            </a:pPr>
            <a:r>
              <a:rPr sz="1900" kern="0" spc="-4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CT</a:t>
            </a:r>
            <a:r>
              <a:rPr sz="19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</a:t>
            </a:r>
            <a:r>
              <a:rPr sz="1900" kern="0" spc="-4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MRI</a:t>
            </a:r>
            <a:r>
              <a:rPr sz="19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可确诊</a:t>
            </a:r>
            <a:endParaRPr lang="SimHei" altLang="SimHei" sz="1900"/>
          </a:p>
        </p:txBody>
      </p:sp>
      <p:sp>
        <p:nvSpPr>
          <p:cNvPr id="58" name="textbox 58"/>
          <p:cNvSpPr/>
          <p:nvPr/>
        </p:nvSpPr>
        <p:spPr>
          <a:xfrm>
            <a:off x="6070561" y="3862405"/>
            <a:ext cx="4045584" cy="6273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-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鉴别诊断：需与急性呼吸窘迫综合征、</a:t>
            </a:r>
            <a:endParaRPr lang="SimHei" altLang="SimHei" sz="1900"/>
          </a:p>
          <a:p>
            <a:pPr marL="12700" algn="l" rtl="0" eaLnBrk="0">
              <a:lnSpc>
                <a:spcPts val="2807"/>
              </a:lnSpc>
            </a:pPr>
            <a:r>
              <a:rPr sz="19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急性心肌梗死等鉴别</a:t>
            </a:r>
            <a:endParaRPr lang="SimHei" altLang="SimHei" sz="1900"/>
          </a:p>
        </p:txBody>
      </p:sp>
      <p:sp>
        <p:nvSpPr>
          <p:cNvPr id="60" name="textbox 60"/>
          <p:cNvSpPr/>
          <p:nvPr/>
        </p:nvSpPr>
        <p:spPr>
          <a:xfrm>
            <a:off x="1066798" y="2561652"/>
            <a:ext cx="3850640" cy="638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5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病史：骨折后出现呼吸困难、意识障</a:t>
            </a:r>
            <a:endParaRPr lang="SimHei" altLang="SimHei" sz="1900"/>
          </a:p>
          <a:p>
            <a:pPr marL="12700" algn="l" rtl="0" eaLnBrk="0">
              <a:lnSpc>
                <a:spcPts val="2900"/>
              </a:lnSpc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碍等表现</a:t>
            </a:r>
            <a:endParaRPr lang="SimHei" altLang="SimHei" sz="19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" name="picture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5413192" y="1896892"/>
            <a:ext cx="3984625" cy="23914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25032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5300" b="1" kern="0" spc="-2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骨折合</a:t>
            </a:r>
            <a:r>
              <a:rPr sz="5300" b="1" kern="0" spc="-220">
                <a:solidFill>
                  <a:srgbClr val="1FC56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并脂肪</a:t>
            </a:r>
            <a:r>
              <a:rPr sz="5300" kern="0" spc="30">
                <a:solidFill>
                  <a:srgbClr val="1FC56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300" b="1" kern="0" spc="-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栓塞综</a:t>
            </a:r>
            <a:r>
              <a:rPr sz="5300" b="1" kern="0" spc="-140">
                <a:solidFill>
                  <a:srgbClr val="1FC56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合征的</a:t>
            </a:r>
            <a:r>
              <a:rPr sz="5300" kern="0" spc="40">
                <a:solidFill>
                  <a:srgbClr val="1FC56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300" b="1" kern="0" spc="-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治</a:t>
            </a:r>
            <a:r>
              <a:rPr sz="5300" b="1" kern="0" spc="-90">
                <a:solidFill>
                  <a:srgbClr val="1FC56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疗</a:t>
            </a:r>
            <a:endParaRPr lang="SimHei" altLang="SimHei" sz="5300"/>
          </a:p>
        </p:txBody>
      </p:sp>
      <p:sp>
        <p:nvSpPr>
          <p:cNvPr id="66" name="textbox 66"/>
          <p:cNvSpPr/>
          <p:nvPr/>
        </p:nvSpPr>
        <p:spPr>
          <a:xfrm>
            <a:off x="3677524" y="2964864"/>
            <a:ext cx="933450" cy="922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"/>
          </a:p>
          <a:p>
            <a:pPr algn="r" rtl="0" eaLnBrk="0">
              <a:lnSpc>
                <a:spcPct val="78000"/>
              </a:lnSpc>
              <a:spcBef>
                <a:spcPts val="1"/>
              </a:spcBef>
            </a:pPr>
            <a:r>
              <a:rPr sz="7500" b="1" kern="0" spc="-22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7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1502012" y="4620987"/>
            <a:ext cx="5518150" cy="314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62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9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防治休克及水电解质紊乱</a:t>
            </a: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</a:t>
            </a:r>
            <a:r>
              <a:rPr sz="19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预防感</a:t>
            </a:r>
            <a:r>
              <a:rPr sz="19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染</a:t>
            </a:r>
            <a:endParaRPr lang="SimHei" altLang="SimHei" sz="1900"/>
          </a:p>
        </p:txBody>
      </p:sp>
      <p:sp>
        <p:nvSpPr>
          <p:cNvPr id="72" name="textbox 72"/>
          <p:cNvSpPr/>
          <p:nvPr/>
        </p:nvSpPr>
        <p:spPr>
          <a:xfrm>
            <a:off x="4438507" y="1405053"/>
            <a:ext cx="1746250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52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400" b="1" kern="0" spc="-4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一般治疗</a:t>
            </a:r>
            <a:endParaRPr lang="SimHei" altLang="SimHei" sz="3400"/>
          </a:p>
        </p:txBody>
      </p:sp>
      <p:sp>
        <p:nvSpPr>
          <p:cNvPr id="74" name="textbox 74"/>
          <p:cNvSpPr/>
          <p:nvPr/>
        </p:nvSpPr>
        <p:spPr>
          <a:xfrm>
            <a:off x="1482967" y="2399457"/>
            <a:ext cx="1684654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900" b="1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保持呼吸道通畅</a:t>
            </a:r>
            <a:endParaRPr lang="SimHei" altLang="SimHei" sz="1900"/>
          </a:p>
        </p:txBody>
      </p:sp>
      <p:sp>
        <p:nvSpPr>
          <p:cNvPr id="76" name="textbox 76"/>
          <p:cNvSpPr/>
          <p:nvPr/>
        </p:nvSpPr>
        <p:spPr>
          <a:xfrm>
            <a:off x="5991459" y="2416510"/>
            <a:ext cx="505459" cy="300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9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9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吸氧</a:t>
            </a:r>
            <a:endParaRPr lang="SimHei" altLang="SimHei" sz="1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" name="picture 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0" name="textbox 80"/>
          <p:cNvSpPr/>
          <p:nvPr/>
        </p:nvSpPr>
        <p:spPr>
          <a:xfrm>
            <a:off x="1216139" y="4062839"/>
            <a:ext cx="8025765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82" name="textbox 82"/>
          <p:cNvSpPr/>
          <p:nvPr/>
        </p:nvSpPr>
        <p:spPr>
          <a:xfrm>
            <a:off x="7372374" y="4984060"/>
            <a:ext cx="2621914" cy="716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76"/>
              </a:lnSpc>
            </a:pPr>
            <a:endParaRPr lang="Arial" altLang="Arial" sz="100"/>
          </a:p>
          <a:p>
            <a:pPr marL="12700" algn="l" rtl="0" eaLnBrk="0">
              <a:lnSpc>
                <a:spcPct val="116000"/>
              </a:lnSpc>
            </a:pP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降脂治疗：使用他汀类药物降低血</a:t>
            </a: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脂水平，预防再次发生脂肪栓塞综</a:t>
            </a: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合征</a:t>
            </a:r>
            <a:endParaRPr lang="SimHei" altLang="SimHei" sz="1300"/>
          </a:p>
        </p:txBody>
      </p:sp>
      <p:sp>
        <p:nvSpPr>
          <p:cNvPr id="84" name="textbox 84"/>
          <p:cNvSpPr/>
          <p:nvPr/>
        </p:nvSpPr>
        <p:spPr>
          <a:xfrm>
            <a:off x="5092649" y="2285332"/>
            <a:ext cx="2605404" cy="692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52"/>
              </a:lnSpc>
            </a:pPr>
            <a:endParaRPr lang="Arial" altLang="Arial" sz="100"/>
          </a:p>
          <a:p>
            <a:pPr marL="12700" algn="l" rtl="0" eaLnBrk="0">
              <a:lnSpc>
                <a:spcPct val="112000"/>
              </a:lnSpc>
            </a:pP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抗血小板治疗：使用</a:t>
            </a: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阿司匹林、氯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吡格雷等抗血小板药物降低血栓形</a:t>
            </a: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成的风险</a:t>
            </a:r>
            <a:endParaRPr lang="SimHei" altLang="SimHei" sz="1300"/>
          </a:p>
        </p:txBody>
      </p:sp>
      <p:sp>
        <p:nvSpPr>
          <p:cNvPr id="86" name="textbox 86"/>
          <p:cNvSpPr/>
          <p:nvPr/>
        </p:nvSpPr>
        <p:spPr>
          <a:xfrm>
            <a:off x="2762237" y="4984060"/>
            <a:ext cx="2591435" cy="474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392"/>
              </a:lnSpc>
            </a:pPr>
            <a:endParaRPr lang="Arial" altLang="Arial" sz="100"/>
          </a:p>
          <a:p>
            <a:pPr marL="12700" algn="l" rtl="0" eaLnBrk="0">
              <a:lnSpc>
                <a:spcPct val="113000"/>
              </a:lnSpc>
            </a:pP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溶栓治疗：使用尿激</a:t>
            </a: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酶、链激酶等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溶栓药物溶解血栓</a:t>
            </a:r>
            <a:endParaRPr lang="SimHei" altLang="SimHei" sz="1300"/>
          </a:p>
        </p:txBody>
      </p:sp>
      <p:sp>
        <p:nvSpPr>
          <p:cNvPr id="88" name="textbox 88"/>
          <p:cNvSpPr/>
          <p:nvPr/>
        </p:nvSpPr>
        <p:spPr>
          <a:xfrm>
            <a:off x="514377" y="2278980"/>
            <a:ext cx="259143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13"/>
              </a:lnSpc>
            </a:pPr>
            <a:endParaRPr lang="Arial" altLang="Arial" sz="100"/>
          </a:p>
          <a:p>
            <a:pPr marL="12700" algn="l" rtl="0" eaLnBrk="0">
              <a:lnSpc>
                <a:spcPct val="110000"/>
              </a:lnSpc>
            </a:pP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抗凝治疗：使用肝素</a:t>
            </a: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、华法林等抗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凝药物预防血栓形成</a:t>
            </a:r>
            <a:endParaRPr lang="SimHei" altLang="SimHei" sz="1300"/>
          </a:p>
        </p:txBody>
      </p:sp>
      <p:sp>
        <p:nvSpPr>
          <p:cNvPr id="90" name="textbox 90"/>
          <p:cNvSpPr/>
          <p:nvPr/>
        </p:nvSpPr>
        <p:spPr>
          <a:xfrm>
            <a:off x="4470175" y="1406633"/>
            <a:ext cx="1727200" cy="513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3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药物治疗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picture 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4" name="textbox 94"/>
          <p:cNvSpPr/>
          <p:nvPr/>
        </p:nvSpPr>
        <p:spPr>
          <a:xfrm>
            <a:off x="1904947" y="2385179"/>
            <a:ext cx="4643754" cy="3628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51"/>
              </a:lnSpc>
            </a:pPr>
            <a:endParaRPr lang="Arial" altLang="Arial" sz="100"/>
          </a:p>
          <a:p>
            <a:pPr marL="15240" algn="l" rtl="0" eaLnBrk="0">
              <a:lnSpc>
                <a:spcPct val="98000"/>
              </a:lnSpc>
            </a:pPr>
            <a:r>
              <a:rPr sz="16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适应症：骨折端稳定性差、开放性骨折等</a:t>
            </a:r>
            <a:endParaRPr lang="SimHei" altLang="SimHei" sz="1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480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术前准备：充分了解病情</a:t>
            </a: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，做好麻醉准备</a:t>
            </a:r>
            <a:endParaRPr lang="SimHei" altLang="SimHe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485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手术方法：根据骨折部位和类型选择合适的手术方式</a:t>
            </a:r>
            <a:endParaRPr lang="SimHei" altLang="SimHei" sz="16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4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术后处理：加强护理，预防感染和并发症的发生</a:t>
            </a:r>
            <a:endParaRPr lang="SimHei" altLang="SimHei" sz="1600"/>
          </a:p>
        </p:txBody>
      </p:sp>
      <p:sp>
        <p:nvSpPr>
          <p:cNvPr id="96" name="textbox 96"/>
          <p:cNvSpPr/>
          <p:nvPr/>
        </p:nvSpPr>
        <p:spPr>
          <a:xfrm>
            <a:off x="4470175" y="1400281"/>
            <a:ext cx="1720850" cy="513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1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手术治疗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textbox 98"/>
          <p:cNvSpPr/>
          <p:nvPr/>
        </p:nvSpPr>
        <p:spPr>
          <a:xfrm>
            <a:off x="2336746" y="2139266"/>
            <a:ext cx="5871845" cy="3640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。康复目标：恢复关节活动度、肌力和平衡</a:t>
            </a:r>
            <a:endParaRPr lang="SimHei" altLang="SimHei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61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●康复方法：物理治疗、职业治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疗和言语治疗等</a:t>
            </a:r>
            <a:endParaRPr lang="SimHei" altLang="SimHei" sz="12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70"/>
              </a:spcBef>
            </a:pPr>
            <a:r>
              <a:rPr sz="1200" kern="0" spc="-50">
                <a:solidFill>
                  <a:srgbClr val="00C76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1200" kern="0" spc="-150">
                <a:solidFill>
                  <a:srgbClr val="00C76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康复时间：取决于患者的具体情况和康复进展</a:t>
            </a:r>
            <a:endParaRPr lang="SimHei" altLang="SimHei" sz="12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300"/>
          </a:p>
          <a:p>
            <a:pPr marL="140970" indent="-128904" algn="l" rtl="0" eaLnBrk="0">
              <a:lnSpc>
                <a:spcPct val="102000"/>
              </a:lnSpc>
              <a:spcBef>
                <a:spcPts val="1"/>
              </a:spcBef>
            </a:pPr>
            <a:r>
              <a:rPr sz="1200" kern="0" spc="-30">
                <a:solidFill>
                  <a:srgbClr val="00C76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1200" kern="0" spc="-170">
                <a:solidFill>
                  <a:srgbClr val="00C76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康复效果：经过积极有效的康复</a:t>
            </a:r>
            <a:r>
              <a:rPr sz="12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治疗，患者可以恢复到接近正常或正常的关节活动度和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肌力</a:t>
            </a:r>
            <a:endParaRPr lang="SimHei" altLang="SimHei" sz="1200"/>
          </a:p>
        </p:txBody>
      </p:sp>
      <p:sp>
        <p:nvSpPr>
          <p:cNvPr id="100" name="textbox 100"/>
          <p:cNvSpPr/>
          <p:nvPr/>
        </p:nvSpPr>
        <p:spPr>
          <a:xfrm>
            <a:off x="4470175" y="1374945"/>
            <a:ext cx="1714500" cy="513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康复治疗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5420413" y="1909266"/>
            <a:ext cx="3993515" cy="2399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100"/>
          </a:p>
          <a:p>
            <a:pPr marL="12700" indent="43180" algn="l" rtl="0" eaLnBrk="0">
              <a:lnSpc>
                <a:spcPct val="97000"/>
              </a:lnSpc>
            </a:pPr>
            <a:r>
              <a:rPr sz="5200" b="1" kern="0" spc="-1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骨折合</a:t>
            </a:r>
            <a:r>
              <a:rPr sz="5200" b="1" kern="0" spc="-120">
                <a:solidFill>
                  <a:srgbClr val="1FD96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并脂肪</a:t>
            </a:r>
            <a:r>
              <a:rPr sz="5200" kern="0" spc="10">
                <a:solidFill>
                  <a:srgbClr val="1FD96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2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栓塞综</a:t>
            </a:r>
            <a:r>
              <a:rPr sz="5200" b="1" kern="0" spc="-20">
                <a:solidFill>
                  <a:srgbClr val="1FD96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合征的</a:t>
            </a:r>
            <a:r>
              <a:rPr sz="5200" kern="0" spc="-10">
                <a:solidFill>
                  <a:srgbClr val="1FD96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600" b="1" kern="0" spc="-1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</a:t>
            </a:r>
            <a:r>
              <a:rPr sz="5600" b="1" kern="0" spc="-190">
                <a:solidFill>
                  <a:srgbClr val="1FD96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防</a:t>
            </a:r>
            <a:endParaRPr lang="SimHei" altLang="SimHei" sz="5600"/>
          </a:p>
        </p:txBody>
      </p:sp>
      <p:sp>
        <p:nvSpPr>
          <p:cNvPr id="106" name="textbox 106"/>
          <p:cNvSpPr/>
          <p:nvPr/>
        </p:nvSpPr>
        <p:spPr>
          <a:xfrm>
            <a:off x="3671761" y="2969681"/>
            <a:ext cx="969644" cy="957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100"/>
          </a:p>
          <a:p>
            <a:pPr algn="r" rtl="0" eaLnBrk="0">
              <a:lnSpc>
                <a:spcPct val="78000"/>
              </a:lnSpc>
            </a:pPr>
            <a:r>
              <a:rPr sz="7800" b="1" kern="0" spc="-230">
                <a:solidFill>
                  <a:srgbClr val="00C02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7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aphicFrame>
        <p:nvGraphicFramePr>
          <p:cNvPr id="110" name="table 110"/>
          <p:cNvGraphicFramePr>
            <a:graphicFrameLocks noGrp="1"/>
          </p:cNvGraphicFramePr>
          <p:nvPr/>
        </p:nvGraphicFramePr>
        <p:xfrm>
          <a:off x="723943" y="2841494"/>
          <a:ext cx="9211309" cy="1883410"/>
        </p:xfrm>
        <a:graphic>
          <a:graphicData uri="http://schemas.openxmlformats.org/drawingml/2006/table">
            <a:tbl>
              <a:tblPr/>
              <a:tblGrid>
                <a:gridCol w="2150110"/>
                <a:gridCol w="2493645"/>
                <a:gridCol w="2411095"/>
                <a:gridCol w="2156460"/>
              </a:tblGrid>
              <a:tr h="2959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0179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1000"/>
                        </a:lnSpc>
                      </a:pPr>
                      <a:r>
                        <a:rPr sz="20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术前准备：完善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13054" algn="l" rtl="0" eaLnBrk="0">
                        <a:lnSpc>
                          <a:spcPct val="95000"/>
                        </a:lnSpc>
                      </a:pPr>
                      <a:r>
                        <a:rPr sz="2000" kern="0" spc="6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术中操作：注意</a:t>
                      </a:r>
                      <a:endParaRPr lang="SimHei" altLang="SimHei" sz="2000"/>
                    </a:p>
                  </a:txBody>
                  <a:tcPr marL="0" marR="0" marT="27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40179"/>
                        </a:lnSpc>
                      </a:pPr>
                      <a:endParaRPr lang="Arial" altLang="Arial" sz="100"/>
                    </a:p>
                    <a:p>
                      <a:pPr marL="264159" algn="l" rtl="0" eaLnBrk="0">
                        <a:lnSpc>
                          <a:spcPct val="93000"/>
                        </a:lnSpc>
                      </a:pPr>
                      <a:r>
                        <a:rPr sz="2000" kern="0" spc="6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术后护理：密切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"/>
                    </a:p>
                    <a:p>
                      <a:pPr marL="310515" algn="l" rtl="0" eaLnBrk="0">
                        <a:lnSpc>
                          <a:spcPct val="90000"/>
                        </a:lnSpc>
                      </a:pPr>
                      <a:r>
                        <a:rPr sz="20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健康宣教：加强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94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0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相关检查，了解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313054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000" kern="0" spc="6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无菌操作，减少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200"/>
                    </a:p>
                    <a:p>
                      <a:pPr marL="264159" algn="l" rtl="0" eaLnBrk="0">
                        <a:lnSpc>
                          <a:spcPct val="91000"/>
                        </a:lnSpc>
                      </a:pPr>
                      <a:r>
                        <a:rPr sz="20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观察患者病情变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000" kern="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宣传教育，提高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63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3000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0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病史和过敏史，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"/>
                    </a:p>
                    <a:p>
                      <a:pPr marL="313054" algn="l" rtl="0" eaLnBrk="0">
                        <a:lnSpc>
                          <a:spcPct val="96000"/>
                        </a:lnSpc>
                      </a:pPr>
                      <a:r>
                        <a:rPr sz="2000" kern="0" spc="15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手术时间和创伤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3000"/>
                        </a:lnSpc>
                      </a:pPr>
                      <a:endParaRPr lang="Arial" altLang="Arial" sz="100"/>
                    </a:p>
                    <a:p>
                      <a:pPr marL="264159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0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化，及时发现并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200"/>
                    </a:p>
                    <a:p>
                      <a:pPr marL="310515" algn="l" rtl="0" eaLnBrk="0">
                        <a:lnSpc>
                          <a:spcPct val="92000"/>
                        </a:lnSpc>
                      </a:pPr>
                      <a:r>
                        <a:rPr sz="20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公众对脂肪栓塞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200"/>
                    </a:p>
                    <a:p>
                      <a:pPr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2000" kern="0" spc="6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告知患者及家属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200"/>
                    </a:p>
                    <a:p>
                      <a:pPr marL="313054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20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避免脂肪栓塞综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200"/>
                    </a:p>
                    <a:p>
                      <a:pPr marL="264159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20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处理脂肪栓塞综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1000"/>
                        </a:lnSpc>
                      </a:pPr>
                      <a:endParaRPr lang="Arial" altLang="Arial" sz="100"/>
                    </a:p>
                    <a:p>
                      <a:pPr marL="310515" algn="l" rtl="0" eaLnBrk="0">
                        <a:lnSpc>
                          <a:spcPct val="92000"/>
                        </a:lnSpc>
                      </a:pPr>
                      <a:r>
                        <a:rPr sz="20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综合征的认识和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73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5000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8000"/>
                        </a:lnSpc>
                      </a:pPr>
                      <a:r>
                        <a:rPr sz="20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手术风险和注意</a:t>
                      </a:r>
                      <a:r>
                        <a:rPr sz="20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2000" kern="0" spc="-9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事项。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313054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1900" kern="0" spc="-16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合征的发生。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5000"/>
                        </a:lnSpc>
                      </a:pPr>
                      <a:endParaRPr lang="Arial" altLang="Arial" sz="100"/>
                    </a:p>
                    <a:p>
                      <a:pPr marL="264159" algn="l" rtl="0" eaLnBrk="0">
                        <a:lnSpc>
                          <a:spcPct val="97000"/>
                        </a:lnSpc>
                      </a:pPr>
                      <a:r>
                        <a:rPr sz="20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合征的症状，做</a:t>
                      </a:r>
                      <a:r>
                        <a:rPr sz="2000" kern="0" spc="1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2000" kern="0" spc="-10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好预防工作。</a:t>
                      </a:r>
                      <a:endParaRPr lang="SimHei" altLang="Sim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200"/>
                    </a:p>
                    <a:p>
                      <a:pPr marL="310515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1900" kern="0" spc="-17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重视程度。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12" name="textbox 112"/>
          <p:cNvSpPr/>
          <p:nvPr/>
        </p:nvSpPr>
        <p:spPr>
          <a:xfrm>
            <a:off x="4451125" y="1398700"/>
            <a:ext cx="1748154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52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400" b="1" kern="0" spc="-30">
                <a:solidFill>
                  <a:srgbClr val="00CD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预防措施</a:t>
            </a:r>
            <a:endParaRPr lang="SimHei" altLang="SimHei" sz="34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picture 1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16" name="textbox 116"/>
          <p:cNvSpPr/>
          <p:nvPr/>
        </p:nvSpPr>
        <p:spPr>
          <a:xfrm>
            <a:off x="2310906" y="1410919"/>
            <a:ext cx="6042025" cy="491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57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200" b="1" kern="0" spc="17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骨折合并脂肪栓塞综合征</a:t>
            </a:r>
            <a:r>
              <a:rPr sz="3200" b="1" kern="0" spc="16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的预防</a:t>
            </a:r>
            <a:endParaRPr lang="SimHei" altLang="SimHei" sz="3200"/>
          </a:p>
        </p:txBody>
      </p:sp>
      <p:sp>
        <p:nvSpPr>
          <p:cNvPr id="118" name="textbox 118"/>
          <p:cNvSpPr/>
          <p:nvPr/>
        </p:nvSpPr>
        <p:spPr>
          <a:xfrm>
            <a:off x="1216139" y="4062839"/>
            <a:ext cx="8025765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120" name="textbox 120"/>
          <p:cNvSpPr/>
          <p:nvPr/>
        </p:nvSpPr>
        <p:spPr>
          <a:xfrm>
            <a:off x="7385100" y="4976688"/>
            <a:ext cx="2612389" cy="4648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29"/>
              </a:lnSpc>
            </a:pPr>
            <a:endParaRPr lang="Arial" altLang="Arial" sz="100"/>
          </a:p>
          <a:p>
            <a:pPr marL="12700" indent="5714" algn="l" rtl="0" eaLnBrk="0">
              <a:lnSpc>
                <a:spcPct val="111000"/>
              </a:lnSpc>
            </a:pP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预防措施：避免长时间卧床，多做 </a:t>
            </a: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床上运动</a:t>
            </a:r>
            <a:endParaRPr lang="SimHei" altLang="SimHei" sz="1300"/>
          </a:p>
        </p:txBody>
      </p:sp>
      <p:sp>
        <p:nvSpPr>
          <p:cNvPr id="122" name="textbox 122"/>
          <p:cNvSpPr/>
          <p:nvPr/>
        </p:nvSpPr>
        <p:spPr>
          <a:xfrm>
            <a:off x="507961" y="2277960"/>
            <a:ext cx="2609850" cy="4648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37"/>
              </a:lnSpc>
            </a:pPr>
            <a:endParaRPr lang="Arial" altLang="Arial" sz="100"/>
          </a:p>
          <a:p>
            <a:pPr marL="12700" indent="6350" algn="l" rtl="0" eaLnBrk="0">
              <a:lnSpc>
                <a:spcPct val="111000"/>
              </a:lnSpc>
            </a:pPr>
            <a:r>
              <a:rPr sz="1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预防措施：早期固定骨折，避免反</a:t>
            </a: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复搬动</a:t>
            </a:r>
            <a:endParaRPr lang="SimHei" altLang="SimHei" sz="1300"/>
          </a:p>
        </p:txBody>
      </p:sp>
      <p:sp>
        <p:nvSpPr>
          <p:cNvPr id="124" name="textbox 124"/>
          <p:cNvSpPr/>
          <p:nvPr/>
        </p:nvSpPr>
        <p:spPr>
          <a:xfrm>
            <a:off x="2762237" y="4984060"/>
            <a:ext cx="2245360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预防措施：早期使用抗凝药物</a:t>
            </a:r>
            <a:endParaRPr lang="SimHei" altLang="SimHei" sz="1300"/>
          </a:p>
        </p:txBody>
      </p:sp>
      <p:sp>
        <p:nvSpPr>
          <p:cNvPr id="126" name="textbox 126"/>
          <p:cNvSpPr/>
          <p:nvPr/>
        </p:nvSpPr>
        <p:spPr>
          <a:xfrm>
            <a:off x="5092649" y="2285332"/>
            <a:ext cx="2245360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预防措施：保持室内空气流通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textbox 128"/>
          <p:cNvSpPr/>
          <p:nvPr/>
        </p:nvSpPr>
        <p:spPr>
          <a:xfrm>
            <a:off x="2921034" y="3136298"/>
            <a:ext cx="4680584" cy="2923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69"/>
              </a:lnSpc>
            </a:pPr>
            <a:endParaRPr lang="Arial" altLang="Arial" sz="100"/>
          </a:p>
          <a:p>
            <a:pPr marL="15875" algn="l" rtl="0" eaLnBrk="0">
              <a:lnSpc>
                <a:spcPct val="96000"/>
              </a:lnSpc>
            </a:pPr>
            <a:r>
              <a:rPr sz="2000" b="1" kern="0" spc="-2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单击添加标题</a:t>
            </a:r>
            <a:endParaRPr lang="SimHei" altLang="SimHei" sz="2000"/>
          </a:p>
          <a:p>
            <a:pPr marL="12700" algn="l" rtl="0" eaLnBrk="0">
              <a:lnSpc>
                <a:spcPct val="105000"/>
              </a:lnSpc>
              <a:spcBef>
                <a:spcPts val="397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骨折合并脂肪栓塞综合征的预后取决于多种因素，包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括患者的年龄、病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情严重程度、治疗方法和并发症等。</a:t>
            </a:r>
            <a:endParaRPr lang="SimHei" altLang="SimHei" sz="1200"/>
          </a:p>
          <a:p>
            <a:pPr algn="l" rtl="0" eaLnBrk="0">
              <a:lnSpc>
                <a:spcPct val="189000"/>
              </a:lnSpc>
            </a:pPr>
            <a:endParaRPr lang="Arial" altLang="Arial" sz="1000"/>
          </a:p>
          <a:p>
            <a:pPr marL="15875" algn="l" rtl="0" eaLnBrk="0">
              <a:lnSpc>
                <a:spcPct val="96000"/>
              </a:lnSpc>
              <a:spcBef>
                <a:spcPts val="608"/>
              </a:spcBef>
            </a:pPr>
            <a:r>
              <a:rPr sz="2000" b="1" kern="0" spc="-20">
                <a:solidFill>
                  <a:srgbClr val="00CD5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单击添加标题</a:t>
            </a:r>
            <a:endParaRPr lang="SimHei" altLang="SimHei" sz="2000"/>
          </a:p>
          <a:p>
            <a:pPr marL="12700" algn="l" rtl="0" eaLnBrk="0">
              <a:lnSpc>
                <a:spcPct val="105000"/>
              </a:lnSpc>
              <a:spcBef>
                <a:spcPts val="246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一般来说，大多数患者的预后较好，但可能会出现一些后遗症，如肺动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脉高压、慢性呼吸衰竭等。</a:t>
            </a:r>
            <a:endParaRPr lang="SimHei" altLang="SimHei" sz="12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5875" algn="l" rtl="0" eaLnBrk="0">
              <a:lnSpc>
                <a:spcPct val="96000"/>
              </a:lnSpc>
              <a:spcBef>
                <a:spcPts val="604"/>
              </a:spcBef>
            </a:pPr>
            <a:r>
              <a:rPr sz="2000" b="1" kern="0" spc="-20">
                <a:solidFill>
                  <a:srgbClr val="00CD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单击添加标题</a:t>
            </a:r>
            <a:endParaRPr lang="SimHei" altLang="SimHei" sz="2000"/>
          </a:p>
          <a:p>
            <a:pPr marL="12700" algn="l" rtl="0" eaLnBrk="0">
              <a:lnSpc>
                <a:spcPct val="103000"/>
              </a:lnSpc>
              <a:spcBef>
                <a:spcPts val="301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对于骨折患者，预防脂肪栓塞综合征的发生非常重要，应该采取积极的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措施，如抬高患肢、限制活动等，以减少脂肪栓塞的发生。</a:t>
            </a:r>
            <a:endParaRPr lang="SimHei" altLang="SimHei" sz="1200"/>
          </a:p>
        </p:txBody>
      </p:sp>
      <p:sp>
        <p:nvSpPr>
          <p:cNvPr id="130" name="textbox 130"/>
          <p:cNvSpPr/>
          <p:nvPr/>
        </p:nvSpPr>
        <p:spPr>
          <a:xfrm>
            <a:off x="2921034" y="1387574"/>
            <a:ext cx="3441700" cy="1236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5"/>
              </a:lnSpc>
            </a:pPr>
            <a:endParaRPr lang="Arial" altLang="Arial" sz="100"/>
          </a:p>
          <a:p>
            <a:pPr marL="1561464" algn="l" rtl="0" eaLnBrk="0">
              <a:lnSpc>
                <a:spcPct val="97000"/>
              </a:lnSpc>
            </a:pPr>
            <a:r>
              <a:rPr sz="3300" b="1" kern="0" spc="-20">
                <a:solidFill>
                  <a:srgbClr val="00CD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预后情况</a:t>
            </a:r>
            <a:endParaRPr lang="SimHei" altLang="SimHei" sz="3300"/>
          </a:p>
          <a:p>
            <a:pPr marL="15875" algn="l" rtl="0" eaLnBrk="0">
              <a:lnSpc>
                <a:spcPct val="96000"/>
              </a:lnSpc>
              <a:spcBef>
                <a:spcPts val="1721"/>
              </a:spcBef>
            </a:pPr>
            <a:r>
              <a:rPr sz="2000" b="1" kern="0" spc="-2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单击添加标题</a:t>
            </a:r>
            <a:endParaRPr lang="SimHei" altLang="SimHei" sz="2000"/>
          </a:p>
          <a:p>
            <a:pPr marL="12700" algn="l" rtl="0" eaLnBrk="0">
              <a:lnSpc>
                <a:spcPct val="95000"/>
              </a:lnSpc>
              <a:spcBef>
                <a:spcPts val="302"/>
              </a:spcBef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及时诊断和治疗对于改善患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者的预后具有重要意义。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https://d.book118.com/385232113122011034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SimSun</vt:lpstr>
      <vt:lpstr>Times New Roman</vt:lpstr>
      <vt:lpstr>SimHei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2024-08-29T20:28:50.807</cp:lastPrinted>
  <dcterms:created xsi:type="dcterms:W3CDTF">2024-08-29T12:28:50Z</dcterms:created>
  <dcterms:modified xsi:type="dcterms:W3CDTF">2024-08-29T12:28:52Z</dcterms:modified>
</cp:coreProperties>
</file>