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24384000" cy="13716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FFA64-9852-445F-BFDA-A6295658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85A64-72C8-403F-9693-462B4070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FDE2C-7F5E-4799-B479-2BE02EBB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32647-5FBC-4CE3-92EF-5366A3027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33C68-897A-44B2-8436-C8E35D662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E71DC-A236-439E-9F40-1F33365C1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DB8B7-1EE0-46DB-B243-3CCDF18B1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6C5FA-CC15-469E-A719-6A7E551C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02F4C-5C80-42CF-95EE-11F9A3D6E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1FF1B-C4E0-4515-8C5D-79B69D669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E3C81-6212-4779-9191-63A9A16E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 spd="med">
    <p:pull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>
    <p:pull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8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8.png" /><Relationship Id="rId4" Type="http://schemas.openxmlformats.org/officeDocument/2006/relationships/image" Target="../media/image11.png" /><Relationship Id="rId5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6.png" /><Relationship Id="rId4" Type="http://schemas.openxmlformats.org/officeDocument/2006/relationships/image" Target="../media/image1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8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333402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0600" y="-812800"/>
            <a:ext cx="812800" cy="8128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169438" y="3912001"/>
            <a:ext cx="16045124" cy="555004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0" b="1">
                <a:latin typeface="宋体" panose="02010600030101010101" pitchFamily="2" charset="-122"/>
                <a:ea typeface="宋体" panose="02010600030101010101" pitchFamily="2" charset="-122"/>
              </a:rPr>
              <a:t>第一章：数的认识</a:t>
            </a:r>
            <a:endParaRPr lang="zh-CN" altLang="en-US" sz="12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专题</a:t>
            </a:r>
            <a:r>
              <a:rPr lang="en-US" altLang="zh-CN" sz="120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13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：因数与倍数</a:t>
            </a:r>
            <a:endParaRPr lang="en-US" altLang="zh-CN" sz="13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511514" y="2003792"/>
            <a:ext cx="978344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0000" b="1" spc="600"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小        升       初</a:t>
            </a:r>
            <a:endParaRPr lang="zh-CN" altLang="en-US" sz="10000" b="1" spc="600"/>
          </a:p>
        </p:txBody>
      </p:sp>
    </p:spTree>
  </p:cSld>
  <p:clrMapOvr>
    <a:masterClrMapping/>
  </p:clrMapOvr>
  <p:transition spd="med">
    <p:pull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" name="图片 4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" y="0"/>
            <a:ext cx="24384000" cy="13716000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314" y="1023430"/>
            <a:ext cx="6505522" cy="1201731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4"/>
          <a:srcRect r="55489" b="68957"/>
          <a:stretch>
            <a:fillRect/>
          </a:stretch>
        </p:blipFill>
        <p:spPr>
          <a:xfrm>
            <a:off x="4622075" y="4446289"/>
            <a:ext cx="6731725" cy="1497311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rcRect t="34202" r="55489" b="34756"/>
          <a:stretch>
            <a:fillRect/>
          </a:stretch>
        </p:blipFill>
        <p:spPr>
          <a:xfrm>
            <a:off x="4622075" y="6096000"/>
            <a:ext cx="6731725" cy="1497311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4"/>
          <a:srcRect t="68404" r="55489"/>
          <a:stretch>
            <a:fillRect/>
          </a:stretch>
        </p:blipFill>
        <p:spPr>
          <a:xfrm>
            <a:off x="4622075" y="7745711"/>
            <a:ext cx="6731725" cy="1523999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/>
          <a:srcRect l="55596" b="50000"/>
          <a:stretch>
            <a:fillRect/>
          </a:stretch>
        </p:blipFill>
        <p:spPr>
          <a:xfrm>
            <a:off x="13030202" y="4446289"/>
            <a:ext cx="6715507" cy="2411711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4"/>
          <a:srcRect l="55489" t="50000"/>
          <a:stretch>
            <a:fillRect/>
          </a:stretch>
        </p:blipFill>
        <p:spPr>
          <a:xfrm>
            <a:off x="13013982" y="6857999"/>
            <a:ext cx="6731726" cy="2411711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8541" r="8125" b="33425"/>
          <a:stretch>
            <a:fillRect/>
          </a:stretch>
        </p:blipFill>
        <p:spPr>
          <a:xfrm>
            <a:off x="1226778" y="2930941"/>
            <a:ext cx="21978308" cy="10099259"/>
          </a:xfrm>
          <a:prstGeom prst="rect">
            <a:avLst/>
          </a:prstGeom>
        </p:spPr>
      </p:pic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3429000" y="2924674"/>
            <a:ext cx="18897600" cy="7345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latin typeface="+mj-ea"/>
                <a:sym typeface="Arial" pitchFamily="34" charset="0"/>
              </a:rPr>
              <a:t>、在整数除法中，如果商是整数而没有余数（或者说余数为</a:t>
            </a:r>
            <a:r>
              <a:rPr lang="en-US" altLang="zh-CN" sz="5400" b="1">
                <a:latin typeface="+mj-ea"/>
                <a:sym typeface="Arial" pitchFamily="34" charset="0"/>
              </a:rPr>
              <a:t>0</a:t>
            </a:r>
            <a:r>
              <a:rPr lang="zh-CN" altLang="en-US" sz="5400" b="1">
                <a:latin typeface="+mj-ea"/>
                <a:sym typeface="Arial" pitchFamily="34" charset="0"/>
              </a:rPr>
              <a:t>），我们就说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除数是被除数的</a:t>
            </a:r>
            <a:r>
              <a:rPr lang="zh-CN" altLang="en-US" sz="54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因数</a:t>
            </a:r>
            <a:r>
              <a:rPr lang="zh-CN" altLang="en-US" sz="5400" b="1">
                <a:latin typeface="+mj-ea"/>
                <a:sym typeface="Arial" pitchFamily="34" charset="0"/>
              </a:rPr>
              <a:t>，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被除数是除数的</a:t>
            </a:r>
            <a:r>
              <a:rPr lang="zh-CN" altLang="en-US" sz="5400" b="1">
                <a:solidFill>
                  <a:srgbClr val="0000FF"/>
                </a:solidFill>
                <a:highlight>
                  <a:srgbClr val="FFFF00"/>
                </a:highlight>
                <a:latin typeface="+mj-ea"/>
                <a:sym typeface="Arial" pitchFamily="34" charset="0"/>
              </a:rPr>
              <a:t>倍数</a:t>
            </a:r>
            <a:r>
              <a:rPr lang="zh-CN" altLang="en-US" sz="5400" b="1">
                <a:latin typeface="+mj-ea"/>
                <a:sym typeface="Arial" pitchFamily="34" charset="0"/>
              </a:rPr>
              <a:t>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0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latin typeface="+mj-ea"/>
                <a:sym typeface="Arial" pitchFamily="34" charset="0"/>
              </a:rPr>
              <a:t>、因数和倍数是相互依存的，不能单独存在，不能说谁是因数，也不能说谁是倍数，应该说谁是谁的因数或谁是谁的倍数。</a:t>
            </a:r>
            <a:endParaRPr lang="en-US" altLang="zh-CN" sz="5400" b="1">
              <a:latin typeface="+mj-ea"/>
              <a:sym typeface="Arial" pitchFamily="34" charset="0"/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6692288" y="5500189"/>
            <a:ext cx="14186511" cy="2198090"/>
            <a:chOff x="12540440" y="9145493"/>
            <a:chExt cx="17257263" cy="2788110"/>
          </a:xfrm>
        </p:grpSpPr>
        <p:sp>
          <p:nvSpPr>
            <p:cNvPr id="36" name="圆角矩形标注 8"/>
            <p:cNvSpPr/>
            <p:nvPr/>
          </p:nvSpPr>
          <p:spPr bwMode="auto">
            <a:xfrm>
              <a:off x="12540440" y="9216055"/>
              <a:ext cx="17257263" cy="2717548"/>
            </a:xfrm>
            <a:prstGeom prst="wedgeRoundRectCallout">
              <a:avLst>
                <a:gd name="adj1" fmla="val -55266"/>
                <a:gd name="adj2" fmla="val -6047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37" name="矩形 36"/>
            <p:cNvSpPr>
              <a:spLocks noChangeArrowheads="1"/>
            </p:cNvSpPr>
            <p:nvPr/>
          </p:nvSpPr>
          <p:spPr bwMode="auto">
            <a:xfrm>
              <a:off x="12963820" y="9145493"/>
              <a:ext cx="16277721" cy="26888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8000"/>
                </a:lnSpc>
                <a:buNone/>
                <a:defRPr/>
              </a:pP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12÷2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＝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6 → 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是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12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的因数，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12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是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的倍数。</a:t>
              </a:r>
              <a:endPara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endParaRPr>
            </a:p>
            <a:p>
              <a:pPr>
                <a:lnSpc>
                  <a:spcPts val="8000"/>
                </a:lnSpc>
                <a:buNone/>
                <a:defRPr/>
              </a:pP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2×6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＝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12 → 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和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6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是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12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的因数，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12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是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2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和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6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的倍数。</a:t>
              </a:r>
              <a:endPara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6574866" y="10363200"/>
            <a:ext cx="12954000" cy="2142460"/>
            <a:chOff x="12540441" y="9216055"/>
            <a:chExt cx="15757967" cy="2717549"/>
          </a:xfrm>
        </p:grpSpPr>
        <p:sp>
          <p:nvSpPr>
            <p:cNvPr id="24" name="圆角矩形标注 8"/>
            <p:cNvSpPr/>
            <p:nvPr/>
          </p:nvSpPr>
          <p:spPr bwMode="auto">
            <a:xfrm>
              <a:off x="12540441" y="9216055"/>
              <a:ext cx="15757967" cy="2717549"/>
            </a:xfrm>
            <a:prstGeom prst="wedgeRoundRectCallout">
              <a:avLst>
                <a:gd name="adj1" fmla="val -55266"/>
                <a:gd name="adj2" fmla="val -6047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矩形 24"/>
            <p:cNvSpPr>
              <a:spLocks noChangeArrowheads="1"/>
            </p:cNvSpPr>
            <p:nvPr/>
          </p:nvSpPr>
          <p:spPr bwMode="auto">
            <a:xfrm>
              <a:off x="12963820" y="9248538"/>
              <a:ext cx="15149201" cy="25426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ts val="8000"/>
                </a:lnSpc>
                <a:buNone/>
                <a:defRPr/>
              </a:pP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倍数和因数都是自然数（一般不包括</a:t>
              </a:r>
              <a:r>
                <a:rPr lang="en-US" altLang="zh-CN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0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），</a:t>
              </a:r>
              <a:r>
                <a:rPr lang="zh-CN" altLang="en-US" sz="4800" b="1">
                  <a:solidFill>
                    <a:srgbClr val="0000FF"/>
                  </a:solidFill>
                  <a:highlight>
                    <a:srgbClr val="FFFF00"/>
                  </a:highlight>
                  <a:latin typeface="+mj-ea"/>
                  <a:sym typeface="Arial" pitchFamily="34" charset="0"/>
                </a:rPr>
                <a:t>不能是小数或分数</a:t>
              </a:r>
              <a:r>
                <a:rPr lang="zh-CN" altLang="en-US" sz="48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。</a:t>
              </a:r>
              <a:endParaRPr lang="zh-CN" altLang="en-US" sz="4800" b="1">
                <a:solidFill>
                  <a:srgbClr val="FF0000"/>
                </a:solidFill>
                <a:latin typeface="+mj-ea"/>
                <a:sym typeface="Arial" pitchFamily="34" charset="0"/>
              </a:endParaRPr>
            </a:p>
          </p:txBody>
        </p:sp>
      </p:grpSp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601" b="32329"/>
          <a:stretch>
            <a:fillRect/>
          </a:stretch>
        </p:blipFill>
        <p:spPr>
          <a:xfrm>
            <a:off x="4031174" y="5591501"/>
            <a:ext cx="2041159" cy="21424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900" b="42960"/>
          <a:stretch>
            <a:fillRect/>
          </a:stretch>
        </p:blipFill>
        <p:spPr>
          <a:xfrm>
            <a:off x="4077708" y="10552638"/>
            <a:ext cx="1859649" cy="1840758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186117"/>
            <a:ext cx="6505522" cy="116377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rcRect r="55489" b="68957"/>
          <a:stretch>
            <a:fillRect/>
          </a:stretch>
        </p:blipFill>
        <p:spPr>
          <a:xfrm>
            <a:off x="10365103" y="1322604"/>
            <a:ext cx="6731725" cy="1497311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8541" r="8125" b="33425"/>
          <a:stretch>
            <a:fillRect/>
          </a:stretch>
        </p:blipFill>
        <p:spPr>
          <a:xfrm>
            <a:off x="1226778" y="2798851"/>
            <a:ext cx="21978308" cy="10231350"/>
          </a:xfrm>
          <a:prstGeom prst="rect">
            <a:avLst/>
          </a:prstGeom>
        </p:spPr>
      </p:pic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3809496" y="2893234"/>
            <a:ext cx="17831304" cy="9679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latin typeface="+mj-ea"/>
                <a:sym typeface="Arial" pitchFamily="34" charset="0"/>
              </a:rPr>
              <a:t>、一个数的因数的个数是有限的，其中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最小的因数是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1</a:t>
            </a:r>
            <a:r>
              <a:rPr lang="zh-CN" altLang="en-US" sz="5400" b="1">
                <a:latin typeface="+mj-ea"/>
                <a:sym typeface="Arial" pitchFamily="34" charset="0"/>
              </a:rPr>
              <a:t>，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最大的因数是它本身</a:t>
            </a:r>
            <a:r>
              <a:rPr lang="zh-CN" altLang="en-US" sz="5400" b="1">
                <a:latin typeface="+mj-ea"/>
                <a:sym typeface="Arial" pitchFamily="34" charset="0"/>
              </a:rPr>
              <a:t>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0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4</a:t>
            </a:r>
            <a:r>
              <a:rPr lang="zh-CN" altLang="en-US" sz="5400" b="1">
                <a:latin typeface="+mj-ea"/>
                <a:sym typeface="Arial" pitchFamily="34" charset="0"/>
              </a:rPr>
              <a:t>、一个数的倍数的个数是无限的，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最小的倍数是它本身</a:t>
            </a:r>
            <a:r>
              <a:rPr lang="zh-CN" altLang="en-US" sz="5400" b="1">
                <a:latin typeface="+mj-ea"/>
                <a:sym typeface="Arial" pitchFamily="34" charset="0"/>
              </a:rPr>
              <a:t>，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没有最大的倍数</a:t>
            </a:r>
            <a:r>
              <a:rPr lang="zh-CN" altLang="en-US" sz="5400" b="1">
                <a:latin typeface="+mj-ea"/>
                <a:sym typeface="Arial" pitchFamily="34" charset="0"/>
              </a:rPr>
              <a:t>。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0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5</a:t>
            </a:r>
            <a:r>
              <a:rPr lang="zh-CN" altLang="en-US" sz="5400" b="1">
                <a:latin typeface="+mj-ea"/>
                <a:sym typeface="Arial" pitchFamily="34" charset="0"/>
              </a:rPr>
              <a:t>、表示一个数的因数和倍数的方法</a:t>
            </a:r>
            <a:r>
              <a:rPr lang="zh-CN" altLang="en-US" sz="5400" b="1">
                <a:latin typeface="+mj-ea"/>
                <a:sym typeface="Wingdings" panose="05000000000000000000" pitchFamily="2" charset="2"/>
              </a:rPr>
              <a:t>：</a:t>
            </a:r>
            <a:r>
              <a:rPr lang="zh-CN" altLang="en-US" sz="5400" b="1">
                <a:latin typeface="+mj-ea"/>
                <a:sym typeface="Arial" pitchFamily="34" charset="0"/>
              </a:rPr>
              <a:t>列举法；集合表示法。</a:t>
            </a:r>
            <a:endParaRPr lang="en-US" altLang="zh-CN" sz="5400" b="1">
              <a:latin typeface="+mj-ea"/>
              <a:sym typeface="Arial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2115299" y="4982376"/>
            <a:ext cx="6196623" cy="1189743"/>
            <a:chOff x="16611127" y="9464373"/>
            <a:chExt cx="2581878" cy="343581"/>
          </a:xfrm>
        </p:grpSpPr>
        <p:sp>
          <p:nvSpPr>
            <p:cNvPr id="10" name="圆角矩形标注 8"/>
            <p:cNvSpPr/>
            <p:nvPr/>
          </p:nvSpPr>
          <p:spPr bwMode="auto">
            <a:xfrm>
              <a:off x="16611127" y="9464373"/>
              <a:ext cx="2581878" cy="343581"/>
            </a:xfrm>
            <a:prstGeom prst="wedgeRoundRectCallout">
              <a:avLst>
                <a:gd name="adj1" fmla="val 59486"/>
                <a:gd name="adj2" fmla="val -11801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600"/>
            </a:p>
          </p:txBody>
        </p:sp>
        <p:sp>
          <p:nvSpPr>
            <p:cNvPr id="11" name="矩形 10"/>
            <p:cNvSpPr>
              <a:spLocks noChangeArrowheads="1"/>
            </p:cNvSpPr>
            <p:nvPr/>
          </p:nvSpPr>
          <p:spPr bwMode="auto">
            <a:xfrm>
              <a:off x="16674626" y="9489609"/>
              <a:ext cx="2444704" cy="2666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None/>
                <a:defRPr/>
              </a:pPr>
              <a:r>
                <a:rPr lang="en-US" altLang="zh-CN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1</a:t>
              </a: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是任何数的因数。 </a:t>
              </a:r>
              <a:endPara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6537292" y="9138821"/>
            <a:ext cx="11460813" cy="1981202"/>
            <a:chOff x="16972183" y="9464373"/>
            <a:chExt cx="2350875" cy="572143"/>
          </a:xfrm>
        </p:grpSpPr>
        <p:sp>
          <p:nvSpPr>
            <p:cNvPr id="20" name="圆角矩形标注 8"/>
            <p:cNvSpPr/>
            <p:nvPr/>
          </p:nvSpPr>
          <p:spPr bwMode="auto">
            <a:xfrm>
              <a:off x="16972183" y="9464373"/>
              <a:ext cx="2350875" cy="572143"/>
            </a:xfrm>
            <a:prstGeom prst="wedgeRoundRectCallout">
              <a:avLst>
                <a:gd name="adj1" fmla="val 56218"/>
                <a:gd name="adj2" fmla="val -23661"/>
                <a:gd name="adj3" fmla="val 16667"/>
              </a:avLst>
            </a:prstGeom>
            <a:solidFill>
              <a:srgbClr val="E9F4E3"/>
            </a:solidFill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600"/>
            </a:p>
          </p:txBody>
        </p:sp>
        <p:sp>
          <p:nvSpPr>
            <p:cNvPr id="21" name="矩形 20"/>
            <p:cNvSpPr>
              <a:spLocks noChangeArrowheads="1"/>
            </p:cNvSpPr>
            <p:nvPr/>
          </p:nvSpPr>
          <p:spPr bwMode="auto">
            <a:xfrm>
              <a:off x="17019074" y="9501552"/>
              <a:ext cx="2267713" cy="5066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buNone/>
                <a:defRPr/>
              </a:pP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一个非</a:t>
              </a:r>
              <a:r>
                <a:rPr lang="en-US" altLang="zh-CN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0</a:t>
              </a:r>
              <a:r>
                <a:rPr lang="zh-CN" altLang="en-US" sz="5400" b="1">
                  <a:solidFill>
                    <a:srgbClr val="FF0000"/>
                  </a:solidFill>
                  <a:latin typeface="+mj-ea"/>
                  <a:sym typeface="Arial" pitchFamily="34" charset="0"/>
                </a:rPr>
                <a:t>自然数既是它本身的因数，也是它本身的倍数。</a:t>
              </a:r>
              <a:endParaRPr lang="zh-CN" altLang="en-US" sz="5400" b="1">
                <a:solidFill>
                  <a:srgbClr val="FF0000"/>
                </a:solidFill>
                <a:latin typeface="+mj-ea"/>
                <a:sym typeface="Arial" pitchFamily="34" charset="0"/>
              </a:endParaRPr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47" b="43861"/>
          <a:stretch>
            <a:fillRect/>
          </a:stretch>
        </p:blipFill>
        <p:spPr>
          <a:xfrm>
            <a:off x="18894898" y="4495800"/>
            <a:ext cx="1695446" cy="191808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27" r="22041" b="47957"/>
          <a:stretch>
            <a:fillRect/>
          </a:stretch>
        </p:blipFill>
        <p:spPr>
          <a:xfrm flipH="1">
            <a:off x="18744623" y="9070014"/>
            <a:ext cx="2175704" cy="2050009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186117"/>
            <a:ext cx="6505522" cy="1163778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18" name="矩形: 圆角 17"/>
          <p:cNvSpPr/>
          <p:nvPr/>
        </p:nvSpPr>
        <p:spPr>
          <a:xfrm>
            <a:off x="3581400" y="6877050"/>
            <a:ext cx="17602200" cy="4335699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>
            <a:off x="4152900" y="7020662"/>
            <a:ext cx="16383000" cy="36370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因为一个数的最大因数和最小倍数都是它本身，已知这个数的最大因数和最小倍数的积是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49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7×7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49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，则这个数是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 bwMode="auto">
          <a:xfrm>
            <a:off x="3724275" y="3401070"/>
            <a:ext cx="1693545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1】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如果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一个数的最大因数和它的最小倍数的积是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49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，那么这个数是（    ）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chemeClr val="tx1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 bwMode="auto">
          <a:xfrm>
            <a:off x="10439400" y="4822666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" grpId="1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矩形: 圆角 2"/>
          <p:cNvSpPr/>
          <p:nvPr/>
        </p:nvSpPr>
        <p:spPr>
          <a:xfrm>
            <a:off x="2286000" y="5181600"/>
            <a:ext cx="19812000" cy="7522450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895600" y="5306162"/>
            <a:ext cx="18669000" cy="71211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8000"/>
              </a:lnSpc>
              <a:defRPr/>
            </a:pP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的因数有：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；装法有：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（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1×24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，①每盒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盒，因为这个装法不能体现每个盒子装得同样多，所以不可以这样装；②每盒装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盒；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（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2×12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，③每盒装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盒；④每盒装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盒；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（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3×8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，⑤每盒装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盒；⑥每盒装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盒；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（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4×6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，⑦每盒装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盒；⑧每盒装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个，装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盒；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ts val="8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所以一共有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种装法。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 bwMode="auto">
          <a:xfrm>
            <a:off x="3200400" y="2819400"/>
            <a:ext cx="18211800" cy="21352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2】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把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24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个玻璃杯分别装在盒子里，要使每个盒子中玻璃杯的数量同样多，且刚好可以全部装完，一共有（    ）种不同的装法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chemeClr val="tx1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 bwMode="auto">
          <a:xfrm>
            <a:off x="15849600" y="4057320"/>
            <a:ext cx="1219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" name="矩形: 圆角 2"/>
          <p:cNvSpPr/>
          <p:nvPr/>
        </p:nvSpPr>
        <p:spPr>
          <a:xfrm>
            <a:off x="2628900" y="10134600"/>
            <a:ext cx="19126200" cy="218346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3086100" y="10184465"/>
            <a:ext cx="18669000" cy="199157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8000"/>
              </a:lnSpc>
              <a:defRPr/>
            </a:pP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的因数有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，除去它本身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外，其余的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个数相加，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，也恰好等于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本身。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5" name="文本框 4"/>
          <p:cNvSpPr txBox="1"/>
          <p:nvPr/>
        </p:nvSpPr>
        <p:spPr bwMode="auto">
          <a:xfrm>
            <a:off x="2552700" y="3110218"/>
            <a:ext cx="19316700" cy="65671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3】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古希腊的毕达哥拉斯学派在研究自然数时发现了一些珍贵的数字。这些数字有着奇特的性质：这个数恰好等于它的所有因数（本身除外）相加之和，他们称这个数是“完全数”。例如：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有四个因数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，而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＋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＋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恰好是除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本身以外所有因数。所以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就是“完全数”。下面的数中是“完全数”的是（    ）。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A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16      B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21      C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28      D</a:t>
            </a:r>
            <a:r>
              <a:rPr lang="zh-CN" altLang="en-US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32</a:t>
            </a:r>
            <a:endParaRPr lang="en-US" altLang="zh-CN" sz="4800" b="1">
              <a:ln w="18415" cmpd="sng">
                <a:noFill/>
                <a:prstDash val="solid"/>
              </a:ln>
              <a:solidFill>
                <a:schemeClr val="tx1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 bwMode="auto">
          <a:xfrm>
            <a:off x="13487400" y="7703403"/>
            <a:ext cx="12192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C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41" name="文本框 40"/>
          <p:cNvSpPr txBox="1"/>
          <p:nvPr/>
        </p:nvSpPr>
        <p:spPr bwMode="auto">
          <a:xfrm>
            <a:off x="4419600" y="3573948"/>
            <a:ext cx="169926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、已知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x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＝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2×3×8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，则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x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的全部因数有（    ）个。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A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     B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     C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     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D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10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2" name="矩形: 圆角 41"/>
          <p:cNvSpPr/>
          <p:nvPr/>
        </p:nvSpPr>
        <p:spPr>
          <a:xfrm>
            <a:off x="4114800" y="7010400"/>
            <a:ext cx="16992600" cy="4038600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5400"/>
          </a:p>
        </p:txBody>
      </p:sp>
      <p:sp>
        <p:nvSpPr>
          <p:cNvPr id="43" name="矩形 42"/>
          <p:cNvSpPr/>
          <p:nvPr/>
        </p:nvSpPr>
        <p:spPr>
          <a:xfrm>
            <a:off x="4724400" y="7086600"/>
            <a:ext cx="15697200" cy="36370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x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2×3×8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48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的因数有：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24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，共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10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个。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25" name="文本框 24"/>
          <p:cNvSpPr txBox="1"/>
          <p:nvPr/>
        </p:nvSpPr>
        <p:spPr bwMode="auto">
          <a:xfrm>
            <a:off x="17373600" y="3801070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D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101" y="1274058"/>
            <a:ext cx="6467421" cy="118221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1"/>
      <p:bldP spid="42" grpId="0"/>
      <p:bldP spid="2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0" name="文本框 19"/>
          <p:cNvSpPr txBox="1"/>
          <p:nvPr/>
        </p:nvSpPr>
        <p:spPr bwMode="auto">
          <a:xfrm>
            <a:off x="3848100" y="3303974"/>
            <a:ext cx="172212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、妈妈去超市买东西，付给售货员的钱中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元和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元的张数相同，妈妈付给售货员的钱可能是（    ）元。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A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54     B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46     C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     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D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27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1" name="文本框 20"/>
          <p:cNvSpPr txBox="1"/>
          <p:nvPr/>
        </p:nvSpPr>
        <p:spPr bwMode="auto">
          <a:xfrm>
            <a:off x="16078200" y="4737052"/>
            <a:ext cx="6477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A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2" name="矩形: 圆角 21"/>
          <p:cNvSpPr/>
          <p:nvPr/>
        </p:nvSpPr>
        <p:spPr>
          <a:xfrm>
            <a:off x="3467100" y="7659564"/>
            <a:ext cx="17983200" cy="270363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3924300" y="7583364"/>
            <a:ext cx="17335500" cy="23905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因为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元和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元的张数相同，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，所以妈妈付给售货员的钱即是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的倍数。根据题意，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54÷6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，选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A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101" y="1274058"/>
            <a:ext cx="6467421" cy="118221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1"/>
      <p:bldP spid="21" grpId="1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" y="0"/>
            <a:ext cx="24384000" cy="1371600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 bwMode="auto">
          <a:xfrm>
            <a:off x="3276600" y="2866555"/>
            <a:ext cx="18430875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、如果一个两位数，十位上的数有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个因数，个位上的数有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个因数，那么这样的两位数一共有（    ）个。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A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  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   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B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     C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     D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4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" name="矩形: 圆角 9"/>
          <p:cNvSpPr/>
          <p:nvPr/>
        </p:nvSpPr>
        <p:spPr>
          <a:xfrm>
            <a:off x="3295649" y="6850923"/>
            <a:ext cx="18192752" cy="5731419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676649" y="6873336"/>
            <a:ext cx="17411702" cy="54591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以内的数中，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的因数只有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个；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的因数分别有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个；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的因数分别有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个；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的因数分别有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个。</a:t>
            </a:r>
            <a:endParaRPr lang="en-US" altLang="zh-CN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因为十位上的数有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个因数，所以十位上的数可能是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或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个位上的数有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个因数，所以个位上的数是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或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则这样的两位数可能是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，一共有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个。</a:t>
            </a:r>
            <a:endParaRPr lang="en-US" altLang="zh-CN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15087600" y="4343400"/>
            <a:ext cx="914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D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101" y="1274058"/>
            <a:ext cx="6467421" cy="118221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10" grpId="0"/>
      <p:bldP spid="1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8541" r="8125" b="33425"/>
          <a:stretch>
            <a:fillRect/>
          </a:stretch>
        </p:blipFill>
        <p:spPr>
          <a:xfrm>
            <a:off x="1447800" y="3666127"/>
            <a:ext cx="21259800" cy="8494963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4190998" y="4066924"/>
            <a:ext cx="17526002" cy="7057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6000" b="1">
                <a:latin typeface="+mj-ea"/>
                <a:sym typeface="Arial" pitchFamily="34" charset="0"/>
              </a:rPr>
              <a:t>1</a:t>
            </a:r>
            <a:r>
              <a:rPr lang="zh-CN" altLang="en-US" sz="6000" b="1">
                <a:latin typeface="+mj-ea"/>
                <a:sym typeface="Arial" pitchFamily="34" charset="0"/>
              </a:rPr>
              <a:t>、自然数中个位上是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0</a:t>
            </a:r>
            <a:r>
              <a:rPr lang="zh-CN" altLang="en-US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，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2</a:t>
            </a:r>
            <a:r>
              <a:rPr lang="zh-CN" altLang="en-US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，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4</a:t>
            </a:r>
            <a:r>
              <a:rPr lang="zh-CN" altLang="en-US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，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6</a:t>
            </a:r>
            <a:r>
              <a:rPr lang="zh-CN" altLang="en-US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，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8</a:t>
            </a:r>
            <a:r>
              <a:rPr lang="zh-CN" altLang="en-US" sz="6000" b="1">
                <a:latin typeface="+mj-ea"/>
                <a:sym typeface="Arial" pitchFamily="34" charset="0"/>
              </a:rPr>
              <a:t>的数都是</a:t>
            </a:r>
            <a:r>
              <a:rPr lang="en-US" altLang="zh-CN" sz="6000" b="1">
                <a:solidFill>
                  <a:srgbClr val="0000FF"/>
                </a:solidFill>
                <a:latin typeface="+mj-ea"/>
                <a:sym typeface="Arial" pitchFamily="34" charset="0"/>
              </a:rPr>
              <a:t>2</a:t>
            </a:r>
            <a:r>
              <a:rPr lang="zh-CN" altLang="en-US" sz="6000" b="1">
                <a:solidFill>
                  <a:srgbClr val="0000FF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6000" b="1">
                <a:latin typeface="+mj-ea"/>
                <a:sym typeface="Arial" pitchFamily="34" charset="0"/>
              </a:rPr>
              <a:t>。</a:t>
            </a:r>
            <a:endParaRPr lang="en-US" altLang="zh-CN" sz="60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6000" b="1">
                <a:latin typeface="+mj-ea"/>
                <a:sym typeface="Arial" pitchFamily="34" charset="0"/>
              </a:rPr>
              <a:t>2</a:t>
            </a:r>
            <a:r>
              <a:rPr lang="zh-CN" altLang="en-US" sz="6000" b="1">
                <a:latin typeface="+mj-ea"/>
                <a:sym typeface="Arial" pitchFamily="34" charset="0"/>
              </a:rPr>
              <a:t>、个位上是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0</a:t>
            </a:r>
            <a:r>
              <a:rPr lang="zh-CN" altLang="en-US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或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5</a:t>
            </a:r>
            <a:r>
              <a:rPr lang="zh-CN" altLang="en-US" sz="6000" b="1">
                <a:latin typeface="+mj-ea"/>
                <a:sym typeface="Arial" pitchFamily="34" charset="0"/>
              </a:rPr>
              <a:t>的数都是</a:t>
            </a:r>
            <a:r>
              <a:rPr lang="en-US" altLang="zh-CN" sz="6000" b="1">
                <a:solidFill>
                  <a:srgbClr val="0000FF"/>
                </a:solidFill>
                <a:latin typeface="+mj-ea"/>
                <a:sym typeface="Arial" pitchFamily="34" charset="0"/>
              </a:rPr>
              <a:t>5</a:t>
            </a:r>
            <a:r>
              <a:rPr lang="zh-CN" altLang="en-US" sz="6000" b="1">
                <a:solidFill>
                  <a:srgbClr val="0000FF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6000" b="1">
                <a:latin typeface="+mj-ea"/>
                <a:sym typeface="Arial" pitchFamily="34" charset="0"/>
              </a:rPr>
              <a:t>。</a:t>
            </a:r>
            <a:endParaRPr lang="zh-CN" altLang="en-US" sz="60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6000" b="1">
                <a:latin typeface="+mj-ea"/>
                <a:sym typeface="Arial" pitchFamily="34" charset="0"/>
              </a:rPr>
              <a:t>3</a:t>
            </a:r>
            <a:r>
              <a:rPr lang="zh-CN" altLang="en-US" sz="6000" b="1">
                <a:latin typeface="+mj-ea"/>
                <a:sym typeface="Arial" pitchFamily="34" charset="0"/>
              </a:rPr>
              <a:t>、一个数</a:t>
            </a:r>
            <a:r>
              <a:rPr lang="zh-CN" altLang="en-US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各个数位上的数字之和是</a:t>
            </a:r>
            <a:r>
              <a:rPr lang="en-US" altLang="zh-CN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3</a:t>
            </a:r>
            <a:r>
              <a:rPr lang="zh-CN" altLang="en-US" sz="6000" b="1">
                <a:solidFill>
                  <a:srgbClr val="FF0000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6000" b="1">
                <a:latin typeface="+mj-ea"/>
                <a:sym typeface="Arial" pitchFamily="34" charset="0"/>
              </a:rPr>
              <a:t>，这个数就是</a:t>
            </a:r>
            <a:r>
              <a:rPr lang="en-US" altLang="zh-CN" sz="6000" b="1">
                <a:solidFill>
                  <a:srgbClr val="0000FF"/>
                </a:solidFill>
                <a:latin typeface="+mj-ea"/>
                <a:sym typeface="Arial" pitchFamily="34" charset="0"/>
              </a:rPr>
              <a:t>3</a:t>
            </a:r>
            <a:r>
              <a:rPr lang="zh-CN" altLang="en-US" sz="6000" b="1">
                <a:solidFill>
                  <a:srgbClr val="0000FF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6000" b="1">
                <a:latin typeface="+mj-ea"/>
                <a:sym typeface="Arial" pitchFamily="34" charset="0"/>
              </a:rPr>
              <a:t>。</a:t>
            </a:r>
            <a:endParaRPr lang="zh-CN" altLang="en-US" sz="6000" b="1">
              <a:latin typeface="+mj-ea"/>
              <a:sym typeface="Arial" pitchFamily="34" charset="0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186117"/>
            <a:ext cx="6505522" cy="1163778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rcRect t="34202" r="55489" b="34756"/>
          <a:stretch>
            <a:fillRect/>
          </a:stretch>
        </p:blipFill>
        <p:spPr>
          <a:xfrm>
            <a:off x="10134600" y="1238812"/>
            <a:ext cx="6731725" cy="1497311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1" t="38541" r="8125" b="33425"/>
          <a:stretch>
            <a:fillRect/>
          </a:stretch>
        </p:blipFill>
        <p:spPr>
          <a:xfrm>
            <a:off x="1226778" y="2930941"/>
            <a:ext cx="21861822" cy="9870659"/>
          </a:xfrm>
          <a:prstGeom prst="rect">
            <a:avLst/>
          </a:prstGeom>
        </p:spPr>
      </p:pic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3429000" y="3200400"/>
            <a:ext cx="18897600" cy="900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4</a:t>
            </a:r>
            <a:r>
              <a:rPr lang="zh-CN" altLang="en-US" sz="5400" b="1">
                <a:latin typeface="+mj-ea"/>
                <a:sym typeface="Arial" pitchFamily="34" charset="0"/>
              </a:rPr>
              <a:t>、同时是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和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5400" b="1">
                <a:latin typeface="+mj-ea"/>
                <a:sym typeface="Arial" pitchFamily="34" charset="0"/>
              </a:rPr>
              <a:t>的特征：个位上是</a:t>
            </a:r>
            <a:r>
              <a:rPr lang="en-US" altLang="zh-CN" sz="5400" b="1">
                <a:latin typeface="+mj-ea"/>
                <a:sym typeface="Arial" pitchFamily="34" charset="0"/>
              </a:rPr>
              <a:t>0</a:t>
            </a:r>
            <a:r>
              <a:rPr lang="zh-CN" altLang="en-US" sz="5400" b="1">
                <a:latin typeface="+mj-ea"/>
                <a:sym typeface="Arial" pitchFamily="34" charset="0"/>
              </a:rPr>
              <a:t>，</a:t>
            </a:r>
            <a:r>
              <a:rPr lang="en-US" altLang="zh-CN" sz="5400" b="1"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latin typeface="+mj-ea"/>
                <a:sym typeface="Arial" pitchFamily="34" charset="0"/>
              </a:rPr>
              <a:t>，</a:t>
            </a:r>
            <a:r>
              <a:rPr lang="en-US" altLang="zh-CN" sz="5400" b="1">
                <a:latin typeface="+mj-ea"/>
                <a:sym typeface="Arial" pitchFamily="34" charset="0"/>
              </a:rPr>
              <a:t>4</a:t>
            </a:r>
            <a:r>
              <a:rPr lang="zh-CN" altLang="en-US" sz="5400" b="1">
                <a:latin typeface="+mj-ea"/>
                <a:sym typeface="Arial" pitchFamily="34" charset="0"/>
              </a:rPr>
              <a:t>，</a:t>
            </a:r>
            <a:r>
              <a:rPr lang="en-US" altLang="zh-CN" sz="5400" b="1">
                <a:latin typeface="+mj-ea"/>
                <a:sym typeface="Arial" pitchFamily="34" charset="0"/>
              </a:rPr>
              <a:t>6</a:t>
            </a:r>
            <a:r>
              <a:rPr lang="zh-CN" altLang="en-US" sz="5400" b="1">
                <a:latin typeface="+mj-ea"/>
                <a:sym typeface="Arial" pitchFamily="34" charset="0"/>
              </a:rPr>
              <a:t>，</a:t>
            </a:r>
            <a:r>
              <a:rPr lang="en-US" altLang="zh-CN" sz="5400" b="1">
                <a:latin typeface="+mj-ea"/>
                <a:sym typeface="Arial" pitchFamily="34" charset="0"/>
              </a:rPr>
              <a:t>8</a:t>
            </a:r>
            <a:r>
              <a:rPr lang="zh-CN" altLang="en-US" sz="5400" b="1">
                <a:latin typeface="+mj-ea"/>
                <a:sym typeface="Arial" pitchFamily="34" charset="0"/>
              </a:rPr>
              <a:t>，且各个数位上的数字之和是</a:t>
            </a:r>
            <a:r>
              <a:rPr lang="en-US" altLang="zh-CN" sz="5400" b="1"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latin typeface="+mj-ea"/>
                <a:sym typeface="Arial" pitchFamily="34" charset="0"/>
              </a:rPr>
              <a:t>的倍数；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5</a:t>
            </a:r>
            <a:r>
              <a:rPr lang="zh-CN" altLang="en-US" sz="5400" b="1">
                <a:latin typeface="+mj-ea"/>
                <a:sym typeface="Arial" pitchFamily="34" charset="0"/>
              </a:rPr>
              <a:t>、同时是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和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5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5400" b="1">
                <a:latin typeface="+mj-ea"/>
                <a:sym typeface="Arial" pitchFamily="34" charset="0"/>
              </a:rPr>
              <a:t>的特征：个位上是</a:t>
            </a:r>
            <a:r>
              <a:rPr lang="en-US" altLang="zh-CN" sz="5400" b="1">
                <a:latin typeface="+mj-ea"/>
                <a:sym typeface="Arial" pitchFamily="34" charset="0"/>
              </a:rPr>
              <a:t>0</a:t>
            </a:r>
            <a:r>
              <a:rPr lang="zh-CN" altLang="en-US" sz="5400" b="1">
                <a:latin typeface="+mj-ea"/>
                <a:sym typeface="Arial" pitchFamily="34" charset="0"/>
              </a:rPr>
              <a:t>或</a:t>
            </a:r>
            <a:r>
              <a:rPr lang="en-US" altLang="zh-CN" sz="5400" b="1">
                <a:latin typeface="+mj-ea"/>
                <a:sym typeface="Arial" pitchFamily="34" charset="0"/>
              </a:rPr>
              <a:t>5</a:t>
            </a:r>
            <a:r>
              <a:rPr lang="zh-CN" altLang="en-US" sz="5400" b="1">
                <a:latin typeface="+mj-ea"/>
                <a:sym typeface="Arial" pitchFamily="34" charset="0"/>
              </a:rPr>
              <a:t>的数，各个数位上的数字之和是</a:t>
            </a:r>
            <a:r>
              <a:rPr lang="en-US" altLang="zh-CN" sz="5400" b="1"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latin typeface="+mj-ea"/>
                <a:sym typeface="Arial" pitchFamily="34" charset="0"/>
              </a:rPr>
              <a:t>的倍数；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6</a:t>
            </a:r>
            <a:r>
              <a:rPr lang="zh-CN" altLang="en-US" sz="5400" b="1">
                <a:latin typeface="+mj-ea"/>
                <a:sym typeface="Arial" pitchFamily="34" charset="0"/>
              </a:rPr>
              <a:t>、同时是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和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5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5400" b="1">
                <a:latin typeface="+mj-ea"/>
                <a:sym typeface="Arial" pitchFamily="34" charset="0"/>
              </a:rPr>
              <a:t>的特征：个位上是</a:t>
            </a:r>
            <a:r>
              <a:rPr lang="en-US" altLang="zh-CN" sz="5400" b="1">
                <a:latin typeface="+mj-ea"/>
                <a:sym typeface="Arial" pitchFamily="34" charset="0"/>
              </a:rPr>
              <a:t>0</a:t>
            </a:r>
            <a:r>
              <a:rPr lang="zh-CN" altLang="en-US" sz="5400" b="1">
                <a:latin typeface="+mj-ea"/>
                <a:sym typeface="Arial" pitchFamily="34" charset="0"/>
              </a:rPr>
              <a:t>的数；</a:t>
            </a:r>
            <a:endParaRPr lang="en-US" altLang="zh-CN" sz="5400" b="1">
              <a:latin typeface="+mj-ea"/>
              <a:sym typeface="Arial" pitchFamily="34" charset="0"/>
            </a:endParaRPr>
          </a:p>
          <a:p>
            <a:pPr>
              <a:lnSpc>
                <a:spcPct val="150000"/>
              </a:lnSpc>
              <a:buNone/>
              <a:defRPr/>
            </a:pPr>
            <a:r>
              <a:rPr lang="en-US" altLang="zh-CN" sz="5400" b="1">
                <a:latin typeface="+mj-ea"/>
                <a:sym typeface="Arial" pitchFamily="34" charset="0"/>
              </a:rPr>
              <a:t>7</a:t>
            </a:r>
            <a:r>
              <a:rPr lang="zh-CN" altLang="en-US" sz="5400" b="1">
                <a:latin typeface="+mj-ea"/>
                <a:sym typeface="Arial" pitchFamily="34" charset="0"/>
              </a:rPr>
              <a:t>、同时是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2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、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、</a:t>
            </a:r>
            <a:r>
              <a:rPr lang="en-US" altLang="zh-CN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5</a:t>
            </a:r>
            <a:r>
              <a:rPr lang="zh-CN" altLang="en-US" sz="5400" b="1">
                <a:solidFill>
                  <a:srgbClr val="0000FF"/>
                </a:solidFill>
                <a:latin typeface="+mj-ea"/>
                <a:sym typeface="Arial" pitchFamily="34" charset="0"/>
              </a:rPr>
              <a:t>的倍数</a:t>
            </a:r>
            <a:r>
              <a:rPr lang="zh-CN" altLang="en-US" sz="5400" b="1">
                <a:latin typeface="+mj-ea"/>
                <a:sym typeface="Arial" pitchFamily="34" charset="0"/>
              </a:rPr>
              <a:t>的特征：个位上是</a:t>
            </a:r>
            <a:r>
              <a:rPr lang="en-US" altLang="zh-CN" sz="5400" b="1">
                <a:latin typeface="+mj-ea"/>
                <a:sym typeface="Arial" pitchFamily="34" charset="0"/>
              </a:rPr>
              <a:t>0</a:t>
            </a:r>
            <a:r>
              <a:rPr lang="zh-CN" altLang="en-US" sz="5400" b="1">
                <a:latin typeface="+mj-ea"/>
                <a:sym typeface="Arial" pitchFamily="34" charset="0"/>
              </a:rPr>
              <a:t>，且各个数位上的数字之和是</a:t>
            </a:r>
            <a:r>
              <a:rPr lang="en-US" altLang="zh-CN" sz="5400" b="1">
                <a:latin typeface="+mj-ea"/>
                <a:sym typeface="Arial" pitchFamily="34" charset="0"/>
              </a:rPr>
              <a:t>3</a:t>
            </a:r>
            <a:r>
              <a:rPr lang="zh-CN" altLang="en-US" sz="5400" b="1">
                <a:latin typeface="+mj-ea"/>
                <a:sym typeface="Arial" pitchFamily="34" charset="0"/>
              </a:rPr>
              <a:t>的倍数。</a:t>
            </a:r>
            <a:endParaRPr lang="zh-CN" altLang="en-US" sz="5400" b="1">
              <a:latin typeface="+mj-ea"/>
              <a:sym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186117"/>
            <a:ext cx="6505522" cy="1163778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8" name="矩形: 圆角 7"/>
          <p:cNvSpPr/>
          <p:nvPr/>
        </p:nvSpPr>
        <p:spPr>
          <a:xfrm>
            <a:off x="3190875" y="6911514"/>
            <a:ext cx="17535525" cy="3811264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3562350" y="6864508"/>
            <a:ext cx="16935450" cy="36370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如果一个三位数和一个两位数的个位数字相同时，它们的差的个位上是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。根据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的倍数特征，个位上是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或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的数是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的倍数。所以它们的差一定是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0" name="文本框 9"/>
          <p:cNvSpPr txBox="1"/>
          <p:nvPr/>
        </p:nvSpPr>
        <p:spPr bwMode="auto">
          <a:xfrm>
            <a:off x="3724275" y="3324409"/>
            <a:ext cx="1693545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4】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如果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一个三位数和一个两位数的个位数字相同，那么它们的差一定是（    ）的倍数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chemeClr val="tx1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 bwMode="auto">
          <a:xfrm>
            <a:off x="11163300" y="4791670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5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287000" y="11087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1"/>
      <p:bldP spid="11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2" name="矩形: 圆角 21"/>
          <p:cNvSpPr/>
          <p:nvPr/>
        </p:nvSpPr>
        <p:spPr>
          <a:xfrm>
            <a:off x="2895600" y="6018536"/>
            <a:ext cx="19050000" cy="632022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3276600" y="5971530"/>
            <a:ext cx="18211800" cy="61300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如果一个四位数既是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的倍数，又是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的倍数，那么个位上是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，且各个数位上的数字之和是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的倍数。因为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21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……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则这个四位数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526□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个位上的数字可以是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－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－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21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－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13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。所以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□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里的数字最大是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，最小是</a:t>
            </a:r>
            <a:r>
              <a:rPr lang="en-US" altLang="zh-CN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54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en-US" altLang="zh-CN" sz="54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24" name="文本框 23"/>
          <p:cNvSpPr txBox="1"/>
          <p:nvPr/>
        </p:nvSpPr>
        <p:spPr bwMode="auto">
          <a:xfrm>
            <a:off x="3724275" y="3200400"/>
            <a:ext cx="1693545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5】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如果一个四位数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526□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既是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的倍数，又是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的倍数，则□最大填（    ），□最小填（    ）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chemeClr val="tx1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6" name="文本框 25"/>
          <p:cNvSpPr txBox="1"/>
          <p:nvPr/>
        </p:nvSpPr>
        <p:spPr bwMode="auto">
          <a:xfrm>
            <a:off x="9677400" y="4620655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8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27" name="文本框 26"/>
          <p:cNvSpPr txBox="1"/>
          <p:nvPr/>
        </p:nvSpPr>
        <p:spPr bwMode="auto">
          <a:xfrm>
            <a:off x="15925800" y="4667661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2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1"/>
      <p:bldP spid="26" grpId="1"/>
      <p:bldP spid="27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矩形: 圆角 8"/>
          <p:cNvSpPr/>
          <p:nvPr/>
        </p:nvSpPr>
        <p:spPr>
          <a:xfrm>
            <a:off x="2895600" y="5637536"/>
            <a:ext cx="19431000" cy="6935464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3352800" y="5701018"/>
            <a:ext cx="18516600" cy="656718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根据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的倍数的特征，一个数的个位是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，这个数就是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的个位是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－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，所以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至少要减去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</a:t>
            </a:r>
            <a:endParaRPr lang="en-US" altLang="zh-CN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根据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的倍数的特征，一个数各位数的和是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的倍数，且个位是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或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，这个数就是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的各位数的和为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的倍数。要保证个位是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或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，所以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至少要加上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才能既是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的倍数，又是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</a:t>
            </a:r>
            <a:endParaRPr lang="en-US" altLang="zh-CN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 bwMode="auto">
          <a:xfrm>
            <a:off x="3724275" y="2819400"/>
            <a:ext cx="1693545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chemeClr val="tx1"/>
                </a:solidFill>
                <a:latin typeface="+mn-ea"/>
                <a:cs typeface="思源黑体 CN Light" panose="020b0300000000000000" charset="-122"/>
                <a:sym typeface="+mn-lt"/>
              </a:rPr>
              <a:t>6】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至少要减去（     ）才是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的倍数；至少要加上（     ）才能既是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的倍数，又是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的倍数。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chemeClr val="tx1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11658600" y="3048000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1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 bwMode="auto">
          <a:xfrm>
            <a:off x="6477000" y="4229038"/>
            <a:ext cx="1219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宋体" panose="02010600030101010101" pitchFamily="2" charset="-122"/>
                <a:cs typeface="思源黑体 CN Light" panose="020b0300000000000000" charset="-122"/>
                <a:sym typeface="+mn-lt"/>
              </a:rPr>
              <a:t>7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1"/>
      <p:bldP spid="12" grpId="1"/>
      <p:bldP spid="13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 bwMode="auto">
          <a:xfrm>
            <a:off x="3105150" y="2709124"/>
            <a:ext cx="19050000" cy="613007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7】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按要求写数。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的倍数中最小的两位奇数是（    ）。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）既是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的倍数，又是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的倍数的最大的三位数是（    ）。 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）十位和个位上的数相同，且同时是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的倍数的两位数是（    ）。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5" name="矩形: 圆角 14"/>
          <p:cNvSpPr/>
          <p:nvPr/>
        </p:nvSpPr>
        <p:spPr>
          <a:xfrm>
            <a:off x="3124200" y="9220200"/>
            <a:ext cx="18440400" cy="3080322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sp>
        <p:nvSpPr>
          <p:cNvPr id="17" name="文本框 16"/>
          <p:cNvSpPr txBox="1"/>
          <p:nvPr/>
        </p:nvSpPr>
        <p:spPr bwMode="auto">
          <a:xfrm>
            <a:off x="3429000" y="9479048"/>
            <a:ext cx="17830800" cy="23905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的倍数是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9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12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18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21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……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其中最小的两位奇数是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15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；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8" name="文本框 17"/>
          <p:cNvSpPr txBox="1"/>
          <p:nvPr/>
        </p:nvSpPr>
        <p:spPr bwMode="auto">
          <a:xfrm>
            <a:off x="14458950" y="4180958"/>
            <a:ext cx="1509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15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1"/>
      <p:bldP spid="15" grpId="0"/>
      <p:bldP spid="18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 bwMode="auto">
          <a:xfrm>
            <a:off x="3105150" y="2590800"/>
            <a:ext cx="19050000" cy="613007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7】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按要求写数。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的倍数中最小的两位奇数是（    ）。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）既是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的倍数，又是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的倍数的最大的三位数是（    ）。 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）十位和个位上的数相同，且同时是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的倍数的两位数是（    ）。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4" name="矩形: 圆角 3"/>
          <p:cNvSpPr/>
          <p:nvPr/>
        </p:nvSpPr>
        <p:spPr>
          <a:xfrm>
            <a:off x="3276600" y="9030308"/>
            <a:ext cx="18440400" cy="363708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sp>
        <p:nvSpPr>
          <p:cNvPr id="5" name="文本框 4"/>
          <p:cNvSpPr txBox="1"/>
          <p:nvPr/>
        </p:nvSpPr>
        <p:spPr bwMode="auto">
          <a:xfrm>
            <a:off x="3505200" y="8898422"/>
            <a:ext cx="178308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）同时是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的倍数的特征为个位上是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。所以这个三位数的个位是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，十位和百位要尽可能的大，所以最大的三位数是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990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；</a:t>
            </a:r>
            <a:endParaRPr lang="en-US" altLang="zh-CN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6" name="文本框 5"/>
          <p:cNvSpPr txBox="1"/>
          <p:nvPr/>
        </p:nvSpPr>
        <p:spPr bwMode="auto">
          <a:xfrm>
            <a:off x="14458950" y="4062634"/>
            <a:ext cx="1509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15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 bwMode="auto">
          <a:xfrm>
            <a:off x="19431000" y="5282946"/>
            <a:ext cx="1509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990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4" grpId="0"/>
      <p:bldP spid="6" grpId="1"/>
      <p:bldP spid="7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 bwMode="auto">
          <a:xfrm>
            <a:off x="3105150" y="2590800"/>
            <a:ext cx="19050000" cy="613007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【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例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7】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按要求写数。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的倍数中最小的两位奇数是（    ）。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）既是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的倍数，又是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的倍数的最大的三位数是（    ）。 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）十位和个位上的数相同，且同时是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的倍数的最小两位数是（    ）。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" name="矩形: 圆角 9"/>
          <p:cNvSpPr/>
          <p:nvPr/>
        </p:nvSpPr>
        <p:spPr>
          <a:xfrm>
            <a:off x="3276600" y="9030308"/>
            <a:ext cx="18440400" cy="3637086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sp>
        <p:nvSpPr>
          <p:cNvPr id="11" name="文本框 10"/>
          <p:cNvSpPr txBox="1"/>
          <p:nvPr/>
        </p:nvSpPr>
        <p:spPr bwMode="auto">
          <a:xfrm>
            <a:off x="3505200" y="8898422"/>
            <a:ext cx="17830800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）同时是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的倍数的特征位个位上是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0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4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6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8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，且各个数位上的数字之和是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的倍数。还要满足这个两位数的十位和个位上的数相同，那么这个最小两位数是</a:t>
            </a: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33</a:t>
            </a:r>
            <a:r>
              <a:rPr lang="zh-CN" altLang="en-US" sz="5400" b="1">
                <a:ln w="18415" cmpd="sng">
                  <a:noFill/>
                  <a:prstDash val="solid"/>
                </a:ln>
                <a:solidFill>
                  <a:srgbClr val="FF0000"/>
                </a:solidFill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FF0000"/>
              </a:solidFill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14458950" y="4062634"/>
            <a:ext cx="1509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15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 bwMode="auto">
          <a:xfrm>
            <a:off x="19431000" y="5282946"/>
            <a:ext cx="1509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990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 bwMode="auto">
          <a:xfrm>
            <a:off x="6172200" y="7763470"/>
            <a:ext cx="15097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33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002" y="1219200"/>
            <a:ext cx="6505521" cy="1154205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1"/>
      <p:bldP spid="10" grpId="0"/>
      <p:bldP spid="12" grpId="1"/>
      <p:bldP spid="13" grpId="1"/>
      <p:bldP spid="14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21" name="Rectangle 13"/>
          <p:cNvSpPr>
            <a:spLocks noChangeArrowheads="1"/>
          </p:cNvSpPr>
          <p:nvPr/>
        </p:nvSpPr>
        <p:spPr bwMode="auto">
          <a:xfrm>
            <a:off x="0" y="0"/>
            <a:ext cx="2438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文本框 7"/>
          <p:cNvSpPr txBox="1"/>
          <p:nvPr/>
        </p:nvSpPr>
        <p:spPr bwMode="auto">
          <a:xfrm>
            <a:off x="3276600" y="2866555"/>
            <a:ext cx="18430875" cy="36370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、一台空调扇的价格是□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□元，这个三位数既是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的倍数，又是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的倍数，并且是最大的一个，这台空调扇（   ）元。</a:t>
            </a:r>
            <a:endParaRPr lang="en-US" altLang="zh-CN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A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925  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    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B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920     C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825     D</a:t>
            </a:r>
            <a:r>
              <a:rPr lang="zh-CN" altLang="en-US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</a:t>
            </a:r>
            <a:r>
              <a:rPr lang="en-US" altLang="zh-CN" sz="54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820</a:t>
            </a:r>
            <a:endParaRPr lang="zh-CN" altLang="en-US" sz="54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" name="矩形: 圆角 8"/>
          <p:cNvSpPr/>
          <p:nvPr/>
        </p:nvSpPr>
        <p:spPr>
          <a:xfrm>
            <a:off x="3295650" y="6850923"/>
            <a:ext cx="18021300" cy="5731419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3676650" y="6873336"/>
            <a:ext cx="17640300" cy="54591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这个三位数既是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的倍数，又是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的倍数，那么个位一定是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或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当个位是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时，百位最大是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，这个三位数是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720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720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的倍数；</a:t>
            </a:r>
            <a:endParaRPr lang="en-US" altLang="zh-CN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当个位是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时，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9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……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－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7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，所以百位最大是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，这个三位数是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825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所以，这台空调扇的价格是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825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元。</a:t>
            </a:r>
            <a:endParaRPr lang="en-US" altLang="zh-CN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 bwMode="auto">
          <a:xfrm>
            <a:off x="18440400" y="4343400"/>
            <a:ext cx="914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54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C</a:t>
            </a:r>
            <a:endParaRPr lang="zh-CN" altLang="en-US" sz="54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101" y="1274058"/>
            <a:ext cx="6467421" cy="118221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9" grpId="0"/>
      <p:bldP spid="11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 bwMode="auto">
          <a:xfrm>
            <a:off x="3429000" y="2971800"/>
            <a:ext cx="17526000" cy="43511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、已知一个四位数是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521□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的倍数，则□里最小能填（    ）；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）要使它同时是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的倍数，则□里只能填（    ），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）要使它同时是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的倍数，则□里最小能填（    ）。</a:t>
            </a:r>
            <a:endParaRPr lang="zh-CN" altLang="en-US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" name="矩形: 圆角 9"/>
          <p:cNvSpPr/>
          <p:nvPr/>
        </p:nvSpPr>
        <p:spPr>
          <a:xfrm>
            <a:off x="3228975" y="7869998"/>
            <a:ext cx="17573625" cy="4665460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771901" y="7869998"/>
            <a:ext cx="16573500" cy="43511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根据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的倍数的特征，要使四位数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521□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的倍数，则各位数字的和是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的倍数。已知这个四位数的千位是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，百位是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，十位是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，个位是□，则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至少加上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才是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的倍数，所以□里最小能填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15468600" y="4267200"/>
            <a:ext cx="91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1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101" y="1274058"/>
            <a:ext cx="6467421" cy="118221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10" grpId="0"/>
      <p:bldP spid="12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 bwMode="auto">
          <a:xfrm>
            <a:off x="3429000" y="3204538"/>
            <a:ext cx="17526000" cy="43511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、已知一个四位数是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521□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的倍数，则□里最小能填（    ）；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）要使它同时是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的倍数，则□里只能填（    ）；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）要使它同时是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的倍数，则□里最小能填（    ）。</a:t>
            </a:r>
            <a:endParaRPr lang="zh-CN" altLang="en-US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0" name="矩形: 圆角 9"/>
          <p:cNvSpPr/>
          <p:nvPr/>
        </p:nvSpPr>
        <p:spPr>
          <a:xfrm>
            <a:off x="3190874" y="8359763"/>
            <a:ext cx="17573625" cy="2417002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733800" y="8359763"/>
            <a:ext cx="16573500" cy="21352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（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）要使这个四位数同时是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的倍数，则个位必须是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。所以□里应该填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15544800" y="4530086"/>
            <a:ext cx="91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1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4" name="文本框 13"/>
          <p:cNvSpPr txBox="1"/>
          <p:nvPr/>
        </p:nvSpPr>
        <p:spPr bwMode="auto">
          <a:xfrm>
            <a:off x="17068800" y="5646003"/>
            <a:ext cx="91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0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101" y="1274058"/>
            <a:ext cx="6467421" cy="118221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10" grpId="0"/>
      <p:bldP spid="12" grpId="1"/>
      <p:bldP spid="14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 bwMode="auto">
          <a:xfrm>
            <a:off x="3429000" y="3204538"/>
            <a:ext cx="17526000" cy="43511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、已知一个四位数是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521□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。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1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的倍数，则□里最小能填（    ）；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）要使它同时是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5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的倍数，则□里只能填（    ）；</a:t>
            </a:r>
            <a:endParaRPr lang="en-US" altLang="zh-CN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（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）要使它同时是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2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和</a:t>
            </a:r>
            <a:r>
              <a:rPr lang="en-US" altLang="zh-CN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3</a:t>
            </a:r>
            <a:r>
              <a:rPr lang="zh-CN" altLang="en-US" sz="4800" b="1">
                <a:ln w="18415" cmpd="sng">
                  <a:noFill/>
                  <a:prstDash val="solid"/>
                </a:ln>
                <a:latin typeface="+mn-ea"/>
                <a:cs typeface="思源黑体 CN Light" panose="020b0300000000000000" charset="-122"/>
                <a:sym typeface="+mn-lt"/>
              </a:rPr>
              <a:t>的倍数，则□里最小能填（    ）。</a:t>
            </a:r>
            <a:endParaRPr lang="zh-CN" altLang="en-US" sz="4800" b="1">
              <a:ln w="18415" cmpd="sng">
                <a:noFill/>
                <a:prstDash val="solid"/>
              </a:ln>
              <a:latin typeface="+mn-ea"/>
              <a:cs typeface="思源黑体 CN Light" panose="020b0300000000000000" charset="-122"/>
              <a:sym typeface="+mn-lt"/>
            </a:endParaRPr>
          </a:p>
        </p:txBody>
      </p:sp>
      <p:sp>
        <p:nvSpPr>
          <p:cNvPr id="9" name="矩形: 圆角 8"/>
          <p:cNvSpPr/>
          <p:nvPr/>
        </p:nvSpPr>
        <p:spPr>
          <a:xfrm>
            <a:off x="3209925" y="8305800"/>
            <a:ext cx="17726025" cy="3636202"/>
          </a:xfrm>
          <a:prstGeom prst="roundRect">
            <a:avLst/>
          </a:prstGeom>
          <a:solidFill>
            <a:srgbClr val="CCECFF"/>
          </a:solidFill>
          <a:ln w="38100">
            <a:solidFill>
              <a:srgbClr val="00B0F0"/>
            </a:solidFill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3752850" y="8305800"/>
            <a:ext cx="16878298" cy="32431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（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）要使这个四位数同时是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的倍数，则个位必须是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0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6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、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，且各个数位上的数字的和是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的倍数。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5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8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＋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＝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，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12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是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3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的倍数，所以□里最小能填</a:t>
            </a:r>
            <a:r>
              <a:rPr lang="en-US" altLang="zh-CN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4</a:t>
            </a:r>
            <a:r>
              <a:rPr lang="zh-CN" altLang="en-US" sz="4800" b="1" kern="0">
                <a:solidFill>
                  <a:srgbClr val="FF0000"/>
                </a:solidFill>
                <a:latin typeface="+mn-ea"/>
                <a:cs typeface="Times New Roman" panose="02020603050405020304" pitchFamily="18" charset="0"/>
                <a:sym typeface="楷体_GB2312" panose="02010609030101010101" pitchFamily="49" charset="-122"/>
              </a:rPr>
              <a:t>。</a:t>
            </a:r>
            <a:endParaRPr lang="zh-CN" altLang="en-US" sz="4800" b="1" kern="0">
              <a:solidFill>
                <a:srgbClr val="FF0000"/>
              </a:solidFill>
              <a:latin typeface="+mn-ea"/>
              <a:cs typeface="Times New Roman" panose="02020603050405020304" pitchFamily="18" charset="0"/>
              <a:sym typeface="楷体_GB2312" panose="0201060903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 bwMode="auto">
          <a:xfrm>
            <a:off x="15544800" y="4530086"/>
            <a:ext cx="91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1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 bwMode="auto">
          <a:xfrm>
            <a:off x="17068800" y="5638800"/>
            <a:ext cx="91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0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 bwMode="auto">
          <a:xfrm>
            <a:off x="17678400" y="6665219"/>
            <a:ext cx="91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800" b="1">
                <a:ln w="18415" cmpd="sng">
                  <a:noFill/>
                  <a:prstDash val="solid"/>
                </a:ln>
                <a:solidFill>
                  <a:srgbClr val="0000FF"/>
                </a:solidFill>
                <a:latin typeface="+mn-ea"/>
                <a:cs typeface="思源黑体 CN Light" panose="020b0300000000000000" charset="-122"/>
                <a:sym typeface="+mn-lt"/>
              </a:rPr>
              <a:t>4</a:t>
            </a:r>
            <a:endParaRPr lang="zh-CN" altLang="en-US" sz="4800" b="1">
              <a:ln w="18415" cmpd="sng">
                <a:noFill/>
                <a:prstDash val="solid"/>
              </a:ln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思源黑体 CN Light" panose="020b0300000000000000" charset="-122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101" y="1274058"/>
            <a:ext cx="6467421" cy="1182216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1"/>
      <p:bldP spid="9" grpId="0"/>
      <p:bldP spid="11" grpId="1"/>
      <p:bldP spid="12" grpId="1"/>
      <p:bldP spid="13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23114000" cy="12446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https://d.book118.com/385233340213011124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宋体</vt:lpstr>
      <vt:lpstr>Times New Roman</vt:lpstr>
      <vt:lpstr>Wingdings</vt:lpstr>
      <vt:lpstr>楷体_GB2312</vt:lpstr>
      <vt:lpstr>思源黑体 CN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2024-09-28T22:13:25.743</cp:lastPrinted>
  <dcterms:created xsi:type="dcterms:W3CDTF">2024-09-28T14:13:25Z</dcterms:created>
  <dcterms:modified xsi:type="dcterms:W3CDTF">2024-09-28T14:13:27Z</dcterms:modified>
</cp:coreProperties>
</file>