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2C493-6B10-4AF3-ACA1-680DD3779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C79FB-0BC5-4C05-A866-F170C0F7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4F8B8-1161-49C8-88A6-25F0610A2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8F79B-9CE7-4133-979A-29D6FC4D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87883-C6F7-4447-8F4D-FEC6D6D37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21B0DD-673D-4BE5-ACA3-62EAADCAB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098120-4E3F-4A91-B5E7-87709043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44A66F-61C3-413B-9EA5-3B269BAD8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A8224-CB39-4D1B-BBDA-4006F622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18F85-8BC9-4995-BDD5-09C768F07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A9515-7B50-4D8F-A0A0-46250786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43313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唇腭裂治疗及护理PPT\n## 1.唇腭裂概述及其影响\n### 1.1唇腭裂的定义与发生原因\n### 1.2唇腭裂的类型及临床表现\n### 1.3唇腭裂对患者生活的影响\n## 2.唇腭裂的诊断与评估\n### 2.1唇腭裂的诊断方法\n### 2.2唇腭裂的严重程度评估\n### 2.3唇腭裂的影像学检查\n## 3.唇腭裂的治疗方法\n### 3.1唇腭裂的手术治疗方法\n### 3.2唇腭裂的非手术治疗方法\n### 3.3唇腭裂治疗的最佳时机\n## 4.唇腭裂的术后护理与康复\n### 4.1唇腭裂术后的护理注意事项\n### 4.2唇腭裂术后的语音训练\n### 4.3唇腭裂术后的心理康复\n## 5.唇腭裂患者的生活指导\n### 5.1唇腭裂患者的饮食指导\n### 5.2唇腭裂患者的口腔卫生保健\n### 5.3唇腭裂患者的社交指导\n## 6.唇腭裂患者的家庭支持与社会援助\n### 6.1唇腭裂患者的家庭支持\n### 6.2唇腭裂患者的社会援助资源\n### 6.3唇腭裂患者的心理支持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唇腭裂治疗及护理PPT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唇腭裂概述及其影响</a:t>
            </a:r>
            <a:endParaRPr/>
          </a:p>
        </p:txBody>
      </p:sp>
      <p:sp>
        <p:nvSpPr>
          <p:cNvPr id="10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唇腭裂是指口腔颌面部的一种先天性畸形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唇裂：上唇或下唇出现裂缝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腭裂：口腔顶部（硬腭）出现裂缝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发生原因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遗传因素：家族史、染色体异常等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环境因素：药物、疾病、营养不良等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综合因素：遗传与环境因素共同作用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唇腭裂的定义与发生原因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唇腭裂的类型及临床表现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唇裂类型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上唇裂：包括单侧和双侧上唇裂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下唇裂：包括单侧和双侧下唇裂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全唇裂：上唇和下唇均出现裂缝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腭裂类型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硬腭裂：仅硬腭出现裂缝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软腭裂：软腭和硬腭均出现裂缝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全腭裂：硬腭、软腭和咽部均出现裂缝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唇部裂缝：可见明显的皮肤裂缝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腭部裂缝：可通过口腔内部检查发现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语音障碍：发音不清、鼻音重等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吞咽障碍：进食时可能出现呛咳、误吸等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语音障碍</a:t>
                </a:r>
                <a:endParaRPr/>
              </a:p>
            </p:txBody>
          </p:sp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影响沟通：可能导致患者在学习、工作和社交方面遇到困难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心理压力：患者可能因为发音不清而自卑、焦虑</a:t>
                </a:r>
                <a:endParaRPr/>
              </a:p>
            </p:txBody>
          </p:sp>
        </p:grpSp>
        <p:grpSp>
          <p:nvGrpSpPr>
            <p:cNvPr id="22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吞咽障碍</a:t>
                </a:r>
                <a:endParaRPr/>
              </a:p>
            </p:txBody>
          </p:sp>
          <p:sp>
            <p:nvSpPr>
              <p:cNvPr id="22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影响营养：可能导致患者进食困难，影响生长发育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吸入性肺炎：患者进食时可能出现误吸，增加肺部感染的风险</a:t>
                </a:r>
                <a:endParaRPr/>
              </a:p>
            </p:txBody>
          </p:sp>
        </p:grpSp>
        <p:grpSp>
          <p:nvGrpSpPr>
            <p:cNvPr id="22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外观畸形</a:t>
                </a:r>
                <a:endParaRPr/>
              </a:p>
            </p:txBody>
          </p:sp>
          <p:sp>
            <p:nvSpPr>
              <p:cNvPr id="23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影响心理：患者可能因为外观异常而自卑、抑郁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社会歧视：患者在求职、交友等方面可能受到歧视</a:t>
                </a:r>
                <a:endParaRPr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唇腭裂的诊断与评估</a:t>
            </a:r>
            <a:endParaRPr/>
          </a:p>
        </p:txBody>
      </p:sp>
      <p:sp>
        <p:nvSpPr>
          <p:cNvPr id="2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38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观察法：通过观察患者唇部、腭部的外观和结构进行诊断</a:t>
                </a:r>
                <a:endParaRPr/>
              </a:p>
            </p:txBody>
          </p:sp>
          <p:cxnSp>
            <p:nvCxnSpPr>
              <p:cNvPr id="242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3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6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询问病史：了解患者的家族史、孕期情况、出生情况等</a:t>
                </a:r>
                <a:endParaRPr/>
              </a:p>
            </p:txBody>
          </p:sp>
        </p:grpSp>
        <p:grpSp>
          <p:nvGrpSpPr>
            <p:cNvPr id="248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1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口腔检查：通过口腔内部检查发现腭部裂缝</a:t>
                </a:r>
                <a:endParaRPr/>
              </a:p>
            </p:txBody>
          </p:sp>
        </p:grpSp>
        <p:grpSp>
          <p:nvGrpSpPr>
            <p:cNvPr id="253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6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影像学检查：如X光、CT、MRI等，了解患者颌骨、牙齿等结构情况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根据裂缝程度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轻度：裂缝较小，不影响功能和外观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中度：裂缝较大，影响部分功能和外观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重度：裂缝广泛，严重影响功能和外观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根据合并畸形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单纯性唇腭裂：仅存在唇裂或腭裂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复杂性唇腭裂：同时存在唇裂、腭裂及其他颌面部畸形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7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7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X光检查：了解患者颌骨、牙齿等结构情况，评估手术适应症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7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7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CT检查：了解患者颅面部骨骼结构，为手术设计提供依据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7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8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MRI检查：了解患者颅面部软组织情况，评估腭裂愈合情况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唇腭裂的影像学检查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唇腭裂的治疗方法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唇裂手术：修复上唇或下唇的裂缝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单侧唇裂手术：修复单侧上唇或下唇的裂缝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双侧唇裂手术：修复双侧上唇或下唇的裂缝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腭裂手术：修复口腔顶部的裂缝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硬腭裂手术：修复硬腭的裂缝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软腭裂手术：修复软腭和硬腭的裂缝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全腭裂手术：修复硬腭、软腭和咽部的裂缝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语言训练：帮助患者改善发音，提高语言沟通能力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吞咽训练：帮助患者改善吞咽功能，提高进食能力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心理辅导：帮助患者建立自信，减轻心理压力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唇腭裂的非手术治疗方法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4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唇裂手术：一般在患者3-6个月进行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腭裂手术：一般在患者1-2岁进行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复杂性唇腭裂手术：根据患者具体情况，手术时间可能会有所调整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唇腭裂治疗的最佳时机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https://d.book118.com/385243313321011111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唇腭裂治疗及护理PPT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2024-09-17T21:06:09.202</cp:lastPrinted>
  <dcterms:created xsi:type="dcterms:W3CDTF">2024-09-17T13:06:09Z</dcterms:created>
  <dcterms:modified xsi:type="dcterms:W3CDTF">2024-09-17T13:06:11Z</dcterms:modified>
</cp:coreProperties>
</file>