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F7C13-8A0C-48B2-92B2-AE8C07B9F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13509-D339-4B32-A401-9B93AED6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F39FB-2DE2-4D5C-A063-3FD43399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28664-B371-4D53-93EA-9E642906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DF998-432E-440B-BBA3-D7B4473A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481D1-AC50-4F46-A1AC-C6583B091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3048DB-EC33-46EC-A4C7-05270620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4753D-0C7B-43A4-BC25-17AF46641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B3CA2-DFB4-4450-8800-C3412F67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F19E8-4476-4BE5-9AF9-3DF8FA352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260A3-E80B-4E8C-B7AD-046B204AD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13102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009" y="2471888"/>
            <a:ext cx="4617084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不锈钢检测报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660709"/>
            <a:ext cx="2955925" cy="3651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钢材料概述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方法与标准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成分分析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组织观察与评估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性能测试与评估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4389888" y="3551011"/>
            <a:ext cx="3419475" cy="554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7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不锈钢材料概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  <p:sp>
        <p:nvSpPr>
          <p:cNvPr id="13" name="textbox 13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63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6940"/>
              </a:lnSpc>
            </a:pPr>
            <a:endParaRPr lang="Arial" altLang="Arial" sz="100"/>
          </a:p>
          <a:p>
            <a:pPr marL="2286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500"/>
          </a:p>
          <a:p>
            <a:pPr marL="229068" algn="l" rtl="0" eaLnBrk="0">
              <a:lnSpc>
                <a:spcPct val="86000"/>
              </a:lnSpc>
              <a:spcBef>
                <a:spcPts val="1509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根据不锈钢的组织结构和化学成分，</a:t>
            </a:r>
            <a:endParaRPr lang="Microsoft YaHei" altLang="Microsoft YaHei" sz="1300"/>
          </a:p>
          <a:p>
            <a:pPr marL="229925" algn="l" rtl="0" eaLnBrk="0">
              <a:lnSpc>
                <a:spcPts val="2432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可分为奥氏体不锈钢、铁素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体不锈钢、</a:t>
            </a:r>
            <a:endParaRPr lang="Microsoft YaHei" altLang="Microsoft YaHei" sz="1300"/>
          </a:p>
          <a:p>
            <a:pPr marL="230782" algn="l" rtl="0" eaLnBrk="0">
              <a:lnSpc>
                <a:spcPts val="2428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马氏体不锈钢、双相不锈钢等类型。</a:t>
            </a:r>
            <a:endParaRPr lang="Microsoft YaHei" altLang="Microsoft YaHei" sz="1300"/>
          </a:p>
        </p:txBody>
      </p:sp>
      <p:sp>
        <p:nvSpPr>
          <p:cNvPr id="16" name="textbox 16"/>
          <p:cNvSpPr/>
          <p:nvPr/>
        </p:nvSpPr>
        <p:spPr>
          <a:xfrm>
            <a:off x="643392" y="1460539"/>
            <a:ext cx="2905125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4671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不锈钢是一种能够抵抗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腐蚀的合金钢，</a:t>
            </a:r>
            <a:endParaRPr lang="Microsoft YaHei" altLang="Microsoft YaHei" sz="1300"/>
          </a:p>
          <a:p>
            <a:pPr marL="156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主要合金元素为铬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通常还包含镍、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385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钼等其他元素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义与分类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40" name="table 40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36966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300" spc="-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耐腐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蚀性</a:t>
                      </a:r>
                      <a:endParaRPr lang="Microsoft YaHei" altLang="Microsoft YaHei" sz="2300"/>
                    </a:p>
                    <a:p>
                      <a:pPr marL="408600" algn="l" rtl="0" eaLnBrk="0">
                        <a:lnSpc>
                          <a:spcPct val="91000"/>
                        </a:lnSpc>
                        <a:spcBef>
                          <a:spcPts val="920"/>
                        </a:spcBef>
                      </a:pPr>
                      <a:r>
                        <a:rPr sz="15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不锈钢具有优异的耐腐蚀性，能够抵</a:t>
                      </a:r>
                      <a:r>
                        <a:rPr sz="15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抗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大气、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98181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水、酸、碱、盐等介质的侵</a:t>
                      </a:r>
                      <a:r>
                        <a:rPr sz="15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蚀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" name="table 41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811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高温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强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度</a:t>
                      </a:r>
                      <a:endParaRPr lang="Microsoft YaHei" altLang="Microsoft YaHei" sz="2300"/>
                    </a:p>
                    <a:p>
                      <a:pPr marL="2029185" indent="-1524190" algn="l" rtl="0" eaLnBrk="0">
                        <a:lnSpc>
                          <a:spcPct val="123000"/>
                        </a:lnSpc>
                        <a:spcBef>
                          <a:spcPts val="306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在高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温下，不锈钢仍能保持良好的强度和稳         </a:t>
                      </a:r>
                      <a:r>
                        <a:rPr sz="15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定性。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</a:tr>
            </a:tbl>
          </a:graphicData>
        </a:graphic>
      </p:graphicFrame>
      <p:sp>
        <p:nvSpPr>
          <p:cNvPr id="42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F4F7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3" name="table 43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5746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加工性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能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0385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锈钢具有良好的塑性、韧性和可焊性，易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4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F4F7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5" name="table 45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87368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美观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性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408602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不锈钢表面光洁，具有金属光泽，美观大方。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6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1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textbox 52"/>
          <p:cNvSpPr/>
          <p:nvPr/>
        </p:nvSpPr>
        <p:spPr>
          <a:xfrm>
            <a:off x="1211301" y="378266"/>
            <a:ext cx="2687320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料特性</a:t>
            </a:r>
            <a:endParaRPr lang="Microsoft YaHei" altLang="Microsoft YaHei" sz="3000"/>
          </a:p>
        </p:txBody>
      </p:sp>
      <p:sp>
        <p:nvSpPr>
          <p:cNvPr id="53" name="textbox 53"/>
          <p:cNvSpPr/>
          <p:nvPr/>
        </p:nvSpPr>
        <p:spPr>
          <a:xfrm>
            <a:off x="2662048" y="5602088"/>
            <a:ext cx="1699895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于加工成各种形状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4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A02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0A02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3" name="picture 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8097840" y="4341906"/>
            <a:ext cx="3033395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74"/>
              </a:lnSpc>
            </a:pPr>
            <a:endParaRPr lang="Arial" altLang="Arial" sz="100"/>
          </a:p>
          <a:p>
            <a:pPr marL="187937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家居领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1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用于制作餐具、厨具、卫浴设备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5" name="textbox 85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不锈钢应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用领域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textbox 106"/>
          <p:cNvSpPr/>
          <p:nvPr/>
        </p:nvSpPr>
        <p:spPr>
          <a:xfrm>
            <a:off x="8097840" y="2770656"/>
            <a:ext cx="30333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15"/>
              </a:lnSpc>
            </a:pPr>
            <a:endParaRPr lang="Arial" altLang="Arial" sz="100"/>
          </a:p>
          <a:p>
            <a:pPr marL="783272" indent="-770572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化工设备、石油设备、食   </a:t>
            </a: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品加工设备、医疗器械等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1218190" y="4859852"/>
            <a:ext cx="288099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487"/>
              </a:lnSpc>
            </a:pPr>
            <a:endParaRPr lang="Arial" altLang="Arial" sz="100"/>
          </a:p>
          <a:p>
            <a:pPr marL="12700" indent="2095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汽车排气系统、船舶零部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件、地铁车厢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1219142" y="2771799"/>
            <a:ext cx="2880360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3"/>
              </a:lnSpc>
            </a:pPr>
            <a:endParaRPr lang="Arial" altLang="Arial" sz="100"/>
          </a:p>
          <a:p>
            <a:pPr marL="12700" indent="1143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建筑结构、装饰材料、栏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杆、门窗等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textbox 110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textbox 112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textbox 114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textbox 116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117" name="textbox 117"/>
          <p:cNvSpPr/>
          <p:nvPr/>
        </p:nvSpPr>
        <p:spPr>
          <a:xfrm>
            <a:off x="1219561" y="4334504"/>
            <a:ext cx="1012825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7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交通领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1900"/>
          </a:p>
        </p:txBody>
      </p:sp>
      <p:sp>
        <p:nvSpPr>
          <p:cNvPr id="118" name="textbox 118"/>
          <p:cNvSpPr/>
          <p:nvPr/>
        </p:nvSpPr>
        <p:spPr>
          <a:xfrm>
            <a:off x="1219809" y="2222687"/>
            <a:ext cx="1012825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7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建筑领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1900"/>
          </a:p>
        </p:txBody>
      </p:sp>
      <p:sp>
        <p:nvSpPr>
          <p:cNvPr id="119" name="textbox 119"/>
          <p:cNvSpPr/>
          <p:nvPr/>
        </p:nvSpPr>
        <p:spPr>
          <a:xfrm>
            <a:off x="9966739" y="2231080"/>
            <a:ext cx="1010285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7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</a:t>
            </a:r>
            <a:r>
              <a:rPr sz="19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4388916" y="3548582"/>
            <a:ext cx="342010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0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检测方法与标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3800"/>
          </a:p>
        </p:txBody>
      </p:sp>
      <p:sp>
        <p:nvSpPr>
          <p:cNvPr id="122" name="textbox 12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textbox 124"/>
          <p:cNvSpPr/>
          <p:nvPr/>
        </p:nvSpPr>
        <p:spPr>
          <a:xfrm>
            <a:off x="558620" y="1597279"/>
            <a:ext cx="5738495" cy="412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76"/>
              </a:lnSpc>
            </a:pPr>
            <a:endParaRPr lang="Arial" altLang="Arial" sz="100"/>
          </a:p>
          <a:p>
            <a:pPr marL="14243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化学分析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000"/>
          </a:p>
          <a:p>
            <a:pPr marL="13309" indent="-380" algn="l" rtl="0" eaLnBrk="0">
              <a:lnSpc>
                <a:spcPct val="123000"/>
              </a:lnSpc>
              <a:spcBef>
                <a:spcPts val="13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化学反应测定不锈钢中各元素的含量，包括光谱分析、湿法分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析等。</a:t>
            </a:r>
            <a:endParaRPr lang="Microsoft YaHei" altLang="Microsoft YaHe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4243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仪器分析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000"/>
          </a:p>
          <a:p>
            <a:pPr marL="13309" indent="-380" algn="l" rtl="0" eaLnBrk="0">
              <a:lnSpc>
                <a:spcPct val="122000"/>
              </a:lnSpc>
              <a:spcBef>
                <a:spcPts val="139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现代分析仪器，如光谱仪、质谱仪、能谱仪等对不锈钢进行无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损或微损检测，快速准确地测定各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元素含量及材料性能。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金相检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marL="12928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观察不锈钢材料的金相组织，判断其内部结构、晶粒度、夹杂物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等，评估材料的质量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性能。</a:t>
            </a:r>
            <a:endParaRPr lang="Microsoft YaHei" altLang="Microsoft YaHei" sz="1500"/>
          </a:p>
        </p:txBody>
      </p:sp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21645" y="1482986"/>
            <a:ext cx="4378604" cy="4478523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442263" y="318468"/>
            <a:ext cx="3075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法介绍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48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4" name="textbox 154"/>
          <p:cNvSpPr/>
          <p:nvPr/>
        </p:nvSpPr>
        <p:spPr>
          <a:xfrm>
            <a:off x="7877530" y="1546962"/>
            <a:ext cx="3112135" cy="4236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Microsoft YaHei" altLang="Microsoft YaHei" sz="2000"/>
          </a:p>
          <a:p>
            <a:pPr marL="52569" indent="1142" algn="l" rtl="0" eaLnBrk="0">
              <a:lnSpc>
                <a:spcPct val="186000"/>
              </a:lnSpc>
              <a:spcBef>
                <a:spcPts val="14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针对不锈钢材料制定了一系列检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标准，如GB/T、YB/T等，涵盖了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锈钢的化学成分、力学性能、工艺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性能等方面的要求。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3"/>
              </a:spcBef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Microsoft YaHei" altLang="Microsoft YaHei" sz="2000"/>
          </a:p>
          <a:p>
            <a:pPr marL="65332" algn="l" rtl="0" eaLnBrk="0">
              <a:lnSpc>
                <a:spcPct val="83000"/>
              </a:lnSpc>
              <a:spcBef>
                <a:spcPts val="10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国际上常用的不锈钢检测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标准有</a:t>
            </a:r>
            <a:endParaRPr lang="Microsoft YaHei" altLang="Microsoft YaHei" sz="1500"/>
          </a:p>
          <a:p>
            <a:pPr marL="52950" indent="571" algn="l" rtl="0" eaLnBrk="0">
              <a:lnSpc>
                <a:spcPct val="189000"/>
              </a:lnSpc>
              <a:spcBef>
                <a:spcPts val="4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ASTM、JI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DIN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等，这些标准在检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目、方法、指标等方面与国内标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在一定差异，需要根据具体需求</a:t>
            </a:r>
            <a:endParaRPr lang="Microsoft YaHei" altLang="Microsoft YaHei" sz="1500"/>
          </a:p>
        </p:txBody>
      </p:sp>
      <p:sp>
        <p:nvSpPr>
          <p:cNvPr id="155" name="textbox 155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9755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国内外检测标准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6" name="textbox 176"/>
          <p:cNvSpPr/>
          <p:nvPr/>
        </p:nvSpPr>
        <p:spPr>
          <a:xfrm>
            <a:off x="7918543" y="5978579"/>
            <a:ext cx="151130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0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进行选择和对比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1400530" y="5082724"/>
            <a:ext cx="9358630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3461" algn="l" rtl="0" eaLnBrk="0">
              <a:lnSpc>
                <a:spcPct val="83000"/>
              </a:lnSpc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测过程中，需要注意样品的代表性、制备方法的合理性、仪器的准确性和灵敏度、操作规范性和安全性等问</a:t>
            </a:r>
            <a:endParaRPr lang="Microsoft YaHei" altLang="Microsoft YaHei" sz="1500"/>
          </a:p>
          <a:p>
            <a:pPr marL="12700" indent="1142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题，以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确保检测结果的准确性和可靠性。同时，还需要根据不锈钢材料的种类和使用环境等因素，选择合适的检 </a:t>
            </a: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测方法和标准进行检</a:t>
            </a: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9" name="textbox 179"/>
          <p:cNvSpPr/>
          <p:nvPr/>
        </p:nvSpPr>
        <p:spPr>
          <a:xfrm>
            <a:off x="1414056" y="2388292"/>
            <a:ext cx="9357359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收与登记、样品制备与处理、选择合适的检测方法和仪器、进行检测操作、数据处理与分析、出具检测报</a:t>
            </a:r>
            <a:endParaRPr lang="Microsoft YaHei" altLang="Microsoft YaHei" sz="1500"/>
          </a:p>
          <a:p>
            <a:pPr marL="14986" algn="l" rtl="0" eaLnBrk="0">
              <a:lnSpc>
                <a:spcPts val="2691"/>
              </a:lnSpc>
            </a:pPr>
            <a:r>
              <a:rPr sz="14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告等步骤</a:t>
            </a:r>
            <a:r>
              <a:rPr sz="1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80" name="textbox 180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程与注意事项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01" name="picture 20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202" name="picture 2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203" name="textbox 203"/>
          <p:cNvSpPr/>
          <p:nvPr/>
        </p:nvSpPr>
        <p:spPr>
          <a:xfrm>
            <a:off x="1402587" y="4348164"/>
            <a:ext cx="104521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9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事项</a:t>
            </a:r>
            <a:endParaRPr lang="Microsoft YaHei" altLang="Microsoft YaHei" sz="2000"/>
          </a:p>
        </p:txBody>
      </p:sp>
      <p:sp>
        <p:nvSpPr>
          <p:cNvPr id="204" name="textbox 204"/>
          <p:cNvSpPr/>
          <p:nvPr/>
        </p:nvSpPr>
        <p:spPr>
          <a:xfrm>
            <a:off x="1414268" y="1630371"/>
            <a:ext cx="1045844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1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picture 2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6" name="textbox 206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207" name="textbox 207"/>
          <p:cNvSpPr/>
          <p:nvPr/>
        </p:nvSpPr>
        <p:spPr>
          <a:xfrm>
            <a:off x="4632775" y="3548096"/>
            <a:ext cx="2933700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73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化学成分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textbox 209"/>
          <p:cNvSpPr/>
          <p:nvPr/>
        </p:nvSpPr>
        <p:spPr>
          <a:xfrm>
            <a:off x="1213968" y="375980"/>
            <a:ext cx="7139940" cy="1545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主要化学成分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及作用</a:t>
            </a:r>
            <a:endParaRPr lang="Microsoft YaHei" altLang="Microsoft YaHei" sz="3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1035178" algn="l" rtl="0" eaLnBrk="0">
              <a:lnSpc>
                <a:spcPts val="3066"/>
              </a:lnSpc>
              <a:spcBef>
                <a:spcPts val="699"/>
              </a:spcBef>
            </a:pPr>
            <a:r>
              <a:rPr sz="2300" spc="59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铬(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</a:t>
            </a:r>
            <a:r>
              <a:rPr sz="2300" spc="5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algn="l" rtl="0" eaLnBrk="0">
              <a:lnSpc>
                <a:spcPct val="7429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提高不锈钢的耐腐蚀性和抗氧化性，是不锈钢中最重要的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金元素之一。</a:t>
            </a:r>
            <a:endParaRPr lang="Microsoft YaHei" altLang="Microsoft YaHei" sz="1500"/>
          </a:p>
        </p:txBody>
      </p:sp>
      <p:sp>
        <p:nvSpPr>
          <p:cNvPr id="210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212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4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textbox 215"/>
          <p:cNvSpPr/>
          <p:nvPr/>
        </p:nvSpPr>
        <p:spPr>
          <a:xfrm>
            <a:off x="2235560" y="3654621"/>
            <a:ext cx="5928359" cy="830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066"/>
              </a:lnSpc>
            </a:pPr>
            <a:r>
              <a:rPr sz="2300" spc="6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钼(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</a:t>
            </a:r>
            <a:r>
              <a:rPr sz="2300" spc="60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algn="l" rtl="0" eaLnBrk="0">
              <a:lnSpc>
                <a:spcPct val="7432"/>
              </a:lnSpc>
            </a:pPr>
            <a:endParaRPr lang="Arial" altLang="Arial" sz="100"/>
          </a:p>
          <a:p>
            <a:pPr marL="48481" algn="l" rtl="0" eaLnBrk="0">
              <a:lnSpc>
                <a:spcPct val="9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增强不锈钢的抗点蚀和缝隙腐蚀能力，特别是在含有氯化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的环境中。</a:t>
            </a:r>
            <a:endParaRPr lang="Microsoft YaHei" altLang="Microsoft YaHei" sz="1500"/>
          </a:p>
        </p:txBody>
      </p:sp>
      <p:sp>
        <p:nvSpPr>
          <p:cNvPr id="216" name="textbox 216"/>
          <p:cNvSpPr/>
          <p:nvPr/>
        </p:nvSpPr>
        <p:spPr>
          <a:xfrm>
            <a:off x="2613217" y="4936199"/>
            <a:ext cx="5737859" cy="830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066"/>
              </a:lnSpc>
            </a:pPr>
            <a:r>
              <a:rPr sz="2300" spc="5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碳(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r>
              <a:rPr sz="2300" spc="5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algn="l" rtl="0" eaLnBrk="0">
              <a:lnSpc>
                <a:spcPct val="7489"/>
              </a:lnSpc>
            </a:pPr>
            <a:endParaRPr lang="Arial" altLang="Arial" sz="100"/>
          </a:p>
          <a:p>
            <a:pPr marL="48584" algn="l" rtl="0" eaLnBrk="0">
              <a:lnSpc>
                <a:spcPct val="9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在不锈钢中起强化作用，但过高的碳含量会降低耐腐蚀性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焊接性。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2613512" y="2373043"/>
            <a:ext cx="5166359" cy="830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066"/>
              </a:lnSpc>
            </a:pPr>
            <a:r>
              <a:rPr sz="2300" spc="6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镍(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Ni</a:t>
            </a:r>
            <a:r>
              <a:rPr sz="2300" spc="59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algn="l" rtl="0" eaLnBrk="0">
              <a:lnSpc>
                <a:spcPct val="7434"/>
              </a:lnSpc>
            </a:pPr>
            <a:endParaRPr lang="Arial" altLang="Arial" sz="100"/>
          </a:p>
          <a:p>
            <a:pPr marL="48480" algn="l" rtl="0" eaLnBrk="0">
              <a:lnSpc>
                <a:spcPct val="9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提高不锈钢的强度和韧性，同时改善其加工性能和低温性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8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3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225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229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23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237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1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3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4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6286093" y="2110110"/>
            <a:ext cx="5089917" cy="3272552"/>
            <a:chExt cx="5089917" cy="3272552"/>
          </a:xfrm>
        </p:grpSpPr>
        <p:sp>
          <p:nvSpPr>
            <p:cNvPr id="246" name="path"/>
            <p:cNvSpPr/>
            <p:nvPr/>
          </p:nvSpPr>
          <p:spPr>
            <a:xfrm>
              <a:off x="0" y="371452"/>
              <a:ext cx="1951095" cy="1897901"/>
            </a:xfrm>
            <a:custGeom>
              <a:rect l="0" t="0" r="0" b="0"/>
              <a:pathLst>
                <a:path w="3072" h="2988">
                  <a:moveTo>
                    <a:pt x="1395" y="888"/>
                  </a:moveTo>
                  <a:cubicBezTo>
                    <a:pt x="1067" y="964"/>
                    <a:pt x="862" y="1291"/>
                    <a:pt x="938" y="1619"/>
                  </a:cubicBezTo>
                  <a:lnTo>
                    <a:pt x="938" y="1619"/>
                  </a:lnTo>
                  <a:cubicBezTo>
                    <a:pt x="1014" y="1948"/>
                    <a:pt x="1342" y="2152"/>
                    <a:pt x="1670" y="2076"/>
                  </a:cubicBezTo>
                  <a:lnTo>
                    <a:pt x="1670" y="2076"/>
                  </a:lnTo>
                  <a:cubicBezTo>
                    <a:pt x="1998" y="2000"/>
                    <a:pt x="2202" y="1672"/>
                    <a:pt x="2126" y="1344"/>
                  </a:cubicBezTo>
                  <a:lnTo>
                    <a:pt x="2126" y="1344"/>
                  </a:lnTo>
                  <a:cubicBezTo>
                    <a:pt x="2050" y="1016"/>
                    <a:pt x="1723" y="812"/>
                    <a:pt x="1395" y="888"/>
                  </a:cubicBezTo>
                  <a:moveTo>
                    <a:pt x="1138" y="318"/>
                  </a:moveTo>
                  <a:lnTo>
                    <a:pt x="1322" y="276"/>
                  </a:lnTo>
                  <a:lnTo>
                    <a:pt x="1322" y="276"/>
                  </a:lnTo>
                  <a:cubicBezTo>
                    <a:pt x="1370" y="265"/>
                    <a:pt x="1417" y="294"/>
                    <a:pt x="1428" y="342"/>
                  </a:cubicBezTo>
                  <a:lnTo>
                    <a:pt x="1428" y="342"/>
                  </a:lnTo>
                  <a:lnTo>
                    <a:pt x="1487" y="596"/>
                  </a:lnTo>
                  <a:lnTo>
                    <a:pt x="1510" y="594"/>
                  </a:lnTo>
                  <a:lnTo>
                    <a:pt x="1510" y="594"/>
                  </a:lnTo>
                  <a:cubicBezTo>
                    <a:pt x="1658" y="590"/>
                    <a:pt x="1801" y="624"/>
                    <a:pt x="1928" y="687"/>
                  </a:cubicBezTo>
                  <a:lnTo>
                    <a:pt x="1928" y="687"/>
                  </a:lnTo>
                  <a:lnTo>
                    <a:pt x="1951" y="700"/>
                  </a:lnTo>
                  <a:lnTo>
                    <a:pt x="2156" y="461"/>
                  </a:lnTo>
                  <a:lnTo>
                    <a:pt x="2156" y="461"/>
                  </a:lnTo>
                  <a:cubicBezTo>
                    <a:pt x="2172" y="442"/>
                    <a:pt x="2194" y="432"/>
                    <a:pt x="2217" y="430"/>
                  </a:cubicBezTo>
                  <a:lnTo>
                    <a:pt x="2217" y="430"/>
                  </a:lnTo>
                  <a:cubicBezTo>
                    <a:pt x="2239" y="429"/>
                    <a:pt x="2263" y="436"/>
                    <a:pt x="2281" y="452"/>
                  </a:cubicBezTo>
                  <a:lnTo>
                    <a:pt x="2281" y="452"/>
                  </a:lnTo>
                  <a:lnTo>
                    <a:pt x="2425" y="575"/>
                  </a:lnTo>
                  <a:lnTo>
                    <a:pt x="2425" y="575"/>
                  </a:lnTo>
                  <a:cubicBezTo>
                    <a:pt x="2462" y="607"/>
                    <a:pt x="2466" y="663"/>
                    <a:pt x="2434" y="700"/>
                  </a:cubicBezTo>
                  <a:lnTo>
                    <a:pt x="2434" y="700"/>
                  </a:lnTo>
                  <a:lnTo>
                    <a:pt x="2232" y="936"/>
                  </a:lnTo>
                  <a:lnTo>
                    <a:pt x="2252" y="961"/>
                  </a:lnTo>
                  <a:lnTo>
                    <a:pt x="2252" y="961"/>
                  </a:lnTo>
                  <a:cubicBezTo>
                    <a:pt x="2302" y="1031"/>
                    <a:pt x="2343" y="1109"/>
                    <a:pt x="2373" y="1194"/>
                  </a:cubicBezTo>
                  <a:lnTo>
                    <a:pt x="2373" y="1194"/>
                  </a:lnTo>
                  <a:lnTo>
                    <a:pt x="2375" y="1204"/>
                  </a:lnTo>
                  <a:lnTo>
                    <a:pt x="2686" y="1132"/>
                  </a:lnTo>
                  <a:lnTo>
                    <a:pt x="2686" y="1132"/>
                  </a:lnTo>
                  <a:cubicBezTo>
                    <a:pt x="2734" y="1121"/>
                    <a:pt x="2782" y="1151"/>
                    <a:pt x="2793" y="1199"/>
                  </a:cubicBezTo>
                  <a:lnTo>
                    <a:pt x="2793" y="1199"/>
                  </a:lnTo>
                  <a:lnTo>
                    <a:pt x="2835" y="1383"/>
                  </a:lnTo>
                  <a:lnTo>
                    <a:pt x="2835" y="1383"/>
                  </a:lnTo>
                  <a:cubicBezTo>
                    <a:pt x="2846" y="1431"/>
                    <a:pt x="2817" y="1479"/>
                    <a:pt x="2769" y="1490"/>
                  </a:cubicBezTo>
                  <a:lnTo>
                    <a:pt x="2769" y="1490"/>
                  </a:lnTo>
                  <a:lnTo>
                    <a:pt x="2415" y="1572"/>
                  </a:lnTo>
                  <a:lnTo>
                    <a:pt x="2407" y="1634"/>
                  </a:lnTo>
                  <a:lnTo>
                    <a:pt x="2407" y="1634"/>
                  </a:lnTo>
                  <a:cubicBezTo>
                    <a:pt x="2393" y="1719"/>
                    <a:pt x="2365" y="1801"/>
                    <a:pt x="2327" y="1878"/>
                  </a:cubicBezTo>
                  <a:lnTo>
                    <a:pt x="2327" y="1878"/>
                  </a:lnTo>
                  <a:lnTo>
                    <a:pt x="2306" y="1916"/>
                  </a:lnTo>
                  <a:lnTo>
                    <a:pt x="2516" y="2060"/>
                  </a:lnTo>
                  <a:lnTo>
                    <a:pt x="2516" y="2060"/>
                  </a:lnTo>
                  <a:cubicBezTo>
                    <a:pt x="2556" y="2087"/>
                    <a:pt x="2567" y="2142"/>
                    <a:pt x="2539" y="2183"/>
                  </a:cubicBezTo>
                  <a:lnTo>
                    <a:pt x="2539" y="2183"/>
                  </a:lnTo>
                  <a:lnTo>
                    <a:pt x="2433" y="2339"/>
                  </a:lnTo>
                  <a:lnTo>
                    <a:pt x="2433" y="2339"/>
                  </a:lnTo>
                  <a:cubicBezTo>
                    <a:pt x="2405" y="2380"/>
                    <a:pt x="2350" y="2390"/>
                    <a:pt x="2309" y="2363"/>
                  </a:cubicBezTo>
                  <a:lnTo>
                    <a:pt x="2309" y="2363"/>
                  </a:lnTo>
                  <a:lnTo>
                    <a:pt x="2062" y="2194"/>
                  </a:lnTo>
                  <a:lnTo>
                    <a:pt x="2054" y="2201"/>
                  </a:lnTo>
                  <a:lnTo>
                    <a:pt x="2054" y="2201"/>
                  </a:lnTo>
                  <a:cubicBezTo>
                    <a:pt x="2007" y="2235"/>
                    <a:pt x="1957" y="2264"/>
                    <a:pt x="1903" y="2289"/>
                  </a:cubicBezTo>
                  <a:lnTo>
                    <a:pt x="1903" y="2289"/>
                  </a:lnTo>
                  <a:lnTo>
                    <a:pt x="1881" y="2298"/>
                  </a:lnTo>
                  <a:lnTo>
                    <a:pt x="1946" y="2576"/>
                  </a:lnTo>
                  <a:lnTo>
                    <a:pt x="1946" y="2576"/>
                  </a:lnTo>
                  <a:cubicBezTo>
                    <a:pt x="1957" y="2623"/>
                    <a:pt x="1927" y="2671"/>
                    <a:pt x="1879" y="2682"/>
                  </a:cubicBezTo>
                  <a:lnTo>
                    <a:pt x="1879" y="2682"/>
                  </a:lnTo>
                  <a:lnTo>
                    <a:pt x="1695" y="2725"/>
                  </a:lnTo>
                  <a:lnTo>
                    <a:pt x="1695" y="2725"/>
                  </a:lnTo>
                  <a:cubicBezTo>
                    <a:pt x="1647" y="2736"/>
                    <a:pt x="1599" y="2706"/>
                    <a:pt x="1588" y="2658"/>
                  </a:cubicBezTo>
                  <a:lnTo>
                    <a:pt x="1588" y="2658"/>
                  </a:lnTo>
                  <a:lnTo>
                    <a:pt x="1521" y="2369"/>
                  </a:lnTo>
                  <a:lnTo>
                    <a:pt x="1466" y="2368"/>
                  </a:lnTo>
                  <a:lnTo>
                    <a:pt x="1466" y="2368"/>
                  </a:lnTo>
                  <a:cubicBezTo>
                    <a:pt x="1379" y="2361"/>
                    <a:pt x="1295" y="2342"/>
                    <a:pt x="1215" y="2311"/>
                  </a:cubicBezTo>
                  <a:lnTo>
                    <a:pt x="1215" y="2311"/>
                  </a:lnTo>
                  <a:lnTo>
                    <a:pt x="1151" y="2283"/>
                  </a:lnTo>
                  <a:lnTo>
                    <a:pt x="944" y="2538"/>
                  </a:lnTo>
                  <a:lnTo>
                    <a:pt x="944" y="2538"/>
                  </a:lnTo>
                  <a:cubicBezTo>
                    <a:pt x="914" y="2576"/>
                    <a:pt x="858" y="2582"/>
                    <a:pt x="820" y="2551"/>
                  </a:cubicBezTo>
                  <a:lnTo>
                    <a:pt x="820" y="2551"/>
                  </a:lnTo>
                  <a:lnTo>
                    <a:pt x="673" y="2432"/>
                  </a:lnTo>
                  <a:lnTo>
                    <a:pt x="673" y="2432"/>
                  </a:lnTo>
                  <a:cubicBezTo>
                    <a:pt x="635" y="2401"/>
                    <a:pt x="629" y="2345"/>
                    <a:pt x="660" y="2307"/>
                  </a:cubicBezTo>
                  <a:lnTo>
                    <a:pt x="660" y="2307"/>
                  </a:lnTo>
                  <a:lnTo>
                    <a:pt x="860" y="2061"/>
                  </a:lnTo>
                  <a:lnTo>
                    <a:pt x="813" y="2003"/>
                  </a:lnTo>
                  <a:lnTo>
                    <a:pt x="779" y="1950"/>
                  </a:lnTo>
                  <a:lnTo>
                    <a:pt x="426" y="2032"/>
                  </a:lnTo>
                  <a:lnTo>
                    <a:pt x="426" y="2032"/>
                  </a:lnTo>
                  <a:cubicBezTo>
                    <a:pt x="379" y="2043"/>
                    <a:pt x="331" y="2013"/>
                    <a:pt x="320" y="1966"/>
                  </a:cubicBezTo>
                  <a:lnTo>
                    <a:pt x="320" y="1966"/>
                  </a:lnTo>
                  <a:lnTo>
                    <a:pt x="277" y="1781"/>
                  </a:lnTo>
                  <a:lnTo>
                    <a:pt x="277" y="1781"/>
                  </a:lnTo>
                  <a:cubicBezTo>
                    <a:pt x="266" y="1734"/>
                    <a:pt x="296" y="1686"/>
                    <a:pt x="344" y="1675"/>
                  </a:cubicBezTo>
                  <a:lnTo>
                    <a:pt x="344" y="1675"/>
                  </a:lnTo>
                  <a:lnTo>
                    <a:pt x="653" y="1603"/>
                  </a:lnTo>
                  <a:lnTo>
                    <a:pt x="651" y="1593"/>
                  </a:lnTo>
                  <a:lnTo>
                    <a:pt x="651" y="1593"/>
                  </a:lnTo>
                  <a:cubicBezTo>
                    <a:pt x="640" y="1503"/>
                    <a:pt x="642" y="1415"/>
                    <a:pt x="657" y="1330"/>
                  </a:cubicBezTo>
                  <a:lnTo>
                    <a:pt x="657" y="1330"/>
                  </a:lnTo>
                  <a:lnTo>
                    <a:pt x="676" y="1249"/>
                  </a:lnTo>
                  <a:lnTo>
                    <a:pt x="423" y="1095"/>
                  </a:lnTo>
                  <a:lnTo>
                    <a:pt x="423" y="1095"/>
                  </a:lnTo>
                  <a:cubicBezTo>
                    <a:pt x="381" y="1070"/>
                    <a:pt x="368" y="1015"/>
                    <a:pt x="394" y="973"/>
                  </a:cubicBezTo>
                  <a:lnTo>
                    <a:pt x="394" y="973"/>
                  </a:lnTo>
                  <a:lnTo>
                    <a:pt x="492" y="812"/>
                  </a:lnTo>
                  <a:lnTo>
                    <a:pt x="492" y="812"/>
                  </a:lnTo>
                  <a:cubicBezTo>
                    <a:pt x="505" y="791"/>
                    <a:pt x="525" y="777"/>
                    <a:pt x="547" y="772"/>
                  </a:cubicBezTo>
                  <a:lnTo>
                    <a:pt x="547" y="772"/>
                  </a:lnTo>
                  <a:cubicBezTo>
                    <a:pt x="569" y="766"/>
                    <a:pt x="593" y="769"/>
                    <a:pt x="614" y="782"/>
                  </a:cubicBezTo>
                  <a:lnTo>
                    <a:pt x="614" y="782"/>
                  </a:lnTo>
                  <a:lnTo>
                    <a:pt x="844" y="922"/>
                  </a:lnTo>
                  <a:lnTo>
                    <a:pt x="883" y="877"/>
                  </a:lnTo>
                  <a:lnTo>
                    <a:pt x="883" y="877"/>
                  </a:lnTo>
                  <a:cubicBezTo>
                    <a:pt x="941" y="814"/>
                    <a:pt x="1008" y="759"/>
                    <a:pt x="1084" y="715"/>
                  </a:cubicBezTo>
                  <a:lnTo>
                    <a:pt x="1084" y="715"/>
                  </a:lnTo>
                  <a:lnTo>
                    <a:pt x="1133" y="690"/>
                  </a:lnTo>
                  <a:lnTo>
                    <a:pt x="1071" y="425"/>
                  </a:lnTo>
                  <a:lnTo>
                    <a:pt x="1071" y="425"/>
                  </a:lnTo>
                  <a:cubicBezTo>
                    <a:pt x="1060" y="377"/>
                    <a:pt x="1090" y="329"/>
                    <a:pt x="1138" y="318"/>
                  </a:cubicBezTo>
                </a:path>
                <a:path w="3072" h="2988">
                  <a:moveTo>
                    <a:pt x="1244" y="1561"/>
                  </a:moveTo>
                  <a:cubicBezTo>
                    <a:pt x="1207" y="1400"/>
                    <a:pt x="1307" y="1240"/>
                    <a:pt x="1468" y="1202"/>
                  </a:cubicBezTo>
                  <a:lnTo>
                    <a:pt x="1468" y="1202"/>
                  </a:lnTo>
                  <a:lnTo>
                    <a:pt x="1468" y="1202"/>
                  </a:lnTo>
                  <a:lnTo>
                    <a:pt x="1468" y="1202"/>
                  </a:lnTo>
                  <a:cubicBezTo>
                    <a:pt x="1629" y="1165"/>
                    <a:pt x="1790" y="1265"/>
                    <a:pt x="1827" y="1426"/>
                  </a:cubicBezTo>
                  <a:lnTo>
                    <a:pt x="1827" y="1426"/>
                  </a:lnTo>
                  <a:cubicBezTo>
                    <a:pt x="1827" y="1426"/>
                    <a:pt x="1827" y="1426"/>
                    <a:pt x="1827" y="1426"/>
                  </a:cubicBezTo>
                  <a:lnTo>
                    <a:pt x="1827" y="1426"/>
                  </a:lnTo>
                  <a:lnTo>
                    <a:pt x="1827" y="1426"/>
                  </a:lnTo>
                  <a:lnTo>
                    <a:pt x="1827" y="1426"/>
                  </a:lnTo>
                  <a:cubicBezTo>
                    <a:pt x="1865" y="1587"/>
                    <a:pt x="1764" y="1748"/>
                    <a:pt x="1603" y="1786"/>
                  </a:cubicBezTo>
                  <a:lnTo>
                    <a:pt x="1603" y="1786"/>
                  </a:lnTo>
                  <a:lnTo>
                    <a:pt x="1603" y="1786"/>
                  </a:lnTo>
                  <a:lnTo>
                    <a:pt x="1603" y="1786"/>
                  </a:lnTo>
                  <a:cubicBezTo>
                    <a:pt x="1442" y="1823"/>
                    <a:pt x="1282" y="1723"/>
                    <a:pt x="1244" y="1561"/>
                  </a:cubicBezTo>
                  <a:lnTo>
                    <a:pt x="1244" y="1561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719686" y="0"/>
              <a:ext cx="3370230" cy="3224117"/>
            </a:xfrm>
            <a:custGeom>
              <a:rect l="0" t="0" r="0" b="0"/>
              <a:pathLst>
                <a:path w="5307" h="5077">
                  <a:moveTo>
                    <a:pt x="2652" y="1259"/>
                  </a:moveTo>
                  <a:cubicBezTo>
                    <a:pt x="1960" y="1259"/>
                    <a:pt x="1398" y="1820"/>
                    <a:pt x="1398" y="2513"/>
                  </a:cubicBezTo>
                  <a:lnTo>
                    <a:pt x="1398" y="2513"/>
                  </a:lnTo>
                  <a:cubicBezTo>
                    <a:pt x="1398" y="3205"/>
                    <a:pt x="1960" y="3766"/>
                    <a:pt x="2652" y="3766"/>
                  </a:cubicBezTo>
                  <a:lnTo>
                    <a:pt x="2652" y="3766"/>
                  </a:lnTo>
                  <a:cubicBezTo>
                    <a:pt x="3344" y="3766"/>
                    <a:pt x="3905" y="3205"/>
                    <a:pt x="3905" y="2513"/>
                  </a:cubicBezTo>
                  <a:lnTo>
                    <a:pt x="3905" y="2513"/>
                  </a:lnTo>
                  <a:cubicBezTo>
                    <a:pt x="3905" y="1820"/>
                    <a:pt x="3344" y="1259"/>
                    <a:pt x="2652" y="1259"/>
                  </a:cubicBezTo>
                  <a:moveTo>
                    <a:pt x="2401" y="0"/>
                  </a:moveTo>
                  <a:lnTo>
                    <a:pt x="2790" y="0"/>
                  </a:lnTo>
                  <a:lnTo>
                    <a:pt x="2790" y="0"/>
                  </a:lnTo>
                  <a:cubicBezTo>
                    <a:pt x="2891" y="0"/>
                    <a:pt x="2972" y="81"/>
                    <a:pt x="2972" y="182"/>
                  </a:cubicBezTo>
                  <a:lnTo>
                    <a:pt x="2972" y="182"/>
                  </a:lnTo>
                  <a:lnTo>
                    <a:pt x="2972" y="717"/>
                  </a:lnTo>
                  <a:lnTo>
                    <a:pt x="3020" y="724"/>
                  </a:lnTo>
                  <a:lnTo>
                    <a:pt x="3020" y="724"/>
                  </a:lnTo>
                  <a:cubicBezTo>
                    <a:pt x="3317" y="785"/>
                    <a:pt x="3588" y="918"/>
                    <a:pt x="3813" y="1104"/>
                  </a:cubicBezTo>
                  <a:lnTo>
                    <a:pt x="3813" y="1104"/>
                  </a:lnTo>
                  <a:lnTo>
                    <a:pt x="3853" y="1141"/>
                  </a:lnTo>
                  <a:lnTo>
                    <a:pt x="4375" y="757"/>
                  </a:lnTo>
                  <a:lnTo>
                    <a:pt x="4375" y="757"/>
                  </a:lnTo>
                  <a:cubicBezTo>
                    <a:pt x="4415" y="728"/>
                    <a:pt x="4464" y="717"/>
                    <a:pt x="4510" y="724"/>
                  </a:cubicBezTo>
                  <a:lnTo>
                    <a:pt x="4510" y="724"/>
                  </a:lnTo>
                  <a:cubicBezTo>
                    <a:pt x="4556" y="731"/>
                    <a:pt x="4600" y="756"/>
                    <a:pt x="4629" y="796"/>
                  </a:cubicBezTo>
                  <a:lnTo>
                    <a:pt x="4629" y="796"/>
                  </a:lnTo>
                  <a:lnTo>
                    <a:pt x="4860" y="1110"/>
                  </a:lnTo>
                  <a:lnTo>
                    <a:pt x="4860" y="1110"/>
                  </a:lnTo>
                  <a:cubicBezTo>
                    <a:pt x="4920" y="1191"/>
                    <a:pt x="4902" y="1305"/>
                    <a:pt x="4821" y="1365"/>
                  </a:cubicBezTo>
                  <a:lnTo>
                    <a:pt x="4821" y="1365"/>
                  </a:lnTo>
                  <a:lnTo>
                    <a:pt x="4306" y="1743"/>
                  </a:lnTo>
                  <a:lnTo>
                    <a:pt x="4334" y="1802"/>
                  </a:lnTo>
                  <a:lnTo>
                    <a:pt x="4334" y="1802"/>
                  </a:lnTo>
                  <a:cubicBezTo>
                    <a:pt x="4403" y="1966"/>
                    <a:pt x="4449" y="2142"/>
                    <a:pt x="4468" y="2326"/>
                  </a:cubicBezTo>
                  <a:lnTo>
                    <a:pt x="4468" y="2326"/>
                  </a:lnTo>
                  <a:lnTo>
                    <a:pt x="4469" y="2348"/>
                  </a:lnTo>
                  <a:lnTo>
                    <a:pt x="5125" y="2348"/>
                  </a:lnTo>
                  <a:lnTo>
                    <a:pt x="5125" y="2348"/>
                  </a:lnTo>
                  <a:cubicBezTo>
                    <a:pt x="5225" y="2348"/>
                    <a:pt x="5307" y="2429"/>
                    <a:pt x="5307" y="2530"/>
                  </a:cubicBezTo>
                  <a:lnTo>
                    <a:pt x="5307" y="2530"/>
                  </a:lnTo>
                  <a:lnTo>
                    <a:pt x="5307" y="2919"/>
                  </a:lnTo>
                  <a:lnTo>
                    <a:pt x="5307" y="2919"/>
                  </a:lnTo>
                  <a:cubicBezTo>
                    <a:pt x="5307" y="3020"/>
                    <a:pt x="5225" y="3101"/>
                    <a:pt x="5125" y="3101"/>
                  </a:cubicBezTo>
                  <a:lnTo>
                    <a:pt x="5125" y="3101"/>
                  </a:lnTo>
                  <a:lnTo>
                    <a:pt x="4378" y="3101"/>
                  </a:lnTo>
                  <a:lnTo>
                    <a:pt x="4334" y="3223"/>
                  </a:lnTo>
                  <a:lnTo>
                    <a:pt x="4334" y="3223"/>
                  </a:lnTo>
                  <a:cubicBezTo>
                    <a:pt x="4265" y="3387"/>
                    <a:pt x="4172" y="3538"/>
                    <a:pt x="4060" y="3674"/>
                  </a:cubicBezTo>
                  <a:lnTo>
                    <a:pt x="4060" y="3674"/>
                  </a:lnTo>
                  <a:lnTo>
                    <a:pt x="3999" y="3741"/>
                  </a:lnTo>
                  <a:lnTo>
                    <a:pt x="4354" y="4126"/>
                  </a:lnTo>
                  <a:lnTo>
                    <a:pt x="4354" y="4126"/>
                  </a:lnTo>
                  <a:cubicBezTo>
                    <a:pt x="4422" y="4200"/>
                    <a:pt x="4417" y="4315"/>
                    <a:pt x="4343" y="4383"/>
                  </a:cubicBezTo>
                  <a:lnTo>
                    <a:pt x="4343" y="4383"/>
                  </a:lnTo>
                  <a:lnTo>
                    <a:pt x="4057" y="4647"/>
                  </a:lnTo>
                  <a:lnTo>
                    <a:pt x="4057" y="4647"/>
                  </a:lnTo>
                  <a:cubicBezTo>
                    <a:pt x="3983" y="4715"/>
                    <a:pt x="3868" y="4711"/>
                    <a:pt x="3800" y="4637"/>
                  </a:cubicBezTo>
                  <a:lnTo>
                    <a:pt x="3800" y="4637"/>
                  </a:lnTo>
                  <a:lnTo>
                    <a:pt x="3383" y="4185"/>
                  </a:lnTo>
                  <a:lnTo>
                    <a:pt x="3362" y="4194"/>
                  </a:lnTo>
                  <a:lnTo>
                    <a:pt x="3362" y="4194"/>
                  </a:lnTo>
                  <a:cubicBezTo>
                    <a:pt x="3253" y="4241"/>
                    <a:pt x="3139" y="4276"/>
                    <a:pt x="3020" y="4301"/>
                  </a:cubicBezTo>
                  <a:lnTo>
                    <a:pt x="3020" y="4301"/>
                  </a:lnTo>
                  <a:lnTo>
                    <a:pt x="2972" y="4308"/>
                  </a:lnTo>
                  <a:lnTo>
                    <a:pt x="2972" y="4895"/>
                  </a:lnTo>
                  <a:lnTo>
                    <a:pt x="2972" y="4895"/>
                  </a:lnTo>
                  <a:cubicBezTo>
                    <a:pt x="2972" y="4995"/>
                    <a:pt x="2891" y="5077"/>
                    <a:pt x="2790" y="5077"/>
                  </a:cubicBezTo>
                  <a:lnTo>
                    <a:pt x="2790" y="5077"/>
                  </a:lnTo>
                  <a:lnTo>
                    <a:pt x="2401" y="5077"/>
                  </a:lnTo>
                  <a:lnTo>
                    <a:pt x="2401" y="5077"/>
                  </a:lnTo>
                  <a:cubicBezTo>
                    <a:pt x="2300" y="5077"/>
                    <a:pt x="2219" y="4995"/>
                    <a:pt x="2219" y="4895"/>
                  </a:cubicBezTo>
                  <a:lnTo>
                    <a:pt x="2219" y="4895"/>
                  </a:lnTo>
                  <a:lnTo>
                    <a:pt x="2219" y="4284"/>
                  </a:lnTo>
                  <a:lnTo>
                    <a:pt x="2109" y="4256"/>
                  </a:lnTo>
                  <a:lnTo>
                    <a:pt x="2109" y="4256"/>
                  </a:lnTo>
                  <a:cubicBezTo>
                    <a:pt x="1938" y="4202"/>
                    <a:pt x="1777" y="4125"/>
                    <a:pt x="1631" y="4026"/>
                  </a:cubicBezTo>
                  <a:lnTo>
                    <a:pt x="1631" y="4026"/>
                  </a:lnTo>
                  <a:lnTo>
                    <a:pt x="1517" y="3941"/>
                  </a:lnTo>
                  <a:lnTo>
                    <a:pt x="985" y="4356"/>
                  </a:lnTo>
                  <a:lnTo>
                    <a:pt x="985" y="4356"/>
                  </a:lnTo>
                  <a:cubicBezTo>
                    <a:pt x="905" y="4417"/>
                    <a:pt x="791" y="4403"/>
                    <a:pt x="729" y="4324"/>
                  </a:cubicBezTo>
                  <a:lnTo>
                    <a:pt x="729" y="4324"/>
                  </a:lnTo>
                  <a:lnTo>
                    <a:pt x="490" y="4017"/>
                  </a:lnTo>
                  <a:lnTo>
                    <a:pt x="490" y="4017"/>
                  </a:lnTo>
                  <a:cubicBezTo>
                    <a:pt x="428" y="3937"/>
                    <a:pt x="442" y="3823"/>
                    <a:pt x="521" y="3761"/>
                  </a:cubicBezTo>
                  <a:lnTo>
                    <a:pt x="521" y="3761"/>
                  </a:lnTo>
                  <a:lnTo>
                    <a:pt x="1036" y="3360"/>
                  </a:lnTo>
                  <a:lnTo>
                    <a:pt x="970" y="3223"/>
                  </a:lnTo>
                  <a:lnTo>
                    <a:pt x="926" y="3101"/>
                  </a:lnTo>
                  <a:lnTo>
                    <a:pt x="182" y="3101"/>
                  </a:lnTo>
                  <a:lnTo>
                    <a:pt x="182" y="3101"/>
                  </a:lnTo>
                  <a:cubicBezTo>
                    <a:pt x="81" y="3101"/>
                    <a:pt x="0" y="3020"/>
                    <a:pt x="0" y="2919"/>
                  </a:cubicBezTo>
                  <a:lnTo>
                    <a:pt x="0" y="2919"/>
                  </a:lnTo>
                  <a:lnTo>
                    <a:pt x="0" y="2530"/>
                  </a:lnTo>
                  <a:lnTo>
                    <a:pt x="0" y="2530"/>
                  </a:lnTo>
                  <a:cubicBezTo>
                    <a:pt x="0" y="2429"/>
                    <a:pt x="81" y="2348"/>
                    <a:pt x="182" y="2348"/>
                  </a:cubicBezTo>
                  <a:lnTo>
                    <a:pt x="182" y="2348"/>
                  </a:lnTo>
                  <a:lnTo>
                    <a:pt x="835" y="2348"/>
                  </a:lnTo>
                  <a:lnTo>
                    <a:pt x="836" y="2326"/>
                  </a:lnTo>
                  <a:lnTo>
                    <a:pt x="836" y="2326"/>
                  </a:lnTo>
                  <a:cubicBezTo>
                    <a:pt x="855" y="2142"/>
                    <a:pt x="901" y="1966"/>
                    <a:pt x="970" y="1802"/>
                  </a:cubicBezTo>
                  <a:lnTo>
                    <a:pt x="970" y="1802"/>
                  </a:lnTo>
                  <a:lnTo>
                    <a:pt x="1044" y="1648"/>
                  </a:lnTo>
                  <a:lnTo>
                    <a:pt x="610" y="1224"/>
                  </a:lnTo>
                  <a:lnTo>
                    <a:pt x="610" y="1224"/>
                  </a:lnTo>
                  <a:cubicBezTo>
                    <a:pt x="538" y="1153"/>
                    <a:pt x="537" y="1038"/>
                    <a:pt x="607" y="966"/>
                  </a:cubicBezTo>
                  <a:lnTo>
                    <a:pt x="607" y="966"/>
                  </a:lnTo>
                  <a:lnTo>
                    <a:pt x="880" y="688"/>
                  </a:lnTo>
                  <a:lnTo>
                    <a:pt x="880" y="688"/>
                  </a:lnTo>
                  <a:cubicBezTo>
                    <a:pt x="915" y="652"/>
                    <a:pt x="961" y="633"/>
                    <a:pt x="1008" y="633"/>
                  </a:cubicBezTo>
                  <a:lnTo>
                    <a:pt x="1008" y="633"/>
                  </a:lnTo>
                  <a:cubicBezTo>
                    <a:pt x="1055" y="632"/>
                    <a:pt x="1101" y="650"/>
                    <a:pt x="1137" y="685"/>
                  </a:cubicBezTo>
                  <a:lnTo>
                    <a:pt x="1137" y="685"/>
                  </a:lnTo>
                  <a:lnTo>
                    <a:pt x="1533" y="1072"/>
                  </a:lnTo>
                  <a:lnTo>
                    <a:pt x="1631" y="999"/>
                  </a:lnTo>
                  <a:lnTo>
                    <a:pt x="1631" y="999"/>
                  </a:lnTo>
                  <a:cubicBezTo>
                    <a:pt x="1777" y="901"/>
                    <a:pt x="1938" y="823"/>
                    <a:pt x="2109" y="769"/>
                  </a:cubicBezTo>
                  <a:lnTo>
                    <a:pt x="2109" y="769"/>
                  </a:lnTo>
                  <a:lnTo>
                    <a:pt x="2219" y="741"/>
                  </a:lnTo>
                  <a:lnTo>
                    <a:pt x="2219" y="182"/>
                  </a:lnTo>
                  <a:lnTo>
                    <a:pt x="2219" y="182"/>
                  </a:lnTo>
                  <a:cubicBezTo>
                    <a:pt x="2219" y="81"/>
                    <a:pt x="2300" y="0"/>
                    <a:pt x="2401" y="0"/>
                  </a:cubicBezTo>
                </a:path>
                <a:path w="5307" h="5077">
                  <a:moveTo>
                    <a:pt x="2131" y="2630"/>
                  </a:moveTo>
                  <a:cubicBezTo>
                    <a:pt x="2065" y="2342"/>
                    <a:pt x="2244" y="2054"/>
                    <a:pt x="2532" y="1988"/>
                  </a:cubicBezTo>
                  <a:lnTo>
                    <a:pt x="2532" y="1988"/>
                  </a:lnTo>
                  <a:lnTo>
                    <a:pt x="2532" y="1988"/>
                  </a:lnTo>
                  <a:lnTo>
                    <a:pt x="2532" y="1988"/>
                  </a:lnTo>
                  <a:cubicBezTo>
                    <a:pt x="2821" y="1921"/>
                    <a:pt x="3108" y="2100"/>
                    <a:pt x="3175" y="2389"/>
                  </a:cubicBezTo>
                  <a:lnTo>
                    <a:pt x="3175" y="2389"/>
                  </a:lnTo>
                  <a:cubicBezTo>
                    <a:pt x="3175" y="2389"/>
                    <a:pt x="3175" y="2389"/>
                    <a:pt x="3175" y="2389"/>
                  </a:cubicBezTo>
                  <a:lnTo>
                    <a:pt x="3175" y="2389"/>
                  </a:lnTo>
                  <a:lnTo>
                    <a:pt x="3175" y="2389"/>
                  </a:lnTo>
                  <a:lnTo>
                    <a:pt x="3175" y="2389"/>
                  </a:lnTo>
                  <a:cubicBezTo>
                    <a:pt x="3242" y="2677"/>
                    <a:pt x="3062" y="2965"/>
                    <a:pt x="2774" y="3031"/>
                  </a:cubicBezTo>
                  <a:lnTo>
                    <a:pt x="2774" y="3031"/>
                  </a:lnTo>
                  <a:cubicBezTo>
                    <a:pt x="2486" y="3098"/>
                    <a:pt x="2198" y="2919"/>
                    <a:pt x="2131" y="2630"/>
                  </a:cubicBezTo>
                  <a:lnTo>
                    <a:pt x="2131" y="263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950782" y="2295097"/>
              <a:ext cx="1021746" cy="977455"/>
            </a:xfrm>
            <a:custGeom>
              <a:rect l="0" t="0" r="0" b="0"/>
              <a:pathLst>
                <a:path w="1609" h="1539">
                  <a:moveTo>
                    <a:pt x="804" y="381"/>
                  </a:moveTo>
                  <a:cubicBezTo>
                    <a:pt x="594" y="381"/>
                    <a:pt x="424" y="552"/>
                    <a:pt x="424" y="761"/>
                  </a:cubicBezTo>
                  <a:lnTo>
                    <a:pt x="424" y="761"/>
                  </a:lnTo>
                  <a:cubicBezTo>
                    <a:pt x="424" y="971"/>
                    <a:pt x="594" y="1141"/>
                    <a:pt x="804" y="1141"/>
                  </a:cubicBezTo>
                  <a:lnTo>
                    <a:pt x="804" y="1141"/>
                  </a:lnTo>
                  <a:cubicBezTo>
                    <a:pt x="1014" y="1141"/>
                    <a:pt x="1184" y="971"/>
                    <a:pt x="1184" y="761"/>
                  </a:cubicBezTo>
                  <a:lnTo>
                    <a:pt x="1184" y="761"/>
                  </a:lnTo>
                  <a:cubicBezTo>
                    <a:pt x="1184" y="552"/>
                    <a:pt x="1014" y="381"/>
                    <a:pt x="804" y="381"/>
                  </a:cubicBezTo>
                  <a:moveTo>
                    <a:pt x="727" y="0"/>
                  </a:moveTo>
                  <a:lnTo>
                    <a:pt x="846" y="0"/>
                  </a:lnTo>
                  <a:lnTo>
                    <a:pt x="846" y="0"/>
                  </a:lnTo>
                  <a:cubicBezTo>
                    <a:pt x="876" y="0"/>
                    <a:pt x="901" y="24"/>
                    <a:pt x="901" y="55"/>
                  </a:cubicBezTo>
                  <a:lnTo>
                    <a:pt x="901" y="55"/>
                  </a:lnTo>
                  <a:lnTo>
                    <a:pt x="901" y="217"/>
                  </a:lnTo>
                  <a:lnTo>
                    <a:pt x="915" y="219"/>
                  </a:lnTo>
                  <a:lnTo>
                    <a:pt x="915" y="219"/>
                  </a:lnTo>
                  <a:cubicBezTo>
                    <a:pt x="1005" y="238"/>
                    <a:pt x="1087" y="278"/>
                    <a:pt x="1156" y="334"/>
                  </a:cubicBezTo>
                  <a:lnTo>
                    <a:pt x="1156" y="334"/>
                  </a:lnTo>
                  <a:lnTo>
                    <a:pt x="1168" y="345"/>
                  </a:lnTo>
                  <a:lnTo>
                    <a:pt x="1326" y="229"/>
                  </a:lnTo>
                  <a:lnTo>
                    <a:pt x="1326" y="229"/>
                  </a:lnTo>
                  <a:cubicBezTo>
                    <a:pt x="1338" y="220"/>
                    <a:pt x="1353" y="217"/>
                    <a:pt x="1367" y="219"/>
                  </a:cubicBezTo>
                  <a:lnTo>
                    <a:pt x="1367" y="219"/>
                  </a:lnTo>
                  <a:cubicBezTo>
                    <a:pt x="1381" y="221"/>
                    <a:pt x="1394" y="229"/>
                    <a:pt x="1403" y="241"/>
                  </a:cubicBezTo>
                  <a:lnTo>
                    <a:pt x="1403" y="241"/>
                  </a:lnTo>
                  <a:lnTo>
                    <a:pt x="1473" y="336"/>
                  </a:lnTo>
                  <a:lnTo>
                    <a:pt x="1473" y="336"/>
                  </a:lnTo>
                  <a:cubicBezTo>
                    <a:pt x="1491" y="361"/>
                    <a:pt x="1486" y="395"/>
                    <a:pt x="1461" y="413"/>
                  </a:cubicBezTo>
                  <a:lnTo>
                    <a:pt x="1461" y="413"/>
                  </a:lnTo>
                  <a:lnTo>
                    <a:pt x="1305" y="528"/>
                  </a:lnTo>
                  <a:lnTo>
                    <a:pt x="1314" y="546"/>
                  </a:lnTo>
                  <a:lnTo>
                    <a:pt x="1314" y="546"/>
                  </a:lnTo>
                  <a:cubicBezTo>
                    <a:pt x="1335" y="596"/>
                    <a:pt x="1348" y="649"/>
                    <a:pt x="1354" y="705"/>
                  </a:cubicBezTo>
                  <a:lnTo>
                    <a:pt x="1354" y="705"/>
                  </a:lnTo>
                  <a:lnTo>
                    <a:pt x="1354" y="711"/>
                  </a:lnTo>
                  <a:lnTo>
                    <a:pt x="1553" y="711"/>
                  </a:lnTo>
                  <a:lnTo>
                    <a:pt x="1553" y="711"/>
                  </a:lnTo>
                  <a:cubicBezTo>
                    <a:pt x="1584" y="711"/>
                    <a:pt x="1609" y="736"/>
                    <a:pt x="1609" y="767"/>
                  </a:cubicBezTo>
                  <a:lnTo>
                    <a:pt x="1609" y="767"/>
                  </a:lnTo>
                  <a:lnTo>
                    <a:pt x="1609" y="885"/>
                  </a:lnTo>
                  <a:lnTo>
                    <a:pt x="1609" y="885"/>
                  </a:lnTo>
                  <a:cubicBezTo>
                    <a:pt x="1609" y="915"/>
                    <a:pt x="1584" y="940"/>
                    <a:pt x="1553" y="940"/>
                  </a:cubicBezTo>
                  <a:lnTo>
                    <a:pt x="1553" y="940"/>
                  </a:lnTo>
                  <a:lnTo>
                    <a:pt x="1327" y="940"/>
                  </a:lnTo>
                  <a:lnTo>
                    <a:pt x="1314" y="977"/>
                  </a:lnTo>
                  <a:lnTo>
                    <a:pt x="1314" y="977"/>
                  </a:lnTo>
                  <a:cubicBezTo>
                    <a:pt x="1293" y="1026"/>
                    <a:pt x="1264" y="1072"/>
                    <a:pt x="1231" y="1113"/>
                  </a:cubicBezTo>
                  <a:lnTo>
                    <a:pt x="1231" y="1113"/>
                  </a:lnTo>
                  <a:lnTo>
                    <a:pt x="1212" y="1134"/>
                  </a:lnTo>
                  <a:lnTo>
                    <a:pt x="1320" y="1250"/>
                  </a:lnTo>
                  <a:lnTo>
                    <a:pt x="1320" y="1250"/>
                  </a:lnTo>
                  <a:cubicBezTo>
                    <a:pt x="1340" y="1273"/>
                    <a:pt x="1339" y="1308"/>
                    <a:pt x="1316" y="1328"/>
                  </a:cubicBezTo>
                  <a:lnTo>
                    <a:pt x="1316" y="1328"/>
                  </a:lnTo>
                  <a:lnTo>
                    <a:pt x="1230" y="1409"/>
                  </a:lnTo>
                  <a:lnTo>
                    <a:pt x="1230" y="1409"/>
                  </a:lnTo>
                  <a:cubicBezTo>
                    <a:pt x="1207" y="1429"/>
                    <a:pt x="1172" y="1428"/>
                    <a:pt x="1152" y="1405"/>
                  </a:cubicBezTo>
                  <a:lnTo>
                    <a:pt x="1152" y="1405"/>
                  </a:lnTo>
                  <a:lnTo>
                    <a:pt x="1025" y="1268"/>
                  </a:lnTo>
                  <a:lnTo>
                    <a:pt x="1019" y="1271"/>
                  </a:lnTo>
                  <a:lnTo>
                    <a:pt x="1019" y="1271"/>
                  </a:lnTo>
                  <a:cubicBezTo>
                    <a:pt x="986" y="1285"/>
                    <a:pt x="951" y="1296"/>
                    <a:pt x="915" y="1304"/>
                  </a:cubicBezTo>
                  <a:lnTo>
                    <a:pt x="915" y="1304"/>
                  </a:lnTo>
                  <a:lnTo>
                    <a:pt x="901" y="1306"/>
                  </a:lnTo>
                  <a:lnTo>
                    <a:pt x="901" y="1484"/>
                  </a:lnTo>
                  <a:lnTo>
                    <a:pt x="901" y="1484"/>
                  </a:lnTo>
                  <a:cubicBezTo>
                    <a:pt x="901" y="1514"/>
                    <a:pt x="876" y="1539"/>
                    <a:pt x="846" y="1539"/>
                  </a:cubicBezTo>
                  <a:lnTo>
                    <a:pt x="846" y="1539"/>
                  </a:lnTo>
                  <a:lnTo>
                    <a:pt x="727" y="1539"/>
                  </a:lnTo>
                  <a:lnTo>
                    <a:pt x="727" y="1539"/>
                  </a:lnTo>
                  <a:cubicBezTo>
                    <a:pt x="697" y="1539"/>
                    <a:pt x="672" y="1514"/>
                    <a:pt x="672" y="1484"/>
                  </a:cubicBezTo>
                  <a:lnTo>
                    <a:pt x="672" y="1484"/>
                  </a:lnTo>
                  <a:lnTo>
                    <a:pt x="672" y="1298"/>
                  </a:lnTo>
                  <a:lnTo>
                    <a:pt x="639" y="1290"/>
                  </a:lnTo>
                  <a:lnTo>
                    <a:pt x="639" y="1290"/>
                  </a:lnTo>
                  <a:cubicBezTo>
                    <a:pt x="587" y="1274"/>
                    <a:pt x="538" y="1250"/>
                    <a:pt x="494" y="1220"/>
                  </a:cubicBezTo>
                  <a:lnTo>
                    <a:pt x="494" y="1220"/>
                  </a:lnTo>
                  <a:lnTo>
                    <a:pt x="460" y="1194"/>
                  </a:lnTo>
                  <a:lnTo>
                    <a:pt x="298" y="1320"/>
                  </a:lnTo>
                  <a:lnTo>
                    <a:pt x="298" y="1320"/>
                  </a:lnTo>
                  <a:cubicBezTo>
                    <a:pt x="274" y="1339"/>
                    <a:pt x="239" y="1335"/>
                    <a:pt x="221" y="1311"/>
                  </a:cubicBezTo>
                  <a:lnTo>
                    <a:pt x="221" y="1311"/>
                  </a:lnTo>
                  <a:lnTo>
                    <a:pt x="148" y="1217"/>
                  </a:lnTo>
                  <a:lnTo>
                    <a:pt x="148" y="1217"/>
                  </a:lnTo>
                  <a:cubicBezTo>
                    <a:pt x="129" y="1193"/>
                    <a:pt x="134" y="1159"/>
                    <a:pt x="158" y="1140"/>
                  </a:cubicBezTo>
                  <a:lnTo>
                    <a:pt x="158" y="1140"/>
                  </a:lnTo>
                  <a:lnTo>
                    <a:pt x="314" y="1018"/>
                  </a:lnTo>
                  <a:lnTo>
                    <a:pt x="294" y="977"/>
                  </a:lnTo>
                  <a:lnTo>
                    <a:pt x="280" y="940"/>
                  </a:lnTo>
                  <a:lnTo>
                    <a:pt x="55" y="940"/>
                  </a:lnTo>
                  <a:lnTo>
                    <a:pt x="55" y="940"/>
                  </a:lnTo>
                  <a:cubicBezTo>
                    <a:pt x="24" y="940"/>
                    <a:pt x="0" y="915"/>
                    <a:pt x="0" y="885"/>
                  </a:cubicBezTo>
                  <a:lnTo>
                    <a:pt x="0" y="885"/>
                  </a:lnTo>
                  <a:lnTo>
                    <a:pt x="0" y="767"/>
                  </a:lnTo>
                  <a:lnTo>
                    <a:pt x="0" y="767"/>
                  </a:lnTo>
                  <a:cubicBezTo>
                    <a:pt x="0" y="736"/>
                    <a:pt x="24" y="711"/>
                    <a:pt x="55" y="711"/>
                  </a:cubicBezTo>
                  <a:lnTo>
                    <a:pt x="55" y="711"/>
                  </a:lnTo>
                  <a:lnTo>
                    <a:pt x="253" y="711"/>
                  </a:lnTo>
                  <a:lnTo>
                    <a:pt x="253" y="705"/>
                  </a:lnTo>
                  <a:lnTo>
                    <a:pt x="253" y="705"/>
                  </a:lnTo>
                  <a:cubicBezTo>
                    <a:pt x="259" y="649"/>
                    <a:pt x="273" y="596"/>
                    <a:pt x="294" y="546"/>
                  </a:cubicBezTo>
                  <a:lnTo>
                    <a:pt x="294" y="546"/>
                  </a:lnTo>
                  <a:lnTo>
                    <a:pt x="316" y="499"/>
                  </a:lnTo>
                  <a:lnTo>
                    <a:pt x="185" y="371"/>
                  </a:lnTo>
                  <a:lnTo>
                    <a:pt x="185" y="371"/>
                  </a:lnTo>
                  <a:cubicBezTo>
                    <a:pt x="163" y="349"/>
                    <a:pt x="162" y="314"/>
                    <a:pt x="184" y="293"/>
                  </a:cubicBezTo>
                  <a:lnTo>
                    <a:pt x="184" y="293"/>
                  </a:lnTo>
                  <a:lnTo>
                    <a:pt x="266" y="208"/>
                  </a:lnTo>
                  <a:lnTo>
                    <a:pt x="266" y="208"/>
                  </a:lnTo>
                  <a:cubicBezTo>
                    <a:pt x="277" y="197"/>
                    <a:pt x="291" y="192"/>
                    <a:pt x="305" y="192"/>
                  </a:cubicBezTo>
                  <a:lnTo>
                    <a:pt x="305" y="192"/>
                  </a:lnTo>
                  <a:cubicBezTo>
                    <a:pt x="319" y="191"/>
                    <a:pt x="334" y="197"/>
                    <a:pt x="344" y="207"/>
                  </a:cubicBezTo>
                  <a:lnTo>
                    <a:pt x="344" y="207"/>
                  </a:lnTo>
                  <a:lnTo>
                    <a:pt x="464" y="325"/>
                  </a:lnTo>
                  <a:lnTo>
                    <a:pt x="494" y="303"/>
                  </a:lnTo>
                  <a:lnTo>
                    <a:pt x="494" y="303"/>
                  </a:lnTo>
                  <a:cubicBezTo>
                    <a:pt x="538" y="273"/>
                    <a:pt x="587" y="249"/>
                    <a:pt x="639" y="233"/>
                  </a:cubicBezTo>
                  <a:lnTo>
                    <a:pt x="639" y="233"/>
                  </a:lnTo>
                  <a:lnTo>
                    <a:pt x="672" y="224"/>
                  </a:lnTo>
                  <a:lnTo>
                    <a:pt x="672" y="55"/>
                  </a:lnTo>
                  <a:lnTo>
                    <a:pt x="672" y="55"/>
                  </a:lnTo>
                  <a:cubicBezTo>
                    <a:pt x="672" y="24"/>
                    <a:pt x="697" y="0"/>
                    <a:pt x="727" y="0"/>
                  </a:cubicBezTo>
                </a:path>
                <a:path w="1609" h="1539">
                  <a:moveTo>
                    <a:pt x="618" y="769"/>
                  </a:moveTo>
                  <a:cubicBezTo>
                    <a:pt x="618" y="666"/>
                    <a:pt x="701" y="583"/>
                    <a:pt x="804" y="583"/>
                  </a:cubicBezTo>
                  <a:lnTo>
                    <a:pt x="804" y="583"/>
                  </a:lnTo>
                  <a:lnTo>
                    <a:pt x="804" y="583"/>
                  </a:lnTo>
                  <a:lnTo>
                    <a:pt x="804" y="583"/>
                  </a:lnTo>
                  <a:cubicBezTo>
                    <a:pt x="907" y="583"/>
                    <a:pt x="991" y="666"/>
                    <a:pt x="991" y="769"/>
                  </a:cubicBezTo>
                  <a:lnTo>
                    <a:pt x="991" y="769"/>
                  </a:lnTo>
                  <a:cubicBezTo>
                    <a:pt x="991" y="769"/>
                    <a:pt x="991" y="769"/>
                    <a:pt x="991" y="769"/>
                  </a:cubicBezTo>
                  <a:lnTo>
                    <a:pt x="991" y="769"/>
                  </a:lnTo>
                  <a:lnTo>
                    <a:pt x="991" y="769"/>
                  </a:lnTo>
                  <a:lnTo>
                    <a:pt x="991" y="769"/>
                  </a:lnTo>
                  <a:cubicBezTo>
                    <a:pt x="991" y="872"/>
                    <a:pt x="907" y="956"/>
                    <a:pt x="804" y="956"/>
                  </a:cubicBezTo>
                  <a:lnTo>
                    <a:pt x="804" y="956"/>
                  </a:lnTo>
                  <a:lnTo>
                    <a:pt x="804" y="956"/>
                  </a:lnTo>
                  <a:lnTo>
                    <a:pt x="804" y="956"/>
                  </a:lnTo>
                  <a:cubicBezTo>
                    <a:pt x="701" y="956"/>
                    <a:pt x="618" y="872"/>
                    <a:pt x="618" y="769"/>
                  </a:cubicBezTo>
                  <a:lnTo>
                    <a:pt x="618" y="769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9" name="textbox 249"/>
          <p:cNvSpPr/>
          <p:nvPr/>
        </p:nvSpPr>
        <p:spPr>
          <a:xfrm>
            <a:off x="1725086" y="2229394"/>
            <a:ext cx="3968115" cy="328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40"/>
              </a:lnSpc>
            </a:pPr>
            <a:endParaRPr lang="Arial" altLang="Arial" sz="100"/>
          </a:p>
          <a:p>
            <a:pPr marL="145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光谱分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500"/>
          </a:p>
          <a:p>
            <a:pPr marL="16871" indent="-2914" algn="l" rtl="0" eaLnBrk="0">
              <a:lnSpc>
                <a:spcPct val="156000"/>
              </a:lnSpc>
              <a:spcBef>
                <a:spcPts val="28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利用原子发射光谱或原子吸收光谱确定不锈钢中各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素的含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量。</a:t>
            </a:r>
            <a:endParaRPr lang="Microsoft YaHei" altLang="Microsoft YaHei" sz="13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marL="14700" algn="l" rtl="0" eaLnBrk="0">
              <a:lnSpc>
                <a:spcPct val="95000"/>
              </a:lnSpc>
              <a:spcBef>
                <a:spcPts val="462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19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化学滴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19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1500"/>
          </a:p>
          <a:p>
            <a:pPr marL="14128" indent="-171" algn="l" rtl="0" eaLnBrk="0">
              <a:lnSpc>
                <a:spcPct val="157000"/>
              </a:lnSpc>
              <a:spcBef>
                <a:spcPts val="25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通过化学反应和滴定操作，测定不锈钢中特定元素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含量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57"/>
              </a:spcBef>
            </a:pP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454D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10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454D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射线荧光光谱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454D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500"/>
          </a:p>
          <a:p>
            <a:pPr marL="14128" indent="-171" algn="l" rtl="0" eaLnBrk="0">
              <a:lnSpc>
                <a:spcPct val="156000"/>
              </a:lnSpc>
              <a:spcBef>
                <a:spcPts val="271"/>
              </a:spcBef>
            </a:pP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射线激发不锈钢样品中的原子，使其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出特征 X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射线，从而确定各元素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含量。</a:t>
            </a:r>
            <a:endParaRPr lang="Microsoft YaHei" altLang="Microsoft YaHei" sz="1300"/>
          </a:p>
        </p:txBody>
      </p:sp>
      <p:sp>
        <p:nvSpPr>
          <p:cNvPr id="250" name="textbox 250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化学成分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860510" y="2403790"/>
            <a:ext cx="603308" cy="603308"/>
            <a:chExt cx="603308" cy="603308"/>
          </a:xfrm>
        </p:grpSpPr>
        <p:sp>
          <p:nvSpPr>
            <p:cNvPr id="271" name="path"/>
            <p:cNvSpPr/>
            <p:nvPr/>
          </p:nvSpPr>
          <p:spPr>
            <a:xfrm>
              <a:off x="0" y="0"/>
              <a:ext cx="603308" cy="603308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textbox 272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168469" algn="l" rtl="0" eaLnBrk="0">
                <a:lnSpc>
                  <a:spcPct val="85000"/>
                </a:lnSpc>
                <a:spcBef>
                  <a:spcPts val="7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0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856276" y="4692105"/>
            <a:ext cx="603308" cy="603307"/>
            <a:chExt cx="603308" cy="603307"/>
          </a:xfrm>
        </p:grpSpPr>
        <p:sp>
          <p:nvSpPr>
            <p:cNvPr id="273" name="path"/>
            <p:cNvSpPr/>
            <p:nvPr/>
          </p:nvSpPr>
          <p:spPr>
            <a:xfrm>
              <a:off x="0" y="0"/>
              <a:ext cx="603308" cy="603307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4454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textbox 274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168896" algn="l" rtl="0" eaLnBrk="0">
                <a:lnSpc>
                  <a:spcPct val="85000"/>
                </a:lnSpc>
                <a:spcBef>
                  <a:spcPts val="7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860510" y="3543284"/>
            <a:ext cx="603308" cy="603307"/>
            <a:chExt cx="603308" cy="603307"/>
          </a:xfrm>
        </p:grpSpPr>
        <p:sp>
          <p:nvSpPr>
            <p:cNvPr id="275" name="path"/>
            <p:cNvSpPr/>
            <p:nvPr/>
          </p:nvSpPr>
          <p:spPr>
            <a:xfrm>
              <a:off x="0" y="0"/>
              <a:ext cx="603308" cy="603307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textbox 276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9840"/>
                </a:lnSpc>
              </a:pPr>
              <a:endParaRPr lang="Arial" altLang="Arial" sz="100"/>
            </a:p>
            <a:p>
              <a:pPr marL="177997" algn="l" rtl="0" eaLnBrk="0">
                <a:lnSpc>
                  <a:spcPct val="85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519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519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8" name="textbox 278"/>
          <p:cNvSpPr/>
          <p:nvPr/>
        </p:nvSpPr>
        <p:spPr>
          <a:xfrm>
            <a:off x="828707" y="2745354"/>
            <a:ext cx="3945890" cy="3259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2239505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耐腐蚀性能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3080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铬、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镍、钼等元素的含量直接影响不锈</a:t>
            </a:r>
            <a:endParaRPr lang="Microsoft YaHei" altLang="Microsoft YaHei" sz="1500"/>
          </a:p>
          <a:p>
            <a:pPr marL="12700" algn="l" rtl="0" eaLnBrk="0">
              <a:lnSpc>
                <a:spcPct val="83000"/>
              </a:lnSpc>
              <a:spcBef>
                <a:spcPts val="10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耐腐蚀性能，特别是在酸、碱、盐</a:t>
            </a:r>
            <a:endParaRPr lang="Microsoft YaHei" altLang="Microsoft YaHei" sz="1500"/>
          </a:p>
          <a:p>
            <a:pPr marL="2108199" algn="l" rtl="0" eaLnBrk="0">
              <a:lnSpc>
                <a:spcPts val="2711"/>
              </a:lnSpc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等腐蚀介质中。</a:t>
            </a:r>
            <a:endParaRPr lang="Microsoft YaHei" altLang="Microsoft YaHei" sz="15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91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加工性能</a:t>
            </a:r>
            <a:endParaRPr lang="Microsoft YaHei" altLang="Microsoft YaHei" sz="16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925734" indent="-193929" algn="l" rtl="0" eaLnBrk="0">
              <a:lnSpc>
                <a:spcPct val="15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锈钢的化学成分会影响其热加工和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冷加工性能，如焊接性、切削性等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69824" y="1169289"/>
            <a:ext cx="3052346" cy="3327574"/>
            <a:chExt cx="3052346" cy="3327574"/>
          </a:xfrm>
        </p:grpSpPr>
        <p:sp>
          <p:nvSpPr>
            <p:cNvPr id="279" name="path"/>
            <p:cNvSpPr/>
            <p:nvPr/>
          </p:nvSpPr>
          <p:spPr>
            <a:xfrm>
              <a:off x="771233" y="0"/>
              <a:ext cx="2281112" cy="2281113"/>
            </a:xfrm>
            <a:custGeom>
              <a:rect l="0" t="0" r="0" b="0"/>
              <a:pathLst>
                <a:path w="3592" h="3592">
                  <a:moveTo>
                    <a:pt x="0" y="1796"/>
                  </a:moveTo>
                  <a:cubicBezTo>
                    <a:pt x="0" y="804"/>
                    <a:pt x="804" y="0"/>
                    <a:pt x="1796" y="0"/>
                  </a:cubicBezTo>
                  <a:lnTo>
                    <a:pt x="1796" y="0"/>
                  </a:lnTo>
                  <a:lnTo>
                    <a:pt x="1796" y="0"/>
                  </a:lnTo>
                  <a:lnTo>
                    <a:pt x="1796" y="0"/>
                  </a:lnTo>
                  <a:cubicBezTo>
                    <a:pt x="2788" y="0"/>
                    <a:pt x="3592" y="804"/>
                    <a:pt x="3592" y="1796"/>
                  </a:cubicBezTo>
                  <a:lnTo>
                    <a:pt x="3592" y="1796"/>
                  </a:lnTo>
                  <a:cubicBezTo>
                    <a:pt x="3592" y="1796"/>
                    <a:pt x="3592" y="1796"/>
                    <a:pt x="3592" y="1796"/>
                  </a:cubicBezTo>
                  <a:lnTo>
                    <a:pt x="3592" y="1796"/>
                  </a:lnTo>
                  <a:lnTo>
                    <a:pt x="3592" y="1796"/>
                  </a:lnTo>
                  <a:lnTo>
                    <a:pt x="3592" y="1796"/>
                  </a:lnTo>
                  <a:cubicBezTo>
                    <a:pt x="3592" y="2788"/>
                    <a:pt x="2788" y="3592"/>
                    <a:pt x="1796" y="3592"/>
                  </a:cubicBezTo>
                  <a:lnTo>
                    <a:pt x="1796" y="3592"/>
                  </a:lnTo>
                  <a:lnTo>
                    <a:pt x="1796" y="3592"/>
                  </a:lnTo>
                  <a:lnTo>
                    <a:pt x="1796" y="3592"/>
                  </a:lnTo>
                  <a:cubicBezTo>
                    <a:pt x="804" y="3592"/>
                    <a:pt x="0" y="2788"/>
                    <a:pt x="0" y="1796"/>
                  </a:cubicBezTo>
                  <a:lnTo>
                    <a:pt x="0" y="1796"/>
                  </a:lnTo>
                  <a:close/>
                </a:path>
              </a:pathLst>
            </a:custGeom>
            <a:solidFill>
              <a:srgbClr val="0064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607642" y="807489"/>
              <a:ext cx="608296" cy="608296"/>
            </a:xfrm>
            <a:custGeom>
              <a:rect l="0" t="0" r="0" b="0"/>
              <a:pathLst>
                <a:path w="957" h="957">
                  <a:moveTo>
                    <a:pt x="526" y="0"/>
                  </a:moveTo>
                  <a:lnTo>
                    <a:pt x="574" y="0"/>
                  </a:lnTo>
                  <a:lnTo>
                    <a:pt x="574" y="143"/>
                  </a:lnTo>
                  <a:lnTo>
                    <a:pt x="718" y="478"/>
                  </a:lnTo>
                  <a:lnTo>
                    <a:pt x="718" y="862"/>
                  </a:lnTo>
                  <a:lnTo>
                    <a:pt x="718" y="862"/>
                  </a:lnTo>
                  <a:cubicBezTo>
                    <a:pt x="718" y="915"/>
                    <a:pt x="675" y="957"/>
                    <a:pt x="622" y="957"/>
                  </a:cubicBezTo>
                  <a:lnTo>
                    <a:pt x="622" y="957"/>
                  </a:lnTo>
                  <a:lnTo>
                    <a:pt x="622" y="957"/>
                  </a:lnTo>
                  <a:lnTo>
                    <a:pt x="239" y="957"/>
                  </a:lnTo>
                  <a:lnTo>
                    <a:pt x="239" y="957"/>
                  </a:lnTo>
                  <a:cubicBezTo>
                    <a:pt x="186" y="957"/>
                    <a:pt x="128" y="917"/>
                    <a:pt x="110" y="867"/>
                  </a:cubicBezTo>
                  <a:lnTo>
                    <a:pt x="110" y="867"/>
                  </a:lnTo>
                  <a:lnTo>
                    <a:pt x="0" y="574"/>
                  </a:lnTo>
                  <a:lnTo>
                    <a:pt x="0" y="478"/>
                  </a:lnTo>
                  <a:lnTo>
                    <a:pt x="0" y="478"/>
                  </a:lnTo>
                  <a:cubicBezTo>
                    <a:pt x="0" y="426"/>
                    <a:pt x="42" y="383"/>
                    <a:pt x="95" y="383"/>
                  </a:cubicBezTo>
                  <a:lnTo>
                    <a:pt x="95" y="383"/>
                  </a:lnTo>
                  <a:lnTo>
                    <a:pt x="95" y="383"/>
                  </a:lnTo>
                  <a:lnTo>
                    <a:pt x="431" y="383"/>
                  </a:lnTo>
                  <a:lnTo>
                    <a:pt x="431" y="95"/>
                  </a:lnTo>
                  <a:lnTo>
                    <a:pt x="431" y="95"/>
                  </a:lnTo>
                  <a:cubicBezTo>
                    <a:pt x="431" y="42"/>
                    <a:pt x="473" y="0"/>
                    <a:pt x="526" y="0"/>
                  </a:cubicBezTo>
                  <a:lnTo>
                    <a:pt x="526" y="0"/>
                  </a:lnTo>
                  <a:lnTo>
                    <a:pt x="526" y="0"/>
                  </a:lnTo>
                  <a:close/>
                  <a:moveTo>
                    <a:pt x="814" y="478"/>
                  </a:moveTo>
                  <a:lnTo>
                    <a:pt x="957" y="478"/>
                  </a:lnTo>
                  <a:lnTo>
                    <a:pt x="957" y="957"/>
                  </a:lnTo>
                  <a:lnTo>
                    <a:pt x="814" y="957"/>
                  </a:lnTo>
                  <a:lnTo>
                    <a:pt x="814" y="47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0" y="1415784"/>
              <a:ext cx="1911789" cy="1911789"/>
            </a:xfrm>
            <a:custGeom>
              <a:rect l="0" t="0" r="0" b="0"/>
              <a:pathLst>
                <a:path w="3010" h="3010">
                  <a:moveTo>
                    <a:pt x="0" y="1505"/>
                  </a:moveTo>
                  <a:cubicBezTo>
                    <a:pt x="0" y="673"/>
                    <a:pt x="673" y="0"/>
                    <a:pt x="1505" y="0"/>
                  </a:cubicBezTo>
                  <a:lnTo>
                    <a:pt x="1505" y="0"/>
                  </a:lnTo>
                  <a:lnTo>
                    <a:pt x="1505" y="0"/>
                  </a:lnTo>
                  <a:lnTo>
                    <a:pt x="1505" y="0"/>
                  </a:lnTo>
                  <a:cubicBezTo>
                    <a:pt x="2336" y="0"/>
                    <a:pt x="3010" y="673"/>
                    <a:pt x="3010" y="1505"/>
                  </a:cubicBezTo>
                  <a:lnTo>
                    <a:pt x="3010" y="1505"/>
                  </a:lnTo>
                  <a:cubicBezTo>
                    <a:pt x="3010" y="1505"/>
                    <a:pt x="3010" y="1505"/>
                    <a:pt x="3010" y="1505"/>
                  </a:cubicBezTo>
                  <a:lnTo>
                    <a:pt x="3010" y="1505"/>
                  </a:lnTo>
                  <a:lnTo>
                    <a:pt x="3010" y="1505"/>
                  </a:lnTo>
                  <a:lnTo>
                    <a:pt x="3010" y="1505"/>
                  </a:lnTo>
                  <a:cubicBezTo>
                    <a:pt x="3010" y="2336"/>
                    <a:pt x="2336" y="3010"/>
                    <a:pt x="1505" y="3010"/>
                  </a:cubicBezTo>
                  <a:lnTo>
                    <a:pt x="1505" y="3010"/>
                  </a:lnTo>
                  <a:lnTo>
                    <a:pt x="1505" y="3010"/>
                  </a:lnTo>
                  <a:lnTo>
                    <a:pt x="1505" y="3010"/>
                  </a:lnTo>
                  <a:cubicBezTo>
                    <a:pt x="673" y="3010"/>
                    <a:pt x="0" y="2336"/>
                    <a:pt x="0" y="1505"/>
                  </a:cubicBezTo>
                  <a:lnTo>
                    <a:pt x="0" y="1505"/>
                  </a:lnTo>
                  <a:close/>
                </a:path>
              </a:pathLst>
            </a:custGeom>
            <a:solidFill>
              <a:srgbClr val="97C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5227003" y="3792070"/>
            <a:ext cx="2199641" cy="2311470"/>
            <a:chExt cx="2199641" cy="2311470"/>
          </a:xfrm>
        </p:grpSpPr>
        <p:sp>
          <p:nvSpPr>
            <p:cNvPr id="282" name="path"/>
            <p:cNvSpPr/>
            <p:nvPr/>
          </p:nvSpPr>
          <p:spPr>
            <a:xfrm>
              <a:off x="678898" y="0"/>
              <a:ext cx="1520742" cy="1520741"/>
            </a:xfrm>
            <a:custGeom>
              <a:rect l="0" t="0" r="0" b="0"/>
              <a:pathLst>
                <a:path w="2394" h="2394">
                  <a:moveTo>
                    <a:pt x="0" y="1197"/>
                  </a:moveTo>
                  <a:cubicBezTo>
                    <a:pt x="0" y="536"/>
                    <a:pt x="536" y="0"/>
                    <a:pt x="1197" y="0"/>
                  </a:cubicBezTo>
                  <a:lnTo>
                    <a:pt x="1197" y="0"/>
                  </a:lnTo>
                  <a:lnTo>
                    <a:pt x="1197" y="0"/>
                  </a:lnTo>
                  <a:lnTo>
                    <a:pt x="1197" y="0"/>
                  </a:lnTo>
                  <a:cubicBezTo>
                    <a:pt x="1858" y="0"/>
                    <a:pt x="2394" y="536"/>
                    <a:pt x="2394" y="1197"/>
                  </a:cubicBezTo>
                  <a:lnTo>
                    <a:pt x="2394" y="1197"/>
                  </a:lnTo>
                  <a:cubicBezTo>
                    <a:pt x="2394" y="1197"/>
                    <a:pt x="2394" y="1197"/>
                    <a:pt x="2394" y="1197"/>
                  </a:cubicBezTo>
                  <a:lnTo>
                    <a:pt x="2394" y="1197"/>
                  </a:lnTo>
                  <a:lnTo>
                    <a:pt x="2394" y="1197"/>
                  </a:lnTo>
                  <a:lnTo>
                    <a:pt x="2394" y="1197"/>
                  </a:lnTo>
                  <a:cubicBezTo>
                    <a:pt x="2394" y="1858"/>
                    <a:pt x="1858" y="2394"/>
                    <a:pt x="1197" y="2394"/>
                  </a:cubicBezTo>
                  <a:lnTo>
                    <a:pt x="1197" y="2394"/>
                  </a:lnTo>
                  <a:lnTo>
                    <a:pt x="1197" y="2394"/>
                  </a:lnTo>
                  <a:lnTo>
                    <a:pt x="1197" y="2394"/>
                  </a:lnTo>
                  <a:cubicBezTo>
                    <a:pt x="536" y="2394"/>
                    <a:pt x="0" y="1858"/>
                    <a:pt x="0" y="1197"/>
                  </a:cubicBezTo>
                  <a:lnTo>
                    <a:pt x="0" y="1197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121244" y="503137"/>
              <a:ext cx="636060" cy="514448"/>
            </a:xfrm>
            <a:custGeom>
              <a:rect l="0" t="0" r="0" b="0"/>
              <a:pathLst>
                <a:path w="1001" h="810">
                  <a:moveTo>
                    <a:pt x="502" y="144"/>
                  </a:moveTo>
                  <a:cubicBezTo>
                    <a:pt x="502" y="144"/>
                    <a:pt x="430" y="0"/>
                    <a:pt x="269" y="0"/>
                  </a:cubicBezTo>
                  <a:lnTo>
                    <a:pt x="269" y="0"/>
                  </a:lnTo>
                  <a:cubicBezTo>
                    <a:pt x="92" y="0"/>
                    <a:pt x="0" y="141"/>
                    <a:pt x="0" y="283"/>
                  </a:cubicBezTo>
                  <a:lnTo>
                    <a:pt x="0" y="283"/>
                  </a:lnTo>
                  <a:cubicBezTo>
                    <a:pt x="0" y="518"/>
                    <a:pt x="502" y="810"/>
                    <a:pt x="502" y="810"/>
                  </a:cubicBezTo>
                  <a:lnTo>
                    <a:pt x="502" y="810"/>
                  </a:lnTo>
                  <a:cubicBezTo>
                    <a:pt x="502" y="810"/>
                    <a:pt x="1001" y="521"/>
                    <a:pt x="1001" y="283"/>
                  </a:cubicBezTo>
                  <a:lnTo>
                    <a:pt x="1001" y="283"/>
                  </a:lnTo>
                  <a:cubicBezTo>
                    <a:pt x="1001" y="138"/>
                    <a:pt x="906" y="0"/>
                    <a:pt x="735" y="0"/>
                  </a:cubicBezTo>
                  <a:lnTo>
                    <a:pt x="735" y="0"/>
                  </a:lnTo>
                  <a:cubicBezTo>
                    <a:pt x="565" y="0"/>
                    <a:pt x="502" y="144"/>
                    <a:pt x="502" y="1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0" y="975390"/>
              <a:ext cx="1336080" cy="1336080"/>
            </a:xfrm>
            <a:custGeom>
              <a:rect l="0" t="0" r="0" b="0"/>
              <a:pathLst>
                <a:path w="2104" h="2104">
                  <a:moveTo>
                    <a:pt x="0" y="1052"/>
                  </a:moveTo>
                  <a:cubicBezTo>
                    <a:pt x="0" y="471"/>
                    <a:pt x="471" y="0"/>
                    <a:pt x="1052" y="0"/>
                  </a:cubicBezTo>
                  <a:lnTo>
                    <a:pt x="1052" y="0"/>
                  </a:lnTo>
                  <a:lnTo>
                    <a:pt x="1052" y="0"/>
                  </a:lnTo>
                  <a:lnTo>
                    <a:pt x="1052" y="0"/>
                  </a:lnTo>
                  <a:cubicBezTo>
                    <a:pt x="1633" y="0"/>
                    <a:pt x="2104" y="471"/>
                    <a:pt x="2104" y="1052"/>
                  </a:cubicBezTo>
                  <a:lnTo>
                    <a:pt x="2104" y="1052"/>
                  </a:lnTo>
                  <a:cubicBezTo>
                    <a:pt x="2104" y="1052"/>
                    <a:pt x="2104" y="1052"/>
                    <a:pt x="2104" y="1052"/>
                  </a:cubicBezTo>
                  <a:lnTo>
                    <a:pt x="2104" y="1052"/>
                  </a:lnTo>
                  <a:lnTo>
                    <a:pt x="2104" y="1052"/>
                  </a:lnTo>
                  <a:lnTo>
                    <a:pt x="2104" y="1052"/>
                  </a:lnTo>
                  <a:cubicBezTo>
                    <a:pt x="2104" y="1633"/>
                    <a:pt x="1633" y="2104"/>
                    <a:pt x="1052" y="2104"/>
                  </a:cubicBezTo>
                  <a:lnTo>
                    <a:pt x="1052" y="2104"/>
                  </a:lnTo>
                  <a:lnTo>
                    <a:pt x="1052" y="2104"/>
                  </a:lnTo>
                  <a:lnTo>
                    <a:pt x="1052" y="2104"/>
                  </a:lnTo>
                  <a:cubicBezTo>
                    <a:pt x="471" y="2104"/>
                    <a:pt x="0" y="1633"/>
                    <a:pt x="0" y="1052"/>
                  </a:cubicBezTo>
                  <a:lnTo>
                    <a:pt x="0" y="1052"/>
                  </a:lnTo>
                  <a:close/>
                </a:path>
              </a:pathLst>
            </a:custGeom>
            <a:solidFill>
              <a:srgbClr val="8F98E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406393" y="1434308"/>
              <a:ext cx="523295" cy="418246"/>
            </a:xfrm>
            <a:custGeom>
              <a:rect l="0" t="0" r="0" b="0"/>
              <a:pathLst>
                <a:path w="824" h="658">
                  <a:moveTo>
                    <a:pt x="772" y="376"/>
                  </a:moveTo>
                  <a:lnTo>
                    <a:pt x="721" y="376"/>
                  </a:lnTo>
                  <a:lnTo>
                    <a:pt x="721" y="282"/>
                  </a:lnTo>
                  <a:lnTo>
                    <a:pt x="721" y="282"/>
                  </a:lnTo>
                  <a:cubicBezTo>
                    <a:pt x="721" y="126"/>
                    <a:pt x="582" y="0"/>
                    <a:pt x="412" y="0"/>
                  </a:cubicBezTo>
                  <a:lnTo>
                    <a:pt x="412" y="0"/>
                  </a:lnTo>
                  <a:cubicBezTo>
                    <a:pt x="241" y="0"/>
                    <a:pt x="103" y="126"/>
                    <a:pt x="103" y="282"/>
                  </a:cubicBezTo>
                  <a:lnTo>
                    <a:pt x="103" y="282"/>
                  </a:lnTo>
                  <a:lnTo>
                    <a:pt x="103" y="376"/>
                  </a:lnTo>
                  <a:lnTo>
                    <a:pt x="51" y="376"/>
                  </a:lnTo>
                  <a:lnTo>
                    <a:pt x="51" y="376"/>
                  </a:lnTo>
                  <a:cubicBezTo>
                    <a:pt x="23" y="376"/>
                    <a:pt x="0" y="397"/>
                    <a:pt x="0" y="423"/>
                  </a:cubicBezTo>
                  <a:lnTo>
                    <a:pt x="0" y="423"/>
                  </a:lnTo>
                  <a:lnTo>
                    <a:pt x="0" y="611"/>
                  </a:lnTo>
                  <a:lnTo>
                    <a:pt x="0" y="611"/>
                  </a:lnTo>
                  <a:cubicBezTo>
                    <a:pt x="0" y="637"/>
                    <a:pt x="23" y="658"/>
                    <a:pt x="51" y="658"/>
                  </a:cubicBezTo>
                  <a:lnTo>
                    <a:pt x="51" y="658"/>
                  </a:lnTo>
                  <a:lnTo>
                    <a:pt x="206" y="658"/>
                  </a:lnTo>
                  <a:lnTo>
                    <a:pt x="206" y="282"/>
                  </a:lnTo>
                  <a:lnTo>
                    <a:pt x="206" y="282"/>
                  </a:lnTo>
                  <a:cubicBezTo>
                    <a:pt x="206" y="178"/>
                    <a:pt x="298" y="94"/>
                    <a:pt x="412" y="94"/>
                  </a:cubicBezTo>
                  <a:lnTo>
                    <a:pt x="412" y="94"/>
                  </a:lnTo>
                  <a:cubicBezTo>
                    <a:pt x="525" y="94"/>
                    <a:pt x="618" y="178"/>
                    <a:pt x="618" y="282"/>
                  </a:cubicBezTo>
                  <a:lnTo>
                    <a:pt x="618" y="282"/>
                  </a:lnTo>
                  <a:lnTo>
                    <a:pt x="618" y="658"/>
                  </a:lnTo>
                  <a:lnTo>
                    <a:pt x="772" y="658"/>
                  </a:lnTo>
                  <a:lnTo>
                    <a:pt x="772" y="658"/>
                  </a:lnTo>
                  <a:cubicBezTo>
                    <a:pt x="801" y="658"/>
                    <a:pt x="824" y="637"/>
                    <a:pt x="824" y="611"/>
                  </a:cubicBezTo>
                  <a:lnTo>
                    <a:pt x="824" y="611"/>
                  </a:lnTo>
                  <a:lnTo>
                    <a:pt x="824" y="423"/>
                  </a:lnTo>
                  <a:lnTo>
                    <a:pt x="824" y="423"/>
                  </a:lnTo>
                  <a:cubicBezTo>
                    <a:pt x="824" y="397"/>
                    <a:pt x="801" y="376"/>
                    <a:pt x="772" y="37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6" name="textbox 286"/>
          <p:cNvSpPr/>
          <p:nvPr/>
        </p:nvSpPr>
        <p:spPr>
          <a:xfrm>
            <a:off x="8147825" y="1526633"/>
            <a:ext cx="3225800" cy="1188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4"/>
              </a:lnSpc>
            </a:pPr>
            <a:endParaRPr lang="Arial" altLang="Arial" sz="100"/>
          </a:p>
          <a:p>
            <a:pPr marL="12971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学性能</a:t>
            </a:r>
            <a:endParaRPr lang="Microsoft YaHei" altLang="Microsoft YaHei" sz="16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571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碳、镍等元素的含量对不锈钢的强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硬度、韧性等力学性能有显著影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500"/>
          </a:p>
        </p:txBody>
      </p:sp>
      <p:sp>
        <p:nvSpPr>
          <p:cNvPr id="287" name="textbox 287"/>
          <p:cNvSpPr/>
          <p:nvPr/>
        </p:nvSpPr>
        <p:spPr>
          <a:xfrm>
            <a:off x="8148016" y="3743794"/>
            <a:ext cx="3225164" cy="1186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59"/>
              </a:lnSpc>
            </a:pPr>
            <a:endParaRPr lang="Arial" altLang="Arial" sz="100"/>
          </a:p>
          <a:p>
            <a:pPr marL="14208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环境适应性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6700" indent="-4000" algn="l" rtl="0" eaLnBrk="0">
              <a:lnSpc>
                <a:spcPct val="151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不锈钢的化学成分还会影响其耐高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耐低温、耐辐射等特殊环境的能力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8" name="textbox 288"/>
          <p:cNvSpPr/>
          <p:nvPr/>
        </p:nvSpPr>
        <p:spPr>
          <a:xfrm>
            <a:off x="787067" y="331596"/>
            <a:ext cx="3873500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300"/>
          </a:p>
          <a:p>
            <a:pPr marL="183471" algn="l" rtl="0" eaLnBrk="0">
              <a:lnSpc>
                <a:spcPct val="91000"/>
              </a:lnSpc>
              <a:spcBef>
                <a:spcPts val="3"/>
              </a:spcBef>
              <a:tabLst>
                <a:tab pos="43688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化学成分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对性能影响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799767" y="344296"/>
            <a:ext cx="170771" cy="426692"/>
            <a:chExt cx="170771" cy="426692"/>
          </a:xfrm>
        </p:grpSpPr>
        <p:sp>
          <p:nvSpPr>
            <p:cNvPr id="289" name="path"/>
            <p:cNvSpPr/>
            <p:nvPr/>
          </p:nvSpPr>
          <p:spPr>
            <a:xfrm>
              <a:off x="0" y="41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05176" y="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0" y="12190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05176" y="11777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0" y="23967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105176" y="23554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35745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05176" y="35332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7" name="path"/>
          <p:cNvSpPr/>
          <p:nvPr/>
        </p:nvSpPr>
        <p:spPr>
          <a:xfrm>
            <a:off x="5156398" y="3235876"/>
            <a:ext cx="738645" cy="610185"/>
          </a:xfrm>
          <a:custGeom>
            <a:rect l="0" t="0" r="0" b="0"/>
            <a:pathLst>
              <a:path w="1163" h="960">
                <a:moveTo>
                  <a:pt x="407" y="0"/>
                </a:moveTo>
                <a:lnTo>
                  <a:pt x="348" y="0"/>
                </a:lnTo>
                <a:lnTo>
                  <a:pt x="0" y="144"/>
                </a:lnTo>
                <a:lnTo>
                  <a:pt x="0" y="432"/>
                </a:lnTo>
                <a:lnTo>
                  <a:pt x="232" y="384"/>
                </a:lnTo>
                <a:lnTo>
                  <a:pt x="232" y="960"/>
                </a:lnTo>
                <a:lnTo>
                  <a:pt x="930" y="960"/>
                </a:lnTo>
                <a:lnTo>
                  <a:pt x="930" y="384"/>
                </a:lnTo>
                <a:lnTo>
                  <a:pt x="1163" y="432"/>
                </a:lnTo>
                <a:lnTo>
                  <a:pt x="1163" y="144"/>
                </a:lnTo>
                <a:lnTo>
                  <a:pt x="814" y="0"/>
                </a:lnTo>
                <a:lnTo>
                  <a:pt x="756" y="0"/>
                </a:lnTo>
                <a:lnTo>
                  <a:pt x="756" y="0"/>
                </a:lnTo>
                <a:cubicBezTo>
                  <a:pt x="756" y="79"/>
                  <a:pt x="677" y="144"/>
                  <a:pt x="581" y="144"/>
                </a:cubicBezTo>
                <a:lnTo>
                  <a:pt x="581" y="144"/>
                </a:lnTo>
                <a:cubicBezTo>
                  <a:pt x="485" y="144"/>
                  <a:pt x="407" y="79"/>
                  <a:pt x="407" y="0"/>
                </a:cubicBezTo>
                <a:lnTo>
                  <a:pt x="407" y="0"/>
                </a:lnTo>
                <a:lnTo>
                  <a:pt x="40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8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9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0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1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2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3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4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5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6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7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8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9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0" name="picture 3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11" name="textbox 311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312" name="textbox 312"/>
          <p:cNvSpPr/>
          <p:nvPr/>
        </p:nvSpPr>
        <p:spPr>
          <a:xfrm>
            <a:off x="4628889" y="3548096"/>
            <a:ext cx="2937510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力学性能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https://d.book118.com/385313102201011121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2024-09-24T14:34:09.879</cp:lastPrinted>
  <dcterms:created xsi:type="dcterms:W3CDTF">2024-09-24T06:34:09Z</dcterms:created>
  <dcterms:modified xsi:type="dcterms:W3CDTF">2024-09-24T06:34:11Z</dcterms:modified>
</cp:coreProperties>
</file>