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CAEDE5-2C7E-481D-A1B0-4E97C7DB99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6C3BA1-9D8A-4545-B010-187F013BF1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D3690F-904E-4B60-9F6E-E1F2FEDD68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3E96D7-D944-485E-A3D7-CA29BA4BBB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085B19-55EB-425B-86CF-AE84AB3651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F57495-66E1-41D6-906D-1F184CB332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EC6345-940A-4575-8D22-EA5DC29B2C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91539E-5FB2-4B33-B92F-16815329BF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6CCE53-2F44-4111-8634-08E95C573C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8EC83E-6E9D-4430-8FE4-1978F4CAC1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18E685-12E0-4051-9865-707F74DE5F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600322511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全文解读人力资源服务机构管理规定内容</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人力资源服务机构概述</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管理规定总体要求</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登记与备案制度详解</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业务活动规范与监管措施</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从业人员培训与考核要求</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法律责任与处罚条款解读</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总结：提高人力资源服务机构管理水平</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人力资源服务机构概述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人力资源服务机构是指依法设立的，为劳动者和用人单位提供相关人力资源服务的专门机构。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根据服务内容、服务对象和服务方式等不同，人力资源服务机构可分为职业中介机构、人才交流中心、劳务派遣机构、人力资源管理咨询机构等多种类型。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发展历程</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我国人力资源服务机构经历了从无到有、从小到大、从单一到多元的发展历程，逐步形成了较为完善的服务体系。</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现状</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目前，我国人力资源服务机构数量众多，服务范围广泛，已成为促进就业、优化人力资源配置的重要力量。但同时，也存在服务质量参差不齐、监管不到位等问题。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人力资源服务机构在劳动力市场中扮演着重要角色，是连接劳动者和用人单位的桥梁和纽带。</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功能</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人力资源服务机构的主要功能包括提供就业信息、职业介绍、劳务派遣、人力资源管理咨询等，旨在促进劳动力市场的有效运行和劳动者的充分就业。</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角色</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角色与功能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管理规定总体要求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headEnd type="oval"/>
            <a:tailEnd type="none"/>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headEnd type="none"/>
            <a:tailEnd type="triangle"/>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立法背景及目的</a:t>
              </a:r>
            </a:p>
          </p:txBody>
        </p:sp>
      </p:grpSp>
      <p:sp>
        <p:nvSpPr>
          <p:cNvPr id="41" name="AutoShape 41"/>
          <p:cNvSpPr/>
          <p:nvPr/>
        </p:nvSpPr>
        <p:spPr>
          <a:xfrm>
            <a:off x="6572250" y="4836001"/>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推动行业创新</a:t>
            </a:r>
            <a:endParaRPr lang="en-US" sz="1100"/>
          </a:p>
        </p:txBody>
      </p:sp>
      <p:sp>
        <p:nvSpPr>
          <p:cNvPr id="42" name="AutoShape 42"/>
          <p:cNvSpPr/>
          <p:nvPr/>
        </p:nvSpPr>
        <p:spPr>
          <a:xfrm>
            <a:off x="6572250" y="5119283"/>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通过立法鼓励和支持人力资源服务机构创新服务模式、拓展服务领域，提高服务质量和效率。</a:t>
            </a:r>
            <a:endParaRPr lang="en-US" sz="1100"/>
          </a:p>
        </p:txBody>
      </p:sp>
      <p:sp>
        <p:nvSpPr>
          <p:cNvPr id="43" name="AutoShape 43"/>
          <p:cNvSpPr/>
          <p:nvPr/>
        </p:nvSpPr>
        <p:spPr>
          <a:xfrm>
            <a:off x="6572250" y="1278982"/>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经济发展和社会需求</a:t>
            </a:r>
            <a:endParaRPr lang="en-US" sz="1100"/>
          </a:p>
        </p:txBody>
      </p:sp>
      <p:sp>
        <p:nvSpPr>
          <p:cNvPr id="44" name="AutoShape 44"/>
          <p:cNvSpPr/>
          <p:nvPr/>
        </p:nvSpPr>
        <p:spPr>
          <a:xfrm>
            <a:off x="6572250" y="1564591"/>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随着经济的快速发展和社会的不断进步，人力资源服务机构在促进就业、优化人力资源配置等方面发挥着越来越重要的作用。</a:t>
            </a:r>
            <a:endParaRPr lang="en-US" sz="1100"/>
          </a:p>
        </p:txBody>
      </p:sp>
      <p:sp>
        <p:nvSpPr>
          <p:cNvPr id="45" name="AutoShape 45"/>
          <p:cNvSpPr/>
          <p:nvPr/>
        </p:nvSpPr>
        <p:spPr>
          <a:xfrm>
            <a:off x="6572250" y="3063763"/>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规范市场秩序</a:t>
            </a:r>
            <a:endParaRPr lang="en-US" sz="1100"/>
          </a:p>
        </p:txBody>
      </p:sp>
      <p:sp>
        <p:nvSpPr>
          <p:cNvPr id="46" name="AutoShape 46"/>
          <p:cNvSpPr/>
          <p:nvPr/>
        </p:nvSpPr>
        <p:spPr>
          <a:xfrm>
            <a:off x="6572250" y="3336829"/>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为了规范人力资源服务机构的市场行为，保障劳动者的合法权益，促进人力资源服务行业的健康发展，制定该管理规定。</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该管理规定适用于在中华人民共和国境内从事人力资源服务活动的机构，包括职业中介、人才中介、劳务派遣等。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适用范围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管理规定针对的是人力资源服务机构及其从业人员，以及与之相关的用人单位和劳动者。</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适用对象</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市场化运作</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管理规定明确人力资源服务机构应当按照市场化方式运作，自主经营、自负盈亏，政府不直接干预其具体业务活动。</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鼓励人力资源服务机构之间开展公平竞争，反对不正当竞争和垄断行为，维护市场秩序和公平竞争环境。</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强调保护劳动者的合法权益，要求人力资源服务机构在提供服务过程中遵守相关法律法规，保障劳动者的知情权、选择权、公平交易权等。</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管理规定提出人力资源服务机构应当积极促进就业，优化人力资源配置，推动经济社会发展和人才强国战略的实施。</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公平竞争</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保护劳动者权益</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促进就业和优化人力资源配置</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基本原则和政策导向</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登记与备案制度详解</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登记条件及程序</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明确人力资源服务机构设立的基本条件，包括注册资本、场地设施、人员配备等方面的要求。</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登记条件</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详细阐述人力资源服务机构登记的流程，包括提交申请材料、审核材料、领取证书等步骤。</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登记程序</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列出人力资源服务机构备案所需提交的材料清单，如营业执照、章程、法定代表人身份证明等。</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强调备案材料的真实性和有效性，要求机构提供真实、准确的材料，并对材料的真实性负责。</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备案材料清单</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材料真实性要求</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备案材料要求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变更手续</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明确人力资源服务机构在发生变更事项时，需按照相关规定办理变更手续，包括变更申请、审核、换证等流程。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注销手续</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阐述人力资源服务机构在注销时，需按照相关规定办理注销手续，包括注销申请、清算债务、交回证书等步骤。同时，强调注销后机构的法律责任和义务。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变更、注销手续办理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04</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业务活动规范与监管措施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140488" y="2144472"/>
            <a:ext cx="7911026" cy="3564775"/>
            <a:chOff x="2140488" y="2144472"/>
            <a:chExt cx="7911026" cy="3564775"/>
          </a:xfrm>
        </p:grpSpPr>
        <p:sp>
          <p:nvSpPr>
            <p:cNvPr id="3" name="AutoShape 3"/>
            <p:cNvSpPr/>
            <p:nvPr/>
          </p:nvSpPr>
          <p:spPr>
            <a:xfrm>
              <a:off x="2140488" y="2144472"/>
              <a:ext cx="7911026" cy="936104"/>
            </a:xfrm>
            <a:prstGeom prst="triangle">
              <a:avLst>
                <a:gd name="adj" fmla="val 50000"/>
              </a:avLst>
            </a:prstGeom>
            <a:solidFill>
              <a:schemeClr val="accent1">
                <a:alpha val="3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52365" y="3693023"/>
              <a:ext cx="2503100" cy="2016224"/>
            </a:xfrm>
            <a:prstGeom prst="rect">
              <a:avLst/>
            </a:prstGeom>
            <a:solidFill>
              <a:schemeClr val="accent3">
                <a:alpha val="2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844451" y="3693023"/>
              <a:ext cx="2503100" cy="2016224"/>
            </a:xfrm>
            <a:prstGeom prst="rect">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548414" y="3693023"/>
              <a:ext cx="2503100" cy="2016224"/>
            </a:xfrm>
            <a:prstGeom prst="rect">
              <a:avLst/>
            </a:prstGeom>
            <a:solidFill>
              <a:schemeClr val="accent1">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2152365" y="3260975"/>
            <a:ext cx="2503100" cy="432048"/>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44451" y="3260975"/>
            <a:ext cx="2503100" cy="43204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548414" y="3270500"/>
            <a:ext cx="2503100" cy="43204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387911" y="1196721"/>
            <a:ext cx="1416177" cy="1415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470577" y="4089926"/>
            <a:ext cx="1866677" cy="1222419"/>
          </a:xfrm>
          <a:prstGeom prst="rect">
            <a:avLst/>
          </a:prstGeom>
          <a:noFill/>
        </p:spPr>
        <p:txBody>
          <a:bodyPr vert="horz" wrap="square" lIns="68580" tIns="34290" rIns="68580" bIns="3429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明确人力资源服务机构可开展的业务类型，如招聘、培训、劳务派遣等。</a:t>
            </a:r>
            <a:endParaRPr lang="en-US" sz="1100"/>
          </a:p>
        </p:txBody>
      </p:sp>
      <p:sp>
        <p:nvSpPr>
          <p:cNvPr id="12" name="AutoShape 12"/>
          <p:cNvSpPr/>
          <p:nvPr/>
        </p:nvSpPr>
        <p:spPr>
          <a:xfrm>
            <a:off x="2140488" y="3289550"/>
            <a:ext cx="2514977" cy="432048"/>
          </a:xfrm>
          <a:prstGeom prst="rect">
            <a:avLst/>
          </a:prstGeom>
          <a:noFill/>
        </p:spPr>
        <p:txBody>
          <a:bodyPr vert="horz" wrap="square" lIns="121920" tIns="60960" rIns="121920" bIns="6096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b="1">
                <a:solidFill>
                  <a:srgbClr val="FFFFFF">
                    <a:alpha val="100000"/>
                  </a:srgbClr>
                </a:solidFill>
                <a:latin typeface="Microsoft Yahei"/>
                <a:ea typeface="Microsoft Yahei"/>
                <a:cs typeface="Microsoft Yahei"/>
              </a:rPr>
              <a:t>01</a:t>
            </a:r>
            <a:endParaRPr lang="en-US" sz="1100"/>
          </a:p>
        </p:txBody>
      </p:sp>
      <p:sp>
        <p:nvSpPr>
          <p:cNvPr id="13" name="AutoShape 13"/>
          <p:cNvSpPr/>
          <p:nvPr/>
        </p:nvSpPr>
        <p:spPr>
          <a:xfrm>
            <a:off x="4838512" y="3280025"/>
            <a:ext cx="2514977" cy="432048"/>
          </a:xfrm>
          <a:prstGeom prst="rect">
            <a:avLst/>
          </a:prstGeom>
          <a:noFill/>
        </p:spPr>
        <p:txBody>
          <a:bodyPr vert="horz" wrap="square" lIns="121920" tIns="60960" rIns="121920" bIns="6096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b="1">
                <a:solidFill>
                  <a:srgbClr val="FFFFFF">
                    <a:alpha val="100000"/>
                  </a:srgbClr>
                </a:solidFill>
                <a:latin typeface="Microsoft Yahei"/>
                <a:ea typeface="Microsoft Yahei"/>
                <a:cs typeface="Microsoft Yahei"/>
              </a:rPr>
              <a:t>02</a:t>
            </a:r>
            <a:endParaRPr lang="en-US" sz="1100"/>
          </a:p>
        </p:txBody>
      </p:sp>
      <p:sp>
        <p:nvSpPr>
          <p:cNvPr id="14" name="AutoShape 14"/>
          <p:cNvSpPr/>
          <p:nvPr/>
        </p:nvSpPr>
        <p:spPr>
          <a:xfrm>
            <a:off x="7536537" y="3280410"/>
            <a:ext cx="2514977" cy="432048"/>
          </a:xfrm>
          <a:prstGeom prst="rect">
            <a:avLst/>
          </a:prstGeom>
          <a:noFill/>
        </p:spPr>
        <p:txBody>
          <a:bodyPr vert="horz" wrap="square" lIns="121920" tIns="60960" rIns="121920" bIns="6096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b="1">
                <a:solidFill>
                  <a:srgbClr val="FFFFFF">
                    <a:alpha val="100000"/>
                  </a:srgbClr>
                </a:solidFill>
                <a:latin typeface="Microsoft Yahei"/>
                <a:ea typeface="Microsoft Yahei"/>
                <a:cs typeface="Microsoft Yahei"/>
              </a:rPr>
              <a:t>03</a:t>
            </a:r>
            <a:endParaRPr lang="en-US" sz="1100"/>
          </a:p>
        </p:txBody>
      </p:sp>
      <p:sp>
        <p:nvSpPr>
          <p:cNvPr id="15" name="Freeform 15"/>
          <p:cNvSpPr/>
          <p:nvPr/>
        </p:nvSpPr>
        <p:spPr>
          <a:xfrm>
            <a:off x="5727775" y="1536394"/>
            <a:ext cx="736450" cy="736450"/>
          </a:xfrm>
          <a:custGeom>
            <a:rect l="l" t="t" r="r" b="b"/>
            <a:pathLst>
              <a:path w="304800" h="304800">
                <a:moveTo>
                  <a:pt x="50749" y="121920"/>
                </a:moveTo>
                <a:lnTo>
                  <a:pt x="152400" y="182880"/>
                </a:lnTo>
                <a:lnTo>
                  <a:pt x="304800" y="91440"/>
                </a:lnTo>
                <a:lnTo>
                  <a:pt x="152400" y="0"/>
                </a:lnTo>
                <a:lnTo>
                  <a:pt x="0" y="91440"/>
                </a:lnTo>
                <a:lnTo>
                  <a:pt x="152400" y="91440"/>
                </a:lnTo>
                <a:lnTo>
                  <a:pt x="152400" y="121920"/>
                </a:lnTo>
                <a:lnTo>
                  <a:pt x="50749" y="121920"/>
                </a:lnTo>
                <a:close/>
                <a:moveTo>
                  <a:pt x="0" y="121920"/>
                </a:moveTo>
                <a:lnTo>
                  <a:pt x="0" y="243840"/>
                </a:lnTo>
                <a:lnTo>
                  <a:pt x="30480" y="210007"/>
                </a:lnTo>
                <a:lnTo>
                  <a:pt x="30480" y="140208"/>
                </a:lnTo>
                <a:lnTo>
                  <a:pt x="0" y="121920"/>
                </a:lnTo>
                <a:close/>
                <a:moveTo>
                  <a:pt x="152400" y="304800"/>
                </a:moveTo>
                <a:lnTo>
                  <a:pt x="45720" y="240792"/>
                </a:lnTo>
                <a:lnTo>
                  <a:pt x="45720" y="149352"/>
                </a:lnTo>
                <a:lnTo>
                  <a:pt x="152400" y="213360"/>
                </a:lnTo>
                <a:lnTo>
                  <a:pt x="259080" y="149352"/>
                </a:lnTo>
                <a:lnTo>
                  <a:pt x="259080" y="240792"/>
                </a:lnTo>
                <a:lnTo>
                  <a:pt x="152400" y="3048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业务范围界定</a:t>
              </a:r>
            </a:p>
          </p:txBody>
        </p:sp>
      </p:grpSp>
      <p:sp>
        <p:nvSpPr>
          <p:cNvPr id="38" name="AutoShape 38"/>
          <p:cNvSpPr/>
          <p:nvPr/>
        </p:nvSpPr>
        <p:spPr>
          <a:xfrm>
            <a:off x="7866626" y="4089926"/>
            <a:ext cx="1866677" cy="1222419"/>
          </a:xfrm>
          <a:prstGeom prst="rect">
            <a:avLst/>
          </a:prstGeom>
          <a:noFill/>
        </p:spPr>
        <p:txBody>
          <a:bodyPr vert="horz" wrap="square" lIns="68580" tIns="34290" rIns="68580" bIns="3429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强调业务活动应当遵循法律法规，不得损害国家利益、社会公共利益和劳动者合法权益。</a:t>
            </a:r>
            <a:endParaRPr lang="en-US" sz="1100"/>
          </a:p>
        </p:txBody>
      </p:sp>
      <p:sp>
        <p:nvSpPr>
          <p:cNvPr id="39" name="AutoShape 39"/>
          <p:cNvSpPr/>
          <p:nvPr/>
        </p:nvSpPr>
        <p:spPr>
          <a:xfrm>
            <a:off x="5162662" y="4089926"/>
            <a:ext cx="1866677" cy="1222419"/>
          </a:xfrm>
          <a:prstGeom prst="rect">
            <a:avLst/>
          </a:prstGeom>
          <a:noFill/>
        </p:spPr>
        <p:txBody>
          <a:bodyPr vert="horz" wrap="square" lIns="68580" tIns="34290" rIns="68580" bIns="3429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禁止从事与许可范围不符的活动，如职业中介、人才测评等需特别许可的业务。</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https://d.book118.com/386003225111010045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2024-09-14T04:08:34.425</cp:lastPrinted>
  <dcterms:created xsi:type="dcterms:W3CDTF">2024-09-13T20:08:34Z</dcterms:created>
  <dcterms:modified xsi:type="dcterms:W3CDTF">2024-09-13T20:08:36Z</dcterms:modified>
</cp:coreProperties>
</file>