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998615-1A3B-4F59-BED0-F21BA95AE1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7F8949-DF59-4D56-88C6-2236333108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81D1D3-EACC-4188-B941-A437C00218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D94B51-6D68-472B-9C7E-529A7B783E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96E610-E10C-41A7-B329-15E06E8514F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45B1E3-DBEC-4AFE-824B-CB1E2EC375B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80E04C-D4F6-4DEC-9E50-78E6C1947E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16FCF3-2999-44F4-A41E-F80F7891C5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50F21A-48FB-4339-9867-7582AAB25B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5EE971-25B5-48D1-ADFF-6646E85384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3D69BC-7484-40A5-B2C5-718E73B8BE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6003230143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府罗将相(自用)课件</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府罗将相的起源和历史</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府罗将相的含义和特点</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府罗将相的应用场景和优势</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府罗将相的实际案例和分析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如何更好地运用府罗将相理论</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府罗将相的起源和历史</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670042"/>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30323" y="4238206"/>
            <a:ext cx="2514113" cy="200105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府罗将相起源于中国古代的官僚制度，最早可以追溯到周朝时期。</a:t>
            </a:r>
            <a:endParaRPr lang="en-US" sz="1100"/>
          </a:p>
        </p:txBody>
      </p:sp>
      <p:sp>
        <p:nvSpPr>
          <p:cNvPr id="7" name="AutoShape 7"/>
          <p:cNvSpPr/>
          <p:nvPr/>
        </p:nvSpPr>
        <p:spPr>
          <a:xfrm>
            <a:off x="5130555" y="2670042"/>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8" name="AutoShape 8"/>
          <p:cNvSpPr/>
          <p:nvPr/>
        </p:nvSpPr>
        <p:spPr>
          <a:xfrm>
            <a:off x="4838943" y="4238206"/>
            <a:ext cx="2514113" cy="200105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它是一种以官职等级为基础的制度，通过区分官员的职位和权力来管理国家事务。</a:t>
            </a:r>
            <a:endParaRPr lang="en-US" sz="1100"/>
          </a:p>
        </p:txBody>
      </p:sp>
      <p:sp>
        <p:nvSpPr>
          <p:cNvPr id="9" name="AutoShape 9"/>
          <p:cNvSpPr/>
          <p:nvPr/>
        </p:nvSpPr>
        <p:spPr>
          <a:xfrm>
            <a:off x="9139175" y="2670042"/>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0" name="AutoShape 10"/>
          <p:cNvSpPr/>
          <p:nvPr/>
        </p:nvSpPr>
        <p:spPr>
          <a:xfrm>
            <a:off x="8847563" y="4238206"/>
            <a:ext cx="2514113" cy="200105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在府罗将相制度下，官员的职位和权力被划分为不同的等级，形成了严格的等级制度。</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起源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579263"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242745" y="4378452"/>
            <a:ext cx="753523" cy="75561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55413" y="4571047"/>
            <a:ext cx="50768"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016240" y="4120229"/>
            <a:ext cx="541877" cy="84877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536537" y="5126260"/>
            <a:ext cx="67723" cy="20535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877342"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29692" y="4168902"/>
            <a:ext cx="546068" cy="846677"/>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5660" y="4061555"/>
            <a:ext cx="391573" cy="1106996"/>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974913" y="480145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332672" y="4978336"/>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655350" y="4291394"/>
            <a:ext cx="694277" cy="6984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093500" y="4563428"/>
            <a:ext cx="546068"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576054" y="4826318"/>
            <a:ext cx="67723" cy="582073"/>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345359" y="4728877"/>
            <a:ext cx="541877"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90188" y="5023771"/>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5961" y="4604671"/>
            <a:ext cx="647700" cy="6456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710475"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67552"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5173137" y="2190165"/>
            <a:ext cx="1845725" cy="3371817"/>
          </a:xfrm>
          <a:custGeom>
            <a:rect l="l" t="t" r="r" b="b"/>
            <a:pathLst>
              <a:path w="496" h="906">
                <a:moveTo>
                  <a:pt x="173" y="908"/>
                </a:moveTo>
                <a:cubicBezTo>
                  <a:pt x="173" y="908"/>
                  <a:pt x="208" y="680"/>
                  <a:pt x="187" y="613"/>
                </a:cubicBezTo>
                <a:cubicBezTo>
                  <a:pt x="0" y="357"/>
                  <a:pt x="0" y="357"/>
                  <a:pt x="0" y="357"/>
                </a:cubicBezTo>
                <a:cubicBezTo>
                  <a:pt x="0" y="357"/>
                  <a:pt x="0" y="357"/>
                  <a:pt x="0" y="357"/>
                </a:cubicBezTo>
                <a:cubicBezTo>
                  <a:pt x="203" y="547"/>
                  <a:pt x="203" y="547"/>
                  <a:pt x="203" y="547"/>
                </a:cubicBezTo>
                <a:cubicBezTo>
                  <a:pt x="230" y="0"/>
                  <a:pt x="230" y="0"/>
                  <a:pt x="230" y="0"/>
                </a:cubicBezTo>
                <a:cubicBezTo>
                  <a:pt x="255" y="237"/>
                  <a:pt x="255" y="237"/>
                  <a:pt x="255" y="237"/>
                </a:cubicBezTo>
                <a:cubicBezTo>
                  <a:pt x="271" y="439"/>
                  <a:pt x="271" y="439"/>
                  <a:pt x="271" y="439"/>
                </a:cubicBezTo>
                <a:cubicBezTo>
                  <a:pt x="496" y="295"/>
                  <a:pt x="496" y="295"/>
                  <a:pt x="496" y="295"/>
                </a:cubicBezTo>
                <a:cubicBezTo>
                  <a:pt x="496" y="295"/>
                  <a:pt x="496" y="295"/>
                  <a:pt x="496" y="295"/>
                </a:cubicBezTo>
                <a:cubicBezTo>
                  <a:pt x="291" y="500"/>
                  <a:pt x="291" y="500"/>
                  <a:pt x="291" y="500"/>
                </a:cubicBezTo>
                <a:cubicBezTo>
                  <a:pt x="291" y="500"/>
                  <a:pt x="268" y="500"/>
                  <a:pt x="282" y="660"/>
                </a:cubicBezTo>
                <a:cubicBezTo>
                  <a:pt x="295" y="819"/>
                  <a:pt x="307" y="905"/>
                  <a:pt x="307" y="905"/>
                </a:cubicBezTo>
                <a:lnTo>
                  <a:pt x="173" y="908"/>
                </a:lnTo>
                <a:close/>
              </a:path>
            </a:pathLst>
          </a:cu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0" y="5151966"/>
            <a:ext cx="12192000" cy="1706034"/>
          </a:xfrm>
          <a:custGeom>
            <a:rect l="l" t="t" r="r" b="b"/>
            <a:pathLst>
              <a:path w="7680" h="1506">
                <a:moveTo>
                  <a:pt x="0" y="1489"/>
                </a:moveTo>
                <a:cubicBezTo>
                  <a:pt x="0" y="700"/>
                  <a:pt x="0" y="700"/>
                  <a:pt x="0" y="700"/>
                </a:cubicBezTo>
                <a:cubicBezTo>
                  <a:pt x="199" y="561"/>
                  <a:pt x="512" y="434"/>
                  <a:pt x="940" y="320"/>
                </a:cubicBezTo>
                <a:cubicBezTo>
                  <a:pt x="1741" y="107"/>
                  <a:pt x="2709" y="0"/>
                  <a:pt x="3842" y="0"/>
                </a:cubicBezTo>
                <a:cubicBezTo>
                  <a:pt x="4976" y="0"/>
                  <a:pt x="5943" y="107"/>
                  <a:pt x="6745" y="320"/>
                </a:cubicBezTo>
                <a:cubicBezTo>
                  <a:pt x="7168" y="433"/>
                  <a:pt x="7480" y="559"/>
                  <a:pt x="7680" y="696"/>
                </a:cubicBezTo>
                <a:cubicBezTo>
                  <a:pt x="7680" y="1492"/>
                  <a:pt x="7680" y="1492"/>
                  <a:pt x="7680" y="1492"/>
                </a:cubicBezTo>
                <a:cubicBezTo>
                  <a:pt x="7673" y="1497"/>
                  <a:pt x="7666" y="1501"/>
                  <a:pt x="7659" y="1506"/>
                </a:cubicBezTo>
                <a:cubicBezTo>
                  <a:pt x="25" y="1506"/>
                  <a:pt x="25" y="1506"/>
                  <a:pt x="25" y="1506"/>
                </a:cubicBezTo>
                <a:cubicBezTo>
                  <a:pt x="16" y="1500"/>
                  <a:pt x="8" y="1494"/>
                  <a:pt x="0" y="148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173137" y="1048536"/>
            <a:ext cx="1788893" cy="178889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33902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37910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18965" y="1702027"/>
            <a:ext cx="2919889" cy="64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随着历史的演变，府罗将相制度也在不断地发展和完善。</a:t>
            </a:r>
            <a:endParaRPr lang="en-US" sz="1100"/>
          </a:p>
        </p:txBody>
      </p:sp>
      <p:sp>
        <p:nvSpPr>
          <p:cNvPr id="26" name="AutoShape 26"/>
          <p:cNvSpPr/>
          <p:nvPr/>
        </p:nvSpPr>
        <p:spPr>
          <a:xfrm>
            <a:off x="1318965" y="3024253"/>
            <a:ext cx="2919889" cy="64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秦汉时期，府罗将相制度得到了进一步的发展和完善，形成了更加严格的等级制度和更加明确的职责分工。</a:t>
            </a:r>
            <a:endParaRPr lang="en-US" sz="1100"/>
          </a:p>
        </p:txBody>
      </p:sp>
      <p:sp>
        <p:nvSpPr>
          <p:cNvPr id="27" name="AutoShape 27"/>
          <p:cNvSpPr/>
          <p:nvPr/>
        </p:nvSpPr>
        <p:spPr>
          <a:xfrm>
            <a:off x="8016240" y="1702027"/>
            <a:ext cx="2919889" cy="64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在春秋战国时期，各诸侯国开始设立官职，形成了较为完善的府罗将相制度。</a:t>
            </a:r>
            <a:endParaRPr lang="en-US" sz="1100"/>
          </a:p>
        </p:txBody>
      </p:sp>
      <p:sp>
        <p:nvSpPr>
          <p:cNvPr id="28" name="AutoShape 28"/>
          <p:cNvSpPr/>
          <p:nvPr/>
        </p:nvSpPr>
        <p:spPr>
          <a:xfrm>
            <a:off x="8016240" y="3064629"/>
            <a:ext cx="2919889" cy="62108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到了明清时期，府罗将相制度已经相当成熟，官职体系也更加完备和细致。</a:t>
            </a:r>
            <a:endParaRPr lang="en-US" sz="1100"/>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3792" y="5100246"/>
            <a:ext cx="2129328" cy="105859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903120" y="4747383"/>
            <a:ext cx="2129328" cy="1411454"/>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31337" y="4276897"/>
            <a:ext cx="2129328" cy="18819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9554" y="3884827"/>
            <a:ext cx="2129328" cy="227401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29409" y="3083528"/>
            <a:ext cx="2020315" cy="1954291"/>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虽然现代社会已经不再采用府罗将相制度，但是它的思想和原则仍然在很多方面有所体现。</a:t>
            </a:r>
            <a:endParaRPr lang="en-US" sz="1100"/>
          </a:p>
        </p:txBody>
      </p:sp>
      <p:sp>
        <p:nvSpPr>
          <p:cNvPr id="7" name="AutoShape 7"/>
          <p:cNvSpPr/>
          <p:nvPr/>
        </p:nvSpPr>
        <p:spPr>
          <a:xfrm>
            <a:off x="2953810" y="2847749"/>
            <a:ext cx="2020315" cy="169353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200">
                <a:solidFill>
                  <a:schemeClr val="dk1">
                    <a:alpha val="100000"/>
                  </a:schemeClr>
                </a:solidFill>
                <a:latin typeface="Microsoft Yahei"/>
                <a:ea typeface="Microsoft Yahei"/>
                <a:cs typeface="Microsoft Yahei"/>
              </a:rPr>
              <a:t>在企业管理中，现代企业通常会设立不同的职位和职级，形成一定的等级制度，以便更好地管理和激励员工。</a:t>
            </a:r>
            <a:endParaRPr lang="en-US" sz="1100"/>
          </a:p>
        </p:txBody>
      </p:sp>
      <p:sp>
        <p:nvSpPr>
          <p:cNvPr id="8" name="AutoShape 8"/>
          <p:cNvSpPr/>
          <p:nvPr/>
        </p:nvSpPr>
        <p:spPr>
          <a:xfrm>
            <a:off x="5084989" y="2360581"/>
            <a:ext cx="2020315" cy="169305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200">
                <a:solidFill>
                  <a:schemeClr val="dk1">
                    <a:alpha val="100000"/>
                  </a:schemeClr>
                </a:solidFill>
                <a:latin typeface="Microsoft Yahei"/>
                <a:ea typeface="Microsoft Yahei"/>
                <a:cs typeface="Microsoft Yahei"/>
              </a:rPr>
              <a:t>在社会治理中，政府机构也通常会设立不同的职位和职级，形成一定的等级制度，以便更好地管理和服务社会。</a:t>
            </a:r>
            <a:endParaRPr lang="en-US" sz="1100"/>
          </a:p>
        </p:txBody>
      </p:sp>
      <p:sp>
        <p:nvSpPr>
          <p:cNvPr id="9" name="AutoShape 9"/>
          <p:cNvSpPr/>
          <p:nvPr/>
        </p:nvSpPr>
        <p:spPr>
          <a:xfrm>
            <a:off x="7213633" y="1985955"/>
            <a:ext cx="2020315" cy="1755963"/>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200">
                <a:solidFill>
                  <a:schemeClr val="dk1">
                    <a:alpha val="100000"/>
                  </a:schemeClr>
                </a:solidFill>
                <a:latin typeface="Microsoft Yahei"/>
                <a:ea typeface="Microsoft Yahei"/>
                <a:cs typeface="Microsoft Yahei"/>
              </a:rPr>
              <a:t>此外，在现代社会中，人们通常也会根据职位和职级的不同来评价一个人的社会地位和价值。</a:t>
            </a:r>
            <a:endParaRPr lang="en-US" sz="1100"/>
          </a:p>
        </p:txBody>
      </p:sp>
      <p:sp>
        <p:nvSpPr>
          <p:cNvPr id="10" name="AutoShape 10"/>
          <p:cNvSpPr/>
          <p:nvPr/>
        </p:nvSpPr>
        <p:spPr>
          <a:xfrm>
            <a:off x="9287769" y="3409229"/>
            <a:ext cx="2129328" cy="274960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9635014" y="1550861"/>
            <a:ext cx="1434751" cy="1532668"/>
            <a:chOff x="9635014" y="1550861"/>
            <a:chExt cx="1434751" cy="1532668"/>
          </a:xfrm>
        </p:grpSpPr>
        <p:sp>
          <p:nvSpPr>
            <p:cNvPr id="12" name="Freeform 12"/>
            <p:cNvSpPr/>
            <p:nvPr/>
          </p:nvSpPr>
          <p:spPr>
            <a:xfrm>
              <a:off x="9635014" y="1550861"/>
              <a:ext cx="1434751" cy="1532668"/>
            </a:xfrm>
            <a:custGeom>
              <a:rect l="l" t="t" r="r" b="b"/>
              <a:pathLst>
                <a:path w="1537251" h="1642176">
                  <a:moveTo>
                    <a:pt x="0" y="0"/>
                  </a:moveTo>
                  <a:lnTo>
                    <a:pt x="1537251" y="0"/>
                  </a:lnTo>
                  <a:lnTo>
                    <a:pt x="1537251" y="1537251"/>
                  </a:lnTo>
                  <a:lnTo>
                    <a:pt x="829482" y="1537251"/>
                  </a:lnTo>
                  <a:lnTo>
                    <a:pt x="768625" y="1642176"/>
                  </a:lnTo>
                  <a:lnTo>
                    <a:pt x="707769" y="1537251"/>
                  </a:lnTo>
                  <a:lnTo>
                    <a:pt x="0" y="1537251"/>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773792" y="5255209"/>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alpha val="100000"/>
                  </a:srgbClr>
                </a:solidFill>
                <a:latin typeface="Microsoft Yahei"/>
                <a:ea typeface="Microsoft Yahei"/>
                <a:cs typeface="Microsoft Yahei"/>
              </a:rPr>
              <a:t>01</a:t>
            </a:r>
          </a:p>
        </p:txBody>
      </p:sp>
      <p:sp>
        <p:nvSpPr>
          <p:cNvPr id="14" name="TextBox 14"/>
          <p:cNvSpPr txBox="1"/>
          <p:nvPr/>
        </p:nvSpPr>
        <p:spPr>
          <a:xfrm>
            <a:off x="2868368" y="5144128"/>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alpha val="100000"/>
                  </a:srgbClr>
                </a:solidFill>
                <a:latin typeface="Microsoft Yahei"/>
                <a:ea typeface="Microsoft Yahei"/>
                <a:cs typeface="Microsoft Yahei"/>
              </a:rPr>
              <a:t>02</a:t>
            </a:r>
          </a:p>
        </p:txBody>
      </p:sp>
      <p:sp>
        <p:nvSpPr>
          <p:cNvPr id="15" name="TextBox 15"/>
          <p:cNvSpPr txBox="1"/>
          <p:nvPr/>
        </p:nvSpPr>
        <p:spPr>
          <a:xfrm>
            <a:off x="5032448" y="4897058"/>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alpha val="100000"/>
                  </a:srgbClr>
                </a:solidFill>
                <a:latin typeface="Microsoft Yahei"/>
                <a:ea typeface="Microsoft Yahei"/>
                <a:cs typeface="Microsoft Yahei"/>
              </a:rPr>
              <a:t>03</a:t>
            </a:r>
          </a:p>
        </p:txBody>
      </p:sp>
      <p:sp>
        <p:nvSpPr>
          <p:cNvPr id="16" name="TextBox 16"/>
          <p:cNvSpPr txBox="1"/>
          <p:nvPr/>
        </p:nvSpPr>
        <p:spPr>
          <a:xfrm>
            <a:off x="7124802" y="4725914"/>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alpha val="100000"/>
                  </a:srgbClr>
                </a:solidFill>
                <a:latin typeface="Microsoft Yahei"/>
                <a:ea typeface="Microsoft Yahei"/>
                <a:cs typeface="Microsoft Yahei"/>
              </a:rPr>
              <a:t>04</a:t>
            </a:r>
          </a:p>
        </p:txBody>
      </p:sp>
      <p:sp>
        <p:nvSpPr>
          <p:cNvPr id="17" name="TextBox 17"/>
          <p:cNvSpPr txBox="1"/>
          <p:nvPr/>
        </p:nvSpPr>
        <p:spPr>
          <a:xfrm>
            <a:off x="9288882" y="4351581"/>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alpha val="100000"/>
                  </a:srgbClr>
                </a:solidFill>
                <a:latin typeface="Microsoft Yahei"/>
                <a:ea typeface="Microsoft Yahei"/>
                <a:cs typeface="Microsoft Yahei"/>
              </a:rPr>
              <a:t>05</a:t>
            </a:r>
          </a:p>
        </p:txBody>
      </p:sp>
      <p:sp>
        <p:nvSpPr>
          <p:cNvPr id="18" name="Freeform 18"/>
          <p:cNvSpPr/>
          <p:nvPr/>
        </p:nvSpPr>
        <p:spPr>
          <a:xfrm>
            <a:off x="9940806" y="1901329"/>
            <a:ext cx="823253" cy="823253"/>
          </a:xfrm>
          <a:custGeom>
            <a:rect l="l" t="t" r="r" b="b"/>
            <a:pathLst>
              <a:path w="304800" h="304800">
                <a:moveTo>
                  <a:pt x="137160" y="274320"/>
                </a:moveTo>
                <a:lnTo>
                  <a:pt x="137160" y="167640"/>
                </a:lnTo>
                <a:lnTo>
                  <a:pt x="0" y="30480"/>
                </a:lnTo>
                <a:lnTo>
                  <a:pt x="0" y="0"/>
                </a:lnTo>
                <a:lnTo>
                  <a:pt x="304800" y="0"/>
                </a:lnTo>
                <a:lnTo>
                  <a:pt x="304800" y="30480"/>
                </a:lnTo>
                <a:lnTo>
                  <a:pt x="167640" y="167640"/>
                </a:lnTo>
                <a:lnTo>
                  <a:pt x="167640" y="274320"/>
                </a:lnTo>
                <a:lnTo>
                  <a:pt x="243840" y="289560"/>
                </a:lnTo>
                <a:lnTo>
                  <a:pt x="243840" y="304800"/>
                </a:lnTo>
                <a:lnTo>
                  <a:pt x="60960" y="304800"/>
                </a:lnTo>
                <a:lnTo>
                  <a:pt x="60960" y="289560"/>
                </a:lnTo>
                <a:lnTo>
                  <a:pt x="137160" y="274320"/>
                </a:lnTo>
                <a:close/>
                <a:moveTo>
                  <a:pt x="167640" y="121920"/>
                </a:moveTo>
                <a:cubicBezTo>
                  <a:pt x="184471" y="121920"/>
                  <a:pt x="198120" y="108271"/>
                  <a:pt x="198120" y="91440"/>
                </a:cubicBezTo>
                <a:cubicBezTo>
                  <a:pt x="198120" y="74609"/>
                  <a:pt x="184471" y="60960"/>
                  <a:pt x="167640" y="60960"/>
                </a:cubicBezTo>
                <a:lnTo>
                  <a:pt x="167640" y="60960"/>
                </a:lnTo>
                <a:cubicBezTo>
                  <a:pt x="150809" y="60960"/>
                  <a:pt x="137160" y="74609"/>
                  <a:pt x="137160" y="91440"/>
                </a:cubicBezTo>
                <a:cubicBezTo>
                  <a:pt x="137160" y="108271"/>
                  <a:pt x="150809" y="121920"/>
                  <a:pt x="167640" y="121920"/>
                </a:cubicBezTo>
                <a:lnTo>
                  <a:pt x="16764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在现代的应用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府罗将相的含义和特点</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府罗</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将相</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形容官员众多，官府林立，权力分散。</a:t>
            </a:r>
            <a:endParaRPr lang="en-US" sz="1100"/>
          </a:p>
        </p:txBody>
      </p:sp>
      <p:sp>
        <p:nvSpPr>
          <p:cNvPr id="387" name="AutoShape 387"/>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形容将领和官员的威风和地位高，掌握重权。</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含义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官员众多</a:t>
            </a:r>
          </a:p>
        </p:txBody>
      </p:sp>
      <p:sp>
        <p:nvSpPr>
          <p:cNvPr id="7" name="AutoShape 7"/>
          <p:cNvSpPr/>
          <p:nvPr/>
        </p:nvSpPr>
        <p:spPr>
          <a:xfrm>
            <a:off x="83032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府罗将相所描述的场景中，官员数量众多，各个部门和机构都有相应的官员负责。</a:t>
            </a:r>
            <a:endParaRPr lang="en-US" sz="1100"/>
          </a:p>
        </p:txBody>
      </p:sp>
      <p:sp>
        <p:nvSpPr>
          <p:cNvPr id="8" name="AutoShape 8"/>
          <p:cNvSpPr/>
          <p:nvPr/>
        </p:nvSpPr>
        <p:spPr>
          <a:xfrm>
            <a:off x="513055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权力分散</a:t>
            </a:r>
          </a:p>
        </p:txBody>
      </p:sp>
      <p:sp>
        <p:nvSpPr>
          <p:cNvPr id="10" name="AutoShape 10"/>
          <p:cNvSpPr/>
          <p:nvPr/>
        </p:nvSpPr>
        <p:spPr>
          <a:xfrm>
            <a:off x="483894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由于官员众多，权力也相对分散，每个官员都有一定的权力和影响力。</a:t>
            </a:r>
            <a:endParaRPr lang="en-US" sz="1100"/>
          </a:p>
        </p:txBody>
      </p:sp>
      <p:sp>
        <p:nvSpPr>
          <p:cNvPr id="11" name="AutoShape 11"/>
          <p:cNvSpPr/>
          <p:nvPr/>
        </p:nvSpPr>
        <p:spPr>
          <a:xfrm>
            <a:off x="913917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威风地位高</a:t>
            </a:r>
          </a:p>
        </p:txBody>
      </p:sp>
      <p:sp>
        <p:nvSpPr>
          <p:cNvPr id="13" name="AutoShape 13"/>
          <p:cNvSpPr/>
          <p:nvPr/>
        </p:nvSpPr>
        <p:spPr>
          <a:xfrm>
            <a:off x="884756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将相所描述的官员通常地位高、威风凛凛，掌握着重权和资源。</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184" b="318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官僚主义强调的是官员的官僚习气和推诿扯皮，而府罗将相强调的是官员的数量和权力分散。</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贵族政治强调的是贵族的特权和统治地位，而府罗将相则更侧重于官员的数量和权力结构。</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与其他相关概念的区别</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与“贵族政治”不同</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与“官僚主义”不同</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府罗将相的应用场景和优势</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适用于各级学校的地理、历史、政治等学科，通过府罗将相技术，学生可以更加直观地理解历史事件和地理现象。</a:t>
            </a:r>
            <a:endParaRPr lang="en-US" sz="1100"/>
          </a:p>
        </p:txBody>
      </p:sp>
      <p:sp>
        <p:nvSpPr>
          <p:cNvPr id="6" name="AutoShape 6"/>
          <p:cNvSpPr/>
          <p:nvPr/>
        </p:nvSpPr>
        <p:spPr>
          <a:xfrm>
            <a:off x="619358" y="3627301"/>
            <a:ext cx="3358143"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教育领域</a:t>
            </a:r>
            <a:endParaRPr lang="en-US" sz="1100"/>
          </a:p>
        </p:txBody>
      </p:sp>
      <p:sp>
        <p:nvSpPr>
          <p:cNvPr id="7" name="AutoShape 7"/>
          <p:cNvSpPr/>
          <p:nvPr/>
        </p:nvSpPr>
        <p:spPr>
          <a:xfrm>
            <a:off x="4363925" y="4213754"/>
            <a:ext cx="3464154" cy="12711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对于需要培训大量员工的企业或组织，府罗将相课件可以帮助员工更好地理解复杂的概念和流程。</a:t>
            </a:r>
            <a:endParaRPr lang="en-US" sz="1100"/>
          </a:p>
        </p:txBody>
      </p:sp>
      <p:sp>
        <p:nvSpPr>
          <p:cNvPr id="8" name="AutoShape 8"/>
          <p:cNvSpPr/>
          <p:nvPr/>
        </p:nvSpPr>
        <p:spPr>
          <a:xfrm>
            <a:off x="4363925" y="3627301"/>
            <a:ext cx="3335471"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培训领域</a:t>
            </a:r>
            <a:endParaRPr lang="en-US" sz="1100"/>
          </a:p>
        </p:txBody>
      </p:sp>
      <p:sp>
        <p:nvSpPr>
          <p:cNvPr id="9" name="AutoShape 9"/>
          <p:cNvSpPr/>
          <p:nvPr/>
        </p:nvSpPr>
        <p:spPr>
          <a:xfrm>
            <a:off x="8108491" y="4213754"/>
            <a:ext cx="3464154" cy="144585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在历史、地理、政治等学科的学术研究中，府罗将相技术可以提供丰富的数据和可视化工具，帮助研究者更好地理解研究对象。</a:t>
            </a:r>
            <a:endParaRPr lang="en-US" sz="1100"/>
          </a:p>
        </p:txBody>
      </p:sp>
      <p:sp>
        <p:nvSpPr>
          <p:cNvPr id="10" name="AutoShape 10"/>
          <p:cNvSpPr/>
          <p:nvPr/>
        </p:nvSpPr>
        <p:spPr>
          <a:xfrm>
            <a:off x="8108491" y="3627301"/>
            <a:ext cx="3373750"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学术研究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应用场景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直观易懂</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通过府罗将相技术，可以将复杂的概念和数据以直观的方式呈现，帮助学生和员工更好地理解。</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提高效率</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府罗将相技术可以快速处理大量数据，提高学习和工作效率。</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增强互动性</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府罗将相课件通常具有丰富的交互功能，使用户可以更加主动地参与到学习过程中。</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优势分析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https://d.book118.com/386003230143010055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2024-09-23T05:15:37.520</cp:lastPrinted>
  <dcterms:created xsi:type="dcterms:W3CDTF">2024-09-22T21:15:37Z</dcterms:created>
  <dcterms:modified xsi:type="dcterms:W3CDTF">2024-09-22T21:15:39Z</dcterms:modified>
</cp:coreProperties>
</file>