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9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264048-D6D8-455F-839C-EE41797B4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6C2923-FE2C-454A-B82D-909E46F32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035E50-6628-4049-8E5C-05B1B6D09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5D3BD4-1C5F-4202-8E0A-24C0531CB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160349-280B-4F19-B44F-E728374A0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0E8209-4845-4A29-9455-D966ACC15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296A29-E87B-477B-AACA-9436D459F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DAFC15-2AAA-49F2-9115-1A6B3034D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20303E-843C-4A5A-93F8-E4ADAF7CD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70CB14-8453-4E13-BD9F-C61E60682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0C2EDD-BBF0-48C9-926F-4876D37797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62162"/>
            <a:ext cx="9144000" cy="2387600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725327"/>
            <a:ext cx="9144000" cy="87004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9825F-FAA1-494C-ADED-BE09B1A8FF0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55C535B-9A0F-4DF9-A3E4-E79BBAB4A6A3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78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92457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9825F-FAA1-494C-ADED-BE09B1A8FF0C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EBC6BEB-AB8C-4381-839B-62EDA17F5FB1}"/>
              </a:ext>
            </a:extLst>
          </p:cNvPr>
          <p:cNvGrpSpPr/>
          <p:nvPr userDrawn="1"/>
        </p:nvGrpSpPr>
        <p:grpSpPr>
          <a:xfrm>
            <a:off x="0" y="0"/>
            <a:ext cx="2815730" cy="1292870"/>
            <a:chOff x="-328564" y="4677697"/>
            <a:chExt cx="7440012" cy="2563904"/>
          </a:xfrm>
        </p:grpSpPr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6C375CB6-37E6-470F-B48C-183973795A42}"/>
                </a:ext>
              </a:extLst>
            </p:cNvPr>
            <p:cNvSpPr/>
            <p:nvPr/>
          </p:nvSpPr>
          <p:spPr>
            <a:xfrm flipH="1">
              <a:off x="2729947" y="4677697"/>
              <a:ext cx="4381501" cy="2563904"/>
            </a:xfrm>
            <a:prstGeom prst="parallelogram">
              <a:avLst>
                <a:gd name="adj" fmla="val 88899"/>
              </a:avLst>
            </a:prstGeom>
            <a:solidFill>
              <a:srgbClr val="0995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id="{0C102337-1CB1-4384-B0B9-63049CCFB0E3}"/>
                </a:ext>
              </a:extLst>
            </p:cNvPr>
            <p:cNvSpPr/>
            <p:nvPr/>
          </p:nvSpPr>
          <p:spPr>
            <a:xfrm>
              <a:off x="-328564" y="4677697"/>
              <a:ext cx="4381500" cy="2563904"/>
            </a:xfrm>
            <a:prstGeom prst="parallelogram">
              <a:avLst>
                <a:gd name="adj" fmla="val 88899"/>
              </a:avLst>
            </a:prstGeom>
            <a:solidFill>
              <a:srgbClr val="53A4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Light"/>
                <a:ea typeface="思源黑体 CN Light"/>
                <a:cs typeface="+mn-cs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7BFA601-2126-4BD8-A099-BAA13EBB19B8}"/>
              </a:ext>
            </a:extLst>
          </p:cNvPr>
          <p:cNvGrpSpPr/>
          <p:nvPr userDrawn="1"/>
        </p:nvGrpSpPr>
        <p:grpSpPr>
          <a:xfrm>
            <a:off x="335360" y="821417"/>
            <a:ext cx="2313061" cy="471453"/>
            <a:chOff x="874713" y="700052"/>
            <a:chExt cx="1993900" cy="406400"/>
          </a:xfrm>
        </p:grpSpPr>
        <p:sp>
          <p:nvSpPr>
            <p:cNvPr id="13" name="圆角矩形 16">
              <a:extLst>
                <a:ext uri="{FF2B5EF4-FFF2-40B4-BE49-F238E27FC236}">
                  <a16:creationId xmlns:a16="http://schemas.microsoft.com/office/drawing/2014/main" id="{6CDC1B87-1056-45CB-9B74-02B3FA65A2B9}"/>
                </a:ext>
              </a:extLst>
            </p:cNvPr>
            <p:cNvSpPr/>
            <p:nvPr/>
          </p:nvSpPr>
          <p:spPr>
            <a:xfrm>
              <a:off x="874713" y="700052"/>
              <a:ext cx="1993900" cy="406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flat" dir="t"/>
            </a:scene3d>
            <a:sp3d>
              <a:bevelT w="44450" h="1905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470713F-F9A4-40F9-B192-28F33E8848DE}"/>
                </a:ext>
              </a:extLst>
            </p:cNvPr>
            <p:cNvSpPr txBox="1"/>
            <p:nvPr/>
          </p:nvSpPr>
          <p:spPr>
            <a:xfrm>
              <a:off x="1198896" y="701132"/>
              <a:ext cx="1342960" cy="39796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006872"/>
                  </a:solidFill>
                </a:rPr>
                <a:t>CONTENTS</a:t>
              </a:r>
              <a:endParaRPr lang="zh-CN" altLang="en-US" sz="2400" b="1">
                <a:solidFill>
                  <a:srgbClr val="006872"/>
                </a:solidFill>
              </a:endParaRPr>
            </a:p>
          </p:txBody>
        </p:sp>
      </p:grp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F0C0E32-A936-4AE1-8D4B-98DD1B695F7B}"/>
              </a:ext>
            </a:extLst>
          </p:cNvPr>
          <p:cNvCxnSpPr/>
          <p:nvPr userDrawn="1"/>
        </p:nvCxnSpPr>
        <p:spPr>
          <a:xfrm>
            <a:off x="3868447" y="1772816"/>
            <a:ext cx="6120680" cy="0"/>
          </a:xfrm>
          <a:prstGeom prst="line">
            <a:avLst/>
          </a:prstGeom>
          <a:ln w="38100" cmpd="sng">
            <a:solidFill>
              <a:srgbClr val="0F81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272B293-FFF2-42D4-96EC-E476FCCB7DD5}"/>
              </a:ext>
            </a:extLst>
          </p:cNvPr>
          <p:cNvCxnSpPr/>
          <p:nvPr userDrawn="1"/>
        </p:nvCxnSpPr>
        <p:spPr>
          <a:xfrm>
            <a:off x="3868447" y="2520396"/>
            <a:ext cx="6120680" cy="0"/>
          </a:xfrm>
          <a:prstGeom prst="line">
            <a:avLst/>
          </a:prstGeom>
          <a:ln w="38100" cmpd="sng">
            <a:solidFill>
              <a:srgbClr val="0F81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C04C4F5-7D29-47ED-AD24-7ACA91A00EE1}"/>
              </a:ext>
            </a:extLst>
          </p:cNvPr>
          <p:cNvCxnSpPr/>
          <p:nvPr userDrawn="1"/>
        </p:nvCxnSpPr>
        <p:spPr>
          <a:xfrm>
            <a:off x="3868447" y="3284984"/>
            <a:ext cx="6120680" cy="0"/>
          </a:xfrm>
          <a:prstGeom prst="line">
            <a:avLst/>
          </a:prstGeom>
          <a:ln w="38100" cmpd="sng">
            <a:solidFill>
              <a:srgbClr val="0F81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909DE28-64AD-4EE6-9D7B-44EF73E1A55E}"/>
              </a:ext>
            </a:extLst>
          </p:cNvPr>
          <p:cNvCxnSpPr/>
          <p:nvPr userDrawn="1"/>
        </p:nvCxnSpPr>
        <p:spPr>
          <a:xfrm>
            <a:off x="3868447" y="4077072"/>
            <a:ext cx="6120680" cy="0"/>
          </a:xfrm>
          <a:prstGeom prst="line">
            <a:avLst/>
          </a:prstGeom>
          <a:ln w="38100" cmpd="sng">
            <a:solidFill>
              <a:srgbClr val="0F81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A943938F-7510-4321-BAA7-2024BCC56B46}"/>
              </a:ext>
            </a:extLst>
          </p:cNvPr>
          <p:cNvCxnSpPr/>
          <p:nvPr userDrawn="1"/>
        </p:nvCxnSpPr>
        <p:spPr>
          <a:xfrm>
            <a:off x="3868447" y="4869160"/>
            <a:ext cx="6120680" cy="0"/>
          </a:xfrm>
          <a:prstGeom prst="line">
            <a:avLst/>
          </a:prstGeom>
          <a:ln w="38100" cmpd="sng">
            <a:solidFill>
              <a:srgbClr val="0F81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B9711496-E826-4309-98E2-D2AC830F2F86}"/>
              </a:ext>
            </a:extLst>
          </p:cNvPr>
          <p:cNvCxnSpPr/>
          <p:nvPr userDrawn="1"/>
        </p:nvCxnSpPr>
        <p:spPr>
          <a:xfrm>
            <a:off x="3868447" y="5651229"/>
            <a:ext cx="6120680" cy="0"/>
          </a:xfrm>
          <a:prstGeom prst="line">
            <a:avLst/>
          </a:prstGeom>
          <a:ln w="38100" cmpd="sng">
            <a:solidFill>
              <a:srgbClr val="0F81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771450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890" y="1566714"/>
            <a:ext cx="10536401" cy="45142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ACD6B11F-ED29-4CBB-9065-422FBB2A4A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1810068-5796-4D25-8E69-92D750386E68}"/>
              </a:ext>
            </a:extLst>
          </p:cNvPr>
          <p:cNvSpPr/>
          <p:nvPr userDrawn="1"/>
        </p:nvSpPr>
        <p:spPr>
          <a:xfrm>
            <a:off x="623392" y="1367056"/>
            <a:ext cx="11017224" cy="45719"/>
          </a:xfrm>
          <a:prstGeom prst="rect">
            <a:avLst/>
          </a:prstGeom>
          <a:solidFill>
            <a:srgbClr val="0F8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DC40AA73-6DA5-43D8-9218-F2631CEF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832" y="199658"/>
            <a:ext cx="10515600" cy="101345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5965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228806-9530-42B1-89F3-520ADCF46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891" y="1566714"/>
            <a:ext cx="10501746" cy="45142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8" name="页脚占位符 6">
            <a:extLst>
              <a:ext uri="{FF2B5EF4-FFF2-40B4-BE49-F238E27FC236}">
                <a16:creationId xmlns:a16="http://schemas.microsoft.com/office/drawing/2014/main" id="{7E0E6724-793D-4BAE-9400-0929BFA7B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51603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Title 9">
            <a:extLst>
              <a:ext uri="{FF2B5EF4-FFF2-40B4-BE49-F238E27FC236}">
                <a16:creationId xmlns:a16="http://schemas.microsoft.com/office/drawing/2014/main" id="{C638E57F-F4FD-420C-A793-9DB00E1EB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832" y="199658"/>
            <a:ext cx="10515600" cy="101345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FA4A3F7-616D-42E7-BE0C-A588E2314702}"/>
              </a:ext>
            </a:extLst>
          </p:cNvPr>
          <p:cNvSpPr/>
          <p:nvPr userDrawn="1"/>
        </p:nvSpPr>
        <p:spPr>
          <a:xfrm>
            <a:off x="623392" y="1367056"/>
            <a:ext cx="11017224" cy="45719"/>
          </a:xfrm>
          <a:prstGeom prst="rect">
            <a:avLst/>
          </a:prstGeom>
          <a:solidFill>
            <a:srgbClr val="0F8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407866662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681AD4A-5C9E-40F8-886B-B669D5E15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924F229-3234-4C6A-B576-196CAAB02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9825F-FAA1-494C-ADED-BE09B1A8FF0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itle 9">
            <a:extLst>
              <a:ext uri="{FF2B5EF4-FFF2-40B4-BE49-F238E27FC236}">
                <a16:creationId xmlns:a16="http://schemas.microsoft.com/office/drawing/2014/main" id="{97D099AA-8E90-4DCF-9D7F-055D2693C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832" y="199658"/>
            <a:ext cx="10515600" cy="101345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8C182D9-01EB-4165-AE55-031252D58269}"/>
              </a:ext>
            </a:extLst>
          </p:cNvPr>
          <p:cNvSpPr/>
          <p:nvPr userDrawn="1"/>
        </p:nvSpPr>
        <p:spPr>
          <a:xfrm>
            <a:off x="623392" y="1367056"/>
            <a:ext cx="11017224" cy="45719"/>
          </a:xfrm>
          <a:prstGeom prst="rect">
            <a:avLst/>
          </a:prstGeom>
          <a:solidFill>
            <a:srgbClr val="0F8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1719858204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9825F-FAA1-494C-ADED-BE09B1A8FF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742422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9825F-FAA1-494C-ADED-BE09B1A8FF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786586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9825F-FAA1-494C-ADED-BE09B1A8FF0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09782" y="199657"/>
            <a:ext cx="10515600" cy="101345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78950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F42E44-4CFB-42F6-9CB9-904123587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B69FC3-B160-4B06-B835-51C7713164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996645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9825F-FAA1-494C-ADED-BE09B1A8FF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618285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9825F-FAA1-494C-ADED-BE09B1A8FF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617779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9825F-FAA1-494C-ADED-BE09B1A8FF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365281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9825F-FAA1-494C-ADED-BE09B1A8FF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05080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鸣谢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矩形 100">
            <a:extLst>
              <a:ext uri="{FF2B5EF4-FFF2-40B4-BE49-F238E27FC236}">
                <a16:creationId xmlns:a16="http://schemas.microsoft.com/office/drawing/2014/main" id="{234C7F37-68D1-4534-9ADA-C7801DB0F6BC}"/>
              </a:ext>
            </a:extLst>
          </p:cNvPr>
          <p:cNvSpPr/>
          <p:nvPr userDrawn="1"/>
        </p:nvSpPr>
        <p:spPr>
          <a:xfrm>
            <a:off x="2495600" y="1340768"/>
            <a:ext cx="783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cap="none" spc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感谢您的耐心聆听！！！</a:t>
            </a: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A88CDBBB-762E-49D2-98B6-3020A452E13E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5050"/>
            <a:ext cx="12184151" cy="332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4999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677862"/>
            <a:ext cx="10515600" cy="1013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5160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8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912" r:id="rId2"/>
    <p:sldLayoutId id="2147483917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</p:sldLayoutIdLst>
  <p:transition/>
  <p:timing/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010025242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CC2FB98B-40FA-4453-AEDD-482C60D16C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心脏骤停基层诊疗指南</a:t>
            </a:r>
            <a:br>
              <a:rPr lang="en-US" altLang="zh-CN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实践版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·20 1 9)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E8B4132E-CA4D-4F99-9FE7-5018C8156C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b="1">
                <a:solidFill>
                  <a:schemeClr val="tx1"/>
                </a:solidFill>
                <a:cs typeface="+mn-ea"/>
                <a:sym typeface="+mn-lt"/>
              </a:rPr>
              <a:t>天津市中医药研究院附属医院   </a:t>
            </a:r>
            <a:r>
              <a:rPr lang="en-US" altLang="zh-CN" b="1">
                <a:solidFill>
                  <a:schemeClr val="tx1"/>
                </a:solidFill>
                <a:cs typeface="+mn-ea"/>
                <a:sym typeface="+mn-lt"/>
              </a:rPr>
              <a:t>Dr. HAN</a:t>
            </a:r>
            <a:endParaRPr lang="zh-CN" altLang="en-US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6BB5FE7-3B2D-45B8-9ECE-A1D719B5D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84478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16BC534-2344-4B4A-AF60-B7F6D288A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8" name="标题 7">
            <a:extLst>
              <a:ext uri="{FF2B5EF4-FFF2-40B4-BE49-F238E27FC236}">
                <a16:creationId xmlns:a16="http://schemas.microsoft.com/office/drawing/2014/main" id="{945A733A-677F-4651-B51B-1D44DEA29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背景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C1E09E6-26DE-4F07-B8FB-7C3D8292D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83" y="2000571"/>
            <a:ext cx="9611277" cy="301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84745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2C7DAAB-4D3D-4711-ADD8-68EF6052F276}"/>
              </a:ext>
            </a:extLst>
          </p:cNvPr>
          <p:cNvSpPr txBox="1"/>
          <p:nvPr/>
        </p:nvSpPr>
        <p:spPr>
          <a:xfrm>
            <a:off x="3791744" y="1268760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cs typeface="+mn-ea"/>
                <a:sym typeface="+mn-lt"/>
              </a:rPr>
              <a:t>概述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C11715A-B93F-4551-BA25-6A90B9AE4232}"/>
              </a:ext>
            </a:extLst>
          </p:cNvPr>
          <p:cNvSpPr txBox="1"/>
          <p:nvPr/>
        </p:nvSpPr>
        <p:spPr>
          <a:xfrm>
            <a:off x="3791744" y="2060848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病因与发病机制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8B0F26-8CF4-4A20-88E3-0D2B0B72E181}"/>
              </a:ext>
            </a:extLst>
          </p:cNvPr>
          <p:cNvSpPr txBox="1"/>
          <p:nvPr/>
        </p:nvSpPr>
        <p:spPr>
          <a:xfrm>
            <a:off x="3791744" y="2852936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诊断、鉴别诊断与转诊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E58D000-2584-407F-BE89-36DDAB1740A9}"/>
              </a:ext>
            </a:extLst>
          </p:cNvPr>
          <p:cNvSpPr txBox="1"/>
          <p:nvPr/>
        </p:nvSpPr>
        <p:spPr>
          <a:xfrm>
            <a:off x="3814837" y="3460358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治疗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E8171C-2E52-474A-8231-F369FFBD2D33}"/>
              </a:ext>
            </a:extLst>
          </p:cNvPr>
          <p:cNvSpPr txBox="1"/>
          <p:nvPr/>
        </p:nvSpPr>
        <p:spPr>
          <a:xfrm>
            <a:off x="3791744" y="4259566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疾病管理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0DAF045-3DF3-482F-BD62-AA3A37D2568D}"/>
              </a:ext>
            </a:extLst>
          </p:cNvPr>
          <p:cNvSpPr txBox="1"/>
          <p:nvPr/>
        </p:nvSpPr>
        <p:spPr>
          <a:xfrm>
            <a:off x="3787951" y="5058774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预后</a:t>
            </a:r>
          </a:p>
        </p:txBody>
      </p:sp>
    </p:spTree>
    <p:extLst>
      <p:ext uri="{BB962C8B-B14F-4D97-AF65-F5344CB8AC3E}">
        <p14:creationId xmlns:p14="http://schemas.microsoft.com/office/powerpoint/2010/main" val="332738528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8C1D758-2373-4991-8DC6-C8A644AAF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心脏骤停是猝死的主要原因。</a:t>
            </a:r>
            <a:endParaRPr lang="en-US" altLang="zh-CN"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心脏骤停是指心脏突然停止射血，造成循环停止而产生的一系列症状、体征，包括意识丧失、晕厥和大动脉搏动消失。</a:t>
            </a:r>
            <a:endParaRPr lang="en-US" altLang="zh-CN"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本文在描述死亡方式时使用“猝死”这一术语，但涉及其直接原因、临床表现和治疗抢救时，使用“心脏骤停”这一术语，二者不应混淆。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E8DFB5A-0D6E-4C6D-AA5A-177BDB9856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1A4A2A2-2EA2-43AE-AF29-004F3F1E1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定义</a:t>
            </a:r>
          </a:p>
        </p:txBody>
      </p:sp>
    </p:spTree>
    <p:extLst>
      <p:ext uri="{BB962C8B-B14F-4D97-AF65-F5344CB8AC3E}">
        <p14:creationId xmlns:p14="http://schemas.microsoft.com/office/powerpoint/2010/main" val="161260864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D6B696F-BF87-4FF1-8844-CDCFCCC8B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心脏骤停根据其机制可分为</a:t>
            </a:r>
            <a:r>
              <a:rPr lang="en-US" altLang="zh-CN">
                <a:cs typeface="+mn-ea"/>
                <a:sym typeface="+mn-lt"/>
              </a:rPr>
              <a:t>4</a:t>
            </a:r>
            <a:r>
              <a:rPr lang="zh-CN" altLang="en-US">
                <a:cs typeface="+mn-ea"/>
                <a:sym typeface="+mn-lt"/>
              </a:rPr>
              <a:t>种情况：心室颤动、无脉性室性心动过速、心脏静止和电机械分离。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前</a:t>
            </a:r>
            <a:r>
              <a:rPr lang="en-US" altLang="zh-CN">
                <a:cs typeface="+mn-ea"/>
                <a:sym typeface="+mn-lt"/>
              </a:rPr>
              <a:t>2</a:t>
            </a:r>
            <a:r>
              <a:rPr lang="zh-CN" altLang="en-US">
                <a:cs typeface="+mn-ea"/>
                <a:sym typeface="+mn-lt"/>
              </a:rPr>
              <a:t>种被称为“可复律”心脏骤停。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4994CDB-E561-4B88-AEE0-2274C8285C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3B6ECF6-898F-4B16-A326-1D950A821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分类</a:t>
            </a:r>
          </a:p>
        </p:txBody>
      </p:sp>
    </p:spTree>
    <p:extLst>
      <p:ext uri="{BB962C8B-B14F-4D97-AF65-F5344CB8AC3E}">
        <p14:creationId xmlns:p14="http://schemas.microsoft.com/office/powerpoint/2010/main" val="266032265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2C7DAAB-4D3D-4711-ADD8-68EF6052F276}"/>
              </a:ext>
            </a:extLst>
          </p:cNvPr>
          <p:cNvSpPr txBox="1"/>
          <p:nvPr/>
        </p:nvSpPr>
        <p:spPr>
          <a:xfrm>
            <a:off x="3791744" y="1268760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概述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C11715A-B93F-4551-BA25-6A90B9AE4232}"/>
              </a:ext>
            </a:extLst>
          </p:cNvPr>
          <p:cNvSpPr txBox="1"/>
          <p:nvPr/>
        </p:nvSpPr>
        <p:spPr>
          <a:xfrm>
            <a:off x="3791744" y="2060848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cs typeface="+mn-ea"/>
                <a:sym typeface="+mn-lt"/>
              </a:rPr>
              <a:t>病因与发病机制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8B0F26-8CF4-4A20-88E3-0D2B0B72E181}"/>
              </a:ext>
            </a:extLst>
          </p:cNvPr>
          <p:cNvSpPr txBox="1"/>
          <p:nvPr/>
        </p:nvSpPr>
        <p:spPr>
          <a:xfrm>
            <a:off x="3791744" y="2852936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诊断、鉴别诊断与转诊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E58D000-2584-407F-BE89-36DDAB1740A9}"/>
              </a:ext>
            </a:extLst>
          </p:cNvPr>
          <p:cNvSpPr txBox="1"/>
          <p:nvPr/>
        </p:nvSpPr>
        <p:spPr>
          <a:xfrm>
            <a:off x="3814837" y="3460358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治疗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E8171C-2E52-474A-8231-F369FFBD2D33}"/>
              </a:ext>
            </a:extLst>
          </p:cNvPr>
          <p:cNvSpPr txBox="1"/>
          <p:nvPr/>
        </p:nvSpPr>
        <p:spPr>
          <a:xfrm>
            <a:off x="3791744" y="4259566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疾病管理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0DAF045-3DF3-482F-BD62-AA3A37D2568D}"/>
              </a:ext>
            </a:extLst>
          </p:cNvPr>
          <p:cNvSpPr txBox="1"/>
          <p:nvPr/>
        </p:nvSpPr>
        <p:spPr>
          <a:xfrm>
            <a:off x="3787951" y="5058774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预后</a:t>
            </a:r>
          </a:p>
        </p:txBody>
      </p:sp>
    </p:spTree>
    <p:extLst>
      <p:ext uri="{BB962C8B-B14F-4D97-AF65-F5344CB8AC3E}">
        <p14:creationId xmlns:p14="http://schemas.microsoft.com/office/powerpoint/2010/main" val="3218640128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7FF04A2-4F11-41F7-A3B8-418847592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包括各种器质性心脏疾病，离子通道疾病或心肌电活动异常以及严重电解质或酸解平衡紊乱，严重心肌缺血或心力衰竭加重，严重应激或情绪波动，均可能诱发恶性心律失常或急性血液动力学改变而导致心脏骤停。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6A11BAD-F555-4C9D-A157-D5AB1E80B1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C839579D-9A4D-4B3B-9C6D-6A20D2630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危险因素</a:t>
            </a:r>
          </a:p>
        </p:txBody>
      </p:sp>
    </p:spTree>
    <p:extLst>
      <p:ext uri="{BB962C8B-B14F-4D97-AF65-F5344CB8AC3E}">
        <p14:creationId xmlns:p14="http://schemas.microsoft.com/office/powerpoint/2010/main" val="176046487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A160116-45B9-4FDD-B8AC-DF585146F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心脏骤停是由于室性心动过速、心室颤动和心脏停搏导致心脏无法正常泵血，有效血液循环停止，机体各器官供血供氧缺失，出现严重酸中毒及乳酸堆积。</a:t>
            </a:r>
            <a:endParaRPr lang="en-US" altLang="zh-CN"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主要临床表现：意识丧失、心音消失、大动脉搏动消失、血压测不出、瞳孔散大、呼吸停止或断续一系列症状和体征，若不及时纠正，恢复心脏有效收缩，患者将很快死亡。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051DA36-8346-4E30-84B3-3466FE242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5F6CA87-EDE5-4CA0-BFB1-B1F10A00A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病理生理机制</a:t>
            </a:r>
          </a:p>
        </p:txBody>
      </p:sp>
    </p:spTree>
    <p:extLst>
      <p:ext uri="{BB962C8B-B14F-4D97-AF65-F5344CB8AC3E}">
        <p14:creationId xmlns:p14="http://schemas.microsoft.com/office/powerpoint/2010/main" val="413117263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2C7DAAB-4D3D-4711-ADD8-68EF6052F276}"/>
              </a:ext>
            </a:extLst>
          </p:cNvPr>
          <p:cNvSpPr txBox="1"/>
          <p:nvPr/>
        </p:nvSpPr>
        <p:spPr>
          <a:xfrm>
            <a:off x="3791744" y="1268760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概述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C11715A-B93F-4551-BA25-6A90B9AE4232}"/>
              </a:ext>
            </a:extLst>
          </p:cNvPr>
          <p:cNvSpPr txBox="1"/>
          <p:nvPr/>
        </p:nvSpPr>
        <p:spPr>
          <a:xfrm>
            <a:off x="3791744" y="2060848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病因与发病机制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8B0F26-8CF4-4A20-88E3-0D2B0B72E181}"/>
              </a:ext>
            </a:extLst>
          </p:cNvPr>
          <p:cNvSpPr txBox="1"/>
          <p:nvPr/>
        </p:nvSpPr>
        <p:spPr>
          <a:xfrm>
            <a:off x="3787951" y="2760603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cs typeface="+mn-ea"/>
                <a:sym typeface="+mn-lt"/>
              </a:rPr>
              <a:t>诊断、鉴别诊断与转诊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E58D000-2584-407F-BE89-36DDAB1740A9}"/>
              </a:ext>
            </a:extLst>
          </p:cNvPr>
          <p:cNvSpPr txBox="1"/>
          <p:nvPr/>
        </p:nvSpPr>
        <p:spPr>
          <a:xfrm>
            <a:off x="3814837" y="3460358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治疗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E8171C-2E52-474A-8231-F369FFBD2D33}"/>
              </a:ext>
            </a:extLst>
          </p:cNvPr>
          <p:cNvSpPr txBox="1"/>
          <p:nvPr/>
        </p:nvSpPr>
        <p:spPr>
          <a:xfrm>
            <a:off x="3791744" y="4259566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疾病管理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0DAF045-3DF3-482F-BD62-AA3A37D2568D}"/>
              </a:ext>
            </a:extLst>
          </p:cNvPr>
          <p:cNvSpPr txBox="1"/>
          <p:nvPr/>
        </p:nvSpPr>
        <p:spPr>
          <a:xfrm>
            <a:off x="3787951" y="5058774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预后</a:t>
            </a:r>
          </a:p>
        </p:txBody>
      </p:sp>
    </p:spTree>
    <p:extLst>
      <p:ext uri="{BB962C8B-B14F-4D97-AF65-F5344CB8AC3E}">
        <p14:creationId xmlns:p14="http://schemas.microsoft.com/office/powerpoint/2010/main" val="365324191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A538DE7-F8E3-42A9-81BD-C06CEF2B4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心脏骤停时，患者突然意识丧失，可伴抽搐，心音消失，脉搏触不到，血压测不出；呼吸断续，呈叹息样，随后停止；昏迷，瞳孔散大。</a:t>
            </a:r>
            <a:endParaRPr lang="en-US" altLang="zh-CN"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导致心脏骤停的心律失常可有室性心动过速、心室颤动、电机械分离和心脏停搏的心电图表现。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28981DD-C204-43CF-9C21-192A0815FD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20B7D9B-98CA-4C2C-AF27-FD80A78AA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诊断</a:t>
            </a:r>
          </a:p>
        </p:txBody>
      </p:sp>
    </p:spTree>
    <p:extLst>
      <p:ext uri="{BB962C8B-B14F-4D97-AF65-F5344CB8AC3E}">
        <p14:creationId xmlns:p14="http://schemas.microsoft.com/office/powerpoint/2010/main" val="153867213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D051668-5889-4555-AD93-EF5349910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>
                <a:cs typeface="+mn-ea"/>
                <a:sym typeface="+mn-lt"/>
              </a:rPr>
              <a:t>1</a:t>
            </a:r>
            <a:r>
              <a:rPr lang="zh-CN" altLang="en-US">
                <a:cs typeface="+mn-ea"/>
                <a:sym typeface="+mn-lt"/>
              </a:rPr>
              <a:t>．癫痫发作：患者发作时也可能突然倒地，意识丧失，双眼上翻，四肢抽搐，甚至由于患者的肢体抽动，在心电监测上可能出现类似室性心动过速或心室颤动的干扰波形。但仔细听诊可发现心音存在，大动脉搏动也可触及，患者多可自行苏醒。</a:t>
            </a:r>
          </a:p>
          <a:p>
            <a:pPr marL="0" indent="0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>
                <a:cs typeface="+mn-ea"/>
                <a:sym typeface="+mn-lt"/>
              </a:rPr>
              <a:t>2</a:t>
            </a:r>
            <a:r>
              <a:rPr lang="zh-CN" altLang="en-US">
                <a:cs typeface="+mn-ea"/>
                <a:sym typeface="+mn-lt"/>
              </a:rPr>
              <a:t>．非心脏性猝死：发病早期患者的心率、血压存在，猝死是由于心脏以外的其他基础疾病导致，如严重哮喘、喉头水肿、急性脑血管以外、严重失血等，需结合患者具体情况鉴别。</a:t>
            </a:r>
          </a:p>
          <a:p>
            <a:pPr marL="0" indent="0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>
                <a:cs typeface="+mn-ea"/>
                <a:sym typeface="+mn-lt"/>
              </a:rPr>
              <a:t>3</a:t>
            </a:r>
            <a:r>
              <a:rPr lang="zh-CN" altLang="en-US">
                <a:cs typeface="+mn-ea"/>
                <a:sym typeface="+mn-lt"/>
              </a:rPr>
              <a:t>．基础疾病的鉴别：心脏骤停发生时，及时有效的心肺复苏</a:t>
            </a:r>
            <a:r>
              <a:rPr lang="en-US" altLang="zh-CN">
                <a:cs typeface="+mn-ea"/>
                <a:sym typeface="+mn-lt"/>
              </a:rPr>
              <a:t>(CPR)</a:t>
            </a:r>
            <a:r>
              <a:rPr lang="zh-CN" altLang="en-US">
                <a:cs typeface="+mn-ea"/>
                <a:sym typeface="+mn-lt"/>
              </a:rPr>
              <a:t>及紧急救治是第一位的，可边抢救边寻找病因及诱发因素，或在初步抢救成功后，进行相关基础疾病或离子通道疾病鉴别。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9CED8C1-CE68-435A-814C-EA282F5651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2BF8821-829B-4D0E-B720-D1E4F922E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鉴别诊断</a:t>
            </a:r>
          </a:p>
        </p:txBody>
      </p:sp>
    </p:spTree>
    <p:extLst>
      <p:ext uri="{BB962C8B-B14F-4D97-AF65-F5344CB8AC3E}">
        <p14:creationId xmlns:p14="http://schemas.microsoft.com/office/powerpoint/2010/main" val="284957161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17AE50A-6B16-4785-8044-3BBF0AA68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心脏骤停发生时应以最快速度进行现场</a:t>
            </a:r>
            <a:r>
              <a:rPr lang="en-US" altLang="zh-CN">
                <a:cs typeface="+mn-ea"/>
                <a:sym typeface="+mn-lt"/>
              </a:rPr>
              <a:t>CPR</a:t>
            </a:r>
            <a:r>
              <a:rPr lang="zh-CN" altLang="en-US">
                <a:cs typeface="+mn-ea"/>
                <a:sym typeface="+mn-lt"/>
              </a:rPr>
              <a:t>及抢救治疗，当患者生命体征恢复后，由急救车紧急转诊至上级医院进一步诊治。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C71A9B1-4EC9-4022-9187-53D2783A0F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AC4CC65-2BED-4B94-BDC1-606F1539F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转诊</a:t>
            </a:r>
          </a:p>
        </p:txBody>
      </p:sp>
    </p:spTree>
    <p:extLst>
      <p:ext uri="{BB962C8B-B14F-4D97-AF65-F5344CB8AC3E}">
        <p14:creationId xmlns:p14="http://schemas.microsoft.com/office/powerpoint/2010/main" val="646409206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2C7DAAB-4D3D-4711-ADD8-68EF6052F276}"/>
              </a:ext>
            </a:extLst>
          </p:cNvPr>
          <p:cNvSpPr txBox="1"/>
          <p:nvPr/>
        </p:nvSpPr>
        <p:spPr>
          <a:xfrm>
            <a:off x="3791744" y="1268760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概述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C11715A-B93F-4551-BA25-6A90B9AE4232}"/>
              </a:ext>
            </a:extLst>
          </p:cNvPr>
          <p:cNvSpPr txBox="1"/>
          <p:nvPr/>
        </p:nvSpPr>
        <p:spPr>
          <a:xfrm>
            <a:off x="3791744" y="2060848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病因与发病机制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8B0F26-8CF4-4A20-88E3-0D2B0B72E181}"/>
              </a:ext>
            </a:extLst>
          </p:cNvPr>
          <p:cNvSpPr txBox="1"/>
          <p:nvPr/>
        </p:nvSpPr>
        <p:spPr>
          <a:xfrm>
            <a:off x="3791744" y="2852936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诊断、鉴别诊断与转诊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E58D000-2584-407F-BE89-36DDAB1740A9}"/>
              </a:ext>
            </a:extLst>
          </p:cNvPr>
          <p:cNvSpPr txBox="1"/>
          <p:nvPr/>
        </p:nvSpPr>
        <p:spPr>
          <a:xfrm>
            <a:off x="3814837" y="3460358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cs typeface="+mn-ea"/>
                <a:sym typeface="+mn-lt"/>
              </a:rPr>
              <a:t>治疗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E8171C-2E52-474A-8231-F369FFBD2D33}"/>
              </a:ext>
            </a:extLst>
          </p:cNvPr>
          <p:cNvSpPr txBox="1"/>
          <p:nvPr/>
        </p:nvSpPr>
        <p:spPr>
          <a:xfrm>
            <a:off x="3791744" y="4259566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疾病管理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0DAF045-3DF3-482F-BD62-AA3A37D2568D}"/>
              </a:ext>
            </a:extLst>
          </p:cNvPr>
          <p:cNvSpPr txBox="1"/>
          <p:nvPr/>
        </p:nvSpPr>
        <p:spPr>
          <a:xfrm>
            <a:off x="3787951" y="5058774"/>
            <a:ext cx="609845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预后</a:t>
            </a:r>
          </a:p>
        </p:txBody>
      </p:sp>
    </p:spTree>
    <p:extLst>
      <p:ext uri="{BB962C8B-B14F-4D97-AF65-F5344CB8AC3E}">
        <p14:creationId xmlns:p14="http://schemas.microsoft.com/office/powerpoint/2010/main" val="497210357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ED04D53-A244-4181-9FC2-58212F23C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心脏骤停发生后</a:t>
            </a:r>
            <a:r>
              <a:rPr lang="en-US" altLang="zh-CN">
                <a:cs typeface="+mn-ea"/>
                <a:sym typeface="+mn-lt"/>
              </a:rPr>
              <a:t>4 min</a:t>
            </a:r>
            <a:r>
              <a:rPr lang="zh-CN" altLang="en-US">
                <a:cs typeface="+mn-ea"/>
                <a:sym typeface="+mn-lt"/>
              </a:rPr>
              <a:t>内为抢救的最佳时机。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这一时间内，如果给患者实施有效</a:t>
            </a:r>
            <a:r>
              <a:rPr lang="en-US" altLang="zh-CN">
                <a:cs typeface="+mn-ea"/>
                <a:sym typeface="+mn-lt"/>
              </a:rPr>
              <a:t>CPR</a:t>
            </a:r>
            <a:r>
              <a:rPr lang="zh-CN" altLang="en-US">
                <a:cs typeface="+mn-ea"/>
                <a:sym typeface="+mn-lt"/>
              </a:rPr>
              <a:t>，或识别心律失常，尽早除颤，患者极有可能被挽回生命。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zh-CN">
                <a:cs typeface="+mn-ea"/>
                <a:sym typeface="+mn-lt"/>
              </a:rPr>
              <a:t>2015</a:t>
            </a:r>
            <a:r>
              <a:rPr lang="zh-CN" altLang="en-US">
                <a:cs typeface="+mn-ea"/>
                <a:sym typeface="+mn-lt"/>
              </a:rPr>
              <a:t>年美国心脏协会</a:t>
            </a:r>
            <a:r>
              <a:rPr lang="en-US" altLang="zh-CN">
                <a:cs typeface="+mn-ea"/>
                <a:sym typeface="+mn-lt"/>
              </a:rPr>
              <a:t>(AHA)CPR</a:t>
            </a:r>
            <a:r>
              <a:rPr lang="zh-CN" altLang="en-US">
                <a:cs typeface="+mn-ea"/>
                <a:sym typeface="+mn-lt"/>
              </a:rPr>
              <a:t>指南强调“早</a:t>
            </a:r>
            <a:r>
              <a:rPr lang="en-US" altLang="zh-CN">
                <a:cs typeface="+mn-ea"/>
                <a:sym typeface="+mn-lt"/>
              </a:rPr>
              <a:t>CPR”</a:t>
            </a:r>
            <a:r>
              <a:rPr lang="zh-CN" altLang="en-US">
                <a:cs typeface="+mn-ea"/>
                <a:sym typeface="+mn-lt"/>
              </a:rPr>
              <a:t>和“早除颤”，并指出</a:t>
            </a:r>
            <a:r>
              <a:rPr lang="en-US" altLang="zh-CN">
                <a:cs typeface="+mn-ea"/>
                <a:sym typeface="+mn-lt"/>
              </a:rPr>
              <a:t>4 min</a:t>
            </a:r>
            <a:r>
              <a:rPr lang="zh-CN" altLang="en-US">
                <a:cs typeface="+mn-ea"/>
                <a:sym typeface="+mn-lt"/>
              </a:rPr>
              <a:t>内成功被救者，存活率可达</a:t>
            </a:r>
            <a:r>
              <a:rPr lang="en-US" altLang="zh-CN">
                <a:cs typeface="+mn-ea"/>
                <a:sym typeface="+mn-lt"/>
              </a:rPr>
              <a:t>32</a:t>
            </a:r>
            <a:r>
              <a:rPr lang="zh-CN" altLang="en-US">
                <a:cs typeface="+mn-ea"/>
                <a:sym typeface="+mn-lt"/>
              </a:rPr>
              <a:t>％。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DF6DB11-26DE-4EE5-ADA9-6A94D48A05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F5E8269-D495-4B1E-B128-1CFEE1728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CPR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0963028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ED04D53-A244-4181-9FC2-58212F23C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zh-CN">
                <a:cs typeface="+mn-ea"/>
                <a:sym typeface="+mn-lt"/>
              </a:rPr>
              <a:t>1</a:t>
            </a:r>
            <a:r>
              <a:rPr lang="zh-CN" altLang="en-US">
                <a:cs typeface="+mn-ea"/>
                <a:sym typeface="+mn-lt"/>
              </a:rPr>
              <a:t>．</a:t>
            </a:r>
            <a:r>
              <a:rPr lang="en-US" altLang="zh-CN">
                <a:cs typeface="+mn-ea"/>
                <a:sym typeface="+mn-lt"/>
              </a:rPr>
              <a:t>CPR</a:t>
            </a:r>
            <a:r>
              <a:rPr lang="zh-CN" altLang="en-US">
                <a:cs typeface="+mn-ea"/>
                <a:sym typeface="+mn-lt"/>
              </a:rPr>
              <a:t>：适用于院外未被目击或院内外不能立即获得除颤器伯动体外除颤器</a:t>
            </a:r>
            <a:r>
              <a:rPr lang="en-US" altLang="zh-CN">
                <a:cs typeface="+mn-ea"/>
                <a:sym typeface="+mn-lt"/>
              </a:rPr>
              <a:t>(AED)</a:t>
            </a:r>
            <a:r>
              <a:rPr lang="zh-CN" altLang="en-US">
                <a:cs typeface="+mn-ea"/>
                <a:sym typeface="+mn-lt"/>
              </a:rPr>
              <a:t>的心脏骤停。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正确方法：将患者平放至硬平面上</a:t>
            </a:r>
            <a:r>
              <a:rPr lang="en-US" altLang="zh-CN">
                <a:cs typeface="+mn-ea"/>
                <a:sym typeface="+mn-lt"/>
              </a:rPr>
              <a:t>(</a:t>
            </a:r>
            <a:r>
              <a:rPr lang="zh-CN" altLang="en-US">
                <a:cs typeface="+mn-ea"/>
                <a:sym typeface="+mn-lt"/>
              </a:rPr>
              <a:t>如硬床或地面上，视其所在地点</a:t>
            </a:r>
            <a:r>
              <a:rPr lang="en-US" altLang="zh-CN">
                <a:cs typeface="+mn-ea"/>
                <a:sym typeface="+mn-lt"/>
              </a:rPr>
              <a:t>)</a:t>
            </a:r>
            <a:r>
              <a:rPr lang="zh-CN" altLang="en-US">
                <a:cs typeface="+mn-ea"/>
                <a:sym typeface="+mn-lt"/>
              </a:rPr>
              <a:t>，施救者位于患者身体右侧，可在患者两侧耳边呼唤，若没有意识，先行呼救，请周围人</a:t>
            </a:r>
            <a:r>
              <a:rPr lang="en-US" altLang="zh-CN">
                <a:cs typeface="+mn-ea"/>
                <a:sym typeface="+mn-lt"/>
              </a:rPr>
              <a:t>(</a:t>
            </a:r>
            <a:r>
              <a:rPr lang="zh-CN" altLang="en-US">
                <a:cs typeface="+mn-ea"/>
                <a:sym typeface="+mn-lt"/>
              </a:rPr>
              <a:t>无人时自己</a:t>
            </a:r>
            <a:r>
              <a:rPr lang="en-US" altLang="zh-CN">
                <a:cs typeface="+mn-ea"/>
                <a:sym typeface="+mn-lt"/>
              </a:rPr>
              <a:t>)</a:t>
            </a:r>
            <a:r>
              <a:rPr lang="zh-CN" altLang="en-US">
                <a:cs typeface="+mn-ea"/>
                <a:sym typeface="+mn-lt"/>
              </a:rPr>
              <a:t>拨打急救电话。然后立即进行</a:t>
            </a:r>
            <a:r>
              <a:rPr lang="en-US" altLang="zh-CN">
                <a:cs typeface="+mn-ea"/>
                <a:sym typeface="+mn-lt"/>
              </a:rPr>
              <a:t>CPR</a:t>
            </a:r>
            <a:r>
              <a:rPr lang="zh-CN" altLang="en-US">
                <a:cs typeface="+mn-ea"/>
                <a:sym typeface="+mn-lt"/>
              </a:rPr>
              <a:t>。上述一系列动作越快越好，争取</a:t>
            </a:r>
            <a:r>
              <a:rPr lang="en-US" altLang="zh-CN">
                <a:cs typeface="+mn-ea"/>
                <a:sym typeface="+mn-lt"/>
              </a:rPr>
              <a:t>1-2 min</a:t>
            </a:r>
            <a:r>
              <a:rPr lang="zh-CN" altLang="en-US">
                <a:cs typeface="+mn-ea"/>
                <a:sym typeface="+mn-lt"/>
              </a:rPr>
              <a:t>完成。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DF6DB11-26DE-4EE5-ADA9-6A94D48A05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F5E8269-D495-4B1E-B128-1CFEE1728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CPR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9194862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ED04D53-A244-4181-9FC2-58212F23C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zh-CN">
                <a:cs typeface="+mn-ea"/>
                <a:sym typeface="+mn-lt"/>
              </a:rPr>
              <a:t>CPR</a:t>
            </a:r>
            <a:r>
              <a:rPr lang="zh-CN" altLang="en-US">
                <a:cs typeface="+mn-ea"/>
                <a:sym typeface="+mn-lt"/>
              </a:rPr>
              <a:t>包括胸部按压和救生呼吸两部分。</a:t>
            </a:r>
          </a:p>
          <a:p>
            <a:pPr marL="0" indent="0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>
                <a:cs typeface="+mn-ea"/>
                <a:sym typeface="+mn-lt"/>
              </a:rPr>
              <a:t>(1)</a:t>
            </a:r>
            <a:r>
              <a:rPr lang="zh-CN" altLang="en-US">
                <a:cs typeface="+mn-ea"/>
                <a:sym typeface="+mn-lt"/>
              </a:rPr>
              <a:t>胸部按压方法：</a:t>
            </a:r>
            <a:endParaRPr lang="en-US" altLang="zh-CN"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位置为两侧肋弓在中央交界点</a:t>
            </a:r>
            <a:r>
              <a:rPr lang="en-US" altLang="zh-CN">
                <a:cs typeface="+mn-ea"/>
                <a:sym typeface="+mn-lt"/>
              </a:rPr>
              <a:t>(</a:t>
            </a:r>
            <a:r>
              <a:rPr lang="zh-CN" altLang="en-US">
                <a:cs typeface="+mn-ea"/>
                <a:sym typeface="+mn-lt"/>
              </a:rPr>
              <a:t>也称剑突</a:t>
            </a:r>
            <a:r>
              <a:rPr lang="en-US" altLang="zh-CN">
                <a:cs typeface="+mn-ea"/>
                <a:sym typeface="+mn-lt"/>
              </a:rPr>
              <a:t>)</a:t>
            </a:r>
            <a:r>
              <a:rPr lang="zh-CN" altLang="en-US">
                <a:cs typeface="+mn-ea"/>
                <a:sym typeface="+mn-lt"/>
              </a:rPr>
              <a:t>上两横指处，如果是男性患者可简单选择两侧乳头连线中点处。定位后，将一只手的掌根部放在按压部位，另一只手叠放在第一只手上，手指锁住，以掌跟按压。按压时要注意肘关节固定，双臂伸直与患者胸壁成</a:t>
            </a:r>
            <a:r>
              <a:rPr lang="en-US" altLang="zh-CN">
                <a:cs typeface="+mn-ea"/>
                <a:sym typeface="+mn-lt"/>
              </a:rPr>
              <a:t>90 °</a:t>
            </a:r>
            <a:r>
              <a:rPr lang="zh-CN" altLang="en-US">
                <a:cs typeface="+mn-ea"/>
                <a:sym typeface="+mn-lt"/>
              </a:rPr>
              <a:t>角，垂直方向下压，深度为</a:t>
            </a:r>
            <a:r>
              <a:rPr lang="en-US" altLang="zh-CN">
                <a:cs typeface="+mn-ea"/>
                <a:sym typeface="+mn-lt"/>
              </a:rPr>
              <a:t>5-6 cm</a:t>
            </a:r>
            <a:r>
              <a:rPr lang="zh-CN" altLang="en-US">
                <a:cs typeface="+mn-ea"/>
                <a:sym typeface="+mn-lt"/>
              </a:rPr>
              <a:t>，频率为</a:t>
            </a:r>
            <a:r>
              <a:rPr lang="en-US" altLang="zh-CN">
                <a:cs typeface="+mn-ea"/>
                <a:sym typeface="+mn-lt"/>
              </a:rPr>
              <a:t>100</a:t>
            </a:r>
            <a:r>
              <a:rPr lang="zh-CN" altLang="en-US">
                <a:cs typeface="+mn-ea"/>
                <a:sym typeface="+mn-lt"/>
              </a:rPr>
              <a:t>～</a:t>
            </a:r>
            <a:r>
              <a:rPr lang="en-US" altLang="zh-CN">
                <a:cs typeface="+mn-ea"/>
                <a:sym typeface="+mn-lt"/>
              </a:rPr>
              <a:t>120</a:t>
            </a:r>
            <a:r>
              <a:rPr lang="zh-CN" altLang="en-US">
                <a:cs typeface="+mn-ea"/>
                <a:sym typeface="+mn-lt"/>
              </a:rPr>
              <a:t>次／</a:t>
            </a:r>
            <a:r>
              <a:rPr lang="en-US" altLang="zh-CN">
                <a:cs typeface="+mn-ea"/>
                <a:sym typeface="+mn-lt"/>
              </a:rPr>
              <a:t>min</a:t>
            </a:r>
            <a:r>
              <a:rPr lang="zh-CN" altLang="en-US">
                <a:cs typeface="+mn-ea"/>
                <a:sym typeface="+mn-lt"/>
              </a:rPr>
              <a:t>，并保证每次按压后胸廓回弹。若患者在床上，施救者可踩脚垫便于按压；若患者在地上，施救者应跪倒在患者身体右侧，左膝平其肩部，双膝分开与肩同宽，以此姿势实施</a:t>
            </a:r>
            <a:r>
              <a:rPr lang="en-US" altLang="zh-CN">
                <a:cs typeface="+mn-ea"/>
                <a:sym typeface="+mn-lt"/>
              </a:rPr>
              <a:t>CPR</a:t>
            </a:r>
            <a:r>
              <a:rPr lang="zh-CN" altLang="en-US">
                <a:cs typeface="+mn-ea"/>
                <a:sym typeface="+mn-lt"/>
              </a:rPr>
              <a:t>。</a:t>
            </a:r>
            <a:endParaRPr lang="en-US" altLang="zh-CN"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DF6DB11-26DE-4EE5-ADA9-6A94D48A05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F5E8269-D495-4B1E-B128-1CFEE1728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CPR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9808921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ED04D53-A244-4181-9FC2-58212F23C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zh-CN">
                <a:cs typeface="+mn-ea"/>
                <a:sym typeface="+mn-lt"/>
              </a:rPr>
              <a:t>CPR</a:t>
            </a:r>
            <a:r>
              <a:rPr lang="zh-CN" altLang="en-US">
                <a:cs typeface="+mn-ea"/>
                <a:sym typeface="+mn-lt"/>
              </a:rPr>
              <a:t>包括胸部按压和救生呼吸两部分。</a:t>
            </a:r>
          </a:p>
          <a:p>
            <a:pPr marL="0" indent="0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>
                <a:cs typeface="+mn-ea"/>
                <a:sym typeface="+mn-lt"/>
              </a:rPr>
              <a:t>(2)</a:t>
            </a:r>
            <a:r>
              <a:rPr lang="zh-CN" altLang="en-US">
                <a:cs typeface="+mn-ea"/>
                <a:sym typeface="+mn-lt"/>
              </a:rPr>
              <a:t>救生呼吸方法：</a:t>
            </a:r>
            <a:endParaRPr lang="en-US" altLang="zh-CN"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建议按照</a:t>
            </a:r>
            <a:r>
              <a:rPr lang="en-US" altLang="zh-CN">
                <a:cs typeface="+mn-ea"/>
                <a:sym typeface="+mn-lt"/>
              </a:rPr>
              <a:t>2017</a:t>
            </a:r>
            <a:r>
              <a:rPr lang="zh-CN" altLang="en-US">
                <a:cs typeface="+mn-ea"/>
                <a:sym typeface="+mn-lt"/>
              </a:rPr>
              <a:t>年美国</a:t>
            </a:r>
            <a:r>
              <a:rPr lang="en-US" altLang="zh-CN">
                <a:cs typeface="+mn-ea"/>
                <a:sym typeface="+mn-lt"/>
              </a:rPr>
              <a:t>AHA</a:t>
            </a:r>
            <a:r>
              <a:rPr lang="zh-CN" altLang="en-US">
                <a:cs typeface="+mn-ea"/>
                <a:sym typeface="+mn-lt"/>
              </a:rPr>
              <a:t>的</a:t>
            </a:r>
            <a:r>
              <a:rPr lang="en-US" altLang="zh-CN">
                <a:cs typeface="+mn-ea"/>
                <a:sym typeface="+mn-lt"/>
              </a:rPr>
              <a:t>CPR</a:t>
            </a:r>
            <a:r>
              <a:rPr lang="zh-CN" altLang="en-US">
                <a:cs typeface="+mn-ea"/>
                <a:sym typeface="+mn-lt"/>
              </a:rPr>
              <a:t>指南更新的推荐，以</a:t>
            </a:r>
            <a:r>
              <a:rPr lang="en-US" altLang="zh-CN">
                <a:cs typeface="+mn-ea"/>
                <a:sym typeface="+mn-lt"/>
              </a:rPr>
              <a:t>30</a:t>
            </a:r>
            <a:r>
              <a:rPr lang="zh-CN" altLang="en-US">
                <a:cs typeface="+mn-ea"/>
                <a:sym typeface="+mn-lt"/>
              </a:rPr>
              <a:t>：</a:t>
            </a:r>
            <a:r>
              <a:rPr lang="en-US" altLang="zh-CN">
                <a:cs typeface="+mn-ea"/>
                <a:sym typeface="+mn-lt"/>
              </a:rPr>
              <a:t>2</a:t>
            </a:r>
            <a:r>
              <a:rPr lang="zh-CN" altLang="en-US">
                <a:cs typeface="+mn-ea"/>
                <a:sym typeface="+mn-lt"/>
              </a:rPr>
              <a:t>的比例进行心外按压与救生呼吸，即迅速进行</a:t>
            </a:r>
            <a:r>
              <a:rPr lang="en-US" altLang="zh-CN">
                <a:cs typeface="+mn-ea"/>
                <a:sym typeface="+mn-lt"/>
              </a:rPr>
              <a:t>30</a:t>
            </a:r>
            <a:r>
              <a:rPr lang="zh-CN" altLang="en-US">
                <a:cs typeface="+mn-ea"/>
                <a:sym typeface="+mn-lt"/>
              </a:rPr>
              <a:t>次按压后紧接着</a:t>
            </a:r>
            <a:r>
              <a:rPr lang="en-US" altLang="zh-CN">
                <a:cs typeface="+mn-ea"/>
                <a:sym typeface="+mn-lt"/>
              </a:rPr>
              <a:t>2</a:t>
            </a:r>
            <a:r>
              <a:rPr lang="zh-CN" altLang="en-US">
                <a:cs typeface="+mn-ea"/>
                <a:sym typeface="+mn-lt"/>
              </a:rPr>
              <a:t>次救生呼吸。救生呼吸时需先开放气道，多采用仰头抬颌法，即左手手掌放在患者前额部向下压，右手的食指和中指放在患者下颌正中向右侧旁开</a:t>
            </a:r>
            <a:r>
              <a:rPr lang="en-US" altLang="zh-CN">
                <a:cs typeface="+mn-ea"/>
                <a:sym typeface="+mn-lt"/>
              </a:rPr>
              <a:t>2 cm</a:t>
            </a:r>
            <a:r>
              <a:rPr lang="zh-CN" altLang="en-US">
                <a:cs typeface="+mn-ea"/>
                <a:sym typeface="+mn-lt"/>
              </a:rPr>
              <a:t>的下颌骨处，提起下颌，使患者头后仰</a:t>
            </a:r>
            <a:r>
              <a:rPr lang="en-US" altLang="zh-CN">
                <a:cs typeface="+mn-ea"/>
                <a:sym typeface="+mn-lt"/>
              </a:rPr>
              <a:t>30°</a:t>
            </a:r>
            <a:r>
              <a:rPr lang="zh-CN" altLang="en-US">
                <a:cs typeface="+mn-ea"/>
                <a:sym typeface="+mn-lt"/>
              </a:rPr>
              <a:t>，下颌角与地面垂直，保持气道开通，可实施口对口，或使用简易呼吸器进行救生呼吸。使用面罩时，以</a:t>
            </a:r>
            <a:r>
              <a:rPr lang="en-US" altLang="zh-CN">
                <a:cs typeface="+mn-ea"/>
                <a:sym typeface="+mn-lt"/>
              </a:rPr>
              <a:t>EC</a:t>
            </a:r>
            <a:r>
              <a:rPr lang="zh-CN" altLang="en-US">
                <a:cs typeface="+mn-ea"/>
                <a:sym typeface="+mn-lt"/>
              </a:rPr>
              <a:t>手法按紧面罩，连续挤压球体气囊</a:t>
            </a:r>
            <a:r>
              <a:rPr lang="en-US" altLang="zh-CN">
                <a:cs typeface="+mn-ea"/>
                <a:sym typeface="+mn-lt"/>
              </a:rPr>
              <a:t>2</a:t>
            </a:r>
            <a:r>
              <a:rPr lang="zh-CN" altLang="en-US">
                <a:cs typeface="+mn-ea"/>
                <a:sym typeface="+mn-lt"/>
              </a:rPr>
              <a:t>次送气，每次</a:t>
            </a:r>
            <a:r>
              <a:rPr lang="en-US" altLang="zh-CN">
                <a:cs typeface="+mn-ea"/>
                <a:sym typeface="+mn-lt"/>
              </a:rPr>
              <a:t>1 S</a:t>
            </a:r>
            <a:r>
              <a:rPr lang="zh-CN" altLang="en-US">
                <a:cs typeface="+mn-ea"/>
                <a:sym typeface="+mn-lt"/>
              </a:rPr>
              <a:t>，送气量占气囊容积</a:t>
            </a:r>
            <a:r>
              <a:rPr lang="en-US" altLang="zh-CN">
                <a:cs typeface="+mn-ea"/>
                <a:sym typeface="+mn-lt"/>
              </a:rPr>
              <a:t>1</a:t>
            </a:r>
            <a:r>
              <a:rPr lang="zh-CN" altLang="en-US">
                <a:cs typeface="+mn-ea"/>
                <a:sym typeface="+mn-lt"/>
              </a:rPr>
              <a:t>／</a:t>
            </a:r>
            <a:r>
              <a:rPr lang="en-US" altLang="zh-CN">
                <a:cs typeface="+mn-ea"/>
                <a:sym typeface="+mn-lt"/>
              </a:rPr>
              <a:t>3</a:t>
            </a:r>
            <a:r>
              <a:rPr lang="zh-CN" altLang="en-US">
                <a:cs typeface="+mn-ea"/>
                <a:sym typeface="+mn-lt"/>
              </a:rPr>
              <a:t>左右，间隔</a:t>
            </a:r>
            <a:r>
              <a:rPr lang="en-US" altLang="zh-CN">
                <a:cs typeface="+mn-ea"/>
                <a:sym typeface="+mn-lt"/>
              </a:rPr>
              <a:t>1-2 S</a:t>
            </a:r>
            <a:r>
              <a:rPr lang="zh-CN" altLang="en-US">
                <a:cs typeface="+mn-ea"/>
                <a:sym typeface="+mn-lt"/>
              </a:rPr>
              <a:t>放气，然后再次送气，观察患者有无胸部起伏，注意避免过度通气。每进行</a:t>
            </a:r>
            <a:r>
              <a:rPr lang="en-US" altLang="zh-CN">
                <a:cs typeface="+mn-ea"/>
                <a:sym typeface="+mn-lt"/>
              </a:rPr>
              <a:t>5</a:t>
            </a:r>
            <a:r>
              <a:rPr lang="zh-CN" altLang="en-US">
                <a:cs typeface="+mn-ea"/>
                <a:sym typeface="+mn-lt"/>
              </a:rPr>
              <a:t>个循环周期</a:t>
            </a:r>
            <a:r>
              <a:rPr lang="en-US" altLang="zh-CN">
                <a:cs typeface="+mn-ea"/>
                <a:sym typeface="+mn-lt"/>
              </a:rPr>
              <a:t>(5</a:t>
            </a:r>
            <a:r>
              <a:rPr lang="zh-CN" altLang="en-US">
                <a:cs typeface="+mn-ea"/>
                <a:sym typeface="+mn-lt"/>
              </a:rPr>
              <a:t>个</a:t>
            </a:r>
            <a:r>
              <a:rPr lang="en-US" altLang="zh-CN">
                <a:cs typeface="+mn-ea"/>
                <a:sym typeface="+mn-lt"/>
              </a:rPr>
              <a:t>30</a:t>
            </a:r>
            <a:r>
              <a:rPr lang="zh-CN" altLang="en-US">
                <a:cs typeface="+mn-ea"/>
                <a:sym typeface="+mn-lt"/>
              </a:rPr>
              <a:t>：</a:t>
            </a:r>
            <a:r>
              <a:rPr lang="en-US" altLang="zh-CN">
                <a:cs typeface="+mn-ea"/>
                <a:sym typeface="+mn-lt"/>
              </a:rPr>
              <a:t>2</a:t>
            </a:r>
            <a:r>
              <a:rPr lang="zh-CN" altLang="en-US">
                <a:cs typeface="+mn-ea"/>
                <a:sym typeface="+mn-lt"/>
              </a:rPr>
              <a:t>，约持续</a:t>
            </a:r>
            <a:r>
              <a:rPr lang="en-US" altLang="zh-CN">
                <a:cs typeface="+mn-ea"/>
                <a:sym typeface="+mn-lt"/>
              </a:rPr>
              <a:t>2 min)</a:t>
            </a:r>
            <a:r>
              <a:rPr lang="zh-CN" altLang="en-US">
                <a:cs typeface="+mn-ea"/>
                <a:sym typeface="+mn-lt"/>
              </a:rPr>
              <a:t>进行评估，观察患者有无反应。建议每</a:t>
            </a:r>
            <a:r>
              <a:rPr lang="en-US" altLang="zh-CN">
                <a:cs typeface="+mn-ea"/>
                <a:sym typeface="+mn-lt"/>
              </a:rPr>
              <a:t>2</a:t>
            </a:r>
            <a:r>
              <a:rPr lang="zh-CN" altLang="en-US">
                <a:cs typeface="+mn-ea"/>
                <a:sym typeface="+mn-lt"/>
              </a:rPr>
              <a:t>分钟应更换按压者，以免疲劳导致按压频率和深度不够。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DF6DB11-26DE-4EE5-ADA9-6A94D48A05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F5E8269-D495-4B1E-B128-1CFEE1728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CPR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7819275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ED04D53-A244-4181-9FC2-58212F23C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zh-CN">
                <a:cs typeface="+mn-ea"/>
                <a:sym typeface="+mn-lt"/>
              </a:rPr>
              <a:t>CPR</a:t>
            </a:r>
            <a:r>
              <a:rPr lang="zh-CN" altLang="en-US">
                <a:cs typeface="+mn-ea"/>
                <a:sym typeface="+mn-lt"/>
              </a:rPr>
              <a:t>包括胸部按压和救生呼吸两部分。</a:t>
            </a:r>
          </a:p>
          <a:p>
            <a:pPr marL="0" indent="0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>
                <a:cs typeface="+mn-ea"/>
                <a:sym typeface="+mn-lt"/>
              </a:rPr>
              <a:t>(3)</a:t>
            </a:r>
            <a:r>
              <a:rPr lang="zh-CN" altLang="en-US">
                <a:cs typeface="+mn-ea"/>
                <a:sym typeface="+mn-lt"/>
              </a:rPr>
              <a:t>无条件采取救生呼吸：</a:t>
            </a:r>
            <a:endParaRPr lang="en-US" altLang="zh-CN"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若无法行口对口救生呼吸或没有简易呼吸器也可仅做胸部按压。</a:t>
            </a:r>
            <a:endParaRPr lang="en-US" altLang="zh-CN"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cs typeface="+mn-ea"/>
                <a:sym typeface="+mn-lt"/>
              </a:rPr>
              <a:t>研究发现，与不按压相比，单纯按压仍然可显著提高成人院外心脏骤停的存活率，且简便易行。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DF6DB11-26DE-4EE5-ADA9-6A94D48A05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F5E8269-D495-4B1E-B128-1CFEE1728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CPR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7909020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https://d.book118.com/386010025242010041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uosyqhj">
      <a:majorFont>
        <a:latin typeface="Times New Roman"/>
        <a:ea typeface="楷体"/>
        <a:cs typeface="Arial"/>
      </a:majorFont>
      <a:minorFont>
        <a:latin typeface="Times New Roman"/>
        <a:ea typeface="楷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Times New Roman</vt:lpstr>
      <vt:lpstr>楷体</vt:lpstr>
      <vt:lpstr>Wingdings 2</vt:lpstr>
      <vt:lpstr>思源黑体 CN Light</vt:lpstr>
      <vt:lpstr>Wingdings</vt:lpstr>
      <vt:lpstr>Office Theme</vt:lpstr>
      <vt:lpstr>心脏骤停基层诊疗指南(实践版·20 1 9)</vt:lpstr>
      <vt:lpstr>背景</vt:lpstr>
      <vt:lpstr>PowerPoint Presentation</vt:lpstr>
      <vt:lpstr>定义</vt:lpstr>
      <vt:lpstr>分类</vt:lpstr>
      <vt:lpstr>PowerPoint Presentation</vt:lpstr>
      <vt:lpstr>危险因素</vt:lpstr>
      <vt:lpstr>病理生理机制</vt:lpstr>
      <vt:lpstr>PowerPoint Presentation</vt:lpstr>
      <vt:lpstr>诊断</vt:lpstr>
      <vt:lpstr>鉴别诊断</vt:lpstr>
      <vt:lpstr>转诊</vt:lpstr>
      <vt:lpstr>PowerPoint Presentation</vt:lpstr>
      <vt:lpstr>CPR</vt:lpstr>
      <vt:lpstr>CPR</vt:lpstr>
      <vt:lpstr>CPR</vt:lpstr>
      <vt:lpstr>CPR</vt:lpstr>
      <vt:lpstr>CPR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2024-09-09T02:35:00.847</cp:lastPrinted>
  <dcterms:created xsi:type="dcterms:W3CDTF">2024-09-08T18:35:00Z</dcterms:created>
  <dcterms:modified xsi:type="dcterms:W3CDTF">2024-09-08T18:35:02Z</dcterms:modified>
</cp:coreProperties>
</file>