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1696700" cy="66294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07695-A521-4ED0-BE96-EF7E05413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0BDB4-3841-4B39-88CB-584536D3F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E5DB6-2D35-42FF-8989-E132F7487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EB911-CA62-47F8-905C-6D5AF180F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B0F93-C856-4244-8BDB-AE8A85496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430A6-0120-4A3F-92C6-9759F694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1DD43B-9FAA-4FDE-BC82-A0C89B0C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0F702-E4D5-42EC-9396-302C64854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440B1-447E-4E63-893F-6A3BFD1C4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ECBD3-903D-4279-8D5C-82A76D192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15621-013E-4E18-94E9-F23A172D7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7475" y="219075"/>
            <a:ext cx="11461750" cy="4940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rgbClr val="07070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754505" y="3712464"/>
            <a:ext cx="8187690" cy="1657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rgbClr val="07070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53975" y="50800"/>
            <a:ext cx="11610975" cy="653415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288925"/>
            <a:ext cx="11610975" cy="58102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53975" y="6356350"/>
            <a:ext cx="11610975" cy="142875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5626100" y="6165850"/>
            <a:ext cx="466725" cy="1905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300" b="0" i="0">
                <a:solidFill>
                  <a:srgbClr val="07070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0" i="0">
                <a:solidFill>
                  <a:srgbClr val="07070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300" b="0" i="0">
                <a:solidFill>
                  <a:srgbClr val="07070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84835" y="1524762"/>
            <a:ext cx="508806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023800" y="1524762"/>
            <a:ext cx="508806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300" b="0" i="0">
                <a:solidFill>
                  <a:srgbClr val="07070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53975" y="50800"/>
            <a:ext cx="11610975" cy="653415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288925"/>
            <a:ext cx="11610975" cy="58102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53975" y="6356350"/>
            <a:ext cx="11610975" cy="142875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5626100" y="6165850"/>
            <a:ext cx="466725" cy="19050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5"/>
          <a:stretch>
            <a:fillRect/>
          </a:stretch>
        </p:blipFill>
        <p:spPr>
          <a:xfrm>
            <a:off x="53975" y="50800"/>
            <a:ext cx="11610975" cy="6534150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/>
          <a:stretch>
            <a:fillRect/>
          </a:stretch>
        </p:blipFill>
        <p:spPr>
          <a:xfrm>
            <a:off x="53975" y="3317875"/>
            <a:ext cx="11610975" cy="32670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53975" y="50800"/>
            <a:ext cx="11610975" cy="653415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53975" y="288925"/>
            <a:ext cx="11610975" cy="58102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53975" y="6356350"/>
            <a:ext cx="11610975" cy="142875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5626100" y="6165850"/>
            <a:ext cx="466725" cy="19050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53975" y="50800"/>
            <a:ext cx="11610975" cy="65341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7000" y="-12536"/>
            <a:ext cx="7364730" cy="12401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rgbClr val="07070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37075" y="1106805"/>
            <a:ext cx="5035550" cy="414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rgbClr val="07070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976878" y="6165342"/>
            <a:ext cx="3742944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84835" y="6165342"/>
            <a:ext cx="2690241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21624" y="6165342"/>
            <a:ext cx="2690241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7.png" /><Relationship Id="rId2" Type="http://schemas.openxmlformats.org/officeDocument/2006/relationships/image" Target="../media/image5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25.png" /><Relationship Id="rId9" Type="http://schemas.openxmlformats.org/officeDocument/2006/relationships/image" Target="../media/image2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6.png" /><Relationship Id="rId11" Type="http://schemas.openxmlformats.org/officeDocument/2006/relationships/image" Target="../media/image37.png" /><Relationship Id="rId12" Type="http://schemas.openxmlformats.org/officeDocument/2006/relationships/image" Target="../media/image38.png" /><Relationship Id="rId13" Type="http://schemas.openxmlformats.org/officeDocument/2006/relationships/image" Target="../media/image39.png" /><Relationship Id="rId14" Type="http://schemas.openxmlformats.org/officeDocument/2006/relationships/image" Target="../media/image40.png" /><Relationship Id="rId2" Type="http://schemas.openxmlformats.org/officeDocument/2006/relationships/image" Target="../media/image5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Relationship Id="rId5" Type="http://schemas.openxmlformats.org/officeDocument/2006/relationships/image" Target="../media/image31.png" /><Relationship Id="rId6" Type="http://schemas.openxmlformats.org/officeDocument/2006/relationships/image" Target="../media/image32.png" /><Relationship Id="rId7" Type="http://schemas.openxmlformats.org/officeDocument/2006/relationships/image" Target="../media/image33.png" /><Relationship Id="rId8" Type="http://schemas.openxmlformats.org/officeDocument/2006/relationships/image" Target="../media/image34.png" /><Relationship Id="rId9" Type="http://schemas.openxmlformats.org/officeDocument/2006/relationships/image" Target="../media/image3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1.png" /><Relationship Id="rId3" Type="http://schemas.openxmlformats.org/officeDocument/2006/relationships/image" Target="../media/image42.png" /><Relationship Id="rId4" Type="http://schemas.openxmlformats.org/officeDocument/2006/relationships/image" Target="../media/image4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1.png" /><Relationship Id="rId11" Type="http://schemas.openxmlformats.org/officeDocument/2006/relationships/image" Target="../media/image52.png" /><Relationship Id="rId12" Type="http://schemas.openxmlformats.org/officeDocument/2006/relationships/image" Target="../media/image53.png" /><Relationship Id="rId13" Type="http://schemas.openxmlformats.org/officeDocument/2006/relationships/image" Target="../media/image54.png" /><Relationship Id="rId14" Type="http://schemas.openxmlformats.org/officeDocument/2006/relationships/image" Target="../media/image55.png" /><Relationship Id="rId2" Type="http://schemas.openxmlformats.org/officeDocument/2006/relationships/image" Target="../media/image5.png" /><Relationship Id="rId3" Type="http://schemas.openxmlformats.org/officeDocument/2006/relationships/image" Target="../media/image44.png" /><Relationship Id="rId4" Type="http://schemas.openxmlformats.org/officeDocument/2006/relationships/image" Target="../media/image45.png" /><Relationship Id="rId5" Type="http://schemas.openxmlformats.org/officeDocument/2006/relationships/image" Target="../media/image46.png" /><Relationship Id="rId6" Type="http://schemas.openxmlformats.org/officeDocument/2006/relationships/image" Target="../media/image47.png" /><Relationship Id="rId7" Type="http://schemas.openxmlformats.org/officeDocument/2006/relationships/image" Target="../media/image48.png" /><Relationship Id="rId8" Type="http://schemas.openxmlformats.org/officeDocument/2006/relationships/image" Target="../media/image49.png" /><Relationship Id="rId9" Type="http://schemas.openxmlformats.org/officeDocument/2006/relationships/image" Target="../media/image5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7.png" /><Relationship Id="rId3" Type="http://schemas.openxmlformats.org/officeDocument/2006/relationships/image" Target="../media/image5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57.png" /><Relationship Id="rId4" Type="http://schemas.openxmlformats.org/officeDocument/2006/relationships/image" Target="../media/image5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7.png" /><Relationship Id="rId3" Type="http://schemas.openxmlformats.org/officeDocument/2006/relationships/image" Target="../media/image6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1.png" /><Relationship Id="rId3" Type="http://schemas.openxmlformats.org/officeDocument/2006/relationships/image" Target="../media/image6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1.png" /><Relationship Id="rId3" Type="http://schemas.openxmlformats.org/officeDocument/2006/relationships/image" Target="../media/image6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4.png" /><Relationship Id="rId3" Type="http://schemas.openxmlformats.org/officeDocument/2006/relationships/image" Target="../media/image6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6.png" /><Relationship Id="rId3" Type="http://schemas.openxmlformats.org/officeDocument/2006/relationships/image" Target="../media/image6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8.png" /><Relationship Id="rId3" Type="http://schemas.openxmlformats.org/officeDocument/2006/relationships/image" Target="../media/image6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5401400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8900" y="381000"/>
            <a:ext cx="7216775" cy="414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88540"/>
                <a:tab pos="3450590"/>
                <a:tab pos="4450715"/>
              </a:tabLst>
            </a:pPr>
            <a:r>
              <a:rPr sz="2550" b="1" spc="-229">
                <a:solidFill>
                  <a:srgbClr val="494429"/>
                </a:solidFill>
                <a:latin typeface="Microsoft JhengHei"/>
                <a:cs typeface="Microsoft JhengHei"/>
              </a:rPr>
              <a:t>——</a:t>
            </a:r>
            <a:r>
              <a:rPr sz="2550" b="1" spc="-10">
                <a:solidFill>
                  <a:srgbClr val="494429"/>
                </a:solidFill>
                <a:latin typeface="Microsoft JhengHei"/>
                <a:cs typeface="Microsoft JhengHei"/>
              </a:rPr>
              <a:t>Microsoft</a:t>
            </a:r>
            <a:r>
              <a:rPr sz="2550" b="1">
                <a:solidFill>
                  <a:srgbClr val="494429"/>
                </a:solidFill>
                <a:latin typeface="Microsoft JhengHei"/>
                <a:cs typeface="Microsoft JhengHei"/>
              </a:rPr>
              <a:t>	</a:t>
            </a:r>
            <a:r>
              <a:rPr sz="2550" b="1" spc="-10">
                <a:solidFill>
                  <a:srgbClr val="494429"/>
                </a:solidFill>
                <a:latin typeface="Microsoft JhengHei"/>
                <a:cs typeface="Microsoft JhengHei"/>
              </a:rPr>
              <a:t>Office</a:t>
            </a:r>
            <a:r>
              <a:rPr sz="2550" b="1">
                <a:solidFill>
                  <a:srgbClr val="494429"/>
                </a:solidFill>
                <a:latin typeface="Microsoft JhengHei"/>
                <a:cs typeface="Microsoft JhengHei"/>
              </a:rPr>
              <a:t>	</a:t>
            </a:r>
            <a:r>
              <a:rPr sz="2550" b="1" spc="-10">
                <a:solidFill>
                  <a:srgbClr val="494429"/>
                </a:solidFill>
                <a:latin typeface="Microsoft JhengHei"/>
                <a:cs typeface="Microsoft JhengHei"/>
              </a:rPr>
              <a:t>Excel</a:t>
            </a:r>
            <a:r>
              <a:rPr sz="2550" b="1">
                <a:solidFill>
                  <a:srgbClr val="494429"/>
                </a:solidFill>
                <a:latin typeface="Microsoft JhengHei"/>
                <a:cs typeface="Microsoft JhengHei"/>
              </a:rPr>
              <a:t>	</a:t>
            </a:r>
            <a:r>
              <a:rPr sz="2550" b="1" spc="-220">
                <a:solidFill>
                  <a:srgbClr val="494429"/>
                </a:solidFill>
                <a:latin typeface="Microsoft JhengHei"/>
                <a:cs typeface="Microsoft JhengHei"/>
              </a:rPr>
              <a:t>2010/2013</a:t>
            </a:r>
            <a:r>
              <a:rPr sz="2550" b="1" spc="-15">
                <a:solidFill>
                  <a:srgbClr val="494429"/>
                </a:solidFill>
                <a:latin typeface="Microsoft JhengHei"/>
                <a:cs typeface="Microsoft JhengHei"/>
              </a:rPr>
              <a:t>培训资料</a:t>
            </a:r>
            <a:endParaRPr sz="255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330325" y="2774950"/>
            <a:ext cx="9067800" cy="2647950"/>
            <a:chOff x="1330325" y="2774950"/>
            <a:chExt cx="9067800" cy="26479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30325" y="2774950"/>
              <a:ext cx="1095375" cy="13144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473325" y="2774950"/>
              <a:ext cx="1095375" cy="13144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473325" y="4156075"/>
              <a:ext cx="1095375" cy="4572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06800" y="2774950"/>
              <a:ext cx="1095375" cy="131445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606800" y="4156075"/>
              <a:ext cx="1095375" cy="126682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749800" y="2774950"/>
              <a:ext cx="1095375" cy="131445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749800" y="4156075"/>
              <a:ext cx="1095375" cy="3429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883275" y="2774950"/>
              <a:ext cx="1095375" cy="13144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883275" y="4156075"/>
              <a:ext cx="1095375" cy="13335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26275" y="2774950"/>
              <a:ext cx="1095375" cy="131445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026275" y="4156075"/>
              <a:ext cx="1095375" cy="45720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159750" y="2774950"/>
              <a:ext cx="1095375" cy="131445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8159750" y="4156075"/>
              <a:ext cx="1095375" cy="93345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302750" y="2774950"/>
              <a:ext cx="1095375" cy="1314450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1403350" y="2733675"/>
            <a:ext cx="9064625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spc="475">
                <a:solidFill>
                  <a:srgbClr val="FFFFFF"/>
                </a:solidFill>
                <a:latin typeface="宋体"/>
                <a:cs typeface="宋体"/>
              </a:rPr>
              <a:t>数据透视表的入门</a:t>
            </a:r>
            <a:endParaRPr sz="8400">
              <a:latin typeface="宋体"/>
              <a:cs typeface="宋体"/>
            </a:endParaRPr>
          </a:p>
        </p:txBody>
      </p:sp>
      <p:pic>
        <p:nvPicPr>
          <p:cNvPr id="19" name="object 19"/>
          <p:cNvPicPr/>
          <p:nvPr/>
        </p:nvPicPr>
        <p:blipFill>
          <a:blip r:embed="rId8"/>
          <a:stretch>
            <a:fillRect/>
          </a:stretch>
        </p:blipFill>
        <p:spPr>
          <a:xfrm>
            <a:off x="9302750" y="4156075"/>
            <a:ext cx="1095375" cy="2571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1610975" cy="6534150"/>
            <a:chOff x="53975" y="50800"/>
            <a:chExt cx="11610975" cy="65341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975" y="50800"/>
              <a:ext cx="11610975" cy="65341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3975" y="79375"/>
              <a:ext cx="2828925" cy="6505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921000" y="184150"/>
              <a:ext cx="2952750" cy="64008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911850" y="79375"/>
              <a:ext cx="5753100" cy="65055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77800" y="50800"/>
              <a:ext cx="11306175" cy="1114425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28436" rIns="0" bIns="0" rtlCol="0">
            <a:spAutoFit/>
          </a:bodyPr>
          <a:lstStyle/>
          <a:p>
            <a:pPr marL="4817745">
              <a:lnSpc>
                <a:spcPct val="100000"/>
              </a:lnSpc>
              <a:spcBef>
                <a:spcPts val="125"/>
              </a:spcBef>
            </a:pPr>
            <a:r>
              <a:rPr sz="3800" b="1" spc="-720">
                <a:solidFill>
                  <a:srgbClr val="FFFFFF"/>
                </a:solidFill>
                <a:latin typeface="Microsoft JhengHei"/>
                <a:cs typeface="Microsoft JhengHei"/>
              </a:rPr>
              <a:t>CONTENT</a:t>
            </a:r>
            <a:endParaRPr sz="38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7"/>
          <a:stretch>
            <a:fillRect/>
          </a:stretch>
        </p:blipFill>
        <p:spPr>
          <a:xfrm>
            <a:off x="682625" y="2489200"/>
            <a:ext cx="1600200" cy="160020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241425" y="2752725"/>
            <a:ext cx="42545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300" b="1" spc="-605">
                <a:solidFill>
                  <a:srgbClr val="161616"/>
                </a:solidFill>
                <a:latin typeface="Microsoft JhengHei"/>
                <a:cs typeface="Microsoft JhengHei"/>
              </a:rPr>
              <a:t>1</a:t>
            </a:r>
            <a:endParaRPr sz="63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98487" y="4343400"/>
            <a:ext cx="1739900" cy="83693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527050" marR="5080" indent="-514350">
              <a:lnSpc>
                <a:spcPts val="3150"/>
              </a:lnSpc>
              <a:spcBef>
                <a:spcPts val="280"/>
              </a:spcBef>
            </a:pPr>
            <a:r>
              <a:rPr sz="2700" b="1" spc="-10">
                <a:solidFill>
                  <a:srgbClr val="161616"/>
                </a:solidFill>
                <a:latin typeface="Microsoft JhengHei"/>
                <a:cs typeface="Microsoft JhengHei"/>
              </a:rPr>
              <a:t>数据透视表</a:t>
            </a:r>
            <a:r>
              <a:rPr sz="2700" b="1" spc="-25">
                <a:solidFill>
                  <a:srgbClr val="161616"/>
                </a:solidFill>
                <a:latin typeface="Microsoft JhengHei"/>
                <a:cs typeface="Microsoft JhengHei"/>
              </a:rPr>
              <a:t>简介</a:t>
            </a:r>
            <a:endParaRPr sz="2700">
              <a:latin typeface="Microsoft JhengHei"/>
              <a:cs typeface="Microsoft JhengHe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3511550" y="2489200"/>
            <a:ext cx="1609725" cy="160020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084637" y="2752725"/>
            <a:ext cx="42545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300" b="1" spc="-605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endParaRPr sz="63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32175" y="4343400"/>
            <a:ext cx="1739900" cy="83693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527050" marR="5080" indent="-514350">
              <a:lnSpc>
                <a:spcPts val="3150"/>
              </a:lnSpc>
              <a:spcBef>
                <a:spcPts val="280"/>
              </a:spcBef>
            </a:pPr>
            <a:r>
              <a:rPr sz="27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建立数据透</a:t>
            </a:r>
            <a:r>
              <a:rPr sz="27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视表</a:t>
            </a:r>
            <a:endParaRPr sz="2700">
              <a:latin typeface="Microsoft JhengHei"/>
              <a:cs typeface="Microsoft JhengHei"/>
            </a:endParaRPr>
          </a:p>
        </p:txBody>
      </p: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6559550" y="2489200"/>
            <a:ext cx="1600200" cy="1600200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7118350" y="2752725"/>
            <a:ext cx="42545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300" b="1" spc="-605">
                <a:solidFill>
                  <a:srgbClr val="161616"/>
                </a:solidFill>
                <a:latin typeface="Microsoft JhengHei"/>
                <a:cs typeface="Microsoft JhengHei"/>
              </a:rPr>
              <a:t>3</a:t>
            </a:r>
            <a:endParaRPr sz="63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75412" y="4343400"/>
            <a:ext cx="1739900" cy="83693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84150" marR="5080" indent="-171450">
              <a:lnSpc>
                <a:spcPts val="3150"/>
              </a:lnSpc>
              <a:spcBef>
                <a:spcPts val="280"/>
              </a:spcBef>
            </a:pPr>
            <a:r>
              <a:rPr sz="2700" b="1" spc="-10">
                <a:solidFill>
                  <a:srgbClr val="161616"/>
                </a:solidFill>
                <a:latin typeface="Microsoft JhengHei"/>
                <a:cs typeface="Microsoft JhengHei"/>
              </a:rPr>
              <a:t>如何利用数</a:t>
            </a:r>
            <a:r>
              <a:rPr sz="2700" b="1" spc="-15">
                <a:solidFill>
                  <a:srgbClr val="161616"/>
                </a:solidFill>
                <a:latin typeface="Microsoft JhengHei"/>
                <a:cs typeface="Microsoft JhengHei"/>
              </a:rPr>
              <a:t>据透视表</a:t>
            </a:r>
            <a:endParaRPr sz="2700">
              <a:latin typeface="Microsoft JhengHei"/>
              <a:cs typeface="Microsoft JhengHei"/>
            </a:endParaRPr>
          </a:p>
        </p:txBody>
      </p:sp>
      <p:pic>
        <p:nvPicPr>
          <p:cNvPr id="18" name="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9340850" y="2489200"/>
            <a:ext cx="1609725" cy="160020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9913937" y="2752725"/>
            <a:ext cx="42545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300" b="1" spc="-605">
                <a:solidFill>
                  <a:srgbClr val="FFFFFF"/>
                </a:solidFill>
                <a:latin typeface="Microsoft JhengHei"/>
                <a:cs typeface="Microsoft JhengHei"/>
              </a:rPr>
              <a:t>4</a:t>
            </a:r>
            <a:endParaRPr sz="63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261475" y="4343400"/>
            <a:ext cx="1739900" cy="83693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84150" marR="5080" indent="-171450">
              <a:lnSpc>
                <a:spcPts val="3150"/>
              </a:lnSpc>
              <a:spcBef>
                <a:spcPts val="280"/>
              </a:spcBef>
            </a:pPr>
            <a:r>
              <a:rPr sz="27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数据透视表</a:t>
            </a:r>
            <a:r>
              <a:rPr sz="27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案例分析</a:t>
            </a:r>
            <a:endParaRPr sz="2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50800"/>
            <a:ext cx="11610975" cy="65341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88962" y="400050"/>
            <a:ext cx="29781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概述：了解数据的意</a:t>
            </a:r>
            <a:r>
              <a:rPr spc="-50"/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6150" y="1743075"/>
            <a:ext cx="4854575" cy="232664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 marR="5080">
              <a:lnSpc>
                <a:spcPts val="2030"/>
              </a:lnSpc>
              <a:spcBef>
                <a:spcPts val="200"/>
              </a:spcBef>
            </a:pPr>
            <a:r>
              <a:rPr sz="1700" spc="-65">
                <a:solidFill>
                  <a:srgbClr val="070707"/>
                </a:solidFill>
                <a:latin typeface="宋体"/>
                <a:cs typeface="宋体"/>
              </a:rPr>
              <a:t>您的工作表含有大量数据，但是您知道这些数字的</a:t>
            </a:r>
            <a:r>
              <a:rPr sz="1700" spc="-50">
                <a:solidFill>
                  <a:srgbClr val="070707"/>
                </a:solidFill>
                <a:latin typeface="宋体"/>
                <a:cs typeface="宋体"/>
              </a:rPr>
              <a:t>含</a:t>
            </a:r>
            <a:r>
              <a:rPr sz="1700" spc="-65">
                <a:solidFill>
                  <a:srgbClr val="070707"/>
                </a:solidFill>
                <a:latin typeface="宋体"/>
                <a:cs typeface="宋体"/>
              </a:rPr>
              <a:t>义吗？这些数据能够解答您的问题吗</a:t>
            </a:r>
            <a:r>
              <a:rPr sz="1700" spc="-50">
                <a:solidFill>
                  <a:srgbClr val="070707"/>
                </a:solidFill>
                <a:latin typeface="宋体"/>
                <a:cs typeface="宋体"/>
              </a:rPr>
              <a:t>？</a:t>
            </a:r>
            <a:endParaRPr sz="17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500">
              <a:latin typeface="宋体"/>
              <a:cs typeface="宋体"/>
            </a:endParaRPr>
          </a:p>
          <a:p>
            <a:pPr marL="12700" marR="5080" algn="just">
              <a:lnSpc>
                <a:spcPts val="2030"/>
              </a:lnSpc>
              <a:spcBef>
                <a:spcPts val="5"/>
              </a:spcBef>
            </a:pPr>
            <a:r>
              <a:rPr sz="1700" spc="-65">
                <a:solidFill>
                  <a:srgbClr val="070707"/>
                </a:solidFill>
                <a:latin typeface="宋体"/>
                <a:cs typeface="宋体"/>
              </a:rPr>
              <a:t>数据透视表提供了一种快速且强大的方式来分析数</a:t>
            </a:r>
            <a:r>
              <a:rPr sz="1700" spc="-50">
                <a:solidFill>
                  <a:srgbClr val="070707"/>
                </a:solidFill>
                <a:latin typeface="宋体"/>
                <a:cs typeface="宋体"/>
              </a:rPr>
              <a:t>值</a:t>
            </a:r>
            <a:r>
              <a:rPr sz="1700" spc="-65">
                <a:solidFill>
                  <a:srgbClr val="070707"/>
                </a:solidFill>
                <a:latin typeface="宋体"/>
                <a:cs typeface="宋体"/>
              </a:rPr>
              <a:t>数据、以不同的方式查看相同的数据以及回答有关</a:t>
            </a:r>
            <a:r>
              <a:rPr sz="1700" spc="-50">
                <a:solidFill>
                  <a:srgbClr val="070707"/>
                </a:solidFill>
                <a:latin typeface="宋体"/>
                <a:cs typeface="宋体"/>
              </a:rPr>
              <a:t>这</a:t>
            </a:r>
            <a:r>
              <a:rPr sz="1700" spc="-65">
                <a:solidFill>
                  <a:srgbClr val="070707"/>
                </a:solidFill>
                <a:latin typeface="宋体"/>
                <a:cs typeface="宋体"/>
              </a:rPr>
              <a:t>些数据的问题</a:t>
            </a:r>
            <a:r>
              <a:rPr sz="1700" spc="-50">
                <a:solidFill>
                  <a:srgbClr val="070707"/>
                </a:solidFill>
                <a:latin typeface="宋体"/>
                <a:cs typeface="宋体"/>
              </a:rPr>
              <a:t>。</a:t>
            </a:r>
            <a:endParaRPr sz="17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500">
              <a:latin typeface="宋体"/>
              <a:cs typeface="宋体"/>
            </a:endParaRPr>
          </a:p>
          <a:p>
            <a:pPr marL="12700" marR="5080">
              <a:lnSpc>
                <a:spcPts val="2030"/>
              </a:lnSpc>
            </a:pPr>
            <a:r>
              <a:rPr sz="1700" spc="-65">
                <a:solidFill>
                  <a:srgbClr val="070707"/>
                </a:solidFill>
                <a:latin typeface="宋体"/>
                <a:cs typeface="宋体"/>
              </a:rPr>
              <a:t>在这一简明课程中，您将了解数据透视表如何工作</a:t>
            </a:r>
            <a:r>
              <a:rPr sz="1700" spc="-50">
                <a:solidFill>
                  <a:srgbClr val="070707"/>
                </a:solidFill>
                <a:latin typeface="宋体"/>
                <a:cs typeface="宋体"/>
              </a:rPr>
              <a:t>以</a:t>
            </a:r>
            <a:r>
              <a:rPr sz="1700" spc="-65">
                <a:solidFill>
                  <a:srgbClr val="070707"/>
                </a:solidFill>
                <a:latin typeface="宋体"/>
                <a:cs typeface="宋体"/>
              </a:rPr>
              <a:t>及如何</a:t>
            </a:r>
            <a:r>
              <a:rPr sz="1700" spc="390">
                <a:solidFill>
                  <a:srgbClr val="070707"/>
                </a:solidFill>
                <a:latin typeface="宋体"/>
                <a:cs typeface="宋体"/>
              </a:rPr>
              <a:t>在</a:t>
            </a:r>
            <a:r>
              <a:rPr sz="1700" spc="-30">
                <a:solidFill>
                  <a:srgbClr val="070707"/>
                </a:solidFill>
                <a:latin typeface="宋体"/>
                <a:cs typeface="宋体"/>
              </a:rPr>
              <a:t>Excel</a:t>
            </a:r>
            <a:r>
              <a:rPr sz="1700" spc="-350">
                <a:solidFill>
                  <a:srgbClr val="070707"/>
                </a:solidFill>
                <a:latin typeface="宋体"/>
                <a:cs typeface="宋体"/>
              </a:rPr>
              <a:t> </a:t>
            </a:r>
            <a:r>
              <a:rPr sz="1700" spc="-30">
                <a:solidFill>
                  <a:srgbClr val="070707"/>
                </a:solidFill>
                <a:latin typeface="宋体"/>
                <a:cs typeface="宋体"/>
              </a:rPr>
              <a:t>2010</a:t>
            </a:r>
            <a:r>
              <a:rPr sz="1700" spc="-345">
                <a:solidFill>
                  <a:srgbClr val="070707"/>
                </a:solidFill>
                <a:latin typeface="宋体"/>
                <a:cs typeface="宋体"/>
              </a:rPr>
              <a:t> </a:t>
            </a:r>
            <a:r>
              <a:rPr sz="1700" spc="-40">
                <a:solidFill>
                  <a:srgbClr val="070707"/>
                </a:solidFill>
                <a:latin typeface="宋体"/>
                <a:cs typeface="宋体"/>
              </a:rPr>
              <a:t>/2013</a:t>
            </a:r>
            <a:r>
              <a:rPr sz="1700" spc="-65">
                <a:solidFill>
                  <a:srgbClr val="070707"/>
                </a:solidFill>
                <a:latin typeface="宋体"/>
                <a:cs typeface="宋体"/>
              </a:rPr>
              <a:t>中创建数据透视表</a:t>
            </a:r>
            <a:r>
              <a:rPr sz="1700" spc="-50">
                <a:solidFill>
                  <a:srgbClr val="070707"/>
                </a:solidFill>
                <a:latin typeface="宋体"/>
                <a:cs typeface="宋体"/>
              </a:rPr>
              <a:t>。</a:t>
            </a:r>
            <a:endParaRPr sz="17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49250" y="1289050"/>
            <a:ext cx="6810375" cy="4362450"/>
            <a:chOff x="349250" y="1289050"/>
            <a:chExt cx="6810375" cy="436245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49250" y="1289050"/>
              <a:ext cx="6810375" cy="436245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20700" y="1346200"/>
              <a:ext cx="6581775" cy="4133850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7721600" y="1184275"/>
            <a:ext cx="3409950" cy="4314825"/>
            <a:chOff x="7721600" y="1184275"/>
            <a:chExt cx="3409950" cy="4314825"/>
          </a:xfrm>
        </p:grpSpPr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0445750" y="4165600"/>
              <a:ext cx="409575" cy="11430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464675" y="1184275"/>
              <a:ext cx="962025" cy="8477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902825" y="2279650"/>
              <a:ext cx="333375" cy="9715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8274050" y="2079625"/>
              <a:ext cx="2857500" cy="34194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8312150" y="4841875"/>
              <a:ext cx="523875" cy="5238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721600" y="2717800"/>
              <a:ext cx="1743075" cy="197167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50800"/>
            <a:ext cx="11610975" cy="65341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522912" y="1868804"/>
            <a:ext cx="5788025" cy="8445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6799"/>
              </a:lnSpc>
              <a:spcBef>
                <a:spcPts val="95"/>
              </a:spcBef>
            </a:pPr>
            <a:r>
              <a:rPr sz="2300">
                <a:solidFill>
                  <a:srgbClr val="070707"/>
                </a:solidFill>
                <a:latin typeface="宋体"/>
                <a:cs typeface="宋体"/>
              </a:rPr>
              <a:t>1、统计出以下三家客户（家家乐、联华、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家</a:t>
            </a:r>
            <a:r>
              <a:rPr sz="2300">
                <a:solidFill>
                  <a:srgbClr val="070707"/>
                </a:solidFill>
                <a:latin typeface="宋体"/>
                <a:cs typeface="宋体"/>
              </a:rPr>
              <a:t>得利）2011年各月不同产品的销售金额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。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522912" y="3097529"/>
            <a:ext cx="5930900" cy="8445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6799"/>
              </a:lnSpc>
              <a:spcBef>
                <a:spcPts val="95"/>
              </a:spcBef>
            </a:pPr>
            <a:r>
              <a:rPr sz="2300">
                <a:solidFill>
                  <a:srgbClr val="070707"/>
                </a:solidFill>
                <a:latin typeface="宋体"/>
                <a:cs typeface="宋体"/>
              </a:rPr>
              <a:t>2、分层建立各三家客户（家家乐、联华、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家</a:t>
            </a:r>
            <a:r>
              <a:rPr sz="2300">
                <a:solidFill>
                  <a:srgbClr val="070707"/>
                </a:solidFill>
                <a:latin typeface="宋体"/>
                <a:cs typeface="宋体"/>
              </a:rPr>
              <a:t>得利）各月在各类产品群的销售金额统计表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。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22912" y="4381500"/>
            <a:ext cx="40163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>
                <a:solidFill>
                  <a:srgbClr val="070707"/>
                </a:solidFill>
                <a:latin typeface="宋体"/>
                <a:cs typeface="宋体"/>
              </a:rPr>
              <a:t>3、建立各类产品销售统计图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。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53975" y="50800"/>
            <a:ext cx="5238750" cy="653415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927350" y="495300"/>
            <a:ext cx="471170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>
                <a:solidFill>
                  <a:srgbClr val="FFFFFF"/>
                </a:solidFill>
                <a:latin typeface="Microsoft JhengHei"/>
                <a:cs typeface="Microsoft JhengHei"/>
              </a:rPr>
              <a:t>如何快速处理</a:t>
            </a:r>
            <a:r>
              <a:rPr sz="3050" b="1" spc="-10">
                <a:solidFill>
                  <a:srgbClr val="494429"/>
                </a:solidFill>
                <a:latin typeface="Microsoft JhengHei"/>
                <a:cs typeface="Microsoft JhengHei"/>
              </a:rPr>
              <a:t>大批量的数据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27150" y="1887854"/>
            <a:ext cx="3749675" cy="20732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257175">
              <a:lnSpc>
                <a:spcPct val="116799"/>
              </a:lnSpc>
              <a:spcBef>
                <a:spcPts val="95"/>
              </a:spcBef>
            </a:pPr>
            <a:r>
              <a:rPr sz="2300" spc="-60">
                <a:solidFill>
                  <a:srgbClr val="FFFFFF"/>
                </a:solidFill>
                <a:latin typeface="宋体"/>
                <a:cs typeface="宋体"/>
              </a:rPr>
              <a:t>事例</a:t>
            </a:r>
            <a:r>
              <a:rPr sz="2300" spc="-50">
                <a:solidFill>
                  <a:srgbClr val="FFFFFF"/>
                </a:solidFill>
                <a:latin typeface="宋体"/>
                <a:cs typeface="宋体"/>
              </a:rPr>
              <a:t>：8</a:t>
            </a:r>
            <a:r>
              <a:rPr sz="2300" spc="-60">
                <a:solidFill>
                  <a:srgbClr val="FFFFFF"/>
                </a:solidFill>
                <a:latin typeface="宋体"/>
                <a:cs typeface="宋体"/>
              </a:rPr>
              <a:t>点</a:t>
            </a:r>
            <a:r>
              <a:rPr sz="2300" spc="-35">
                <a:solidFill>
                  <a:srgbClr val="FFFFFF"/>
                </a:solidFill>
                <a:latin typeface="宋体"/>
                <a:cs typeface="宋体"/>
              </a:rPr>
              <a:t>30</a:t>
            </a:r>
            <a:r>
              <a:rPr sz="2300" spc="-60">
                <a:solidFill>
                  <a:srgbClr val="FFFFFF"/>
                </a:solidFill>
                <a:latin typeface="宋体"/>
                <a:cs typeface="宋体"/>
              </a:rPr>
              <a:t>分上班领导</a:t>
            </a:r>
            <a:r>
              <a:rPr sz="2300" spc="-50">
                <a:solidFill>
                  <a:srgbClr val="FFFFFF"/>
                </a:solidFill>
                <a:latin typeface="宋体"/>
                <a:cs typeface="宋体"/>
              </a:rPr>
              <a:t>给</a:t>
            </a:r>
            <a:r>
              <a:rPr sz="2300" spc="-60">
                <a:solidFill>
                  <a:srgbClr val="FFFFFF"/>
                </a:solidFill>
                <a:latin typeface="宋体"/>
                <a:cs typeface="宋体"/>
              </a:rPr>
              <a:t>我们一个</a:t>
            </a:r>
            <a:r>
              <a:rPr sz="2300" spc="-35">
                <a:solidFill>
                  <a:srgbClr val="FFFFFF"/>
                </a:solidFill>
                <a:latin typeface="宋体"/>
                <a:cs typeface="宋体"/>
              </a:rPr>
              <a:t>2011</a:t>
            </a:r>
            <a:r>
              <a:rPr sz="2300" spc="-60">
                <a:solidFill>
                  <a:srgbClr val="FFFFFF"/>
                </a:solidFill>
                <a:latin typeface="宋体"/>
                <a:cs typeface="宋体"/>
              </a:rPr>
              <a:t>年各位客户</a:t>
            </a:r>
            <a:r>
              <a:rPr sz="2300" spc="-50">
                <a:solidFill>
                  <a:srgbClr val="FFFFFF"/>
                </a:solidFill>
                <a:latin typeface="宋体"/>
                <a:cs typeface="宋体"/>
              </a:rPr>
              <a:t>的 </a:t>
            </a:r>
            <a:r>
              <a:rPr sz="2300" spc="-60">
                <a:solidFill>
                  <a:srgbClr val="FFFFFF"/>
                </a:solidFill>
                <a:latin typeface="宋体"/>
                <a:cs typeface="宋体"/>
              </a:rPr>
              <a:t>基础数据表，要求我们在半</a:t>
            </a:r>
            <a:r>
              <a:rPr sz="2300" spc="-50">
                <a:solidFill>
                  <a:srgbClr val="FFFFFF"/>
                </a:solidFill>
                <a:latin typeface="宋体"/>
                <a:cs typeface="宋体"/>
              </a:rPr>
              <a:t>小</a:t>
            </a:r>
            <a:r>
              <a:rPr sz="2300" spc="-60">
                <a:solidFill>
                  <a:srgbClr val="FFFFFF"/>
                </a:solidFill>
                <a:latin typeface="宋体"/>
                <a:cs typeface="宋体"/>
              </a:rPr>
              <a:t>时内完成以下工作，并在</a:t>
            </a:r>
            <a:r>
              <a:rPr sz="2300" spc="-3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2300" spc="-50">
                <a:solidFill>
                  <a:srgbClr val="FFFFFF"/>
                </a:solidFill>
                <a:latin typeface="宋体"/>
                <a:cs typeface="宋体"/>
              </a:rPr>
              <a:t>点</a:t>
            </a:r>
            <a:r>
              <a:rPr sz="2300" spc="-60">
                <a:solidFill>
                  <a:srgbClr val="FFFFFF"/>
                </a:solidFill>
                <a:latin typeface="宋体"/>
                <a:cs typeface="宋体"/>
              </a:rPr>
              <a:t>准时出现在会议室开会</a:t>
            </a:r>
            <a:r>
              <a:rPr sz="23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50800"/>
            <a:ext cx="11610975" cy="65341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36625" y="352425"/>
            <a:ext cx="311150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10">
                <a:latin typeface="Microsoft JhengHei"/>
                <a:cs typeface="Microsoft JhengHei"/>
              </a:rPr>
              <a:t>什么是数据透视表？</a:t>
            </a:r>
            <a:endParaRPr sz="27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39750" y="1327150"/>
            <a:ext cx="4371975" cy="4457700"/>
            <a:chOff x="539750" y="1327150"/>
            <a:chExt cx="4371975" cy="44577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997325" y="2260600"/>
              <a:ext cx="914400" cy="8191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292600" y="2517775"/>
              <a:ext cx="333375" cy="2952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368675" y="2917825"/>
              <a:ext cx="923925" cy="81915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054225" y="1327150"/>
              <a:ext cx="2019300" cy="18097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663950" y="3175000"/>
              <a:ext cx="333375" cy="3048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692400" y="1898650"/>
              <a:ext cx="742950" cy="6572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597025" y="2870200"/>
              <a:ext cx="1362075" cy="121920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035175" y="3260725"/>
              <a:ext cx="495300" cy="4476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30275" y="2108200"/>
              <a:ext cx="1114425" cy="100965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39750" y="3594100"/>
              <a:ext cx="1095375" cy="219075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806450" y="3546475"/>
              <a:ext cx="542925" cy="4857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06425" y="2898775"/>
              <a:ext cx="590550" cy="704850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5556250" y="925830"/>
            <a:ext cx="5464175" cy="3692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90830">
              <a:lnSpc>
                <a:spcPct val="138600"/>
              </a:lnSpc>
              <a:spcBef>
                <a:spcPts val="95"/>
              </a:spcBef>
            </a:pPr>
            <a:r>
              <a:rPr sz="2300" spc="-60">
                <a:solidFill>
                  <a:srgbClr val="070707"/>
                </a:solidFill>
                <a:latin typeface="宋体"/>
                <a:cs typeface="宋体"/>
              </a:rPr>
              <a:t>复杂数据——简单的数据分析表、图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表 </a:t>
            </a:r>
            <a:r>
              <a:rPr sz="2300" spc="-60">
                <a:solidFill>
                  <a:srgbClr val="070707"/>
                </a:solidFill>
                <a:latin typeface="宋体"/>
                <a:cs typeface="宋体"/>
              </a:rPr>
              <a:t>不变的基础数据——不同形式的数据呈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现</a:t>
            </a:r>
            <a:endParaRPr sz="2300">
              <a:latin typeface="宋体"/>
              <a:cs typeface="宋体"/>
            </a:endParaRPr>
          </a:p>
          <a:p>
            <a:pPr marL="12700" marR="2576830">
              <a:lnSpc>
                <a:spcPct val="144000"/>
              </a:lnSpc>
              <a:spcBef>
                <a:spcPts val="225"/>
              </a:spcBef>
            </a:pPr>
            <a:r>
              <a:rPr sz="2300" spc="-60">
                <a:solidFill>
                  <a:srgbClr val="070707"/>
                </a:solidFill>
                <a:latin typeface="宋体"/>
                <a:cs typeface="宋体"/>
              </a:rPr>
              <a:t>快速便捷的数据分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组 </a:t>
            </a:r>
            <a:r>
              <a:rPr sz="2300" spc="-60">
                <a:solidFill>
                  <a:srgbClr val="070707"/>
                </a:solidFill>
                <a:latin typeface="宋体"/>
                <a:cs typeface="宋体"/>
              </a:rPr>
              <a:t>有规则的进行数据排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列</a:t>
            </a:r>
            <a:endParaRPr sz="23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65"/>
              </a:spcBef>
            </a:pPr>
            <a:r>
              <a:rPr sz="2300" spc="-60">
                <a:solidFill>
                  <a:srgbClr val="070707"/>
                </a:solidFill>
                <a:latin typeface="宋体"/>
                <a:cs typeface="宋体"/>
              </a:rPr>
              <a:t>从不同角度角度进行数据审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视</a:t>
            </a:r>
            <a:endParaRPr sz="2300">
              <a:latin typeface="宋体"/>
              <a:cs typeface="宋体"/>
            </a:endParaRPr>
          </a:p>
          <a:p>
            <a:pPr marL="12700" marR="5080">
              <a:lnSpc>
                <a:spcPts val="2700"/>
              </a:lnSpc>
              <a:spcBef>
                <a:spcPts val="1205"/>
              </a:spcBef>
            </a:pPr>
            <a:r>
              <a:rPr sz="2300" spc="-60">
                <a:solidFill>
                  <a:srgbClr val="070707"/>
                </a:solidFill>
                <a:latin typeface="宋体"/>
                <a:cs typeface="宋体"/>
              </a:rPr>
              <a:t>另外数据透视表可以快速、便捷的将数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据 </a:t>
            </a:r>
            <a:r>
              <a:rPr sz="2300" spc="-60">
                <a:solidFill>
                  <a:srgbClr val="070707"/>
                </a:solidFill>
                <a:latin typeface="宋体"/>
                <a:cs typeface="宋体"/>
              </a:rPr>
              <a:t>分组，把大量的数据运用一定的规则排列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，</a:t>
            </a:r>
            <a:r>
              <a:rPr sz="2300" spc="-60">
                <a:solidFill>
                  <a:srgbClr val="070707"/>
                </a:solidFill>
                <a:latin typeface="宋体"/>
                <a:cs typeface="宋体"/>
              </a:rPr>
              <a:t>以便我们从不同的角度审视数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据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1610975" cy="6534150"/>
            <a:chOff x="53975" y="50800"/>
            <a:chExt cx="11610975" cy="65341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975" y="50800"/>
              <a:ext cx="11610975" cy="65341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15975" y="1708150"/>
              <a:ext cx="3457575" cy="34861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378450" y="1450975"/>
              <a:ext cx="76200" cy="422910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5832475" y="1802129"/>
            <a:ext cx="4997450" cy="3359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47980">
              <a:lnSpc>
                <a:spcPct val="115700"/>
              </a:lnSpc>
              <a:spcBef>
                <a:spcPts val="100"/>
              </a:spcBef>
            </a:pPr>
            <a:r>
              <a:rPr sz="2700" b="1" spc="-27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27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、寻找数据之间的关系，对数</a:t>
            </a:r>
            <a:r>
              <a:rPr sz="27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据分组。</a:t>
            </a:r>
            <a:endParaRPr sz="2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2700" b="1" spc="-275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r>
              <a:rPr sz="27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、找出数据中特定种类的数据。</a:t>
            </a:r>
            <a:endParaRPr sz="2700">
              <a:latin typeface="Microsoft JhengHei"/>
              <a:cs typeface="Microsoft JhengHei"/>
            </a:endParaRPr>
          </a:p>
          <a:p>
            <a:pPr marL="12700" marR="347980">
              <a:lnSpc>
                <a:spcPct val="115700"/>
              </a:lnSpc>
            </a:pPr>
            <a:r>
              <a:rPr sz="2700" b="1" spc="-275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r>
              <a:rPr sz="27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、找到不同时间段中数据的变</a:t>
            </a:r>
            <a:r>
              <a:rPr sz="27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化。</a:t>
            </a:r>
            <a:endParaRPr sz="2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2700" b="1" spc="-275">
                <a:solidFill>
                  <a:srgbClr val="FFFFFF"/>
                </a:solidFill>
                <a:latin typeface="Microsoft JhengHei"/>
                <a:cs typeface="Microsoft JhengHei"/>
              </a:rPr>
              <a:t>4</a:t>
            </a:r>
            <a:r>
              <a:rPr sz="27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、所分析的数据经常更新。</a:t>
            </a:r>
            <a:endParaRPr sz="2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2700" b="1" spc="-275">
                <a:solidFill>
                  <a:srgbClr val="FFFFFF"/>
                </a:solidFill>
                <a:latin typeface="Microsoft JhengHei"/>
                <a:cs typeface="Microsoft JhengHei"/>
              </a:rPr>
              <a:t>5</a:t>
            </a:r>
            <a:r>
              <a:rPr sz="27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、整理数据后，形成图形。</a:t>
            </a:r>
            <a:endParaRPr sz="27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23686" rIns="0" bIns="0" rtlCol="0">
            <a:spAutoFit/>
          </a:bodyPr>
          <a:lstStyle/>
          <a:p>
            <a:pPr marL="431800">
              <a:lnSpc>
                <a:spcPct val="100000"/>
              </a:lnSpc>
              <a:spcBef>
                <a:spcPts val="125"/>
              </a:spcBef>
            </a:pPr>
            <a:r>
              <a:rPr sz="3800" spc="-75">
                <a:solidFill>
                  <a:srgbClr val="FFFFFF"/>
                </a:solidFill>
              </a:rPr>
              <a:t>什么时候使用数据透视表？</a:t>
            </a:r>
            <a:endParaRPr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1610975" cy="6534150"/>
            <a:chOff x="53975" y="50800"/>
            <a:chExt cx="11610975" cy="65341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975" y="50800"/>
              <a:ext cx="11610975" cy="65341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616450" y="5565775"/>
              <a:ext cx="1181100" cy="4476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873625" y="5661025"/>
              <a:ext cx="676275" cy="2571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158875" y="5384800"/>
              <a:ext cx="2085975" cy="6762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539875" y="5527675"/>
              <a:ext cx="1200150" cy="3810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863725" y="5651500"/>
              <a:ext cx="428625" cy="1333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273550" y="5432425"/>
              <a:ext cx="1866900" cy="70485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44525" y="5184775"/>
              <a:ext cx="3295650" cy="10668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597150" y="3098800"/>
              <a:ext cx="638175" cy="6762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835150" y="1317625"/>
              <a:ext cx="819150" cy="80962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2149475" y="2451100"/>
              <a:ext cx="342900" cy="10191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273175" y="2203450"/>
              <a:ext cx="1752600" cy="352425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063625" y="4137025"/>
              <a:ext cx="1019175" cy="1590675"/>
            </a:xfrm>
            <a:prstGeom prst="rect">
              <a:avLst/>
            </a:prstGeom>
          </p:spPr>
        </p:pic>
      </p:grp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479425" y="419100"/>
            <a:ext cx="627380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5">
                <a:solidFill>
                  <a:srgbClr val="FF0000"/>
                </a:solidFill>
                <a:latin typeface="Microsoft JhengHei"/>
                <a:cs typeface="Microsoft JhengHei"/>
              </a:rPr>
              <a:t>使用数据透视表前应该注意的问题！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46700"/>
              </a:lnSpc>
              <a:spcBef>
                <a:spcPts val="95"/>
              </a:spcBef>
            </a:pPr>
            <a:r>
              <a:rPr spc="-35"/>
              <a:t>1</a:t>
            </a:r>
            <a:r>
              <a:rPr spc="-60"/>
              <a:t>、基础数据表的第一行必须是标题行</a:t>
            </a:r>
            <a:r>
              <a:rPr spc="-50"/>
              <a:t>，</a:t>
            </a:r>
            <a:r>
              <a:rPr spc="-60"/>
              <a:t>且每行都有标题</a:t>
            </a:r>
            <a:r>
              <a:rPr spc="-50"/>
              <a:t>。</a:t>
            </a:r>
          </a:p>
          <a:p>
            <a:pPr marL="12700">
              <a:lnSpc>
                <a:spcPct val="100000"/>
              </a:lnSpc>
              <a:spcBef>
                <a:spcPts val="1290"/>
              </a:spcBef>
            </a:pPr>
            <a:r>
              <a:rPr spc="-35"/>
              <a:t>2</a:t>
            </a:r>
            <a:r>
              <a:rPr spc="-60"/>
              <a:t>、基础数据中没有空白行和空白列</a:t>
            </a:r>
            <a:r>
              <a:rPr spc="-50"/>
              <a:t>。</a:t>
            </a:r>
          </a:p>
          <a:p>
            <a:pPr marL="12700" marR="5080">
              <a:lnSpc>
                <a:spcPct val="146700"/>
              </a:lnSpc>
            </a:pPr>
            <a:r>
              <a:rPr spc="-35"/>
              <a:t>3</a:t>
            </a:r>
            <a:r>
              <a:rPr spc="-60"/>
              <a:t>、基础数据表中出除第一行标题行外</a:t>
            </a:r>
            <a:r>
              <a:rPr spc="-50"/>
              <a:t>，</a:t>
            </a:r>
            <a:r>
              <a:rPr spc="-60"/>
              <a:t>各单元均为匹配字段类型的数据</a:t>
            </a:r>
            <a:r>
              <a:rPr spc="-55"/>
              <a:t>，且</a:t>
            </a:r>
            <a:r>
              <a:rPr spc="575"/>
              <a:t> </a:t>
            </a:r>
            <a:r>
              <a:rPr spc="-60"/>
              <a:t>不得有空格</a:t>
            </a:r>
            <a:r>
              <a:rPr spc="-50"/>
              <a:t>。</a:t>
            </a:r>
          </a:p>
          <a:p>
            <a:pPr marL="12700">
              <a:lnSpc>
                <a:spcPct val="100000"/>
              </a:lnSpc>
              <a:spcBef>
                <a:spcPts val="1290"/>
              </a:spcBef>
            </a:pPr>
            <a:r>
              <a:rPr spc="-35"/>
              <a:t>4</a:t>
            </a:r>
            <a:r>
              <a:rPr spc="-60"/>
              <a:t>、各列的数据不得重复</a:t>
            </a:r>
            <a:r>
              <a:rPr spc="-50"/>
              <a:t>。</a:t>
            </a:r>
          </a:p>
          <a:p>
            <a:pPr marL="12700">
              <a:lnSpc>
                <a:spcPct val="100000"/>
              </a:lnSpc>
              <a:spcBef>
                <a:spcPts val="1290"/>
              </a:spcBef>
            </a:pPr>
            <a:r>
              <a:rPr spc="-35"/>
              <a:t>5</a:t>
            </a:r>
            <a:r>
              <a:rPr spc="-60"/>
              <a:t>、数据源是唯一的数据表</a:t>
            </a:r>
            <a:r>
              <a:rPr spc="-50"/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151187" y="1057275"/>
            <a:ext cx="5250180" cy="41973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350" spc="-25">
                <a:solidFill>
                  <a:srgbClr val="FFFFFF"/>
                </a:solidFill>
                <a:latin typeface="宋体"/>
                <a:cs typeface="宋体"/>
              </a:rPr>
              <a:t>TWO</a:t>
            </a:r>
            <a:endParaRPr sz="2735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384675" y="4886325"/>
            <a:ext cx="270192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75">
                <a:solidFill>
                  <a:srgbClr val="080808"/>
                </a:solidFill>
                <a:latin typeface="宋体"/>
                <a:cs typeface="宋体"/>
              </a:rPr>
              <a:t>建立数据透视表</a:t>
            </a:r>
            <a:endParaRPr sz="305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501775" y="1879600"/>
            <a:ext cx="8629650" cy="14287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9225" y="203200"/>
            <a:ext cx="8515350" cy="5524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7475">
              <a:lnSpc>
                <a:spcPct val="100000"/>
              </a:lnSpc>
              <a:spcBef>
                <a:spcPts val="125"/>
              </a:spcBef>
            </a:pPr>
            <a:r>
              <a:rPr sz="2700" spc="-75">
                <a:solidFill>
                  <a:srgbClr val="FFFFFF"/>
                </a:solidFill>
              </a:rPr>
              <a:t>快速建立数据透视表</a:t>
            </a:r>
            <a:r>
              <a:rPr sz="3050" spc="-150">
                <a:solidFill>
                  <a:srgbClr val="FFFFFF"/>
                </a:solidFill>
              </a:rPr>
              <a:t>—</a:t>
            </a:r>
            <a:r>
              <a:rPr sz="3050" b="1">
                <a:solidFill>
                  <a:srgbClr val="E75505"/>
                </a:solidFill>
                <a:latin typeface="Microsoft JhengHei"/>
                <a:cs typeface="Microsoft JhengHei"/>
              </a:rPr>
              <a:t>指定数据源（数据库</a:t>
            </a:r>
            <a:r>
              <a:rPr sz="3050" b="1" spc="-50">
                <a:solidFill>
                  <a:srgbClr val="E75505"/>
                </a:solidFill>
                <a:latin typeface="Microsoft JhengHei"/>
                <a:cs typeface="Microsoft JhengHei"/>
              </a:rPr>
              <a:t>）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84287" y="971550"/>
            <a:ext cx="717423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第一步、指定数据源：选择文件中存有数据的单元格，例如单元格</a:t>
            </a:r>
            <a:r>
              <a:rPr sz="1850" b="1" spc="-80">
                <a:solidFill>
                  <a:srgbClr val="070707"/>
                </a:solidFill>
                <a:latin typeface="Microsoft JhengHei"/>
                <a:cs typeface="Microsoft JhengHei"/>
              </a:rPr>
              <a:t>B2</a:t>
            </a:r>
            <a:endParaRPr sz="185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958850" y="1584325"/>
            <a:ext cx="9001124" cy="44386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1610975" cy="6534150"/>
            <a:chOff x="53975" y="50800"/>
            <a:chExt cx="11610975" cy="65341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975" y="50800"/>
              <a:ext cx="11610975" cy="65341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9225" y="203200"/>
              <a:ext cx="8515350" cy="55245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22250" y="200025"/>
            <a:ext cx="574040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-75">
                <a:solidFill>
                  <a:srgbClr val="FFFFFF"/>
                </a:solidFill>
              </a:rPr>
              <a:t>快速建立数据透视表</a:t>
            </a:r>
            <a:r>
              <a:rPr sz="3050" spc="-150">
                <a:solidFill>
                  <a:srgbClr val="FFFFFF"/>
                </a:solidFill>
              </a:rPr>
              <a:t>—</a:t>
            </a:r>
            <a:r>
              <a:rPr sz="3050" b="1" spc="-10">
                <a:solidFill>
                  <a:srgbClr val="E75505"/>
                </a:solidFill>
                <a:latin typeface="Microsoft JhengHei"/>
                <a:cs typeface="Microsoft JhengHei"/>
              </a:rPr>
              <a:t>设定数据范围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84287" y="971550"/>
            <a:ext cx="50260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第二步、建立分析表格：单击任务栏中的“插</a:t>
            </a:r>
            <a:r>
              <a:rPr sz="1850" b="1" spc="-50">
                <a:solidFill>
                  <a:srgbClr val="070707"/>
                </a:solidFill>
                <a:latin typeface="Microsoft JhengHei"/>
                <a:cs typeface="Microsoft JhengHei"/>
              </a:rPr>
              <a:t>入</a:t>
            </a:r>
            <a:endParaRPr sz="185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484937" y="971550"/>
            <a:ext cx="169227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数据透视表”</a:t>
            </a:r>
            <a:r>
              <a:rPr sz="1850" b="1" spc="-50">
                <a:solidFill>
                  <a:srgbClr val="070707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701675" y="1527175"/>
            <a:ext cx="9153524" cy="44386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9225" y="203200"/>
            <a:ext cx="8515350" cy="5524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22250" y="200025"/>
            <a:ext cx="574040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-75">
                <a:solidFill>
                  <a:srgbClr val="FFFFFF"/>
                </a:solidFill>
                <a:latin typeface="宋体"/>
                <a:cs typeface="宋体"/>
              </a:rPr>
              <a:t>快速建立数据透视表</a:t>
            </a:r>
            <a:r>
              <a:rPr sz="3050" spc="-150">
                <a:solidFill>
                  <a:srgbClr val="FFFFFF"/>
                </a:solidFill>
                <a:latin typeface="宋体"/>
                <a:cs typeface="宋体"/>
              </a:rPr>
              <a:t>—</a:t>
            </a:r>
            <a:r>
              <a:rPr sz="3050" b="1" spc="-10">
                <a:solidFill>
                  <a:srgbClr val="E75505"/>
                </a:solidFill>
                <a:latin typeface="Microsoft JhengHei"/>
                <a:cs typeface="Microsoft JhengHei"/>
              </a:rPr>
              <a:t>设定数据区域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60487" y="885825"/>
            <a:ext cx="8836025" cy="8826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400050">
              <a:lnSpc>
                <a:spcPct val="101400"/>
              </a:lnSpc>
              <a:spcBef>
                <a:spcPts val="90"/>
              </a:spcBef>
            </a:pP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第三步、设定数据源范围：系统自己会自动查找临近的范围，纳入范围的数据</a:t>
            </a:r>
            <a:r>
              <a:rPr sz="1850" b="1" spc="-50">
                <a:solidFill>
                  <a:srgbClr val="070707"/>
                </a:solidFill>
                <a:latin typeface="Microsoft JhengHei"/>
                <a:cs typeface="Microsoft JhengHei"/>
              </a:rPr>
              <a:t>源</a:t>
            </a: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外围会显示闪烁的虚线。还可以自己选择范围，确定好范围没问题后点击“确定”</a:t>
            </a:r>
            <a:r>
              <a:rPr sz="1850" b="1" spc="-50">
                <a:solidFill>
                  <a:srgbClr val="070707"/>
                </a:solidFill>
                <a:latin typeface="Microsoft JhengHei"/>
                <a:cs typeface="Microsoft JhengHei"/>
              </a:rPr>
              <a:t>按</a:t>
            </a: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钮即可</a:t>
            </a:r>
            <a:r>
              <a:rPr sz="1850" b="1" spc="-50">
                <a:solidFill>
                  <a:srgbClr val="070707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701675" y="1965325"/>
            <a:ext cx="9782174" cy="43624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8275" y="203200"/>
            <a:ext cx="8334375" cy="5524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41300" y="200025"/>
            <a:ext cx="725487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-85">
                <a:solidFill>
                  <a:srgbClr val="FFFFFF"/>
                </a:solidFill>
                <a:latin typeface="宋体"/>
                <a:cs typeface="宋体"/>
              </a:rPr>
              <a:t>快速建立数据透视表—</a:t>
            </a:r>
            <a:r>
              <a:rPr sz="3050" b="1" spc="-5">
                <a:solidFill>
                  <a:srgbClr val="E75505"/>
                </a:solidFill>
                <a:latin typeface="Microsoft JhengHei"/>
                <a:cs typeface="Microsoft JhengHei"/>
              </a:rPr>
              <a:t>了解不同“区域”内容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65162" y="962025"/>
            <a:ext cx="97885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第四步、进入数据透视表的设计页面，了解“字段清单区”、“版面设置区”、“表格区”</a:t>
            </a:r>
            <a:r>
              <a:rPr sz="1850" b="1" spc="-50">
                <a:solidFill>
                  <a:srgbClr val="070707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44525" y="1536700"/>
            <a:ext cx="9572624" cy="465772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8275" y="203200"/>
            <a:ext cx="8334375" cy="5524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36525">
              <a:lnSpc>
                <a:spcPct val="100000"/>
              </a:lnSpc>
              <a:spcBef>
                <a:spcPts val="125"/>
              </a:spcBef>
            </a:pPr>
            <a:r>
              <a:rPr sz="2700" spc="-85">
                <a:solidFill>
                  <a:srgbClr val="FFFFFF"/>
                </a:solidFill>
              </a:rPr>
              <a:t>快速建立数据透视表—</a:t>
            </a:r>
            <a:r>
              <a:rPr sz="3050" b="1">
                <a:solidFill>
                  <a:srgbClr val="E75505"/>
                </a:solidFill>
                <a:latin typeface="Microsoft JhengHei"/>
                <a:cs typeface="Microsoft JhengHei"/>
              </a:rPr>
              <a:t>了解不同“区域”内容</a:t>
            </a:r>
            <a:r>
              <a:rPr sz="3050" b="1" spc="-345">
                <a:solidFill>
                  <a:srgbClr val="E75505"/>
                </a:solidFill>
                <a:latin typeface="Microsoft JhengHei"/>
                <a:cs typeface="Microsoft JhengHei"/>
              </a:rPr>
              <a:t>2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65162" y="962025"/>
            <a:ext cx="97885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第四步、进入数据透视表的设计页面，了解“字段清单区”、“版面设置区”、“表格区”</a:t>
            </a:r>
            <a:r>
              <a:rPr sz="1850" b="1" spc="-50">
                <a:solidFill>
                  <a:srgbClr val="070707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835025" y="1536700"/>
            <a:ext cx="9524999" cy="477202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241300"/>
            <a:ext cx="9086850" cy="5524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27000" y="238125"/>
            <a:ext cx="686435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-85">
                <a:solidFill>
                  <a:srgbClr val="FFFFFF"/>
                </a:solidFill>
                <a:latin typeface="宋体"/>
                <a:cs typeface="宋体"/>
              </a:rPr>
              <a:t>快速建立数据透视表—</a:t>
            </a:r>
            <a:r>
              <a:rPr sz="3050" b="1" spc="-10">
                <a:solidFill>
                  <a:srgbClr val="E75505"/>
                </a:solidFill>
                <a:latin typeface="Microsoft JhengHei"/>
                <a:cs typeface="Microsoft JhengHei"/>
              </a:rPr>
              <a:t>建立列字段和行字段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98487" y="923925"/>
            <a:ext cx="907415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70707"/>
                </a:solidFill>
                <a:latin typeface="Microsoft JhengHei"/>
                <a:cs typeface="Microsoft JhengHei"/>
              </a:rPr>
              <a:t>第五步、建立列字段和行字段，按照箭头方向将“字段清单区”的内容拖至“表格区</a:t>
            </a:r>
            <a:r>
              <a:rPr sz="1850" b="1" spc="-50">
                <a:solidFill>
                  <a:srgbClr val="070707"/>
                </a:solidFill>
                <a:latin typeface="Microsoft JhengHei"/>
                <a:cs typeface="Microsoft JhengHei"/>
              </a:rPr>
              <a:t>”</a:t>
            </a:r>
            <a:endParaRPr sz="185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63575" y="1517650"/>
            <a:ext cx="9686924" cy="48958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222250"/>
            <a:ext cx="8191500" cy="4953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445895" marR="5080" indent="-1433830">
              <a:lnSpc>
                <a:spcPct val="151200"/>
              </a:lnSpc>
              <a:spcBef>
                <a:spcPts val="340"/>
              </a:spcBef>
            </a:pPr>
            <a:r>
              <a:rPr spc="-60">
                <a:solidFill>
                  <a:srgbClr val="FFFFFF"/>
                </a:solidFill>
              </a:rPr>
              <a:t>快速建立数据透视表</a:t>
            </a:r>
            <a:r>
              <a:rPr spc="-135">
                <a:solidFill>
                  <a:srgbClr val="FFFFFF"/>
                </a:solidFill>
              </a:rPr>
              <a:t>—</a:t>
            </a:r>
            <a:r>
              <a:rPr sz="2700" b="1" spc="-5">
                <a:solidFill>
                  <a:srgbClr val="E75505"/>
                </a:solidFill>
                <a:latin typeface="Microsoft JhengHei"/>
                <a:cs typeface="Microsoft JhengHei"/>
              </a:rPr>
              <a:t>建立数值信息和表格筛选区</a:t>
            </a:r>
            <a:r>
              <a:rPr sz="2700" b="1" spc="675">
                <a:solidFill>
                  <a:srgbClr val="E75505"/>
                </a:solidFill>
                <a:latin typeface="Microsoft JhengHei"/>
                <a:cs typeface="Microsoft JhengHei"/>
              </a:rPr>
              <a:t> </a:t>
            </a:r>
            <a:r>
              <a:rPr/>
              <a:t>第六步、建立数值信息和表格筛选区，同上</a:t>
            </a:r>
            <a:r>
              <a:rPr spc="-50"/>
              <a:t>。</a:t>
            </a:r>
            <a:endParaRPr sz="27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434975" y="1536700"/>
            <a:ext cx="9658349" cy="47529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260350"/>
            <a:ext cx="8829675" cy="5524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27000" y="257175"/>
            <a:ext cx="686435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-85">
                <a:solidFill>
                  <a:srgbClr val="FFFFFF"/>
                </a:solidFill>
                <a:latin typeface="宋体"/>
                <a:cs typeface="宋体"/>
              </a:rPr>
              <a:t>快速建立数据透视表—</a:t>
            </a:r>
            <a:r>
              <a:rPr sz="3050" b="1" spc="-10">
                <a:solidFill>
                  <a:srgbClr val="E75505"/>
                </a:solidFill>
                <a:latin typeface="Microsoft JhengHei"/>
                <a:cs typeface="Microsoft JhengHei"/>
              </a:rPr>
              <a:t>筛选需要的产品名称</a:t>
            </a:r>
            <a:endParaRPr sz="30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84337" y="981075"/>
            <a:ext cx="41592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>
                <a:solidFill>
                  <a:srgbClr val="070707"/>
                </a:solidFill>
                <a:latin typeface="宋体"/>
                <a:cs typeface="宋体"/>
              </a:rPr>
              <a:t>第七步、按需要筛选产品名称</a:t>
            </a:r>
            <a:r>
              <a:rPr sz="2300" spc="-50">
                <a:solidFill>
                  <a:srgbClr val="070707"/>
                </a:solidFill>
                <a:latin typeface="宋体"/>
                <a:cs typeface="宋体"/>
              </a:rPr>
              <a:t>。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844550" y="1574800"/>
            <a:ext cx="9286874" cy="47053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426700" cy="5359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https://d.book118.com/386054014004010031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宋体</vt:lpstr>
      <vt:lpstr>Microsoft JhengHei</vt:lpstr>
      <vt:lpstr>Office Theme</vt:lpstr>
      <vt:lpstr>PowerPoint Presentation</vt:lpstr>
      <vt:lpstr>CONTENT</vt:lpstr>
      <vt:lpstr>概述：了解数据的意义</vt:lpstr>
      <vt:lpstr>如何快速处理大批量的数据</vt:lpstr>
      <vt:lpstr>什么是数据透视表？</vt:lpstr>
      <vt:lpstr>什么时候使用数据透视表？</vt:lpstr>
      <vt:lpstr>使用数据透视表前应该注意的问题！</vt:lpstr>
      <vt:lpstr>PowerPoint Presentation</vt:lpstr>
      <vt:lpstr>快速建立数据透视表—指定数据源（数据库）</vt:lpstr>
      <vt:lpstr>快速建立数据透视表—设定数据范围</vt:lpstr>
      <vt:lpstr>PowerPoint Presentation</vt:lpstr>
      <vt:lpstr>PowerPoint Presentation</vt:lpstr>
      <vt:lpstr>快速建立数据透视表—了解不同“区域”内容2</vt:lpstr>
      <vt:lpstr>PowerPoint Presentation</vt:lpstr>
      <vt:lpstr>快速建立数据透视表—建立数值信息和表格筛选区 第六步、建立数值信息和表格筛选区，同上。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2024-08-29T09:28:39.800</cp:lastPrinted>
  <dcterms:created xsi:type="dcterms:W3CDTF">2024-08-29T01:28:39Z</dcterms:created>
  <dcterms:modified xsi:type="dcterms:W3CDTF">2024-08-29T01:28:41Z</dcterms:modified>
</cp:coreProperties>
</file>