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0693400" cy="756285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DC87B-F995-478E-A7E5-8B2FEF3D6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E608-41AB-428A-B6B1-7336BBC5F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CCF89-EC68-4BCC-A77A-87A282839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567BC-0C3D-462D-B208-837243280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E8E40-AA3C-42DD-BACF-7C7D386E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D7CD1-C26D-4097-811C-6E2E0900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CCE8E-7713-4399-895D-7FCB3710A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C2D72-A465-4A93-ADEF-ADFBBE9C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78BEA-34C3-4BDF-BE74-438662950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DC9C1-02DF-4BCC-8370-128386B6A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FB447-30FA-4E97-BAFA-6E674345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503104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885913" y="2337698"/>
            <a:ext cx="6955155" cy="2511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100"/>
          </a:p>
          <a:p>
            <a:pPr marL="1460500" indent="-1447800" algn="l" rtl="0" eaLnBrk="0">
              <a:lnSpc>
                <a:spcPct val="113000"/>
              </a:lnSpc>
            </a:pPr>
            <a:r>
              <a:rPr sz="4200" kern="0" spc="3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农产品品牌建设经营性人才</a:t>
            </a:r>
            <a:r>
              <a:rPr sz="42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200" kern="0" spc="3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的品牌营销策略</a:t>
            </a:r>
            <a:endParaRPr lang="SimHei" altLang="SimHei" sz="42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2616200" algn="l" rtl="0" eaLnBrk="0">
              <a:lnSpc>
                <a:spcPct val="99000"/>
              </a:lnSpc>
              <a:spcBef>
                <a:spcPts val="550"/>
              </a:spcBef>
            </a:pPr>
            <a:r>
              <a:rPr sz="18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1800" kern="0" spc="-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9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endParaRPr lang="SimSun" altLang="SimSun" sz="1800"/>
          </a:p>
          <a:p>
            <a:pPr algn="l" rtl="0" eaLnBrk="0">
              <a:lnSpc>
                <a:spcPct val="102000"/>
              </a:lnSpc>
            </a:pPr>
            <a:endParaRPr lang="Arial" altLang="Arial" sz="1200"/>
          </a:p>
          <a:p>
            <a:pPr marL="2838450" algn="l" rtl="0" eaLnBrk="0">
              <a:lnSpc>
                <a:spcPct val="80000"/>
              </a:lnSpc>
              <a:spcBef>
                <a:spcPts val="5"/>
              </a:spcBef>
            </a:pPr>
            <a:r>
              <a:rPr sz="18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2023-12-07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295931" y="2709871"/>
            <a:ext cx="3402329" cy="2240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5875" algn="l" rtl="0" eaLnBrk="0">
              <a:lnSpc>
                <a:spcPct val="95000"/>
              </a:lnSpc>
            </a:pPr>
            <a:r>
              <a:rPr sz="2000" b="1" kern="0" spc="10">
                <a:solidFill>
                  <a:srgbClr val="B2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·品牌营销策略概述</a:t>
            </a:r>
            <a:endParaRPr lang="SimHei" altLang="SimHei" sz="2000"/>
          </a:p>
          <a:p>
            <a:pPr marL="15875" algn="l" rtl="0" eaLnBrk="0">
              <a:lnSpc>
                <a:spcPct val="96000"/>
              </a:lnSpc>
              <a:spcBef>
                <a:spcPts val="1526"/>
              </a:spcBef>
            </a:pPr>
            <a:r>
              <a:rPr sz="2000" b="1" kern="0" spc="20">
                <a:solidFill>
                  <a:srgbClr val="B2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·农产品品牌定位与形象塑造</a:t>
            </a:r>
            <a:endParaRPr lang="SimHei" altLang="SimHei" sz="2000"/>
          </a:p>
          <a:p>
            <a:pPr marL="15875" algn="l" rtl="0" eaLnBrk="0">
              <a:lnSpc>
                <a:spcPct val="96000"/>
              </a:lnSpc>
              <a:spcBef>
                <a:spcPts val="1482"/>
              </a:spcBef>
            </a:pPr>
            <a:r>
              <a:rPr sz="2000" b="1" kern="0" spc="0">
                <a:solidFill>
                  <a:srgbClr val="B2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。农产品品牌传播策略</a:t>
            </a:r>
            <a:endParaRPr lang="SimHei" altLang="SimHei" sz="2000"/>
          </a:p>
          <a:p>
            <a:pPr marL="15875" algn="l" rtl="0" eaLnBrk="0">
              <a:lnSpc>
                <a:spcPct val="96000"/>
              </a:lnSpc>
              <a:spcBef>
                <a:spcPts val="1496"/>
              </a:spcBef>
            </a:pPr>
            <a:r>
              <a:rPr sz="2000" b="1" kern="0" spc="-10">
                <a:solidFill>
                  <a:srgbClr val="B2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。农产品品牌销售策略</a:t>
            </a:r>
            <a:endParaRPr lang="SimHei" altLang="SimHei" sz="20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2000" kern="0" spc="30">
                <a:solidFill>
                  <a:srgbClr val="B2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r>
              <a:rPr sz="2000" b="1" kern="0" spc="30">
                <a:solidFill>
                  <a:srgbClr val="B26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农产品品牌维护与持续发展</a:t>
            </a:r>
            <a:endParaRPr lang="SimHei" altLang="SimHei" sz="2000"/>
          </a:p>
        </p:txBody>
      </p:sp>
      <p:sp>
        <p:nvSpPr>
          <p:cNvPr id="10" name="textbox 10"/>
          <p:cNvSpPr/>
          <p:nvPr/>
        </p:nvSpPr>
        <p:spPr>
          <a:xfrm>
            <a:off x="1885190" y="2970824"/>
            <a:ext cx="1739900" cy="1769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16"/>
              </a:lnSpc>
            </a:pPr>
            <a:endParaRPr lang="Arial" altLang="Arial" sz="100"/>
          </a:p>
          <a:p>
            <a:pPr marL="102235" algn="l" rtl="0" eaLnBrk="0">
              <a:lnSpc>
                <a:spcPct val="79000"/>
              </a:lnSpc>
            </a:pPr>
            <a:r>
              <a:rPr sz="2500" b="1" kern="0" spc="-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25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600"/>
          </a:p>
          <a:p>
            <a:pPr algn="l" rtl="0" eaLnBrk="0">
              <a:lnSpc>
                <a:spcPct val="1372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500" b="1" kern="0" spc="2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6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3644554" y="4001968"/>
            <a:ext cx="3413125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品牌营销策略概述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13514" y="1866889"/>
            <a:ext cx="3276672" cy="4349773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685792" y="4515509"/>
            <a:ext cx="5704840" cy="1325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6509" algn="l" rtl="0" eaLnBrk="0">
              <a:lnSpc>
                <a:spcPct val="98000"/>
              </a:lnSpc>
            </a:pPr>
            <a:r>
              <a:rPr sz="2100" b="1" kern="0" spc="-2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重要性</a:t>
            </a:r>
            <a:endParaRPr lang="SimHei" altLang="SimHei" sz="2100"/>
          </a:p>
          <a:p>
            <a:pPr marL="12700" algn="l" rtl="0" eaLnBrk="0">
              <a:lnSpc>
                <a:spcPct val="88000"/>
              </a:lnSpc>
              <a:spcBef>
                <a:spcPts val="1456"/>
              </a:spcBef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在竞争激烈的市场环境中，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品牌营销对于农产品来说至关重要。有效的品牌营</a:t>
            </a:r>
            <a:endParaRPr lang="SimHei" altLang="SimHei" sz="1300"/>
          </a:p>
          <a:p>
            <a:pPr marL="81280" indent="-69214" algn="l" rtl="0" eaLnBrk="0">
              <a:lnSpc>
                <a:spcPct val="158000"/>
              </a:lnSpc>
              <a:spcBef>
                <a:spcPts val="9"/>
              </a:spcBef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销可以帮助农产品在消费者心中建立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独特的形象，提高产品的认知度和吸引力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,从而促进销售和增加收益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300"/>
          </a:p>
        </p:txBody>
      </p:sp>
      <p:sp>
        <p:nvSpPr>
          <p:cNvPr id="22" name="textbox 22"/>
          <p:cNvSpPr/>
          <p:nvPr/>
        </p:nvSpPr>
        <p:spPr>
          <a:xfrm>
            <a:off x="740491" y="2300459"/>
            <a:ext cx="5705475" cy="979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4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60">
                <a:solidFill>
                  <a:srgbClr val="FC8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</a:t>
            </a:r>
            <a:endParaRPr lang="SimHei" altLang="SimHei" sz="2100"/>
          </a:p>
          <a:p>
            <a:pPr marL="27305" algn="l" rtl="0" eaLnBrk="0">
              <a:lnSpc>
                <a:spcPct val="88000"/>
              </a:lnSpc>
              <a:spcBef>
                <a:spcPts val="1189"/>
              </a:spcBef>
            </a:pP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品牌营销是将产品或服务作为品牌进行推广和销售的过程，通过建立品牌形象</a:t>
            </a:r>
            <a:endParaRPr lang="SimHei" altLang="SimHei" sz="1300"/>
          </a:p>
          <a:p>
            <a:pPr marL="27305" algn="l" rtl="0" eaLnBrk="0">
              <a:lnSpc>
                <a:spcPts val="2463"/>
              </a:lnSpc>
            </a:pP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、提升品牌知名度和认可度来实现市场份额的增加和收益的增值。</a:t>
            </a:r>
            <a:endParaRPr lang="SimHei" altLang="SimHei" sz="1300"/>
          </a:p>
        </p:txBody>
      </p:sp>
      <p:sp>
        <p:nvSpPr>
          <p:cNvPr id="24" name="textbox 24"/>
          <p:cNvSpPr/>
          <p:nvPr/>
        </p:nvSpPr>
        <p:spPr>
          <a:xfrm>
            <a:off x="1071520" y="1094360"/>
            <a:ext cx="3699509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1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品牌营销的定义与重要性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038575" y="1905006"/>
            <a:ext cx="2393931" cy="2057397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12805" y="1974887"/>
            <a:ext cx="2393931" cy="2044691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296106" y="1924064"/>
            <a:ext cx="2374897" cy="2038339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4165638" y="4921218"/>
            <a:ext cx="1889125" cy="800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26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根据市场需求和消费者特</a:t>
            </a: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征，确定农产品的目标市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场和核心价值，为品牌在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市场中找到准确的定位。</a:t>
            </a:r>
            <a:endParaRPr lang="SimHei" altLang="SimHei" sz="1300"/>
          </a:p>
        </p:txBody>
      </p:sp>
      <p:sp>
        <p:nvSpPr>
          <p:cNvPr id="36" name="textbox 36"/>
          <p:cNvSpPr/>
          <p:nvPr/>
        </p:nvSpPr>
        <p:spPr>
          <a:xfrm>
            <a:off x="7423169" y="4921732"/>
            <a:ext cx="1881504" cy="791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4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通过广告、公关、社交媒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体等多种渠道，将品牌信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息传递给消费者，提高品</a:t>
            </a: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牌知名度和美誉度。</a:t>
            </a:r>
            <a:endParaRPr lang="SimHei" altLang="SimHei" sz="1300"/>
          </a:p>
        </p:txBody>
      </p:sp>
      <p:sp>
        <p:nvSpPr>
          <p:cNvPr id="38" name="textbox 38"/>
          <p:cNvSpPr/>
          <p:nvPr/>
        </p:nvSpPr>
        <p:spPr>
          <a:xfrm>
            <a:off x="1071520" y="1093369"/>
            <a:ext cx="335280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品牌营销的策略与框架</a:t>
            </a:r>
            <a:endParaRPr lang="SimHei" altLang="SimHei" sz="2600"/>
          </a:p>
        </p:txBody>
      </p:sp>
      <p:sp>
        <p:nvSpPr>
          <p:cNvPr id="40" name="textbox 40"/>
          <p:cNvSpPr/>
          <p:nvPr/>
        </p:nvSpPr>
        <p:spPr>
          <a:xfrm>
            <a:off x="952486" y="4921218"/>
            <a:ext cx="1856104" cy="615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79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包括定位策略、传播策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略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、渠道策略、价格策略、 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促销策略等。</a:t>
            </a:r>
            <a:endParaRPr lang="SimHei" altLang="SimHei" sz="1300"/>
          </a:p>
        </p:txBody>
      </p:sp>
      <p:sp>
        <p:nvSpPr>
          <p:cNvPr id="42" name="textbox 42"/>
          <p:cNvSpPr/>
          <p:nvPr/>
        </p:nvSpPr>
        <p:spPr>
          <a:xfrm>
            <a:off x="4168999" y="4183614"/>
            <a:ext cx="121285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40">
                <a:solidFill>
                  <a:srgbClr val="F98D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1.定位策略</a:t>
            </a:r>
            <a:endParaRPr lang="SimHei" altLang="SimHei" sz="1800"/>
          </a:p>
        </p:txBody>
      </p:sp>
      <p:sp>
        <p:nvSpPr>
          <p:cNvPr id="44" name="textbox 44"/>
          <p:cNvSpPr/>
          <p:nvPr/>
        </p:nvSpPr>
        <p:spPr>
          <a:xfrm>
            <a:off x="7426528" y="4183614"/>
            <a:ext cx="121221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40">
                <a:solidFill>
                  <a:srgbClr val="FE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2.传播策略</a:t>
            </a:r>
            <a:endParaRPr lang="SimHei" altLang="SimHei" sz="1800"/>
          </a:p>
        </p:txBody>
      </p:sp>
      <p:sp>
        <p:nvSpPr>
          <p:cNvPr id="46" name="textbox 46"/>
          <p:cNvSpPr/>
          <p:nvPr/>
        </p:nvSpPr>
        <p:spPr>
          <a:xfrm>
            <a:off x="930502" y="4202672"/>
            <a:ext cx="506094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b="1" kern="0" spc="70">
                <a:solidFill>
                  <a:srgbClr val="FE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策略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6417312" y="4179863"/>
            <a:ext cx="3211195" cy="1511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4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70">
                <a:solidFill>
                  <a:srgbClr val="F78B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框架</a:t>
            </a:r>
            <a:endParaRPr lang="SimHei" altLang="SimHei" sz="2100"/>
          </a:p>
          <a:p>
            <a:pPr marL="34290" algn="l" rtl="0" eaLnBrk="0">
              <a:lnSpc>
                <a:spcPct val="85000"/>
              </a:lnSpc>
              <a:spcBef>
                <a:spcPts val="1440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以消费者为中心，以市场为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导向，以品牌定位为</a:t>
            </a:r>
            <a:endParaRPr lang="SimHei" altLang="SimHei" sz="1200"/>
          </a:p>
          <a:p>
            <a:pPr marL="34290" algn="l" rtl="0" eaLnBrk="0">
              <a:lnSpc>
                <a:spcPts val="2049"/>
              </a:lnSpc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基础，以传播为手段，以渠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道为支撑，以价格为</a:t>
            </a:r>
            <a:endParaRPr lang="SimHei" altLang="SimHei" sz="1200"/>
          </a:p>
          <a:p>
            <a:pPr marL="34290" algn="l" rtl="0" eaLnBrk="0">
              <a:lnSpc>
                <a:spcPct val="92000"/>
              </a:lnSpc>
              <a:spcBef>
                <a:spcPts val="981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杠杆，以促销为推动力，实现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农产品品牌建设与</a:t>
            </a:r>
            <a:endParaRPr lang="SimHei" altLang="SimHei" sz="12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34290" algn="l" rtl="0" eaLnBrk="0">
              <a:lnSpc>
                <a:spcPct val="95000"/>
              </a:lnSpc>
              <a:spcBef>
                <a:spcPts val="3"/>
              </a:spcBef>
            </a:pPr>
            <a:r>
              <a:rPr sz="12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经营的全面升级。</a:t>
            </a:r>
            <a:endParaRPr lang="SimHei" altLang="SimHei" sz="1200"/>
          </a:p>
        </p:txBody>
      </p:sp>
      <p:sp>
        <p:nvSpPr>
          <p:cNvPr id="52" name="textbox 52"/>
          <p:cNvSpPr/>
          <p:nvPr/>
        </p:nvSpPr>
        <p:spPr>
          <a:xfrm>
            <a:off x="6502361" y="2368282"/>
            <a:ext cx="3185795" cy="1228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72"/>
              </a:lnSpc>
            </a:pPr>
            <a:endParaRPr lang="Arial" altLang="Arial" sz="100"/>
          </a:p>
          <a:p>
            <a:pPr marL="16509" algn="l" rtl="0" eaLnBrk="0">
              <a:lnSpc>
                <a:spcPct val="96000"/>
              </a:lnSpc>
            </a:pPr>
            <a:r>
              <a:rPr sz="2100" b="1" kern="0" spc="-30">
                <a:solidFill>
                  <a:srgbClr val="FD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</a:t>
            </a:r>
            <a:r>
              <a:rPr sz="2100" kern="0" spc="-620">
                <a:solidFill>
                  <a:srgbClr val="FD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30">
                <a:solidFill>
                  <a:srgbClr val="FD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价格策略</a:t>
            </a:r>
            <a:endParaRPr lang="SimHei" altLang="SimHei" sz="21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3"/>
              </a:spcBef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根据产品的品质、市场需求和竞争状况，制定合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821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理的价格策略，使产品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在市场中具有竞争力并获</a:t>
            </a:r>
            <a:endParaRPr lang="SimHei" altLang="SimHei" sz="1200"/>
          </a:p>
          <a:p>
            <a:pPr marL="12700" algn="l" rtl="0" eaLnBrk="0">
              <a:lnSpc>
                <a:spcPts val="2109"/>
              </a:lnSpc>
            </a:pPr>
            <a:r>
              <a:rPr sz="12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得良好的收益。</a:t>
            </a:r>
            <a:endParaRPr lang="SimHei" altLang="SimHei" sz="1200"/>
          </a:p>
        </p:txBody>
      </p:sp>
      <p:sp>
        <p:nvSpPr>
          <p:cNvPr id="54" name="textbox 54"/>
          <p:cNvSpPr/>
          <p:nvPr/>
        </p:nvSpPr>
        <p:spPr>
          <a:xfrm>
            <a:off x="1466838" y="2368282"/>
            <a:ext cx="3183889" cy="1228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72"/>
              </a:lnSpc>
            </a:pPr>
            <a:endParaRPr lang="Arial" altLang="Arial" sz="100"/>
          </a:p>
          <a:p>
            <a:pPr marL="16509" algn="l" rtl="0" eaLnBrk="0">
              <a:lnSpc>
                <a:spcPct val="96000"/>
              </a:lnSpc>
            </a:pPr>
            <a:r>
              <a:rPr sz="2100" b="1" kern="0" spc="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3.渠道策略</a:t>
            </a:r>
            <a:endParaRPr lang="SimHei" altLang="SimHei" sz="21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3"/>
              </a:spcBef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选择合适的销售渠道，如电商平台、实体店、批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821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发市场等，确保产品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能够高效地进入市场并满足</a:t>
            </a:r>
            <a:endParaRPr lang="SimHei" altLang="SimHei" sz="1200"/>
          </a:p>
          <a:p>
            <a:pPr marL="12700" algn="l" rtl="0" eaLnBrk="0">
              <a:lnSpc>
                <a:spcPts val="2109"/>
              </a:lnSpc>
            </a:pPr>
            <a:r>
              <a:rPr sz="11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消费者需求。</a:t>
            </a:r>
            <a:endParaRPr lang="SimHei" altLang="SimHei" sz="1100"/>
          </a:p>
        </p:txBody>
      </p:sp>
      <p:sp>
        <p:nvSpPr>
          <p:cNvPr id="56" name="textbox 56"/>
          <p:cNvSpPr/>
          <p:nvPr/>
        </p:nvSpPr>
        <p:spPr>
          <a:xfrm>
            <a:off x="1466838" y="4177996"/>
            <a:ext cx="3184525" cy="934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71"/>
              </a:lnSpc>
            </a:pPr>
            <a:endParaRPr lang="Arial" altLang="Arial" sz="100"/>
          </a:p>
          <a:p>
            <a:pPr marL="16509" algn="l" rtl="0" eaLnBrk="0">
              <a:lnSpc>
                <a:spcPct val="96000"/>
              </a:lnSpc>
            </a:pPr>
            <a:r>
              <a:rPr sz="2100" b="1" kern="0" spc="-10">
                <a:solidFill>
                  <a:srgbClr val="FD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5.促销策略</a:t>
            </a:r>
            <a:endParaRPr lang="SimHei" altLang="SimHei" sz="2100"/>
          </a:p>
          <a:p>
            <a:pPr marL="12700" algn="l" rtl="0" eaLnBrk="0">
              <a:lnSpc>
                <a:spcPct val="85000"/>
              </a:lnSpc>
              <a:spcBef>
                <a:spcPts val="1471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通过优惠券、促销活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动等手段，吸引消费者购买</a:t>
            </a:r>
            <a:endParaRPr lang="SimHei" altLang="SimHei" sz="1200"/>
          </a:p>
          <a:p>
            <a:pPr marL="12700" algn="l" rtl="0" eaLnBrk="0">
              <a:lnSpc>
                <a:spcPts val="2049"/>
              </a:lnSpc>
            </a:pPr>
            <a:r>
              <a:rPr sz="12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产品，提高销售量和市场占有率。</a:t>
            </a:r>
            <a:endParaRPr lang="SimHei" altLang="SimHei" sz="1200"/>
          </a:p>
        </p:txBody>
      </p:sp>
      <p:sp>
        <p:nvSpPr>
          <p:cNvPr id="58" name="textbox 58"/>
          <p:cNvSpPr/>
          <p:nvPr/>
        </p:nvSpPr>
        <p:spPr>
          <a:xfrm>
            <a:off x="1071520" y="1093369"/>
            <a:ext cx="335280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品牌营销的策略与框架</a:t>
            </a:r>
            <a:endParaRPr lang="SimHei" altLang="SimHei" sz="26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3214" y="3994167"/>
            <a:ext cx="711218" cy="1485873"/>
          </a:xfrm>
          <a:prstGeom prst="rect">
            <a:avLst/>
          </a:prstGeom>
        </p:spPr>
      </p:pic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499080" y="4000520"/>
            <a:ext cx="711217" cy="1460461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09630" y="2209789"/>
            <a:ext cx="704802" cy="1473243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499080" y="2203436"/>
            <a:ext cx="704908" cy="14414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4241775" y="4300681"/>
            <a:ext cx="5292090" cy="1270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3"/>
              </a:lnSpc>
            </a:pPr>
            <a:endParaRPr lang="Arial" altLang="Arial" sz="100"/>
          </a:p>
          <a:p>
            <a:pPr marL="16509" algn="l" rtl="0" eaLnBrk="0">
              <a:lnSpc>
                <a:spcPct val="97000"/>
              </a:lnSpc>
            </a:pPr>
            <a:r>
              <a:rPr sz="21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挑战</a:t>
            </a:r>
            <a:endParaRPr lang="SimSun" altLang="SimSun" sz="21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368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然而，农产品品牌营销也面临着诸多挑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战，如农产品质量不稳定、生产季节性明</a:t>
            </a:r>
            <a:endParaRPr lang="SimHei" altLang="SimHei" sz="1200"/>
          </a:p>
          <a:p>
            <a:pPr marL="12700" algn="l" rtl="0" eaLnBrk="0">
              <a:lnSpc>
                <a:spcPct val="92000"/>
              </a:lnSpc>
              <a:spcBef>
                <a:spcPts val="875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显、市场需求波动大等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。此外，消费者对农产品品牌的认知度和忠诚度相对较低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88900" algn="l" rtl="0" eaLnBrk="0">
              <a:lnSpc>
                <a:spcPct val="92000"/>
              </a:lnSpc>
              <a:spcBef>
                <a:spcPts val="5"/>
              </a:spcBef>
            </a:pPr>
            <a:r>
              <a:rPr sz="12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,市场竞争激烈，国际贸易</a:t>
            </a:r>
            <a:r>
              <a:rPr sz="12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壁垒等也是农产品品牌营销面临的难题。</a:t>
            </a:r>
            <a:endParaRPr lang="SimHei" altLang="SimHei" sz="1200"/>
          </a:p>
        </p:txBody>
      </p:sp>
      <p:sp>
        <p:nvSpPr>
          <p:cNvPr id="72" name="textbox 72"/>
          <p:cNvSpPr/>
          <p:nvPr/>
        </p:nvSpPr>
        <p:spPr>
          <a:xfrm>
            <a:off x="4241775" y="2494316"/>
            <a:ext cx="5283200" cy="949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32"/>
              </a:lnSpc>
            </a:pPr>
            <a:endParaRPr lang="Arial" altLang="Arial" sz="100"/>
          </a:p>
          <a:p>
            <a:pPr marL="16509" algn="l" rtl="0" eaLnBrk="0">
              <a:lnSpc>
                <a:spcPct val="97000"/>
              </a:lnSpc>
            </a:pPr>
            <a:r>
              <a:rPr sz="21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背景</a:t>
            </a:r>
            <a:endParaRPr lang="SimHei" altLang="SimHei" sz="2100"/>
          </a:p>
          <a:p>
            <a:pPr marL="12700" algn="l" rtl="0" eaLnBrk="0">
              <a:lnSpc>
                <a:spcPct val="92000"/>
              </a:lnSpc>
              <a:spcBef>
                <a:spcPts val="1190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随着人们生活水平的提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高和消费观念的转变，消费者对农产品的需求日益多样化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3"/>
              </a:spcBef>
            </a:pPr>
            <a:r>
              <a:rPr sz="12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、品质化、安全化。这为农产品品牌营销提供了广阔的市场空间和发展机遇</a:t>
            </a:r>
            <a:r>
              <a:rPr sz="12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sp>
        <p:nvSpPr>
          <p:cNvPr id="74" name="textbox 74"/>
          <p:cNvSpPr/>
          <p:nvPr/>
        </p:nvSpPr>
        <p:spPr>
          <a:xfrm>
            <a:off x="1065029" y="1104510"/>
            <a:ext cx="4351020" cy="38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3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500" b="1" kern="0" spc="10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农产品品牌营销的背景与挑战</a:t>
            </a:r>
            <a:endParaRPr lang="SimHei" altLang="SimHei" sz="2500"/>
          </a:p>
        </p:txBody>
      </p:sp>
      <p:sp>
        <p:nvSpPr>
          <p:cNvPr id="76" name="textbox 76"/>
          <p:cNvSpPr/>
          <p:nvPr/>
        </p:nvSpPr>
        <p:spPr>
          <a:xfrm>
            <a:off x="2381231" y="4619963"/>
            <a:ext cx="886460" cy="1143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154"/>
              </a:lnSpc>
            </a:pPr>
            <a:endParaRPr lang="Arial" altLang="Arial" sz="100"/>
          </a:p>
          <a:p>
            <a:pPr marL="304800" algn="l" rtl="0" eaLnBrk="0">
              <a:lnSpc>
                <a:spcPct val="94000"/>
              </a:lnSpc>
            </a:pPr>
            <a:r>
              <a:rPr sz="2100" kern="0" spc="80">
                <a:solidFill>
                  <a:srgbClr val="FFFFFF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桔类</a:t>
            </a:r>
            <a:endParaRPr lang="STCaiyun" altLang="STCaiyun" sz="2100"/>
          </a:p>
          <a:p>
            <a:pPr marL="12700" algn="l" rtl="0" eaLnBrk="0">
              <a:lnSpc>
                <a:spcPts val="1314"/>
              </a:lnSpc>
              <a:spcBef>
                <a:spcPts val="1500"/>
              </a:spcBef>
            </a:pPr>
            <a:r>
              <a:rPr sz="1700" kern="0" spc="-10">
                <a:solidFill>
                  <a:srgbClr val="D95600">
                    <a:alpha val="100000"/>
                  </a:srgbClr>
                </a:solidFill>
                <a:latin typeface="LiSu"/>
                <a:ea typeface="LiSu"/>
                <a:cs typeface="LiSu"/>
              </a:rPr>
              <a:t>柑、桔类</a:t>
            </a:r>
            <a:endParaRPr lang="LiSu" altLang="LiSu" sz="1700"/>
          </a:p>
          <a:p>
            <a:pPr marL="177800" algn="l" rtl="0" eaLnBrk="0">
              <a:lnSpc>
                <a:spcPts val="3622"/>
              </a:lnSpc>
            </a:pPr>
            <a:r>
              <a:rPr sz="2500" kern="0" spc="-20">
                <a:solidFill>
                  <a:srgbClr val="D95600">
                    <a:alpha val="100000"/>
                  </a:srgbClr>
                </a:solidFill>
                <a:latin typeface="STCaiyun"/>
                <a:ea typeface="STCaiyun"/>
                <a:cs typeface="STCaiyun"/>
              </a:rPr>
              <a:t>桔类</a:t>
            </a:r>
            <a:endParaRPr lang="STCaiyun" altLang="STCaiyun" sz="2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2984553" y="4010638"/>
            <a:ext cx="4712334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2119629" indent="-2107564" algn="l" rtl="0" eaLnBrk="0">
              <a:lnSpc>
                <a:spcPct val="96000"/>
              </a:lnSpc>
            </a:pPr>
            <a:r>
              <a:rPr sz="32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农产品品牌定位与形象塑</a:t>
            </a:r>
            <a:r>
              <a:rPr sz="32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</a:t>
            </a:r>
            <a:endParaRPr lang="SimHei" altLang="SimHei" sz="3800"/>
          </a:p>
        </p:txBody>
      </p:sp>
      <p:pic>
        <p:nvPicPr>
          <p:cNvPr id="82" name="picture 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08591" y="2895588"/>
            <a:ext cx="850873" cy="6286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3426" y="2031986"/>
            <a:ext cx="2667041" cy="1771673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239003" y="2044692"/>
            <a:ext cx="2679658" cy="1752614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019542" y="2038339"/>
            <a:ext cx="2654315" cy="176532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4156636" y="4127026"/>
            <a:ext cx="1952625" cy="1705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找出差异化优势</a:t>
            </a:r>
            <a:endParaRPr lang="SimHei" altLang="SimHei" sz="2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91439" algn="l" rtl="0" eaLnBrk="0">
              <a:lnSpc>
                <a:spcPct val="120000"/>
              </a:lnSpc>
              <a:spcBef>
                <a:spcPts val="3"/>
              </a:spcBef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分析目标市场的消费者需</a:t>
            </a: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求和竞争对手的优劣势，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找出农产品品牌的差异化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优势。</a:t>
            </a:r>
            <a:endParaRPr lang="SimHei" altLang="SimHei" sz="1300"/>
          </a:p>
        </p:txBody>
      </p:sp>
      <p:sp>
        <p:nvSpPr>
          <p:cNvPr id="94" name="textbox 94"/>
          <p:cNvSpPr/>
          <p:nvPr/>
        </p:nvSpPr>
        <p:spPr>
          <a:xfrm>
            <a:off x="7376098" y="4127808"/>
            <a:ext cx="1941195" cy="1687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7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FC8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制定品牌定位</a:t>
            </a:r>
            <a:endParaRPr lang="SimHei" altLang="SimHei" sz="2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91439" algn="l" rtl="0" eaLnBrk="0">
              <a:lnSpc>
                <a:spcPct val="117000"/>
              </a:lnSpc>
              <a:spcBef>
                <a:spcPts val="1"/>
              </a:spcBef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基于目标市场和差异化优</a:t>
            </a: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势，制定出农产品品牌的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定位策略，包括价格、品</a:t>
            </a:r>
            <a:r>
              <a:rPr sz="1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质、特色等方面。</a:t>
            </a:r>
            <a:endParaRPr lang="SimHei" altLang="SimHei" sz="1300"/>
          </a:p>
        </p:txBody>
      </p:sp>
      <p:sp>
        <p:nvSpPr>
          <p:cNvPr id="96" name="textbox 96"/>
          <p:cNvSpPr/>
          <p:nvPr/>
        </p:nvSpPr>
        <p:spPr>
          <a:xfrm>
            <a:off x="1172109" y="4127026"/>
            <a:ext cx="1936750" cy="1440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20">
                <a:solidFill>
                  <a:srgbClr val="FC8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确定目标市场</a:t>
            </a:r>
            <a:endParaRPr lang="SimHei" altLang="SimHei" sz="2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97789" algn="l" rtl="0" eaLnBrk="0">
              <a:lnSpc>
                <a:spcPct val="115000"/>
              </a:lnSpc>
              <a:spcBef>
                <a:spcPts val="3"/>
              </a:spcBef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首先需要确定农产品品牌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的目标市场，包括消费者</a:t>
            </a:r>
            <a:r>
              <a:rPr sz="1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群体、地理区域等。</a:t>
            </a:r>
            <a:endParaRPr lang="SimHei" altLang="SimHei" sz="1300"/>
          </a:p>
        </p:txBody>
      </p:sp>
      <p:sp>
        <p:nvSpPr>
          <p:cNvPr id="98" name="textbox 98"/>
          <p:cNvSpPr/>
          <p:nvPr/>
        </p:nvSpPr>
        <p:spPr>
          <a:xfrm>
            <a:off x="1058795" y="1106075"/>
            <a:ext cx="2025650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品牌定位策略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009871" y="2012928"/>
            <a:ext cx="4317994" cy="4133853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6483326" y="2100352"/>
            <a:ext cx="2553970" cy="1177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2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统一品牌视觉形象</a:t>
            </a:r>
            <a:endParaRPr lang="SimHei" altLang="SimHei" sz="2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117000"/>
              </a:lnSpc>
              <a:spcBef>
                <a:spcPts val="1"/>
              </a:spcBef>
            </a:pP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在包装、广告、宣传物料等方面，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保持品牌视觉形象的统一性，以增</a:t>
            </a: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强消费者对品牌的认知和记忆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300"/>
          </a:p>
        </p:txBody>
      </p:sp>
      <p:sp>
        <p:nvSpPr>
          <p:cNvPr id="106" name="textbox 106"/>
          <p:cNvSpPr/>
          <p:nvPr/>
        </p:nvSpPr>
        <p:spPr>
          <a:xfrm>
            <a:off x="7632653" y="4559646"/>
            <a:ext cx="2540635" cy="1181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77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塑造品牌口碑</a:t>
            </a:r>
            <a:endParaRPr lang="SimHei" altLang="SimHei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7503"/>
              </a:lnSpc>
            </a:pPr>
            <a:endParaRPr lang="Arial" altLang="Arial" sz="100"/>
          </a:p>
          <a:p>
            <a:pPr marL="12700" algn="l" rtl="0" eaLnBrk="0">
              <a:lnSpc>
                <a:spcPct val="117000"/>
              </a:lnSpc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通过提供优质的产品和服务，以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积极的消费者体验，塑造良好的品</a:t>
            </a: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牌口碑。</a:t>
            </a:r>
            <a:endParaRPr lang="SimHei" altLang="SimHei" sz="1300"/>
          </a:p>
        </p:txBody>
      </p:sp>
      <p:sp>
        <p:nvSpPr>
          <p:cNvPr id="108" name="textbox 108"/>
          <p:cNvSpPr/>
          <p:nvPr/>
        </p:nvSpPr>
        <p:spPr>
          <a:xfrm>
            <a:off x="457167" y="2723740"/>
            <a:ext cx="2382520" cy="1192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2000" b="1" kern="0" spc="40">
                <a:solidFill>
                  <a:srgbClr val="FC8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设计品牌标识</a:t>
            </a:r>
            <a:endParaRPr lang="SimHei" altLang="SimHei" sz="2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92"/>
              </a:spcBef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为农产品品牌设计一个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易于记忆</a:t>
            </a:r>
            <a:endParaRPr lang="SimHei" altLang="SimHei" sz="1300"/>
          </a:p>
          <a:p>
            <a:pPr marL="672465" indent="-647065" algn="l" rtl="0" eaLnBrk="0">
              <a:lnSpc>
                <a:spcPct val="111000"/>
              </a:lnSpc>
              <a:spcBef>
                <a:spcPts val="226"/>
              </a:spcBef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、具有辨识度的品牌标识，包括</a:t>
            </a:r>
            <a:r>
              <a:rPr sz="13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商标、图案、颜色等。</a:t>
            </a:r>
            <a:endParaRPr lang="SimHei" altLang="SimHei" sz="1300"/>
          </a:p>
        </p:txBody>
      </p:sp>
      <p:sp>
        <p:nvSpPr>
          <p:cNvPr id="110" name="textbox 110"/>
          <p:cNvSpPr/>
          <p:nvPr/>
        </p:nvSpPr>
        <p:spPr>
          <a:xfrm>
            <a:off x="1058795" y="1107065"/>
            <a:ext cx="2020570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品牌形象塑造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8492" y="1816067"/>
            <a:ext cx="4133854" cy="4127501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5321274" y="4952587"/>
            <a:ext cx="4866004" cy="939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30">
                <a:solidFill>
                  <a:srgbClr val="FD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与消费者建立情感联系</a:t>
            </a:r>
            <a:endParaRPr lang="SimHei" altLang="SimHei" sz="2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847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通过与消费者的互动和沟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通，建立情感联系，提高消费者对品牌的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认同感和忠诚度。</a:t>
            </a:r>
            <a:endParaRPr lang="SimHei" altLang="SimHei" sz="1300"/>
          </a:p>
        </p:txBody>
      </p:sp>
      <p:sp>
        <p:nvSpPr>
          <p:cNvPr id="118" name="textbox 118"/>
          <p:cNvSpPr/>
          <p:nvPr/>
        </p:nvSpPr>
        <p:spPr>
          <a:xfrm>
            <a:off x="5321274" y="3511108"/>
            <a:ext cx="4881879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FD8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传递品牌价值</a:t>
            </a:r>
            <a:endParaRPr lang="SimHei" altLang="SimHei" sz="20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7782"/>
              </a:lnSpc>
            </a:pPr>
            <a:endParaRPr lang="Arial" altLang="Arial" sz="100"/>
          </a:p>
          <a:p>
            <a:pPr marL="12700" algn="l" rtl="0" eaLnBrk="0">
              <a:lnSpc>
                <a:spcPct val="108000"/>
              </a:lnSpc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通过各种营销手段，向消费者传递农产品品牌的价值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和独特性，增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强消费者对品牌的信任和忠诚度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300"/>
          </a:p>
        </p:txBody>
      </p:sp>
      <p:sp>
        <p:nvSpPr>
          <p:cNvPr id="120" name="textbox 120"/>
          <p:cNvSpPr/>
          <p:nvPr/>
        </p:nvSpPr>
        <p:spPr>
          <a:xfrm>
            <a:off x="5321274" y="2063277"/>
            <a:ext cx="4714875" cy="933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40">
                <a:solidFill>
                  <a:srgbClr val="FC8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确定品牌个性</a:t>
            </a:r>
            <a:endParaRPr lang="SimHei" altLang="SimHei" sz="20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116000"/>
              </a:lnSpc>
              <a:spcBef>
                <a:spcPts val="3"/>
              </a:spcBef>
            </a:pP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根据农产品品牌的定位和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目标市场，确定品牌应有的个性特点，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如天然、健康、环保等。</a:t>
            </a:r>
            <a:endParaRPr lang="SimHei" altLang="SimHei" sz="1300"/>
          </a:p>
        </p:txBody>
      </p:sp>
      <p:sp>
        <p:nvSpPr>
          <p:cNvPr id="122" name="textbox 122"/>
          <p:cNvSpPr/>
          <p:nvPr/>
        </p:nvSpPr>
        <p:spPr>
          <a:xfrm>
            <a:off x="1071520" y="1107065"/>
            <a:ext cx="3360420" cy="406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1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农产品品牌个性的打</a:t>
            </a:r>
            <a:r>
              <a:rPr sz="2600" b="1" kern="0" spc="0">
                <a:solidFill>
                  <a:srgbClr val="FF9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3422345" y="3997291"/>
            <a:ext cx="384365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9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3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农产品品牌传播策略</a:t>
            </a:r>
            <a:endParaRPr lang="SimHei" altLang="SimHei" sz="3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https://d.book118.com/386055031041010040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SimHei</vt:lpstr>
      <vt:lpstr>SimSun</vt:lpstr>
      <vt:lpstr>STCaiyun</vt:lpstr>
      <vt:lpstr>LiSu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2024-09-06T11:46:49.755</cp:lastPrinted>
  <dcterms:created xsi:type="dcterms:W3CDTF">2024-09-06T03:46:49Z</dcterms:created>
  <dcterms:modified xsi:type="dcterms:W3CDTF">2024-09-06T03:46:50Z</dcterms:modified>
</cp:coreProperties>
</file>