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4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9F2C3A-4AE4-476B-B250-082C413E46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92A0A6-66D5-46D0-A6A4-BC8232605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4AC452-85F5-4D0E-8D14-08ED5E9F5C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06642B-AA98-450E-9E48-1D3D17C6BC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000856-0B21-48D2-9F08-6FB2218A1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614386-CBEA-46DD-A580-72DF9A346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734CFF-C797-4B42-A516-DC06EA6C2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A71C93-A86F-4875-BBE6-32DC35C84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AEDF2A-7CCB-4E20-A61F-CB4703B7B3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BD7A3B-E254-4316-ADE9-B856A74F1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38E882-5C40-4AB8-B315-E92F38FA5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E90372DB-512C-F6A2-E0A3-2B4F3407AB0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6E391D67-3B75-DDDC-F690-E7DE9066B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84CCC136-FDF3-FCF1-6FB3-AEB45BF610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77451E1-066E-449A-AC83-64C97DB97815}" type="datetimeFigureOut">
              <a:rPr lang="zh-CN" altLang="en-US" smtClean="0"/>
              <a:t>2022/11/29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70AB2E14-DDBE-CC64-C50A-990042BB78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4A8E782A-89F7-D558-2A19-8123B9E199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20E2F7A-E31C-4933-B294-65C657009779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46634668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EE5ED541-74BE-7EB5-D146-5D0225CB3A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060F8510-3B4D-D4FD-4933-0085C37C58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8F0D6A64-2387-9A39-C0D4-23466EA769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77451E1-066E-449A-AC83-64C97DB97815}" type="datetimeFigureOut">
              <a:rPr lang="zh-CN" altLang="en-US" smtClean="0"/>
              <a:t>2022/11/29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326B7D74-D24E-D303-0481-D6B80219A9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70830BAF-1D65-43E2-3E6E-8F5115B17B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20E2F7A-E31C-4933-B294-65C657009779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11433461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57D5593A-884A-7F2F-A1DD-2CDBB9816C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F8D379FF-1009-A6DF-AD95-09D4411244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4E1E501D-B7AF-B3C7-7885-CF939E28E90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77451E1-066E-449A-AC83-64C97DB97815}" type="datetimeFigureOut">
              <a:rPr lang="zh-CN" altLang="en-US" smtClean="0"/>
              <a:t>2022/11/29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F99C0259-387F-A652-9AE4-07511E7D42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3BD70E33-6B08-C144-F2E3-B44D042CA5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20E2F7A-E31C-4933-B294-65C657009779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558364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BFFD93E0-8A6D-26F9-F961-C18ECF1142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7C07FFE5-6A73-134E-1D58-08E4957ECA2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6E1D37A3-5368-68E3-9ED4-77FB65FF1B2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AB521604-A379-8773-0F58-AEB1EDBEC1D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77451E1-066E-449A-AC83-64C97DB97815}" type="datetimeFigureOut">
              <a:rPr lang="zh-CN" altLang="en-US" smtClean="0"/>
              <a:t>2022/11/29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5FF2A664-37B5-A30D-DFF7-0BEE8DFEC2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DE74720A-8E22-4034-F24F-692828AD49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20E2F7A-E31C-4933-B294-65C657009779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63511572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892312CA-A456-FE0E-9272-2F2666E1D5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A1BAC623-F98A-DDDA-5C39-465C82D0BE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C202A1C7-3481-9602-FE7F-748FA98E061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文本占位符 4">
            <a:extLst>
              <a:ext uri="{FF2B5EF4-FFF2-40B4-BE49-F238E27FC236}">
                <a16:creationId xmlns:a16="http://schemas.microsoft.com/office/drawing/2014/main" id="{4EC33F91-6152-5A11-A749-8B1DE5016F3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>
            <a:extLst>
              <a:ext uri="{FF2B5EF4-FFF2-40B4-BE49-F238E27FC236}">
                <a16:creationId xmlns:a16="http://schemas.microsoft.com/office/drawing/2014/main" id="{0349ED77-29CA-888B-1516-2290E9C307F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7" name="日期占位符 6">
            <a:extLst>
              <a:ext uri="{FF2B5EF4-FFF2-40B4-BE49-F238E27FC236}">
                <a16:creationId xmlns:a16="http://schemas.microsoft.com/office/drawing/2014/main" id="{81FEF53F-5308-401E-E8A4-58742E1650A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77451E1-066E-449A-AC83-64C97DB97815}" type="datetimeFigureOut">
              <a:rPr lang="zh-CN" altLang="en-US" smtClean="0"/>
              <a:t>2022/11/29</a:t>
            </a:fld>
            <a:endParaRPr lang="zh-CN" altLang="en-US"/>
          </a:p>
        </p:txBody>
      </p:sp>
      <p:sp>
        <p:nvSpPr>
          <p:cNvPr id="8" name="页脚占位符 7">
            <a:extLst>
              <a:ext uri="{FF2B5EF4-FFF2-40B4-BE49-F238E27FC236}">
                <a16:creationId xmlns:a16="http://schemas.microsoft.com/office/drawing/2014/main" id="{A7944665-D21D-9444-B760-6E8C648CDC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灯片编号占位符 8">
            <a:extLst>
              <a:ext uri="{FF2B5EF4-FFF2-40B4-BE49-F238E27FC236}">
                <a16:creationId xmlns:a16="http://schemas.microsoft.com/office/drawing/2014/main" id="{F41E0251-CF73-516E-C7FE-44C2CA1638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20E2F7A-E31C-4933-B294-65C657009779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28406957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9CFCC83E-5703-3F4E-15E5-C20E7794DE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50A51B06-4A60-EB2F-F4BA-503AFA652EE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77451E1-066E-449A-AC83-64C97DB97815}" type="datetimeFigureOut">
              <a:rPr lang="zh-CN" altLang="en-US" smtClean="0"/>
              <a:t>2022/11/29</a:t>
            </a:fld>
            <a:endParaRPr lang="zh-CN" altLang="en-US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C1210F5F-9C8C-E171-4D80-A65590B55B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4D29F99D-21DA-7F51-88CC-E5A55326ED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20E2F7A-E31C-4933-B294-65C657009779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46452361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id="{DBFC5240-E5F2-CD33-F490-A58130B68A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77451E1-066E-449A-AC83-64C97DB97815}" type="datetimeFigureOut">
              <a:rPr lang="zh-CN" altLang="en-US" smtClean="0"/>
              <a:t>2022/11/29</a:t>
            </a:fld>
            <a:endParaRPr lang="zh-CN" altLang="en-US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F9F2E8E7-4C99-EE1D-742A-DFC3D838C3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6174D7D8-6D94-657D-1397-51FB945C30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20E2F7A-E31C-4933-B294-65C657009779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29149408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9111484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1" r:id="rId2"/>
    <p:sldLayoutId id="2147483682" r:id="rId3"/>
    <p:sldLayoutId id="2147483683" r:id="rId4"/>
    <p:sldLayoutId id="2147483684" r:id="rId5"/>
    <p:sldLayoutId id="2147483685" r:id="rId6"/>
    <p:sldLayoutId id="214748368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.xml" /><Relationship Id="rId3" Type="http://schemas.openxmlformats.org/officeDocument/2006/relationships/tags" Target="../tags/tag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tags" Target="../tags/tag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NULL" TargetMode="External" /><Relationship Id="rId3" Type="http://schemas.openxmlformats.org/officeDocument/2006/relationships/image" Target="../media/image2.png" /><Relationship Id="rId4" Type="http://schemas.openxmlformats.org/officeDocument/2006/relationships/tags" Target="../tags/tag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tags" Target="../tags/tag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emf" /><Relationship Id="rId3" Type="http://schemas.openxmlformats.org/officeDocument/2006/relationships/tags" Target="../tags/tag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NULL" TargetMode="External" /><Relationship Id="rId3" Type="http://schemas.openxmlformats.org/officeDocument/2006/relationships/image" Target="../media/image5.png" /><Relationship Id="rId4" Type="http://schemas.openxmlformats.org/officeDocument/2006/relationships/tags" Target="../tags/tag1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NULL" TargetMode="External" /><Relationship Id="rId3" Type="http://schemas.openxmlformats.org/officeDocument/2006/relationships/image" Target="../media/image6.png" /><Relationship Id="rId4" Type="http://schemas.openxmlformats.org/officeDocument/2006/relationships/tags" Target="../tags/tag1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tags" Target="../tags/tag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611004111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custDataLst>
              <p:tags r:id="rId2"/>
            </p:custDataLst>
          </p:nvPr>
        </p:nvSpPr>
        <p:spPr>
          <a:xfrm>
            <a:off x="1499870" y="1586865"/>
            <a:ext cx="10149840" cy="1633855"/>
          </a:xfrm>
          <a:prstGeom prst="rect">
            <a:avLst/>
          </a:prstGeom>
        </p:spPr>
        <p:txBody>
          <a:bodyPr vert="horz" lIns="90000" tIns="46800" rIns="90000" bIns="46800" rtlCol="0" anchor="b" anchorCtr="0">
            <a:normAutofit fontScale="90000"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6000" b="1" u="none" strike="noStrike" kern="1200" cap="none" spc="6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zh-CN" sz="60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charset="-122"/>
              </a:rPr>
              <a:t>细胞呼吸的影响因素及其应用</a:t>
            </a:r>
          </a:p>
        </p:txBody>
      </p:sp>
    </p:spTree>
    <p:custDataLst>
      <p:tags r:id="rId3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8"/>
          <p:cNvSpPr txBox="1"/>
          <p:nvPr/>
        </p:nvSpPr>
        <p:spPr>
          <a:xfrm>
            <a:off x="812800" y="717233"/>
            <a:ext cx="2284730" cy="615315"/>
          </a:xfrm>
          <a:prstGeom prst="rect">
            <a:avLst/>
          </a:prstGeom>
          <a:noFill/>
        </p:spPr>
        <p:txBody>
          <a:bodyPr wrap="square" lIns="0" tIns="0" rIns="0" bIns="0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4000" b="1">
                <a:solidFill>
                  <a:srgbClr val="101FEE"/>
                </a:solidFill>
                <a:latin typeface="Times New Roman" panose="02020603050405020304" pitchFamily="18" charset="0"/>
                <a:ea typeface="黑体" panose="02010609060101010101" charset="-122"/>
                <a:sym typeface="Arial" pitchFamily="34" charset="0"/>
              </a:rPr>
              <a:t>目标</a:t>
            </a:r>
            <a:r>
              <a:rPr lang="zh-CN" altLang="zh-CN" sz="4000" b="1">
                <a:solidFill>
                  <a:srgbClr val="101FEE"/>
                </a:solidFill>
                <a:latin typeface="Times New Roman" panose="02020603050405020304" pitchFamily="18" charset="0"/>
                <a:ea typeface="黑体" panose="02010609060101010101" charset="-122"/>
              </a:rPr>
              <a:t>要求</a:t>
            </a:r>
            <a:endParaRPr lang="zh-CN" altLang="zh-CN" sz="4000" b="1">
              <a:solidFill>
                <a:srgbClr val="101FEE"/>
              </a:solidFill>
              <a:latin typeface="Times New Roman" panose="02020603050405020304" pitchFamily="18" charset="0"/>
              <a:ea typeface="黑体" panose="02010609060101010101" charset="-122"/>
              <a:sym typeface="Arial" pitchFamily="34" charset="0"/>
            </a:endParaRPr>
          </a:p>
        </p:txBody>
      </p:sp>
      <p:sp>
        <p:nvSpPr>
          <p:cNvPr id="9" name="TextBox 1"/>
          <p:cNvSpPr txBox="1"/>
          <p:nvPr/>
        </p:nvSpPr>
        <p:spPr>
          <a:xfrm>
            <a:off x="732155" y="1557655"/>
            <a:ext cx="10884535" cy="34150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tabLst>
                <a:tab pos="2250440"/>
              </a:tabLst>
            </a:pPr>
            <a:r>
              <a:rPr lang="en-US" altLang="zh-CN" sz="3600" kern="100">
                <a:solidFill>
                  <a:prstClr val="black"/>
                </a:solidFill>
                <a:latin typeface="Times New Roman" panose="02020603050405020304" pitchFamily="18" charset="0"/>
                <a:ea typeface="黑体" panose="02010609060101010101" charset="-122"/>
                <a:cs typeface="Courier New" panose="02070309020205020404" pitchFamily="49" charset="0"/>
              </a:rPr>
              <a:t>1.</a:t>
            </a:r>
            <a:r>
              <a:rPr lang="zh-CN" altLang="zh-CN" sz="3600" kern="100">
                <a:solidFill>
                  <a:prstClr val="black"/>
                </a:solidFill>
                <a:latin typeface="Times New Roman" panose="02020603050405020304" pitchFamily="18" charset="0"/>
                <a:ea typeface="黑体" panose="02010609060101010101" charset="-122"/>
                <a:cs typeface="Courier New" panose="02070309020205020404" pitchFamily="49" charset="0"/>
              </a:rPr>
              <a:t>通过曲线分析认识</a:t>
            </a:r>
            <a:r>
              <a:rPr lang="en-US" altLang="zh-CN" sz="3600" kern="100">
                <a:solidFill>
                  <a:prstClr val="black"/>
                </a:solidFill>
                <a:latin typeface="Times New Roman" panose="02020603050405020304" pitchFamily="18" charset="0"/>
                <a:ea typeface="黑体" panose="02010609060101010101" charset="-122"/>
                <a:cs typeface="Courier New" panose="02070309020205020404" pitchFamily="49" charset="0"/>
              </a:rPr>
              <a:t>O</a:t>
            </a:r>
            <a:r>
              <a:rPr lang="en-US" altLang="zh-CN" sz="3600" kern="100" baseline="-25000">
                <a:solidFill>
                  <a:prstClr val="black"/>
                </a:solidFill>
                <a:latin typeface="Times New Roman" panose="02020603050405020304" pitchFamily="18" charset="0"/>
                <a:ea typeface="黑体" panose="02010609060101010101" charset="-122"/>
                <a:cs typeface="Courier New" panose="02070309020205020404" pitchFamily="49" charset="0"/>
              </a:rPr>
              <a:t>2</a:t>
            </a:r>
            <a:r>
              <a:rPr lang="zh-CN" altLang="zh-CN" sz="3600" kern="100">
                <a:solidFill>
                  <a:prstClr val="black"/>
                </a:solidFill>
                <a:latin typeface="Times New Roman" panose="02020603050405020304" pitchFamily="18" charset="0"/>
                <a:ea typeface="黑体" panose="02010609060101010101" charset="-122"/>
                <a:cs typeface="Courier New" panose="02070309020205020404" pitchFamily="49" charset="0"/>
              </a:rPr>
              <a:t>浓度、温度、水分等对细胞呼吸的影响。</a:t>
            </a:r>
            <a:endParaRPr lang="en-US" altLang="zh-CN" sz="3600" kern="100">
              <a:solidFill>
                <a:prstClr val="black"/>
              </a:solidFill>
              <a:latin typeface="Times New Roman" panose="02020603050405020304" pitchFamily="18" charset="0"/>
              <a:ea typeface="黑体" panose="02010609060101010101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tabLst>
                <a:tab pos="2250440"/>
              </a:tabLst>
            </a:pPr>
            <a:r>
              <a:rPr lang="en-US" altLang="zh-CN" sz="3600" kern="100">
                <a:solidFill>
                  <a:prstClr val="black"/>
                </a:solidFill>
                <a:latin typeface="Times New Roman" panose="02020603050405020304" pitchFamily="18" charset="0"/>
                <a:ea typeface="黑体" panose="02010609060101010101" charset="-122"/>
                <a:cs typeface="Courier New" panose="02070309020205020404" pitchFamily="49" charset="0"/>
              </a:rPr>
              <a:t>2.</a:t>
            </a:r>
            <a:r>
              <a:rPr lang="zh-CN" altLang="zh-CN" sz="3600" kern="100">
                <a:solidFill>
                  <a:prstClr val="black"/>
                </a:solidFill>
                <a:latin typeface="Times New Roman" panose="02020603050405020304" pitchFamily="18" charset="0"/>
                <a:ea typeface="黑体" panose="02010609060101010101" charset="-122"/>
                <a:cs typeface="Courier New" panose="02070309020205020404" pitchFamily="49" charset="0"/>
              </a:rPr>
              <a:t>通过种子储藏、酒精发酵等了解细胞呼吸在生产实践中的应用。</a:t>
            </a: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 Box 2"/>
          <p:cNvSpPr txBox="1">
            <a:spLocks noChangeArrowheads="1"/>
          </p:cNvSpPr>
          <p:nvPr/>
        </p:nvSpPr>
        <p:spPr bwMode="auto">
          <a:xfrm>
            <a:off x="368073" y="88520"/>
            <a:ext cx="6624460" cy="7067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000" b="1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charset="-122"/>
              </a:rPr>
              <a:t>一、影响细胞呼吸的因素</a:t>
            </a:r>
          </a:p>
        </p:txBody>
      </p:sp>
      <p:sp>
        <p:nvSpPr>
          <p:cNvPr id="3" name="Text Box 3"/>
          <p:cNvSpPr txBox="1">
            <a:spLocks noChangeArrowheads="1"/>
          </p:cNvSpPr>
          <p:nvPr/>
        </p:nvSpPr>
        <p:spPr bwMode="auto">
          <a:xfrm>
            <a:off x="821836" y="1973125"/>
            <a:ext cx="7272338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>
                <a:latin typeface="Times New Roman" panose="02020603050405020304" pitchFamily="18" charset="0"/>
                <a:ea typeface="黑体" panose="02010609060101010101" charset="-122"/>
              </a:rPr>
              <a:t>1.内因：遗传因素</a:t>
            </a:r>
            <a:r>
              <a:rPr lang="zh-CN" altLang="en-US" sz="3200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charset="-122"/>
              </a:rPr>
              <a:t>（酶的种类和数量）</a:t>
            </a:r>
            <a:endParaRPr lang="zh-CN" altLang="en-US" sz="3200">
              <a:latin typeface="Times New Roman" panose="02020603050405020304" pitchFamily="18" charset="0"/>
              <a:ea typeface="黑体" panose="02010609060101010101" charset="-122"/>
            </a:endParaRPr>
          </a:p>
        </p:txBody>
      </p:sp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601345" y="810260"/>
            <a:ext cx="11314430" cy="110172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30000"/>
              </a:lnSpc>
            </a:pPr>
            <a:r>
              <a:rPr lang="zh-CN" altLang="en-US" sz="2800" b="1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charset="-122"/>
              </a:rPr>
              <a:t>呼吸速率：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黑体" panose="02010609060101010101" charset="-122"/>
                <a:cs typeface="+mn-cs"/>
              </a:rPr>
              <a:t>又称呼吸强度。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黑体" panose="02010609060101010101" charset="-122"/>
                <a:cs typeface="+mn-cs"/>
              </a:rPr>
              <a:t>指在一定温度下，单位时间内细胞吸收氧气或释放二氧化碳的量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黑体" panose="02010609060101010101" charset="-122"/>
                <a:cs typeface="+mn-cs"/>
              </a:rPr>
              <a:t>，呼吸速率的大小可反映某生物体代谢活动的强弱。 </a:t>
            </a:r>
          </a:p>
        </p:txBody>
      </p:sp>
      <p:sp>
        <p:nvSpPr>
          <p:cNvPr id="8" name="矩形 7"/>
          <p:cNvSpPr/>
          <p:nvPr/>
        </p:nvSpPr>
        <p:spPr>
          <a:xfrm>
            <a:off x="601326" y="2643307"/>
            <a:ext cx="11412000" cy="344995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tabLst>
                <a:tab pos="2070735"/>
              </a:tabLst>
            </a:pPr>
            <a:r>
              <a:rPr lang="en-US" altLang="zh-CN" sz="2800" kern="100">
                <a:latin typeface="Times New Roman" panose="02020603050405020304" pitchFamily="18" charset="0"/>
                <a:ea typeface="黑体" panose="02010609060101010101" charset="-122"/>
                <a:cs typeface="Courier New" panose="02070309020205020404" pitchFamily="49" charset="0"/>
              </a:rPr>
              <a:t>(1)</a:t>
            </a:r>
            <a:r>
              <a:rPr lang="zh-CN" altLang="zh-CN" sz="2800" kern="1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遗传特性：不同种类的植物呼吸速率不同。</a:t>
            </a:r>
            <a:endParaRPr lang="zh-CN" altLang="zh-CN" sz="1050" kern="100">
              <a:latin typeface="Times New Roman" panose="02020603050405020304" pitchFamily="18" charset="0"/>
              <a:ea typeface="黑体" panose="02010609060101010101" charset="-122"/>
              <a:cs typeface="Courier New" panose="02070309020205020404" pitchFamily="49" charset="0"/>
            </a:endParaRPr>
          </a:p>
          <a:p>
            <a:pPr algn="just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tabLst>
                <a:tab pos="2070735"/>
              </a:tabLst>
            </a:pPr>
            <a:r>
              <a:rPr lang="zh-CN" altLang="zh-CN" sz="2800" kern="1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实例：旱生植物小于水生植物，阴生植物小于阳生植物。</a:t>
            </a:r>
            <a:endParaRPr lang="zh-CN" altLang="zh-CN" sz="1050" kern="100">
              <a:latin typeface="Times New Roman" panose="02020603050405020304" pitchFamily="18" charset="0"/>
              <a:ea typeface="黑体" panose="02010609060101010101" charset="-122"/>
              <a:cs typeface="Courier New" panose="02070309020205020404" pitchFamily="49" charset="0"/>
            </a:endParaRPr>
          </a:p>
          <a:p>
            <a:pPr algn="just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tabLst>
                <a:tab pos="2070735"/>
              </a:tabLst>
            </a:pPr>
            <a:r>
              <a:rPr lang="en-US" altLang="zh-CN" sz="2800" kern="100">
                <a:latin typeface="Times New Roman" panose="02020603050405020304" pitchFamily="18" charset="0"/>
                <a:ea typeface="黑体" panose="02010609060101010101" charset="-122"/>
                <a:cs typeface="Courier New" panose="02070309020205020404" pitchFamily="49" charset="0"/>
              </a:rPr>
              <a:t>(2)</a:t>
            </a:r>
            <a:r>
              <a:rPr lang="zh-CN" altLang="zh-CN" sz="2800" kern="1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生长发育时期：同一植物在不同的生长发育时期呼吸速率不同。</a:t>
            </a:r>
            <a:endParaRPr lang="zh-CN" altLang="zh-CN" sz="1050" kern="100">
              <a:latin typeface="Times New Roman" panose="02020603050405020304" pitchFamily="18" charset="0"/>
              <a:ea typeface="黑体" panose="02010609060101010101" charset="-122"/>
              <a:cs typeface="Courier New" panose="02070309020205020404" pitchFamily="49" charset="0"/>
            </a:endParaRPr>
          </a:p>
          <a:p>
            <a:pPr algn="just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tabLst>
                <a:tab pos="2070735"/>
              </a:tabLst>
            </a:pPr>
            <a:r>
              <a:rPr lang="zh-CN" altLang="zh-CN" sz="2800" kern="1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实例：幼苗期呼吸速率高，成熟期呼吸速率低。</a:t>
            </a:r>
            <a:endParaRPr lang="zh-CN" altLang="zh-CN" sz="1050" kern="100">
              <a:latin typeface="Times New Roman" panose="02020603050405020304" pitchFamily="18" charset="0"/>
              <a:ea typeface="黑体" panose="02010609060101010101" charset="-122"/>
              <a:cs typeface="Courier New" panose="02070309020205020404" pitchFamily="49" charset="0"/>
            </a:endParaRPr>
          </a:p>
          <a:p>
            <a:pPr algn="just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tabLst>
                <a:tab pos="2070735"/>
              </a:tabLst>
            </a:pPr>
            <a:r>
              <a:rPr lang="en-US" altLang="zh-CN" sz="2800" kern="100">
                <a:latin typeface="Times New Roman" panose="02020603050405020304" pitchFamily="18" charset="0"/>
                <a:ea typeface="黑体" panose="02010609060101010101" charset="-122"/>
                <a:cs typeface="Courier New" panose="02070309020205020404" pitchFamily="49" charset="0"/>
              </a:rPr>
              <a:t>(3)</a:t>
            </a:r>
            <a:r>
              <a:rPr lang="zh-CN" altLang="zh-CN" sz="2800" kern="1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器官类型：同一植物的不同器官呼吸速率不同。</a:t>
            </a:r>
            <a:endParaRPr lang="zh-CN" altLang="zh-CN" sz="1050" kern="100">
              <a:latin typeface="Times New Roman" panose="02020603050405020304" pitchFamily="18" charset="0"/>
              <a:ea typeface="黑体" panose="02010609060101010101" charset="-122"/>
              <a:cs typeface="Courier New" panose="02070309020205020404" pitchFamily="49" charset="0"/>
            </a:endParaRPr>
          </a:p>
          <a:p>
            <a:pPr algn="just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tabLst>
                <a:tab pos="2070735"/>
              </a:tabLst>
            </a:pPr>
            <a:r>
              <a:rPr lang="zh-CN" altLang="zh-CN" sz="2800" kern="1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实例：生殖器官</a:t>
            </a:r>
            <a:r>
              <a:rPr lang="en-US" altLang="zh-CN" sz="2800" u="sng" kern="1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          </a:t>
            </a:r>
            <a:r>
              <a:rPr lang="zh-CN" altLang="zh-CN" sz="2800" kern="1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营养器官。</a:t>
            </a:r>
            <a:endParaRPr lang="zh-CN" altLang="zh-CN" sz="1050" kern="100">
              <a:effectLst/>
              <a:latin typeface="Times New Roman" panose="02020603050405020304" pitchFamily="18" charset="0"/>
              <a:ea typeface="黑体" panose="02010609060101010101" charset="-122"/>
              <a:cs typeface="Courier New" panose="02070309020205020404" pitchFamily="49" charset="0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3233177" y="5377582"/>
            <a:ext cx="894080" cy="60769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20000"/>
              </a:lnSpc>
            </a:pPr>
            <a:r>
              <a:rPr lang="zh-CN" altLang="zh-CN" sz="2800" kern="1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大于</a:t>
            </a:r>
          </a:p>
        </p:txBody>
      </p:sp>
    </p:spTree>
    <p:custDataLst>
      <p:tags r:id="rId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 Box 52"/>
          <p:cNvSpPr txBox="1">
            <a:spLocks noChangeArrowheads="1"/>
          </p:cNvSpPr>
          <p:nvPr/>
        </p:nvSpPr>
        <p:spPr bwMode="auto">
          <a:xfrm>
            <a:off x="5139026" y="400995"/>
            <a:ext cx="1131600" cy="645160"/>
          </a:xfrm>
          <a:prstGeom prst="rect">
            <a:avLst/>
          </a:prstGeom>
          <a:solidFill>
            <a:schemeClr val="bg2">
              <a:lumMod val="90000"/>
            </a:schemeClr>
          </a:solidFill>
          <a:ln w="38100">
            <a:noFill/>
            <a:prstDash val="dash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charset="-122"/>
              </a:rPr>
              <a:t>温度</a:t>
            </a:r>
          </a:p>
        </p:txBody>
      </p:sp>
      <p:sp>
        <p:nvSpPr>
          <p:cNvPr id="4" name="Text Box 53"/>
          <p:cNvSpPr>
            <a:spLocks noChangeArrowheads="1"/>
          </p:cNvSpPr>
          <p:nvPr/>
        </p:nvSpPr>
        <p:spPr bwMode="auto">
          <a:xfrm>
            <a:off x="468601" y="1113497"/>
            <a:ext cx="10987600" cy="6076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indent="2667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buClrTx/>
              <a:buSzTx/>
            </a:pPr>
            <a:r>
              <a:rPr lang="en-US" altLang="zh-CN" sz="2800">
                <a:solidFill>
                  <a:srgbClr val="0E0BF1"/>
                </a:solidFill>
                <a:latin typeface="Times New Roman" panose="02020603050405020304" pitchFamily="18" charset="0"/>
                <a:ea typeface="黑体" panose="02010609060101010101" charset="-122"/>
                <a:sym typeface="+mn-ea"/>
              </a:rPr>
              <a:t>(1)机理：</a:t>
            </a:r>
            <a:r>
              <a:rPr lang="en-US" altLang="zh-CN" sz="2800" err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charset="-122"/>
                <a:sym typeface="+mn-ea"/>
              </a:rPr>
              <a:t>温度通过影响与细胞呼吸有关</a:t>
            </a:r>
            <a:r>
              <a:rPr lang="en-US" altLang="zh-CN" sz="2800" err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charset="-122"/>
                <a:sym typeface="+mn-ea"/>
              </a:rPr>
              <a:t>酶的活性</a:t>
            </a:r>
            <a:r>
              <a:rPr lang="en-US" altLang="zh-CN" sz="2800" err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charset="-122"/>
                <a:sym typeface="+mn-ea"/>
              </a:rPr>
              <a:t>来影响呼吸速率</a:t>
            </a:r>
            <a:endParaRPr lang="en-US" altLang="zh-CN" sz="2800">
              <a:solidFill>
                <a:schemeClr val="tx1"/>
              </a:solidFill>
              <a:latin typeface="Times New Roman" panose="02020603050405020304" pitchFamily="18" charset="0"/>
              <a:ea typeface="黑体" panose="02010609060101010101" charset="-122"/>
              <a:sym typeface="+mn-ea"/>
            </a:endParaRPr>
          </a:p>
        </p:txBody>
      </p:sp>
      <p:sp>
        <p:nvSpPr>
          <p:cNvPr id="5" name="Text Box 54"/>
          <p:cNvSpPr txBox="1">
            <a:spLocks noChangeArrowheads="1"/>
          </p:cNvSpPr>
          <p:nvPr/>
        </p:nvSpPr>
        <p:spPr bwMode="auto">
          <a:xfrm>
            <a:off x="838907" y="3608908"/>
            <a:ext cx="10246987" cy="22440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altLang="zh-CN" sz="2800">
                <a:solidFill>
                  <a:srgbClr val="0E0BF1"/>
                </a:solidFill>
                <a:latin typeface="Times New Roman" panose="02020603050405020304" pitchFamily="18" charset="0"/>
                <a:ea typeface="黑体" panose="02010609060101010101" charset="-122"/>
              </a:rPr>
              <a:t>(2)</a:t>
            </a:r>
            <a:r>
              <a:rPr lang="zh-CN" altLang="en-US" sz="2800">
                <a:solidFill>
                  <a:srgbClr val="0E0BF1"/>
                </a:solidFill>
                <a:latin typeface="Times New Roman" panose="02020603050405020304" pitchFamily="18" charset="0"/>
                <a:ea typeface="黑体" panose="02010609060101010101" charset="-122"/>
              </a:rPr>
              <a:t>应用：</a:t>
            </a:r>
          </a:p>
          <a:p>
            <a:pPr>
              <a:lnSpc>
                <a:spcPct val="120000"/>
              </a:lnSpc>
            </a:pPr>
            <a:r>
              <a:rPr lang="zh-CN" altLang="en-US" sz="2800">
                <a:latin typeface="Times New Roman" panose="02020603050405020304" pitchFamily="18" charset="0"/>
                <a:ea typeface="黑体" panose="02010609060101010101" charset="-122"/>
              </a:rPr>
              <a:t>   ①低温储存食品</a:t>
            </a:r>
            <a:r>
              <a:rPr lang="en-US" altLang="zh-CN" sz="2800">
                <a:latin typeface="Times New Roman" panose="02020603050405020304" pitchFamily="18" charset="0"/>
                <a:ea typeface="黑体" panose="02010609060101010101" charset="-122"/>
              </a:rPr>
              <a:t>,</a:t>
            </a:r>
            <a:r>
              <a:rPr lang="zh-CN" altLang="en-US" sz="2800">
                <a:solidFill>
                  <a:prstClr val="black"/>
                </a:solidFill>
                <a:latin typeface="Times New Roman" panose="02020603050405020304" pitchFamily="18" charset="0"/>
                <a:ea typeface="黑体" panose="02010609060101010101" charset="-122"/>
              </a:rPr>
              <a:t>适当降低温度能延长保存时间</a:t>
            </a:r>
            <a:r>
              <a:rPr lang="zh-CN" altLang="en-US" sz="2800">
                <a:latin typeface="Times New Roman" panose="02020603050405020304" pitchFamily="18" charset="0"/>
                <a:ea typeface="黑体" panose="02010609060101010101" charset="-122"/>
              </a:rPr>
              <a:t>；</a:t>
            </a:r>
          </a:p>
          <a:p>
            <a:pPr>
              <a:lnSpc>
                <a:spcPct val="120000"/>
              </a:lnSpc>
            </a:pPr>
            <a:r>
              <a:rPr lang="zh-CN" altLang="en-US" sz="2800">
                <a:latin typeface="Times New Roman" panose="02020603050405020304" pitchFamily="18" charset="0"/>
                <a:ea typeface="黑体" panose="02010609060101010101" charset="-122"/>
              </a:rPr>
              <a:t>   ②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charset="-122"/>
              </a:rPr>
              <a:t>大棚栽培作物在夜间和阴天适当降温</a:t>
            </a:r>
            <a:r>
              <a:rPr lang="en-US" altLang="zh-CN" sz="2800">
                <a:latin typeface="Times New Roman" panose="02020603050405020304" pitchFamily="18" charset="0"/>
                <a:ea typeface="黑体" panose="02010609060101010101" charset="-122"/>
              </a:rPr>
              <a:t>,</a:t>
            </a:r>
            <a:r>
              <a:rPr lang="zh-CN" altLang="en-US" sz="2800">
                <a:latin typeface="Times New Roman" panose="02020603050405020304" pitchFamily="18" charset="0"/>
                <a:ea typeface="黑体" panose="02010609060101010101" charset="-122"/>
                <a:sym typeface="Arial" pitchFamily="34" charset="0"/>
              </a:rPr>
              <a:t>可以减少呼吸作用对有机物的消耗，提高产量</a:t>
            </a:r>
            <a:r>
              <a:rPr lang="zh-CN" altLang="en-US" sz="2800">
                <a:latin typeface="Times New Roman" panose="02020603050405020304" pitchFamily="18" charset="0"/>
                <a:ea typeface="黑体" panose="02010609060101010101" charset="-122"/>
              </a:rPr>
              <a:t>。</a:t>
            </a:r>
          </a:p>
        </p:txBody>
      </p:sp>
      <p:sp>
        <p:nvSpPr>
          <p:cNvPr id="7" name="文本框 6"/>
          <p:cNvSpPr txBox="1"/>
          <p:nvPr/>
        </p:nvSpPr>
        <p:spPr>
          <a:xfrm>
            <a:off x="596900" y="308610"/>
            <a:ext cx="2113280" cy="82994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en-US" altLang="zh-CN" sz="3200" kern="1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2.</a:t>
            </a:r>
            <a:r>
              <a:rPr lang="zh-CN" altLang="zh-CN" sz="3200" kern="1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外界因素</a:t>
            </a:r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92580" y="1787838"/>
            <a:ext cx="2807434" cy="25154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custDataLst>
      <p:tags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0"/>
          <p:cNvPicPr>
            <a:picLocks noChangeAspect="1" noChangeArrowheads="1"/>
          </p:cNvPicPr>
          <p:nvPr/>
        </p:nvPicPr>
        <p:blipFill>
          <a:blip r:embed="rId3" r:link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620134" y="1792508"/>
            <a:ext cx="4951730" cy="3498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 Box 12"/>
          <p:cNvSpPr txBox="1">
            <a:spLocks noChangeArrowheads="1"/>
          </p:cNvSpPr>
          <p:nvPr/>
        </p:nvSpPr>
        <p:spPr bwMode="auto">
          <a:xfrm>
            <a:off x="352083" y="1026441"/>
            <a:ext cx="11487833" cy="55308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000">
                <a:solidFill>
                  <a:srgbClr val="0000CC"/>
                </a:solidFill>
                <a:latin typeface="Times New Roman" panose="02020603050405020304" pitchFamily="18" charset="0"/>
                <a:ea typeface="黑体" panose="02010609060101010101" charset="-122"/>
              </a:rPr>
              <a:t> </a:t>
            </a:r>
            <a:r>
              <a:rPr lang="en-US" altLang="zh-CN" sz="3000">
                <a:solidFill>
                  <a:srgbClr val="0000CC"/>
                </a:solidFill>
                <a:latin typeface="Times New Roman" panose="02020603050405020304" pitchFamily="18" charset="0"/>
                <a:ea typeface="黑体" panose="02010609060101010101" charset="-122"/>
              </a:rPr>
              <a:t>(1)</a:t>
            </a:r>
            <a:r>
              <a:rPr lang="zh-CN" altLang="en-US" sz="3000">
                <a:solidFill>
                  <a:srgbClr val="0000CC"/>
                </a:solidFill>
                <a:latin typeface="Times New Roman" panose="02020603050405020304" pitchFamily="18" charset="0"/>
                <a:ea typeface="黑体" panose="02010609060101010101" charset="-122"/>
              </a:rPr>
              <a:t>机理：</a:t>
            </a:r>
            <a:r>
              <a:rPr lang="en-US" altLang="zh-CN" sz="3000">
                <a:latin typeface="Times New Roman" panose="02020603050405020304" pitchFamily="18" charset="0"/>
                <a:ea typeface="黑体" panose="02010609060101010101" charset="-122"/>
              </a:rPr>
              <a:t>O</a:t>
            </a:r>
            <a:r>
              <a:rPr lang="en-US" altLang="zh-CN" sz="3000" baseline="-25000">
                <a:latin typeface="Times New Roman" panose="02020603050405020304" pitchFamily="18" charset="0"/>
                <a:ea typeface="黑体" panose="02010609060101010101" charset="-122"/>
              </a:rPr>
              <a:t>2</a:t>
            </a:r>
            <a:r>
              <a:rPr lang="zh-CN" altLang="en-US" sz="3000">
                <a:latin typeface="Times New Roman" panose="02020603050405020304" pitchFamily="18" charset="0"/>
                <a:ea typeface="黑体" panose="02010609060101010101" charset="-122"/>
              </a:rPr>
              <a:t>是有氧呼吸所必需的，且</a:t>
            </a:r>
            <a:r>
              <a:rPr lang="en-US" altLang="zh-CN" sz="3000">
                <a:latin typeface="Times New Roman" panose="02020603050405020304" pitchFamily="18" charset="0"/>
                <a:ea typeface="黑体" panose="02010609060101010101" charset="-122"/>
              </a:rPr>
              <a:t>O</a:t>
            </a:r>
            <a:r>
              <a:rPr lang="en-US" altLang="zh-CN" sz="3000" baseline="-25000">
                <a:latin typeface="Times New Roman" panose="02020603050405020304" pitchFamily="18" charset="0"/>
                <a:ea typeface="黑体" panose="02010609060101010101" charset="-122"/>
              </a:rPr>
              <a:t>2</a:t>
            </a:r>
            <a:r>
              <a:rPr lang="zh-CN" altLang="en-US" sz="3000">
                <a:latin typeface="Times New Roman" panose="02020603050405020304" pitchFamily="18" charset="0"/>
                <a:ea typeface="黑体" panose="02010609060101010101" charset="-122"/>
              </a:rPr>
              <a:t>对无氧呼吸过程有抑制作用。</a:t>
            </a:r>
          </a:p>
        </p:txBody>
      </p:sp>
      <p:sp>
        <p:nvSpPr>
          <p:cNvPr id="4" name="矩形 3"/>
          <p:cNvSpPr/>
          <p:nvPr/>
        </p:nvSpPr>
        <p:spPr>
          <a:xfrm>
            <a:off x="582246" y="429955"/>
            <a:ext cx="1447800" cy="58356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charset="-122"/>
              </a:rPr>
              <a:t>O</a:t>
            </a:r>
            <a:r>
              <a:rPr lang="en-US" altLang="zh-CN" sz="3200" b="1" baseline="-250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charset="-122"/>
              </a:rPr>
              <a:t>2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charset="-122"/>
              </a:rPr>
              <a:t>浓度</a:t>
            </a:r>
          </a:p>
        </p:txBody>
      </p:sp>
      <p:sp>
        <p:nvSpPr>
          <p:cNvPr id="6" name="文本框 5"/>
          <p:cNvSpPr txBox="1"/>
          <p:nvPr/>
        </p:nvSpPr>
        <p:spPr>
          <a:xfrm>
            <a:off x="2285364" y="460732"/>
            <a:ext cx="7182486" cy="52197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charset="-122"/>
                <a:sym typeface="Arial" pitchFamily="34" charset="0"/>
              </a:rPr>
              <a:t>对植物非绿色器官和酵母菌呼吸方式影响</a:t>
            </a:r>
          </a:p>
        </p:txBody>
      </p:sp>
    </p:spTree>
    <p:custDataLst>
      <p:tags r:id="rId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82262" y="28136"/>
            <a:ext cx="4665811" cy="2543119"/>
          </a:xfrm>
          <a:prstGeom prst="rect">
            <a:avLst/>
          </a:prstGeom>
          <a:noFill/>
          <a:ln w="9525">
            <a:solidFill>
              <a:srgbClr val="FF9900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" name="Text Box 3"/>
          <p:cNvSpPr txBox="1">
            <a:spLocks noChangeArrowheads="1"/>
          </p:cNvSpPr>
          <p:nvPr/>
        </p:nvSpPr>
        <p:spPr bwMode="auto">
          <a:xfrm>
            <a:off x="361950" y="420393"/>
            <a:ext cx="7831138" cy="47428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</a:pPr>
            <a:r>
              <a:rPr lang="zh-CN" altLang="en-US" sz="2800" b="0">
                <a:ea typeface="黑体" panose="02010609060101010101" charset="-122"/>
              </a:rPr>
              <a:t>A点：</a:t>
            </a:r>
          </a:p>
          <a:p>
            <a:pPr eaLnBrk="1" hangingPunct="1">
              <a:lnSpc>
                <a:spcPct val="120000"/>
              </a:lnSpc>
            </a:pPr>
            <a:endParaRPr lang="zh-CN" altLang="en-US" sz="2800" b="0">
              <a:ea typeface="黑体" panose="02010609060101010101" charset="-122"/>
            </a:endParaRPr>
          </a:p>
          <a:p>
            <a:pPr eaLnBrk="1" hangingPunct="1">
              <a:lnSpc>
                <a:spcPct val="120000"/>
              </a:lnSpc>
            </a:pPr>
            <a:r>
              <a:rPr lang="zh-CN" altLang="en-US" sz="2800" b="0">
                <a:ea typeface="黑体" panose="02010609060101010101" charset="-122"/>
              </a:rPr>
              <a:t>B点：</a:t>
            </a:r>
          </a:p>
          <a:p>
            <a:pPr eaLnBrk="1" hangingPunct="1">
              <a:lnSpc>
                <a:spcPct val="120000"/>
              </a:lnSpc>
            </a:pPr>
            <a:endParaRPr lang="zh-CN" altLang="en-US" sz="2800" b="0">
              <a:ea typeface="黑体" panose="02010609060101010101" charset="-122"/>
            </a:endParaRPr>
          </a:p>
          <a:p>
            <a:pPr eaLnBrk="1" hangingPunct="1">
              <a:lnSpc>
                <a:spcPct val="120000"/>
              </a:lnSpc>
            </a:pPr>
            <a:r>
              <a:rPr lang="zh-CN" altLang="en-US" sz="2800" b="0">
                <a:ea typeface="黑体" panose="02010609060101010101" charset="-122"/>
              </a:rPr>
              <a:t>C点：</a:t>
            </a:r>
          </a:p>
          <a:p>
            <a:pPr eaLnBrk="1" hangingPunct="1">
              <a:lnSpc>
                <a:spcPct val="120000"/>
              </a:lnSpc>
            </a:pPr>
            <a:endParaRPr lang="zh-CN" altLang="en-US" sz="2800" b="0">
              <a:ea typeface="黑体" panose="02010609060101010101" charset="-122"/>
            </a:endParaRPr>
          </a:p>
          <a:p>
            <a:pPr eaLnBrk="1" hangingPunct="1">
              <a:lnSpc>
                <a:spcPct val="120000"/>
              </a:lnSpc>
            </a:pPr>
            <a:r>
              <a:rPr lang="zh-CN" altLang="en-US" sz="2800" b="0">
                <a:ea typeface="黑体" panose="02010609060101010101" charset="-122"/>
              </a:rPr>
              <a:t>D点：</a:t>
            </a:r>
          </a:p>
          <a:p>
            <a:pPr eaLnBrk="1" hangingPunct="1">
              <a:lnSpc>
                <a:spcPct val="120000"/>
              </a:lnSpc>
            </a:pPr>
            <a:endParaRPr lang="zh-CN" altLang="en-US" sz="2800" b="0">
              <a:ea typeface="黑体" panose="02010609060101010101" charset="-122"/>
            </a:endParaRPr>
          </a:p>
          <a:p>
            <a:pPr eaLnBrk="1" hangingPunct="1">
              <a:lnSpc>
                <a:spcPct val="120000"/>
              </a:lnSpc>
            </a:pPr>
            <a:r>
              <a:rPr lang="zh-CN" altLang="en-US" sz="2800" b="0">
                <a:ea typeface="黑体" panose="02010609060101010101" charset="-122"/>
              </a:rPr>
              <a:t>F点：</a:t>
            </a:r>
          </a:p>
        </p:txBody>
      </p:sp>
      <p:sp>
        <p:nvSpPr>
          <p:cNvPr id="4" name="Text Box 4"/>
          <p:cNvSpPr txBox="1">
            <a:spLocks noChangeArrowheads="1"/>
          </p:cNvSpPr>
          <p:nvPr/>
        </p:nvSpPr>
        <p:spPr bwMode="auto">
          <a:xfrm>
            <a:off x="1225725" y="403079"/>
            <a:ext cx="3908984" cy="9531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0">
                <a:solidFill>
                  <a:srgbClr val="FF0000"/>
                </a:solidFill>
                <a:ea typeface="黑体" panose="02010609060101010101" charset="-122"/>
              </a:rPr>
              <a:t>只进行无氧呼吸，且无</a:t>
            </a:r>
          </a:p>
          <a:p>
            <a:pPr eaLnBrk="1" hangingPunct="1"/>
            <a:r>
              <a:rPr lang="zh-CN" altLang="en-US" sz="2800" b="0">
                <a:solidFill>
                  <a:srgbClr val="FF0000"/>
                </a:solidFill>
                <a:ea typeface="黑体" panose="02010609060101010101" charset="-122"/>
              </a:rPr>
              <a:t>氧呼吸速度最大</a:t>
            </a:r>
          </a:p>
        </p:txBody>
      </p:sp>
      <p:sp>
        <p:nvSpPr>
          <p:cNvPr id="5" name="Text Box 5"/>
          <p:cNvSpPr txBox="1">
            <a:spLocks noChangeArrowheads="1"/>
          </p:cNvSpPr>
          <p:nvPr/>
        </p:nvSpPr>
        <p:spPr bwMode="auto">
          <a:xfrm>
            <a:off x="1153716" y="1483199"/>
            <a:ext cx="7632700" cy="9531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0">
                <a:solidFill>
                  <a:srgbClr val="0000CC"/>
                </a:solidFill>
                <a:ea typeface="黑体" panose="02010609060101010101" charset="-122"/>
              </a:rPr>
              <a:t>无氧呼吸消失点</a:t>
            </a:r>
            <a:endParaRPr lang="en-US" altLang="zh-CN" sz="2800" b="0">
              <a:solidFill>
                <a:srgbClr val="0000CC"/>
              </a:solidFill>
              <a:ea typeface="黑体" panose="02010609060101010101" charset="-122"/>
            </a:endParaRPr>
          </a:p>
          <a:p>
            <a:pPr eaLnBrk="1" hangingPunct="1"/>
            <a:r>
              <a:rPr lang="zh-CN" altLang="en-US" sz="2800" b="0">
                <a:solidFill>
                  <a:srgbClr val="0000CC"/>
                </a:solidFill>
                <a:ea typeface="黑体" panose="02010609060101010101" charset="-122"/>
              </a:rPr>
              <a:t>O</a:t>
            </a:r>
            <a:r>
              <a:rPr lang="zh-CN" altLang="en-US" sz="2800" b="0" baseline="-25000">
                <a:solidFill>
                  <a:srgbClr val="0000CC"/>
                </a:solidFill>
                <a:ea typeface="黑体" panose="02010609060101010101" charset="-122"/>
              </a:rPr>
              <a:t>2</a:t>
            </a:r>
            <a:r>
              <a:rPr lang="zh-CN" altLang="en-US" sz="2800" b="0">
                <a:solidFill>
                  <a:srgbClr val="0000CC"/>
                </a:solidFill>
                <a:ea typeface="黑体" panose="02010609060101010101" charset="-122"/>
              </a:rPr>
              <a:t>浓度再增加，只进行有氧呼吸</a:t>
            </a:r>
          </a:p>
        </p:txBody>
      </p:sp>
      <p:sp>
        <p:nvSpPr>
          <p:cNvPr id="6" name="Text Box 6"/>
          <p:cNvSpPr txBox="1">
            <a:spLocks noChangeArrowheads="1"/>
          </p:cNvSpPr>
          <p:nvPr/>
        </p:nvSpPr>
        <p:spPr bwMode="auto">
          <a:xfrm>
            <a:off x="1210890" y="2509295"/>
            <a:ext cx="7359650" cy="9531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0">
                <a:solidFill>
                  <a:srgbClr val="FF0000"/>
                </a:solidFill>
                <a:ea typeface="黑体" panose="02010609060101010101" charset="-122"/>
              </a:rPr>
              <a:t>该点之后（CE），随O</a:t>
            </a:r>
            <a:r>
              <a:rPr lang="zh-CN" altLang="en-US" sz="2800" b="0" baseline="-25000">
                <a:solidFill>
                  <a:srgbClr val="FF0000"/>
                </a:solidFill>
                <a:ea typeface="黑体" panose="02010609060101010101" charset="-122"/>
              </a:rPr>
              <a:t>2</a:t>
            </a:r>
            <a:r>
              <a:rPr lang="zh-CN" altLang="en-US" sz="2800" b="0">
                <a:solidFill>
                  <a:srgbClr val="FF0000"/>
                </a:solidFill>
                <a:ea typeface="黑体" panose="02010609060101010101" charset="-122"/>
              </a:rPr>
              <a:t>浓度增加，CO</a:t>
            </a:r>
            <a:r>
              <a:rPr lang="zh-CN" altLang="en-US" sz="2800" b="0" baseline="-25000">
                <a:solidFill>
                  <a:srgbClr val="FF0000"/>
                </a:solidFill>
                <a:ea typeface="黑体" panose="02010609060101010101" charset="-122"/>
              </a:rPr>
              <a:t>2</a:t>
            </a:r>
            <a:r>
              <a:rPr lang="zh-CN" altLang="en-US" sz="2800" b="0">
                <a:solidFill>
                  <a:srgbClr val="FF0000"/>
                </a:solidFill>
                <a:ea typeface="黑体" panose="02010609060101010101" charset="-122"/>
              </a:rPr>
              <a:t>全部由有氧呼吸产生</a:t>
            </a:r>
            <a:endParaRPr lang="zh-CN" altLang="en-US" sz="2800" b="0" baseline="-25000">
              <a:solidFill>
                <a:srgbClr val="FF0000"/>
              </a:solidFill>
              <a:ea typeface="黑体" panose="02010609060101010101" charset="-122"/>
            </a:endParaRPr>
          </a:p>
        </p:txBody>
      </p:sp>
      <p:sp>
        <p:nvSpPr>
          <p:cNvPr id="7" name="Text Box 7"/>
          <p:cNvSpPr txBox="1">
            <a:spLocks noChangeArrowheads="1"/>
          </p:cNvSpPr>
          <p:nvPr/>
        </p:nvSpPr>
        <p:spPr bwMode="auto">
          <a:xfrm>
            <a:off x="1225724" y="3517407"/>
            <a:ext cx="7505700" cy="9531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0">
                <a:solidFill>
                  <a:srgbClr val="0000CC"/>
                </a:solidFill>
                <a:ea typeface="黑体" panose="02010609060101010101" charset="-122"/>
              </a:rPr>
              <a:t>无氧呼吸和有氧呼吸产生的CO</a:t>
            </a:r>
            <a:r>
              <a:rPr lang="zh-CN" altLang="en-US" sz="2800" b="0" baseline="-25000">
                <a:solidFill>
                  <a:srgbClr val="0000CC"/>
                </a:solidFill>
                <a:ea typeface="黑体" panose="02010609060101010101" charset="-122"/>
              </a:rPr>
              <a:t>2</a:t>
            </a:r>
            <a:r>
              <a:rPr lang="zh-CN" altLang="en-US" sz="2800" b="0">
                <a:solidFill>
                  <a:srgbClr val="0000CC"/>
                </a:solidFill>
                <a:ea typeface="黑体" panose="02010609060101010101" charset="-122"/>
              </a:rPr>
              <a:t>量相同</a:t>
            </a:r>
            <a:r>
              <a:rPr lang="en-US" altLang="zh-CN" sz="2800" b="0">
                <a:solidFill>
                  <a:srgbClr val="0000CC"/>
                </a:solidFill>
                <a:ea typeface="黑体" panose="02010609060101010101" charset="-122"/>
              </a:rPr>
              <a:t>,</a:t>
            </a:r>
            <a:r>
              <a:rPr lang="zh-CN" altLang="en-US" sz="2800" b="0">
                <a:solidFill>
                  <a:srgbClr val="0000CC"/>
                </a:solidFill>
                <a:ea typeface="黑体" panose="02010609060101010101" charset="-122"/>
              </a:rPr>
              <a:t>但是消耗葡萄糖的速率不一样</a:t>
            </a:r>
            <a:r>
              <a:rPr lang="en-US" altLang="zh-CN" sz="2800" b="0">
                <a:solidFill>
                  <a:srgbClr val="0000CC"/>
                </a:solidFill>
                <a:ea typeface="黑体" panose="02010609060101010101" charset="-122"/>
              </a:rPr>
              <a:t>,</a:t>
            </a:r>
            <a:endParaRPr lang="zh-CN" altLang="en-US" sz="2800" b="0">
              <a:solidFill>
                <a:srgbClr val="0000CC"/>
              </a:solidFill>
              <a:ea typeface="黑体" panose="02010609060101010101" charset="-122"/>
            </a:endParaRPr>
          </a:p>
        </p:txBody>
      </p:sp>
      <p:sp>
        <p:nvSpPr>
          <p:cNvPr id="8" name="Text Box 8"/>
          <p:cNvSpPr txBox="1">
            <a:spLocks noChangeArrowheads="1"/>
          </p:cNvSpPr>
          <p:nvPr/>
        </p:nvSpPr>
        <p:spPr bwMode="auto">
          <a:xfrm>
            <a:off x="1310903" y="4613136"/>
            <a:ext cx="6680200" cy="5219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0">
                <a:solidFill>
                  <a:srgbClr val="FF0000"/>
                </a:solidFill>
                <a:ea typeface="黑体" panose="02010609060101010101" charset="-122"/>
              </a:rPr>
              <a:t>细胞呼吸产生的CO</a:t>
            </a:r>
            <a:r>
              <a:rPr lang="zh-CN" altLang="en-US" sz="2800" b="0" baseline="-25000">
                <a:solidFill>
                  <a:srgbClr val="FF0000"/>
                </a:solidFill>
                <a:ea typeface="黑体" panose="02010609060101010101" charset="-122"/>
              </a:rPr>
              <a:t>2</a:t>
            </a:r>
            <a:r>
              <a:rPr lang="zh-CN" altLang="en-US" sz="2800" b="0">
                <a:solidFill>
                  <a:srgbClr val="FF0000"/>
                </a:solidFill>
                <a:ea typeface="黑体" panose="02010609060101010101" charset="-122"/>
              </a:rPr>
              <a:t>量最小。</a:t>
            </a:r>
          </a:p>
        </p:txBody>
      </p:sp>
      <p:sp>
        <p:nvSpPr>
          <p:cNvPr id="9" name="Text Box 9"/>
          <p:cNvSpPr txBox="1">
            <a:spLocks noChangeArrowheads="1"/>
          </p:cNvSpPr>
          <p:nvPr/>
        </p:nvSpPr>
        <p:spPr bwMode="auto">
          <a:xfrm>
            <a:off x="1310903" y="5083600"/>
            <a:ext cx="7259637" cy="9531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0">
                <a:solidFill>
                  <a:srgbClr val="0000CC"/>
                </a:solidFill>
                <a:ea typeface="黑体" panose="02010609060101010101" charset="-122"/>
                <a:sym typeface="Arial" pitchFamily="34" charset="0"/>
              </a:rPr>
              <a:t>该点的O</a:t>
            </a:r>
            <a:r>
              <a:rPr lang="zh-CN" altLang="en-US" sz="2800" b="0" baseline="-25000">
                <a:solidFill>
                  <a:srgbClr val="0000CC"/>
                </a:solidFill>
                <a:ea typeface="黑体" panose="02010609060101010101" charset="-122"/>
                <a:sym typeface="Arial" pitchFamily="34" charset="0"/>
              </a:rPr>
              <a:t>2</a:t>
            </a:r>
            <a:r>
              <a:rPr lang="zh-CN" altLang="en-US" sz="2800" b="0">
                <a:solidFill>
                  <a:srgbClr val="0000CC"/>
                </a:solidFill>
                <a:ea typeface="黑体" panose="02010609060101010101" charset="-122"/>
                <a:sym typeface="Arial" pitchFamily="34" charset="0"/>
              </a:rPr>
              <a:t>浓度一般作为贮藏蔬菜、水果的最佳O</a:t>
            </a:r>
            <a:r>
              <a:rPr lang="zh-CN" altLang="en-US" sz="2800" b="0" baseline="-25000">
                <a:solidFill>
                  <a:srgbClr val="0000CC"/>
                </a:solidFill>
                <a:ea typeface="黑体" panose="02010609060101010101" charset="-122"/>
                <a:sym typeface="Arial" pitchFamily="34" charset="0"/>
              </a:rPr>
              <a:t>2</a:t>
            </a:r>
            <a:r>
              <a:rPr lang="zh-CN" altLang="en-US" sz="2800" b="0">
                <a:solidFill>
                  <a:srgbClr val="0000CC"/>
                </a:solidFill>
                <a:ea typeface="黑体" panose="02010609060101010101" charset="-122"/>
                <a:sym typeface="Arial" pitchFamily="34" charset="0"/>
              </a:rPr>
              <a:t>浓度</a:t>
            </a:r>
          </a:p>
        </p:txBody>
      </p:sp>
      <p:sp>
        <p:nvSpPr>
          <p:cNvPr id="10" name="矩形 9"/>
          <p:cNvSpPr/>
          <p:nvPr/>
        </p:nvSpPr>
        <p:spPr>
          <a:xfrm>
            <a:off x="4978574" y="4010045"/>
            <a:ext cx="5985510" cy="52197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/>
              </a:rPr>
              <a:t>消耗葡萄糖：</a:t>
            </a:r>
            <a:r>
              <a:rPr lang="zh-CN" altLang="zh-CN" sz="24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/>
              </a:rPr>
              <a:t>有氧呼吸</a:t>
            </a:r>
            <a:r>
              <a:rPr lang="en-US" altLang="zh-CN" sz="24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/>
              </a:rPr>
              <a:t>∶</a:t>
            </a:r>
            <a:r>
              <a:rPr lang="zh-CN" altLang="zh-CN" sz="24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/>
              </a:rPr>
              <a:t>无氧呼吸＝</a:t>
            </a:r>
            <a:r>
              <a:rPr lang="en-US" altLang="zh-CN" sz="2400">
                <a:latin typeface="Times New Roman" panose="02020603050405020304" pitchFamily="18" charset="0"/>
                <a:ea typeface="黑体" panose="02010609060101010101" charset="-122"/>
              </a:rPr>
              <a:t>1</a:t>
            </a:r>
            <a:r>
              <a:rPr lang="en-US" altLang="zh-CN" sz="24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/>
              </a:rPr>
              <a:t>∶</a:t>
            </a:r>
            <a:r>
              <a:rPr lang="en-US" altLang="zh-CN" sz="2400">
                <a:latin typeface="Times New Roman" panose="02020603050405020304" pitchFamily="18" charset="0"/>
                <a:ea typeface="黑体" panose="02010609060101010101" charset="-122"/>
              </a:rPr>
              <a:t>3</a:t>
            </a:r>
            <a:endParaRPr lang="en-US" altLang="zh-CN" sz="2800">
              <a:latin typeface="Times New Roman" panose="02020603050405020304" pitchFamily="18" charset="0"/>
              <a:ea typeface="黑体" panose="02010609060101010101" charset="-122"/>
            </a:endParaRPr>
          </a:p>
        </p:txBody>
      </p:sp>
    </p:spTree>
    <p:custDataLst>
      <p:tags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/>
        </p:nvSpPr>
        <p:spPr>
          <a:xfrm>
            <a:off x="557019" y="621482"/>
            <a:ext cx="11076375" cy="461581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zh-CN" altLang="zh-CN" sz="2800" kern="1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应用</a:t>
            </a:r>
            <a:endParaRPr lang="zh-CN" altLang="zh-CN" sz="1050" kern="100">
              <a:latin typeface="Times New Roman" panose="02020603050405020304" pitchFamily="18" charset="0"/>
              <a:ea typeface="黑体" panose="02010609060101010101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en-US" altLang="zh-CN" sz="2800" kern="100">
                <a:latin typeface="Times New Roman" panose="02020603050405020304" pitchFamily="18" charset="0"/>
                <a:ea typeface="黑体" panose="02010609060101010101" charset="-122"/>
                <a:cs typeface="Courier New" panose="02070309020205020404" pitchFamily="49" charset="0"/>
              </a:rPr>
              <a:t>a.</a:t>
            </a:r>
            <a:r>
              <a:rPr lang="zh-CN" altLang="zh-CN" sz="2800" kern="1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选用透气的消毒纱布包扎伤口，抑制破</a:t>
            </a:r>
            <a:endParaRPr lang="en-US" altLang="zh-CN" sz="2800" kern="100"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zh-CN" altLang="zh-CN" sz="2800" kern="1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伤风芽孢杆菌等厌氧细菌的无氧呼吸。</a:t>
            </a:r>
            <a:endParaRPr lang="zh-CN" altLang="zh-CN" sz="1050" kern="100">
              <a:latin typeface="Times New Roman" panose="02020603050405020304" pitchFamily="18" charset="0"/>
              <a:ea typeface="黑体" panose="02010609060101010101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en-US" altLang="zh-CN" sz="2800" kern="100">
                <a:latin typeface="Times New Roman" panose="02020603050405020304" pitchFamily="18" charset="0"/>
                <a:ea typeface="黑体" panose="02010609060101010101" charset="-122"/>
                <a:cs typeface="Courier New" panose="02070309020205020404" pitchFamily="49" charset="0"/>
              </a:rPr>
              <a:t>b.</a:t>
            </a:r>
            <a:r>
              <a:rPr lang="zh-CN" altLang="zh-CN" sz="2800" kern="1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作物栽培中及时松土，保证根的正常细</a:t>
            </a:r>
            <a:endParaRPr lang="en-US" altLang="zh-CN" sz="2800" kern="100"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zh-CN" altLang="zh-CN" sz="2800" kern="1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胞呼吸。</a:t>
            </a:r>
            <a:endParaRPr lang="zh-CN" altLang="zh-CN" sz="1050" kern="100">
              <a:latin typeface="Times New Roman" panose="02020603050405020304" pitchFamily="18" charset="0"/>
              <a:ea typeface="黑体" panose="02010609060101010101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en-US" altLang="zh-CN" sz="2800" kern="100">
                <a:latin typeface="Times New Roman" panose="02020603050405020304" pitchFamily="18" charset="0"/>
                <a:ea typeface="黑体" panose="02010609060101010101" charset="-122"/>
                <a:cs typeface="Courier New" panose="02070309020205020404" pitchFamily="49" charset="0"/>
              </a:rPr>
              <a:t>c.</a:t>
            </a:r>
            <a:r>
              <a:rPr lang="zh-CN" altLang="zh-CN" sz="2800" kern="1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提倡慢跑，防止肌细胞无氧呼吸产生</a:t>
            </a:r>
            <a:r>
              <a:rPr lang="en-US" altLang="zh-CN" sz="2800" u="sng" kern="1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           </a:t>
            </a:r>
            <a:r>
              <a:rPr lang="zh-CN" altLang="zh-CN" sz="2800" kern="1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。</a:t>
            </a:r>
            <a:endParaRPr lang="zh-CN" altLang="zh-CN" sz="1050" kern="100">
              <a:latin typeface="Times New Roman" panose="02020603050405020304" pitchFamily="18" charset="0"/>
              <a:ea typeface="黑体" panose="02010609060101010101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en-US" altLang="zh-CN" sz="2800" kern="100">
                <a:latin typeface="Times New Roman" panose="02020603050405020304" pitchFamily="18" charset="0"/>
                <a:ea typeface="黑体" panose="02010609060101010101" charset="-122"/>
                <a:cs typeface="Courier New" panose="02070309020205020404" pitchFamily="49" charset="0"/>
              </a:rPr>
              <a:t>d.</a:t>
            </a:r>
            <a:r>
              <a:rPr lang="zh-CN" altLang="zh-CN" sz="2800" kern="1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稻田定期排水，抑制无氧呼吸产生</a:t>
            </a:r>
            <a:r>
              <a:rPr lang="en-US" altLang="zh-CN" sz="2800" u="sng" kern="1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          </a:t>
            </a:r>
            <a:r>
              <a:rPr lang="zh-CN" altLang="zh-CN" sz="2800" kern="1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，防止</a:t>
            </a:r>
            <a:r>
              <a:rPr lang="en-US" altLang="zh-CN" sz="2800" u="sng" kern="1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         </a:t>
            </a:r>
            <a:r>
              <a:rPr lang="zh-CN" altLang="zh-CN" sz="2800" kern="1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中毒，烂根死亡。</a:t>
            </a:r>
            <a:endParaRPr lang="zh-CN" altLang="zh-CN" sz="1050" kern="100">
              <a:effectLst/>
              <a:latin typeface="Times New Roman" panose="02020603050405020304" pitchFamily="18" charset="0"/>
              <a:ea typeface="黑体" panose="02010609060101010101" charset="-122"/>
              <a:cs typeface="Courier New" panose="02070309020205020404" pitchFamily="49" charset="0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6599262" y="3971950"/>
            <a:ext cx="894080" cy="52197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乳酸</a:t>
            </a:r>
          </a:p>
        </p:txBody>
      </p:sp>
      <p:sp>
        <p:nvSpPr>
          <p:cNvPr id="3" name="矩形 2"/>
          <p:cNvSpPr/>
          <p:nvPr/>
        </p:nvSpPr>
        <p:spPr>
          <a:xfrm>
            <a:off x="6239222" y="4620930"/>
            <a:ext cx="894080" cy="52197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酒精</a:t>
            </a:r>
          </a:p>
        </p:txBody>
      </p:sp>
      <p:sp>
        <p:nvSpPr>
          <p:cNvPr id="4" name="矩形 3"/>
          <p:cNvSpPr/>
          <p:nvPr/>
        </p:nvSpPr>
        <p:spPr>
          <a:xfrm>
            <a:off x="8183438" y="4620930"/>
            <a:ext cx="894080" cy="52197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酒精</a:t>
            </a:r>
          </a:p>
        </p:txBody>
      </p:sp>
    </p:spTree>
    <p:custDataLst>
      <p:tags r:id="rId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>
            <a:spLocks noChangeArrowheads="1"/>
          </p:cNvSpPr>
          <p:nvPr/>
        </p:nvSpPr>
        <p:spPr bwMode="auto">
          <a:xfrm>
            <a:off x="398310" y="472752"/>
            <a:ext cx="7856860" cy="1322070"/>
          </a:xfrm>
          <a:prstGeom prst="rect">
            <a:avLst/>
          </a:prstGeom>
          <a:noFill/>
          <a:ln w="12700">
            <a:solidFill>
              <a:srgbClr val="FFC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457200" indent="-457200">
              <a:spcBef>
                <a:spcPct val="0"/>
              </a:spcBef>
              <a:buFont typeface="Arial" pitchFamily="34" charset="0"/>
              <a:buChar char="•"/>
            </a:pPr>
            <a:r>
              <a:rPr lang="zh-CN" altLang="en-US" sz="3200">
                <a:solidFill>
                  <a:srgbClr val="1D41D5"/>
                </a:solidFill>
                <a:latin typeface="Times New Roman" panose="02020603050405020304" pitchFamily="18" charset="0"/>
                <a:ea typeface="黑体" panose="02010609060101010101" charset="-122"/>
              </a:rPr>
              <a:t>酵母菌</a:t>
            </a:r>
            <a:r>
              <a:rPr lang="en-US" altLang="zh-CN" sz="3200">
                <a:solidFill>
                  <a:srgbClr val="1D41D5"/>
                </a:solidFill>
                <a:latin typeface="Times New Roman" panose="02020603050405020304" pitchFamily="18" charset="0"/>
                <a:ea typeface="黑体" panose="02010609060101010101" charset="-122"/>
              </a:rPr>
              <a:t>--</a:t>
            </a:r>
            <a:r>
              <a:rPr lang="zh-CN" altLang="en-US" sz="3200">
                <a:latin typeface="Times New Roman" panose="02020603050405020304" pitchFamily="18" charset="0"/>
                <a:ea typeface="黑体" panose="02010609060101010101" charset="-122"/>
              </a:rPr>
              <a:t>生产各种</a:t>
            </a:r>
            <a:r>
              <a:rPr lang="zh-CN" altLang="en-US" sz="3200">
                <a:solidFill>
                  <a:srgbClr val="1D41D5"/>
                </a:solidFill>
                <a:latin typeface="Times New Roman" panose="02020603050405020304" pitchFamily="18" charset="0"/>
                <a:ea typeface="黑体" panose="02010609060101010101" charset="-122"/>
              </a:rPr>
              <a:t>酒</a:t>
            </a:r>
            <a:endParaRPr lang="en-US" altLang="zh-CN" sz="3200">
              <a:solidFill>
                <a:srgbClr val="1D41D5"/>
              </a:solidFill>
              <a:latin typeface="Times New Roman" panose="02020603050405020304" pitchFamily="18" charset="0"/>
              <a:ea typeface="黑体" panose="02010609060101010101" charset="-122"/>
            </a:endParaRPr>
          </a:p>
          <a:p>
            <a:pPr>
              <a:spcBef>
                <a:spcPct val="0"/>
              </a:spcBef>
            </a:pPr>
            <a:r>
              <a:rPr lang="zh-CN" altLang="en-US" sz="2400">
                <a:solidFill>
                  <a:srgbClr val="1D41D5"/>
                </a:solidFill>
                <a:latin typeface="Times New Roman" panose="02020603050405020304" pitchFamily="18" charset="0"/>
                <a:ea typeface="黑体" panose="02010609060101010101" charset="-122"/>
              </a:rPr>
              <a:t>（</a:t>
            </a:r>
            <a:r>
              <a:rPr lang="zh-CN" altLang="en-US" sz="2400">
                <a:latin typeface="Times New Roman" panose="02020603050405020304" pitchFamily="18" charset="0"/>
                <a:ea typeface="黑体" panose="02010609060101010101" charset="-122"/>
              </a:rPr>
              <a:t>酵母菌在适宜的通气、温度和</a:t>
            </a:r>
            <a:r>
              <a:rPr lang="en-US" altLang="zh-CN" sz="2400">
                <a:latin typeface="Times New Roman" panose="02020603050405020304" pitchFamily="18" charset="0"/>
                <a:ea typeface="黑体" panose="02010609060101010101" charset="-122"/>
              </a:rPr>
              <a:t>pH</a:t>
            </a:r>
            <a:r>
              <a:rPr lang="zh-CN" altLang="en-US" sz="2400">
                <a:latin typeface="Times New Roman" panose="02020603050405020304" pitchFamily="18" charset="0"/>
                <a:ea typeface="黑体" panose="02010609060101010101" charset="-122"/>
              </a:rPr>
              <a:t>等条件下，进行</a:t>
            </a:r>
            <a:r>
              <a:rPr lang="zh-CN" altLang="en-US" sz="24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charset="-122"/>
              </a:rPr>
              <a:t>有氧呼吸并大量繁殖</a:t>
            </a:r>
            <a:r>
              <a:rPr lang="zh-CN" altLang="en-US" sz="2400">
                <a:latin typeface="Times New Roman" panose="02020603050405020304" pitchFamily="18" charset="0"/>
                <a:ea typeface="黑体" panose="02010609060101010101" charset="-122"/>
              </a:rPr>
              <a:t>；在</a:t>
            </a:r>
            <a:r>
              <a:rPr lang="zh-CN" altLang="en-US" sz="24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charset="-122"/>
              </a:rPr>
              <a:t>无氧条件</a:t>
            </a:r>
            <a:r>
              <a:rPr lang="zh-CN" altLang="en-US" sz="2400">
                <a:latin typeface="Times New Roman" panose="02020603050405020304" pitchFamily="18" charset="0"/>
                <a:ea typeface="黑体" panose="02010609060101010101" charset="-122"/>
              </a:rPr>
              <a:t>下则进行</a:t>
            </a:r>
            <a:r>
              <a:rPr lang="zh-CN" altLang="en-US" sz="24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charset="-122"/>
              </a:rPr>
              <a:t>酒精发酵</a:t>
            </a:r>
            <a:r>
              <a:rPr lang="zh-CN" altLang="en-US" sz="2400">
                <a:solidFill>
                  <a:srgbClr val="1D41D5"/>
                </a:solidFill>
                <a:latin typeface="Times New Roman" panose="02020603050405020304" pitchFamily="18" charset="0"/>
                <a:ea typeface="黑体" panose="02010609060101010101" charset="-122"/>
              </a:rPr>
              <a:t>）</a:t>
            </a:r>
            <a:endParaRPr lang="en-US" altLang="zh-CN" sz="2400">
              <a:latin typeface="Times New Roman" panose="02020603050405020304" pitchFamily="18" charset="0"/>
              <a:ea typeface="黑体" panose="02010609060101010101" charset="-122"/>
            </a:endParaRPr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2"/>
          <a:srcRect l="4843" b="42034"/>
          <a:stretch>
            <a:fillRect/>
          </a:stretch>
        </p:blipFill>
        <p:spPr>
          <a:xfrm>
            <a:off x="8271803" y="1521871"/>
            <a:ext cx="3920197" cy="2716530"/>
          </a:xfrm>
          <a:prstGeom prst="rect">
            <a:avLst/>
          </a:prstGeom>
        </p:spPr>
      </p:pic>
      <p:sp>
        <p:nvSpPr>
          <p:cNvPr id="8" name="文本框 7"/>
          <p:cNvSpPr txBox="1">
            <a:spLocks noChangeArrowheads="1"/>
          </p:cNvSpPr>
          <p:nvPr/>
        </p:nvSpPr>
        <p:spPr bwMode="auto">
          <a:xfrm>
            <a:off x="366987" y="3698653"/>
            <a:ext cx="7856860" cy="2306955"/>
          </a:xfrm>
          <a:prstGeom prst="rect">
            <a:avLst/>
          </a:prstGeom>
          <a:noFill/>
          <a:ln w="9525">
            <a:solidFill>
              <a:srgbClr val="FFC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457200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3200">
                <a:solidFill>
                  <a:srgbClr val="1D41D5"/>
                </a:solidFill>
                <a:latin typeface="Times New Roman" panose="02020603050405020304" pitchFamily="18" charset="0"/>
                <a:ea typeface="黑体" panose="02010609060101010101" charset="-122"/>
              </a:rPr>
              <a:t>谷氨酸棒状杆菌</a:t>
            </a:r>
            <a:r>
              <a:rPr lang="en-US" altLang="zh-CN" sz="3200">
                <a:latin typeface="Times New Roman" panose="02020603050405020304" pitchFamily="18" charset="0"/>
                <a:ea typeface="黑体" panose="02010609060101010101" charset="-122"/>
              </a:rPr>
              <a:t>--</a:t>
            </a:r>
            <a:r>
              <a:rPr lang="zh-CN" altLang="en-US" sz="3200">
                <a:latin typeface="Times New Roman" panose="02020603050405020304" pitchFamily="18" charset="0"/>
                <a:ea typeface="黑体" panose="02010609060101010101" charset="-122"/>
              </a:rPr>
              <a:t>生产</a:t>
            </a:r>
            <a:r>
              <a:rPr lang="zh-CN" altLang="en-US" sz="3200">
                <a:solidFill>
                  <a:srgbClr val="1D41D5"/>
                </a:solidFill>
                <a:latin typeface="Times New Roman" panose="02020603050405020304" pitchFamily="18" charset="0"/>
                <a:ea typeface="黑体" panose="02010609060101010101" charset="-122"/>
              </a:rPr>
              <a:t>味精</a:t>
            </a:r>
            <a:endParaRPr lang="en-US" altLang="zh-CN" sz="3200">
              <a:solidFill>
                <a:srgbClr val="1D41D5"/>
              </a:solidFill>
              <a:latin typeface="Times New Roman" panose="02020603050405020304" pitchFamily="18" charset="0"/>
              <a:ea typeface="黑体" panose="02010609060101010101" charset="-122"/>
            </a:endParaRPr>
          </a:p>
          <a:p>
            <a:r>
              <a:rPr lang="zh-CN" altLang="en-US" sz="2400">
                <a:latin typeface="Times New Roman" panose="02020603050405020304" pitchFamily="18" charset="0"/>
                <a:ea typeface="黑体" panose="02010609060101010101" charset="-122"/>
              </a:rPr>
              <a:t>（谷氨酸棒状杆菌是一种</a:t>
            </a:r>
            <a:r>
              <a:rPr lang="zh-CN" altLang="en-US" sz="24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charset="-122"/>
              </a:rPr>
              <a:t>好氧细菌</a:t>
            </a:r>
            <a:r>
              <a:rPr lang="zh-CN" altLang="en-US" sz="2400">
                <a:latin typeface="Times New Roman" panose="02020603050405020304" pitchFamily="18" charset="0"/>
                <a:ea typeface="黑体" panose="02010609060101010101" charset="-122"/>
              </a:rPr>
              <a:t>。在有氧条件下，谷氨酸棒状杆菌能将葡萄糖和含氮物质（如尿素、硫酸铵、氨水）合成为谷氨酸。谷氨酸经过人们的进一步加工，就成为谷氨酸钠──味精）</a:t>
            </a:r>
            <a:endParaRPr lang="en-US" altLang="zh-CN" sz="2800">
              <a:latin typeface="Times New Roman" panose="02020603050405020304" pitchFamily="18" charset="0"/>
              <a:ea typeface="黑体" panose="02010609060101010101" charset="-122"/>
            </a:endParaRPr>
          </a:p>
        </p:txBody>
      </p:sp>
      <p:sp>
        <p:nvSpPr>
          <p:cNvPr id="9" name="文本框 8"/>
          <p:cNvSpPr txBox="1">
            <a:spLocks noChangeArrowheads="1"/>
          </p:cNvSpPr>
          <p:nvPr/>
        </p:nvSpPr>
        <p:spPr bwMode="auto">
          <a:xfrm>
            <a:off x="366987" y="2136285"/>
            <a:ext cx="7856860" cy="1322070"/>
          </a:xfrm>
          <a:prstGeom prst="rect">
            <a:avLst/>
          </a:prstGeom>
          <a:noFill/>
          <a:ln w="12700">
            <a:solidFill>
              <a:srgbClr val="FFC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457200" indent="-457200">
              <a:spcBef>
                <a:spcPct val="0"/>
              </a:spcBef>
              <a:buFont typeface="Arial" pitchFamily="34" charset="0"/>
              <a:buChar char="•"/>
            </a:pPr>
            <a:r>
              <a:rPr lang="zh-CN" altLang="en-US" sz="3200">
                <a:solidFill>
                  <a:srgbClr val="1D41D5"/>
                </a:solidFill>
                <a:latin typeface="Times New Roman" panose="02020603050405020304" pitchFamily="18" charset="0"/>
                <a:ea typeface="黑体" panose="02010609060101010101" charset="-122"/>
              </a:rPr>
              <a:t>醋酸杆菌</a:t>
            </a:r>
            <a:r>
              <a:rPr lang="en-US" altLang="zh-CN" sz="3200">
                <a:latin typeface="Times New Roman" panose="02020603050405020304" pitchFamily="18" charset="0"/>
                <a:ea typeface="黑体" panose="02010609060101010101" charset="-122"/>
              </a:rPr>
              <a:t>--</a:t>
            </a:r>
            <a:r>
              <a:rPr lang="zh-CN" altLang="en-US" sz="3200">
                <a:latin typeface="Times New Roman" panose="02020603050405020304" pitchFamily="18" charset="0"/>
                <a:ea typeface="黑体" panose="02010609060101010101" charset="-122"/>
              </a:rPr>
              <a:t>生产</a:t>
            </a:r>
            <a:r>
              <a:rPr lang="zh-CN" altLang="en-US" sz="3200">
                <a:solidFill>
                  <a:srgbClr val="1D41D5"/>
                </a:solidFill>
                <a:latin typeface="Times New Roman" panose="02020603050405020304" pitchFamily="18" charset="0"/>
                <a:ea typeface="黑体" panose="02010609060101010101" charset="-122"/>
              </a:rPr>
              <a:t>食醋</a:t>
            </a:r>
            <a:endParaRPr lang="en-US" altLang="zh-CN" sz="3200">
              <a:solidFill>
                <a:srgbClr val="1D41D5"/>
              </a:solidFill>
              <a:latin typeface="Times New Roman" panose="02020603050405020304" pitchFamily="18" charset="0"/>
              <a:ea typeface="黑体" panose="02010609060101010101" charset="-122"/>
            </a:endParaRPr>
          </a:p>
          <a:p>
            <a:r>
              <a:rPr lang="zh-CN" altLang="en-US" sz="2400">
                <a:latin typeface="Times New Roman" panose="02020603050405020304" pitchFamily="18" charset="0"/>
                <a:ea typeface="黑体" panose="02010609060101010101" charset="-122"/>
              </a:rPr>
              <a:t>（醋酸杆菌是一种</a:t>
            </a:r>
            <a:r>
              <a:rPr lang="zh-CN" altLang="en-US" sz="24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charset="-122"/>
              </a:rPr>
              <a:t>好氧细菌</a:t>
            </a:r>
            <a:r>
              <a:rPr lang="zh-CN" altLang="en-US" sz="2400">
                <a:latin typeface="Times New Roman" panose="02020603050405020304" pitchFamily="18" charset="0"/>
                <a:ea typeface="黑体" panose="02010609060101010101" charset="-122"/>
              </a:rPr>
              <a:t>。在氧气充足和具有酒精底物的条件下，醋酸杆菌大量繁殖并将酒精氧化分解成醋酸 ）</a:t>
            </a:r>
            <a:endParaRPr lang="en-US" altLang="zh-CN" sz="2400">
              <a:solidFill>
                <a:srgbClr val="1D41D5"/>
              </a:solidFill>
              <a:latin typeface="Times New Roman" panose="02020603050405020304" pitchFamily="18" charset="0"/>
              <a:ea typeface="黑体" panose="02010609060101010101" charset="-122"/>
            </a:endParaRPr>
          </a:p>
        </p:txBody>
      </p:sp>
    </p:spTree>
    <p:custDataLst>
      <p:tags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4"/>
          <p:cNvPicPr>
            <a:picLocks noChangeAspect="1" noChangeArrowheads="1"/>
          </p:cNvPicPr>
          <p:nvPr/>
        </p:nvPicPr>
        <p:blipFill>
          <a:blip r:embed="rId3" r:link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747331" y="1550103"/>
            <a:ext cx="4101465" cy="25768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 Box 6"/>
          <p:cNvSpPr txBox="1">
            <a:spLocks noChangeArrowheads="1"/>
          </p:cNvSpPr>
          <p:nvPr/>
        </p:nvSpPr>
        <p:spPr bwMode="auto">
          <a:xfrm>
            <a:off x="407200" y="898075"/>
            <a:ext cx="10278061" cy="6076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buClrTx/>
              <a:buSzTx/>
            </a:pPr>
            <a:r>
              <a:rPr lang="en-US" altLang="zh-CN" sz="2800">
                <a:solidFill>
                  <a:srgbClr val="0000CC"/>
                </a:solidFill>
                <a:latin typeface="Times New Roman" panose="02020603050405020304" pitchFamily="18" charset="0"/>
                <a:ea typeface="黑体" panose="02010609060101010101" charset="-122"/>
                <a:sym typeface="+mn-ea"/>
              </a:rPr>
              <a:t>(1)机</a:t>
            </a:r>
            <a:r>
              <a:rPr lang="en-US" altLang="zh-CN" sz="2800">
                <a:solidFill>
                  <a:srgbClr val="4B4BDB"/>
                </a:solidFill>
                <a:latin typeface="Times New Roman" panose="02020603050405020304" pitchFamily="18" charset="0"/>
                <a:ea typeface="黑体" panose="02010609060101010101" charset="-122"/>
                <a:sym typeface="+mn-ea"/>
              </a:rPr>
              <a:t>理</a:t>
            </a:r>
            <a:r>
              <a:rPr lang="en-US" altLang="zh-CN" sz="2800">
                <a:solidFill>
                  <a:srgbClr val="0000CC"/>
                </a:solidFill>
                <a:latin typeface="Times New Roman" panose="02020603050405020304" pitchFamily="18" charset="0"/>
                <a:ea typeface="黑体" panose="02010609060101010101" charset="-122"/>
                <a:sym typeface="+mn-ea"/>
              </a:rPr>
              <a:t>：</a:t>
            </a:r>
            <a:r>
              <a:rPr lang="en-US" altLang="zh-CN" sz="2800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charset="-122"/>
                <a:sym typeface="+mn-ea"/>
              </a:rPr>
              <a:t>水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charset="-122"/>
                <a:sym typeface="+mn-ea"/>
              </a:rPr>
              <a:t>作为有氧呼吸的原料和环境</a:t>
            </a:r>
            <a:r>
              <a:rPr lang="en-US" altLang="zh-CN" sz="2800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charset="-122"/>
                <a:sym typeface="+mn-ea"/>
              </a:rPr>
              <a:t>影响细胞呼吸的速率。</a:t>
            </a:r>
          </a:p>
        </p:txBody>
      </p:sp>
      <p:sp>
        <p:nvSpPr>
          <p:cNvPr id="4" name="Text Box 7"/>
          <p:cNvSpPr txBox="1">
            <a:spLocks noChangeArrowheads="1"/>
          </p:cNvSpPr>
          <p:nvPr/>
        </p:nvSpPr>
        <p:spPr bwMode="auto">
          <a:xfrm>
            <a:off x="566028" y="3753924"/>
            <a:ext cx="10773557" cy="1641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atinLnBrk="0">
              <a:lnSpc>
                <a:spcPct val="120000"/>
              </a:lnSpc>
            </a:pPr>
            <a:r>
              <a:rPr lang="en-US" altLang="zh-CN" sz="2800">
                <a:solidFill>
                  <a:srgbClr val="0000CC"/>
                </a:solidFill>
                <a:latin typeface="Times New Roman" panose="02020603050405020304" pitchFamily="18" charset="0"/>
                <a:ea typeface="黑体" panose="02010609060101010101" charset="-122"/>
              </a:rPr>
              <a:t>(2)</a:t>
            </a:r>
            <a:r>
              <a:rPr lang="zh-CN" altLang="en-US" sz="2800">
                <a:solidFill>
                  <a:srgbClr val="0000CC"/>
                </a:solidFill>
                <a:latin typeface="Times New Roman" panose="02020603050405020304" pitchFamily="18" charset="0"/>
                <a:ea typeface="黑体" panose="02010609060101010101" charset="-122"/>
              </a:rPr>
              <a:t>应用：</a:t>
            </a:r>
          </a:p>
          <a:p>
            <a:pPr>
              <a:lnSpc>
                <a:spcPct val="120000"/>
              </a:lnSpc>
            </a:pPr>
            <a:r>
              <a:rPr lang="zh-CN" altLang="en-US" sz="2800">
                <a:latin typeface="Times New Roman" panose="02020603050405020304" pitchFamily="18" charset="0"/>
                <a:ea typeface="黑体" panose="02010609060101010101" charset="-122"/>
              </a:rPr>
              <a:t>①</a:t>
            </a:r>
            <a:r>
              <a:rPr lang="zh-CN" altLang="en-US" sz="2800">
                <a:solidFill>
                  <a:srgbClr val="0E0BF1"/>
                </a:solidFill>
                <a:latin typeface="Times New Roman" panose="02020603050405020304" pitchFamily="18" charset="0"/>
                <a:ea typeface="黑体" panose="02010609060101010101" charset="-122"/>
              </a:rPr>
              <a:t>粮食在收仓前进行晾晒处理，</a:t>
            </a:r>
            <a:r>
              <a:rPr lang="zh-CN" altLang="zh-CN" sz="2800" kern="1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/>
              </a:rPr>
              <a:t>以降低含水量，从而降低呼吸速率</a:t>
            </a:r>
            <a:r>
              <a:rPr lang="zh-CN" altLang="en-US" sz="2800">
                <a:latin typeface="Times New Roman" panose="02020603050405020304" pitchFamily="18" charset="0"/>
                <a:ea typeface="黑体" panose="02010609060101010101" charset="-122"/>
              </a:rPr>
              <a:t>；</a:t>
            </a:r>
          </a:p>
          <a:p>
            <a:pPr>
              <a:lnSpc>
                <a:spcPct val="120000"/>
              </a:lnSpc>
            </a:pPr>
            <a:r>
              <a:rPr lang="zh-CN" altLang="en-US" sz="2800">
                <a:latin typeface="Times New Roman" panose="02020603050405020304" pitchFamily="18" charset="0"/>
                <a:ea typeface="黑体" panose="02010609060101010101" charset="-122"/>
              </a:rPr>
              <a:t>②</a:t>
            </a:r>
            <a:r>
              <a:rPr lang="zh-CN" altLang="en-US" sz="2800">
                <a:solidFill>
                  <a:srgbClr val="0E0BF1"/>
                </a:solidFill>
                <a:latin typeface="Times New Roman" panose="02020603050405020304" pitchFamily="18" charset="0"/>
                <a:ea typeface="黑体" panose="02010609060101010101" charset="-122"/>
              </a:rPr>
              <a:t>干种子萌发前进行浸泡处理，</a:t>
            </a:r>
            <a:r>
              <a:rPr lang="zh-CN" altLang="zh-CN" sz="2800" kern="1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/>
              </a:rPr>
              <a:t>以增加含水量提高呼吸速率</a:t>
            </a:r>
            <a:r>
              <a:rPr lang="zh-CN" altLang="en-US" sz="2800">
                <a:latin typeface="Times New Roman" panose="02020603050405020304" pitchFamily="18" charset="0"/>
                <a:ea typeface="黑体" panose="02010609060101010101" charset="-122"/>
              </a:rPr>
              <a:t>。</a:t>
            </a:r>
          </a:p>
        </p:txBody>
      </p:sp>
      <p:sp>
        <p:nvSpPr>
          <p:cNvPr id="5" name="Text Box 52"/>
          <p:cNvSpPr txBox="1">
            <a:spLocks noChangeArrowheads="1"/>
          </p:cNvSpPr>
          <p:nvPr/>
        </p:nvSpPr>
        <p:spPr bwMode="auto">
          <a:xfrm>
            <a:off x="407200" y="221351"/>
            <a:ext cx="591607" cy="645160"/>
          </a:xfrm>
          <a:prstGeom prst="rect">
            <a:avLst/>
          </a:prstGeom>
          <a:solidFill>
            <a:schemeClr val="bg2">
              <a:lumMod val="90000"/>
            </a:schemeClr>
          </a:solidFill>
          <a:ln w="38100">
            <a:noFill/>
            <a:prstDash val="dash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charset="-122"/>
              </a:rPr>
              <a:t>水</a:t>
            </a:r>
          </a:p>
        </p:txBody>
      </p:sp>
    </p:spTree>
    <p:custDataLst>
      <p:tags r:id="rId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 Box 2"/>
          <p:cNvSpPr txBox="1">
            <a:spLocks noChangeArrowheads="1"/>
          </p:cNvSpPr>
          <p:nvPr/>
        </p:nvSpPr>
        <p:spPr bwMode="auto">
          <a:xfrm>
            <a:off x="639884" y="878494"/>
            <a:ext cx="10431389" cy="6508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30000"/>
              </a:lnSpc>
            </a:pPr>
            <a:r>
              <a:rPr lang="en-US" altLang="zh-CN" sz="2800">
                <a:solidFill>
                  <a:srgbClr val="0000CC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(1)</a:t>
            </a:r>
            <a:r>
              <a:rPr lang="zh-CN" altLang="en-US" sz="2800">
                <a:solidFill>
                  <a:srgbClr val="0000CC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机理：</a:t>
            </a:r>
            <a:r>
              <a:rPr lang="en-US" altLang="zh-CN" sz="28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CO</a:t>
            </a:r>
            <a:r>
              <a:rPr lang="en-US" altLang="zh-CN" sz="2800" baseline="-250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2</a:t>
            </a:r>
            <a:r>
              <a:rPr lang="zh-CN" altLang="en-US" sz="28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是细胞呼吸的产物，对细胞呼吸具有抑制作用。</a:t>
            </a:r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3" r:link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163303" y="1573986"/>
            <a:ext cx="3384550" cy="2455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 Box 6"/>
          <p:cNvSpPr txBox="1">
            <a:spLocks noChangeArrowheads="1"/>
          </p:cNvSpPr>
          <p:nvPr/>
        </p:nvSpPr>
        <p:spPr bwMode="auto">
          <a:xfrm>
            <a:off x="471214" y="4922128"/>
            <a:ext cx="10768727" cy="9531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/>
            <a:r>
              <a:rPr lang="en-US" altLang="zh-CN" sz="2800">
                <a:solidFill>
                  <a:srgbClr val="0000CC"/>
                </a:solidFill>
                <a:latin typeface="Times New Roman" panose="02020603050405020304" pitchFamily="18" charset="0"/>
                <a:ea typeface="黑体" panose="02010609060101010101" charset="-122"/>
              </a:rPr>
              <a:t>(</a:t>
            </a:r>
            <a:r>
              <a:rPr lang="zh-CN" altLang="en-US" sz="2800">
                <a:solidFill>
                  <a:srgbClr val="0000CC"/>
                </a:solidFill>
                <a:latin typeface="Times New Roman" panose="02020603050405020304" pitchFamily="18" charset="0"/>
                <a:ea typeface="黑体" panose="02010609060101010101" charset="-122"/>
              </a:rPr>
              <a:t>3</a:t>
            </a:r>
            <a:r>
              <a:rPr lang="en-US" altLang="zh-CN" sz="2800">
                <a:solidFill>
                  <a:srgbClr val="0000CC"/>
                </a:solidFill>
                <a:latin typeface="Times New Roman" panose="02020603050405020304" pitchFamily="18" charset="0"/>
                <a:ea typeface="黑体" panose="02010609060101010101" charset="-122"/>
              </a:rPr>
              <a:t>)</a:t>
            </a:r>
            <a:r>
              <a:rPr lang="zh-CN" altLang="en-US" sz="2800">
                <a:solidFill>
                  <a:srgbClr val="0000CC"/>
                </a:solidFill>
                <a:latin typeface="Times New Roman" panose="02020603050405020304" pitchFamily="18" charset="0"/>
                <a:ea typeface="黑体" panose="02010609060101010101" charset="-122"/>
              </a:rPr>
              <a:t>应用：</a:t>
            </a:r>
            <a:r>
              <a:rPr lang="zh-CN" altLang="en-US" sz="2800">
                <a:latin typeface="Times New Roman" panose="02020603050405020304" pitchFamily="18" charset="0"/>
                <a:ea typeface="黑体" panose="02010609060101010101" charset="-122"/>
              </a:rPr>
              <a:t>适当增加</a:t>
            </a:r>
            <a:r>
              <a:rPr lang="en-US" altLang="zh-CN" sz="2800">
                <a:latin typeface="Times New Roman" panose="02020603050405020304" pitchFamily="18" charset="0"/>
                <a:ea typeface="黑体" panose="02010609060101010101" charset="-122"/>
              </a:rPr>
              <a:t>CO</a:t>
            </a:r>
            <a:r>
              <a:rPr lang="en-US" altLang="zh-CN" sz="2800" baseline="-250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2</a:t>
            </a:r>
            <a:r>
              <a:rPr lang="zh-CN" altLang="en-US" sz="2800">
                <a:latin typeface="Times New Roman" panose="02020603050405020304" pitchFamily="18" charset="0"/>
                <a:ea typeface="黑体" panose="02010609060101010101" charset="-122"/>
              </a:rPr>
              <a:t>浓度，有利于水果和蔬菜的保鲜，抑制细胞呼吸，减少有机物的消耗。</a:t>
            </a:r>
          </a:p>
        </p:txBody>
      </p:sp>
      <p:sp>
        <p:nvSpPr>
          <p:cNvPr id="5" name="Text Box 6"/>
          <p:cNvSpPr txBox="1">
            <a:spLocks noChangeArrowheads="1"/>
          </p:cNvSpPr>
          <p:nvPr/>
        </p:nvSpPr>
        <p:spPr bwMode="auto">
          <a:xfrm>
            <a:off x="485425" y="3896946"/>
            <a:ext cx="10585847" cy="9531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/>
            <a:r>
              <a:rPr lang="en-US" altLang="zh-CN" sz="2800">
                <a:solidFill>
                  <a:srgbClr val="0000CC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(2)</a:t>
            </a:r>
            <a:r>
              <a:rPr lang="zh-CN" altLang="en-US" sz="2800">
                <a:solidFill>
                  <a:srgbClr val="0000CC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曲线分析：</a:t>
            </a:r>
            <a:r>
              <a:rPr lang="en-US" altLang="zh-CN" sz="2800">
                <a:latin typeface="Times New Roman" panose="02020603050405020304" pitchFamily="18" charset="0"/>
                <a:ea typeface="黑体" panose="02010609060101010101" charset="-122"/>
              </a:rPr>
              <a:t>CO</a:t>
            </a:r>
            <a:r>
              <a:rPr lang="en-US" altLang="zh-CN" sz="2800" baseline="-250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2</a:t>
            </a:r>
            <a:r>
              <a:rPr lang="zh-CN" altLang="en-US" sz="2800">
                <a:latin typeface="Times New Roman" panose="02020603050405020304" pitchFamily="18" charset="0"/>
                <a:ea typeface="黑体" panose="02010609060101010101" charset="-122"/>
              </a:rPr>
              <a:t>浓度作为呼吸抑制剂，抑制细胞呼吸，</a:t>
            </a:r>
            <a:r>
              <a:rPr lang="en-US" altLang="zh-CN" sz="2800">
                <a:latin typeface="Times New Roman" panose="02020603050405020304" pitchFamily="18" charset="0"/>
                <a:ea typeface="黑体" panose="02010609060101010101" charset="-122"/>
              </a:rPr>
              <a:t>CO</a:t>
            </a:r>
            <a:r>
              <a:rPr lang="en-US" altLang="zh-CN" sz="2800" baseline="-250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2</a:t>
            </a:r>
            <a:r>
              <a:rPr lang="zh-CN" altLang="en-US" sz="2800">
                <a:latin typeface="Times New Roman" panose="02020603050405020304" pitchFamily="18" charset="0"/>
                <a:ea typeface="黑体" panose="02010609060101010101" charset="-122"/>
                <a:sym typeface="Arial" pitchFamily="34" charset="0"/>
              </a:rPr>
              <a:t>浓度越高，抑制作用越明显。</a:t>
            </a:r>
          </a:p>
        </p:txBody>
      </p:sp>
      <p:sp>
        <p:nvSpPr>
          <p:cNvPr id="6" name="Text Box 52"/>
          <p:cNvSpPr txBox="1">
            <a:spLocks noChangeArrowheads="1"/>
          </p:cNvSpPr>
          <p:nvPr/>
        </p:nvSpPr>
        <p:spPr bwMode="auto">
          <a:xfrm>
            <a:off x="330395" y="232846"/>
            <a:ext cx="2562548" cy="645160"/>
          </a:xfrm>
          <a:prstGeom prst="rect">
            <a:avLst/>
          </a:prstGeom>
          <a:solidFill>
            <a:schemeClr val="bg2">
              <a:lumMod val="90000"/>
            </a:schemeClr>
          </a:solidFill>
          <a:ln w="38100">
            <a:noFill/>
            <a:prstDash val="dash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36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charset="-122"/>
              </a:rPr>
              <a:t>CO</a:t>
            </a:r>
            <a:r>
              <a:rPr lang="en-US" altLang="zh-CN" sz="3600" baseline="-250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charset="-122"/>
              </a:rPr>
              <a:t>2</a:t>
            </a:r>
            <a:r>
              <a:rPr lang="zh-CN" altLang="en-US" sz="36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charset="-122"/>
              </a:rPr>
              <a:t>浓度</a:t>
            </a:r>
          </a:p>
        </p:txBody>
      </p:sp>
    </p:spTree>
    <p:custDataLst>
      <p:tags r:id="rId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/>
        </p:nvSpPr>
        <p:spPr>
          <a:xfrm>
            <a:off x="508300" y="307314"/>
            <a:ext cx="4232512" cy="9220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700655"/>
              </a:tabLst>
            </a:pPr>
            <a:r>
              <a:rPr lang="zh-CN" altLang="zh-CN" sz="3600" b="1" kern="1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/>
              </a:rPr>
              <a:t>水果与粮食的保存</a:t>
            </a:r>
          </a:p>
        </p:txBody>
      </p:sp>
      <p:sp>
        <p:nvSpPr>
          <p:cNvPr id="8" name="Text Box 6"/>
          <p:cNvSpPr txBox="1">
            <a:spLocks noChangeArrowheads="1"/>
          </p:cNvSpPr>
          <p:nvPr/>
        </p:nvSpPr>
        <p:spPr bwMode="auto">
          <a:xfrm>
            <a:off x="1132397" y="1342628"/>
            <a:ext cx="9362102" cy="10147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457200" indent="-457200" algn="just">
              <a:buFont typeface="Arial" pitchFamily="34" charset="0"/>
              <a:buChar char="•"/>
            </a:pPr>
            <a:r>
              <a:rPr lang="zh-CN" altLang="en-US" sz="2800">
                <a:latin typeface="Times New Roman" panose="02020603050405020304" pitchFamily="18" charset="0"/>
                <a:ea typeface="黑体" panose="02010609060101010101" charset="-122"/>
              </a:rPr>
              <a:t>为了抑制呼吸作用，</a:t>
            </a:r>
            <a:r>
              <a:rPr lang="zh-CN" altLang="en-US" sz="3200">
                <a:solidFill>
                  <a:srgbClr val="0E0BF1"/>
                </a:solidFill>
                <a:latin typeface="Times New Roman" panose="02020603050405020304" pitchFamily="18" charset="0"/>
                <a:ea typeface="黑体" panose="02010609060101010101" charset="-122"/>
              </a:rPr>
              <a:t>果蔬</a:t>
            </a:r>
            <a:r>
              <a:rPr lang="zh-CN" altLang="en-US" sz="2800">
                <a:latin typeface="Times New Roman" panose="02020603050405020304" pitchFamily="18" charset="0"/>
                <a:ea typeface="黑体" panose="02010609060101010101" charset="-122"/>
              </a:rPr>
              <a:t>储藏时采用</a:t>
            </a:r>
            <a:r>
              <a:rPr lang="zh-CN" altLang="en-US" sz="2800">
                <a:solidFill>
                  <a:srgbClr val="0E0BF1"/>
                </a:solidFill>
                <a:latin typeface="Times New Roman" panose="02020603050405020304" pitchFamily="18" charset="0"/>
                <a:ea typeface="黑体" panose="02010609060101010101" charset="-122"/>
              </a:rPr>
              <a:t>零上低温、低氧（或充氮气）、一定湿度</a:t>
            </a:r>
          </a:p>
        </p:txBody>
      </p:sp>
      <p:sp>
        <p:nvSpPr>
          <p:cNvPr id="9" name="Text Box 6"/>
          <p:cNvSpPr txBox="1">
            <a:spLocks noChangeArrowheads="1"/>
          </p:cNvSpPr>
          <p:nvPr/>
        </p:nvSpPr>
        <p:spPr bwMode="auto">
          <a:xfrm>
            <a:off x="1132397" y="2921168"/>
            <a:ext cx="9362102" cy="10147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457200" indent="-457200" algn="just">
              <a:buFont typeface="Arial" pitchFamily="34" charset="0"/>
              <a:buChar char="•"/>
            </a:pPr>
            <a:r>
              <a:rPr lang="zh-CN" altLang="en-US" sz="3200">
                <a:solidFill>
                  <a:srgbClr val="0E0BF1"/>
                </a:solidFill>
                <a:latin typeface="Times New Roman" panose="02020603050405020304" pitchFamily="18" charset="0"/>
                <a:ea typeface="黑体" panose="02010609060101010101" charset="-122"/>
              </a:rPr>
              <a:t>粮食</a:t>
            </a:r>
            <a:r>
              <a:rPr lang="zh-CN" altLang="en-US" sz="2800">
                <a:latin typeface="Times New Roman" panose="02020603050405020304" pitchFamily="18" charset="0"/>
                <a:ea typeface="黑体" panose="02010609060101010101" charset="-122"/>
              </a:rPr>
              <a:t>储藏时，要</a:t>
            </a:r>
            <a:r>
              <a:rPr lang="zh-CN" altLang="en-US" sz="2800">
                <a:solidFill>
                  <a:srgbClr val="0E0BF1"/>
                </a:solidFill>
                <a:latin typeface="Times New Roman" panose="02020603050405020304" pitchFamily="18" charset="0"/>
                <a:ea typeface="黑体" panose="02010609060101010101" charset="-122"/>
              </a:rPr>
              <a:t>低温、低氧、干燥，</a:t>
            </a:r>
            <a:r>
              <a:rPr lang="zh-CN" altLang="en-US" sz="2800">
                <a:latin typeface="Times New Roman" panose="02020603050405020304" pitchFamily="18" charset="0"/>
                <a:ea typeface="黑体" panose="02010609060101010101" charset="-122"/>
              </a:rPr>
              <a:t>抑制呼吸作用，延长保存时间</a:t>
            </a:r>
          </a:p>
        </p:txBody>
      </p:sp>
    </p:spTree>
    <p:custDataLst>
      <p:tags r:id="rId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矩形 13"/>
          <p:cNvSpPr/>
          <p:nvPr/>
        </p:nvSpPr>
        <p:spPr>
          <a:xfrm>
            <a:off x="389206" y="330974"/>
            <a:ext cx="11412000" cy="590804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en-US" altLang="zh-CN" sz="2800" kern="100">
                <a:latin typeface="Times New Roman" panose="02020603050405020304" pitchFamily="18" charset="0"/>
                <a:ea typeface="黑体" panose="02010609060101010101" charset="-122"/>
                <a:cs typeface="Courier New" panose="02070309020205020404" pitchFamily="49" charset="0"/>
              </a:rPr>
              <a:t>1.</a:t>
            </a:r>
            <a:r>
              <a:rPr lang="zh-CN" altLang="zh-CN" sz="2800" kern="1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如图表示</a:t>
            </a:r>
            <a:r>
              <a:rPr lang="en-US" altLang="zh-CN" sz="2800" kern="100">
                <a:latin typeface="Times New Roman" panose="02020603050405020304" pitchFamily="18" charset="0"/>
                <a:ea typeface="黑体" panose="02010609060101010101" charset="-122"/>
                <a:cs typeface="Courier New" panose="02070309020205020404" pitchFamily="49" charset="0"/>
              </a:rPr>
              <a:t>O</a:t>
            </a:r>
            <a:r>
              <a:rPr lang="en-US" altLang="zh-CN" sz="2800" kern="100" baseline="-25000">
                <a:latin typeface="Times New Roman" panose="02020603050405020304" pitchFamily="18" charset="0"/>
                <a:ea typeface="黑体" panose="02010609060101010101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浓度和温度对大豆根尖细胞有氧呼吸速率的影响。下列有关叙述错误的是</a:t>
            </a:r>
            <a:endParaRPr lang="zh-CN" altLang="zh-CN" sz="1050" kern="100">
              <a:latin typeface="Times New Roman" panose="02020603050405020304" pitchFamily="18" charset="0"/>
              <a:ea typeface="黑体" panose="02010609060101010101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en-US" altLang="zh-CN" sz="2800" kern="100">
                <a:latin typeface="Times New Roman" panose="02020603050405020304" pitchFamily="18" charset="0"/>
                <a:ea typeface="黑体" panose="02010609060101010101" charset="-122"/>
                <a:cs typeface="Courier New" panose="02070309020205020404" pitchFamily="49" charset="0"/>
              </a:rPr>
              <a:t>A.</a:t>
            </a:r>
            <a:r>
              <a:rPr lang="zh-CN" altLang="zh-CN" sz="2800" kern="1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由图可知，细胞有氧呼吸的最适温度介于</a:t>
            </a:r>
            <a:r>
              <a:rPr lang="en-US" altLang="zh-CN" sz="2800" kern="100">
                <a:latin typeface="Times New Roman" panose="02020603050405020304" pitchFamily="18" charset="0"/>
                <a:ea typeface="黑体" panose="02010609060101010101" charset="-122"/>
                <a:cs typeface="Courier New" panose="02070309020205020404" pitchFamily="49" charset="0"/>
              </a:rPr>
              <a:t>30 </a:t>
            </a:r>
            <a:r>
              <a:rPr lang="en-US" altLang="zh-CN" sz="2800" kern="1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℃ </a:t>
            </a: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en-US" altLang="zh-CN" sz="2800" kern="1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  </a:t>
            </a:r>
            <a:r>
              <a:rPr lang="zh-CN" altLang="zh-CN" sz="2800" kern="1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和</a:t>
            </a:r>
            <a:r>
              <a:rPr lang="en-US" altLang="zh-CN" sz="2800" kern="100">
                <a:latin typeface="Times New Roman" panose="02020603050405020304" pitchFamily="18" charset="0"/>
                <a:ea typeface="黑体" panose="02010609060101010101" charset="-122"/>
                <a:cs typeface="Courier New" panose="02070309020205020404" pitchFamily="49" charset="0"/>
              </a:rPr>
              <a:t>35 </a:t>
            </a:r>
            <a:r>
              <a:rPr lang="en-US" altLang="zh-CN" sz="2800" kern="1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℃</a:t>
            </a:r>
            <a:r>
              <a:rPr lang="zh-CN" altLang="zh-CN" sz="2800" kern="1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之间</a:t>
            </a:r>
            <a:endParaRPr lang="zh-CN" altLang="zh-CN" sz="1050" kern="100">
              <a:latin typeface="Times New Roman" panose="02020603050405020304" pitchFamily="18" charset="0"/>
              <a:ea typeface="黑体" panose="02010609060101010101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en-US" altLang="zh-CN" sz="2800" kern="100">
                <a:latin typeface="Times New Roman" panose="02020603050405020304" pitchFamily="18" charset="0"/>
                <a:ea typeface="黑体" panose="02010609060101010101" charset="-122"/>
                <a:cs typeface="Courier New" panose="02070309020205020404" pitchFamily="49" charset="0"/>
              </a:rPr>
              <a:t>B.O</a:t>
            </a:r>
            <a:r>
              <a:rPr lang="en-US" altLang="zh-CN" sz="2800" kern="100" baseline="-25000">
                <a:latin typeface="Times New Roman" panose="02020603050405020304" pitchFamily="18" charset="0"/>
                <a:ea typeface="黑体" panose="02010609060101010101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浓度为</a:t>
            </a:r>
            <a:r>
              <a:rPr lang="en-US" altLang="zh-CN" sz="2800" kern="100">
                <a:latin typeface="Times New Roman" panose="02020603050405020304" pitchFamily="18" charset="0"/>
                <a:ea typeface="黑体" panose="02010609060101010101" charset="-122"/>
                <a:cs typeface="Courier New" panose="02070309020205020404" pitchFamily="49" charset="0"/>
              </a:rPr>
              <a:t>0</a:t>
            </a:r>
            <a:r>
              <a:rPr lang="zh-CN" altLang="zh-CN" sz="2800" kern="1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时，细胞中能够产生</a:t>
            </a:r>
            <a:r>
              <a:rPr lang="en-US" altLang="zh-CN" sz="2800" kern="100">
                <a:latin typeface="Times New Roman" panose="02020603050405020304" pitchFamily="18" charset="0"/>
                <a:ea typeface="黑体" panose="02010609060101010101" charset="-122"/>
                <a:cs typeface="Courier New" panose="02070309020205020404" pitchFamily="49" charset="0"/>
              </a:rPr>
              <a:t>ATP</a:t>
            </a:r>
            <a:r>
              <a:rPr lang="zh-CN" altLang="zh-CN" sz="2800" kern="1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的场所是细</a:t>
            </a:r>
            <a:endParaRPr lang="en-US" altLang="zh-CN" sz="2800" kern="100"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en-US" altLang="zh-CN" sz="2800" kern="1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   </a:t>
            </a:r>
            <a:r>
              <a:rPr lang="zh-CN" altLang="zh-CN" sz="2800" kern="1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胞质基质</a:t>
            </a:r>
            <a:endParaRPr lang="zh-CN" altLang="zh-CN" sz="1050" kern="100">
              <a:latin typeface="Times New Roman" panose="02020603050405020304" pitchFamily="18" charset="0"/>
              <a:ea typeface="黑体" panose="02010609060101010101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en-US" altLang="zh-CN" sz="2800" kern="100">
                <a:latin typeface="Times New Roman" panose="02020603050405020304" pitchFamily="18" charset="0"/>
                <a:ea typeface="黑体" panose="02010609060101010101" charset="-122"/>
                <a:cs typeface="Courier New" panose="02070309020205020404" pitchFamily="49" charset="0"/>
              </a:rPr>
              <a:t>C.20 </a:t>
            </a:r>
            <a:r>
              <a:rPr lang="en-US" altLang="zh-CN" sz="2800" kern="1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℃</a:t>
            </a:r>
            <a:r>
              <a:rPr lang="zh-CN" altLang="zh-CN" sz="2800" kern="1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时有氧呼吸的酶活性高于</a:t>
            </a:r>
            <a:r>
              <a:rPr lang="en-US" altLang="zh-CN" sz="2800" kern="100">
                <a:latin typeface="Times New Roman" panose="02020603050405020304" pitchFamily="18" charset="0"/>
                <a:ea typeface="黑体" panose="02010609060101010101" charset="-122"/>
                <a:cs typeface="Courier New" panose="02070309020205020404" pitchFamily="49" charset="0"/>
              </a:rPr>
              <a:t>15 </a:t>
            </a:r>
            <a:r>
              <a:rPr lang="en-US" altLang="zh-CN" sz="2800" kern="1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℃</a:t>
            </a:r>
            <a:r>
              <a:rPr lang="zh-CN" altLang="zh-CN" sz="2800" kern="1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时有氧呼吸</a:t>
            </a:r>
            <a:endParaRPr lang="en-US" altLang="zh-CN" sz="2800" kern="100"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en-US" altLang="zh-CN" sz="2800" kern="1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   </a:t>
            </a:r>
            <a:r>
              <a:rPr lang="zh-CN" altLang="zh-CN" sz="2800" kern="1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的酶活性</a:t>
            </a:r>
            <a:endParaRPr lang="zh-CN" altLang="zh-CN" sz="1050" kern="100">
              <a:latin typeface="Times New Roman" panose="02020603050405020304" pitchFamily="18" charset="0"/>
              <a:ea typeface="黑体" panose="02010609060101010101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en-US" altLang="zh-CN" sz="2800" kern="100">
                <a:latin typeface="Times New Roman" panose="02020603050405020304" pitchFamily="18" charset="0"/>
                <a:ea typeface="黑体" panose="02010609060101010101" charset="-122"/>
                <a:cs typeface="Courier New" panose="02070309020205020404" pitchFamily="49" charset="0"/>
              </a:rPr>
              <a:t>D.</a:t>
            </a:r>
            <a:r>
              <a:rPr lang="zh-CN" altLang="zh-CN" sz="2800" kern="1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与</a:t>
            </a:r>
            <a:r>
              <a:rPr lang="en-US" altLang="zh-CN" sz="2800" kern="100">
                <a:latin typeface="Times New Roman" panose="02020603050405020304" pitchFamily="18" charset="0"/>
                <a:ea typeface="黑体" panose="02010609060101010101" charset="-122"/>
                <a:cs typeface="Courier New" panose="02070309020205020404" pitchFamily="49" charset="0"/>
              </a:rPr>
              <a:t>a</a:t>
            </a:r>
            <a:r>
              <a:rPr lang="zh-CN" altLang="zh-CN" sz="2800" kern="1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点相比，限制</a:t>
            </a:r>
            <a:r>
              <a:rPr lang="en-US" altLang="zh-CN" sz="2800" kern="100">
                <a:latin typeface="Times New Roman" panose="02020603050405020304" pitchFamily="18" charset="0"/>
                <a:ea typeface="黑体" panose="02010609060101010101" charset="-122"/>
                <a:cs typeface="Courier New" panose="02070309020205020404" pitchFamily="49" charset="0"/>
              </a:rPr>
              <a:t>b</a:t>
            </a:r>
            <a:r>
              <a:rPr lang="zh-CN" altLang="zh-CN" sz="2800" kern="1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点有氧呼吸速率的主要外界因素为温度</a:t>
            </a:r>
            <a:endParaRPr lang="zh-CN" altLang="zh-CN" sz="1050" kern="100">
              <a:effectLst/>
              <a:latin typeface="Times New Roman" panose="02020603050405020304" pitchFamily="18" charset="0"/>
              <a:ea typeface="黑体" panose="02010609060101010101" charset="-122"/>
              <a:cs typeface="Courier New" panose="02070309020205020404" pitchFamily="49" charset="0"/>
            </a:endParaRPr>
          </a:p>
        </p:txBody>
      </p:sp>
      <p:sp>
        <p:nvSpPr>
          <p:cNvPr id="11" name="TextBox 20"/>
          <p:cNvSpPr txBox="1"/>
          <p:nvPr/>
        </p:nvSpPr>
        <p:spPr>
          <a:xfrm>
            <a:off x="6997368" y="1063427"/>
            <a:ext cx="720000" cy="7835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5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charset="-122"/>
              </a:rPr>
              <a:t>A</a:t>
            </a:r>
          </a:p>
        </p:txBody>
      </p:sp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412736" y="1581612"/>
            <a:ext cx="3083070" cy="31443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custDataLst>
      <p:tags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https://d.book118.com/386110041110010050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07"/>
  <p:tag name="KSO_WM_UNIT_COMPATIBLE" val="0"/>
  <p:tag name="KSO_WM_UNIT_DIAGRAM_ISNUMVISUAL" val="0"/>
  <p:tag name="KSO_WM_UNIT_DIAGRAM_ISREFERUNIT" val="0"/>
  <p:tag name="KSO_WM_UNIT_HIGHLIGHT" val="0"/>
  <p:tag name="KSO_WM_UNIT_ID" val="custom20177407_1*a*1"/>
  <p:tag name="KSO_WM_UNIT_INDEX" val="1"/>
  <p:tag name="KSO_WM_UNIT_ISCONTENTSTITLE" val="0"/>
  <p:tag name="KSO_WM_UNIT_LAYERLEVEL" val="1"/>
  <p:tag name="KSO_WM_UNIT_NOCLEAR" val="0"/>
  <p:tag name="KSO_WM_UNIT_PRESET_TEXT" val="复古风小鸟花卉总结"/>
  <p:tag name="KSO_WM_UNIT_TYPE" val="a"/>
  <p:tag name="KSO_WM_UNIT_VALUE" val="22"/>
</p:tagLst>
</file>

<file path=ppt/tags/tag2.xml><?xml version="1.0" encoding="utf-8"?>
<p:tagLst xmlns:p="http://schemas.openxmlformats.org/presentationml/2006/main">
  <p:tag name="KSO_WM_BEAUTIFY_FLAG" val="#wm#"/>
  <p:tag name="KSO_WM_COMBINE_RELATE_SLIDE_ID" val="background20176891_1"/>
  <p:tag name="KSO_WM_SLIDE_ID" val="custom20177407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177407"/>
  <p:tag name="KSO_WM_TEMPLATE_MASTER_THUMB_INDEX" val="12"/>
  <p:tag name="KSO_WM_TEMPLATE_MASTER_TYPE" val="1"/>
  <p:tag name="KSO_WM_TEMPLATE_SUBCATEGORY" val="0"/>
  <p:tag name="KSO_WM_TEMPLATE_THUMBS_INDEX" val="1、4、11、23、25、27"/>
</p:tagLst>
</file>

<file path=ppt/tags/tag3.xml><?xml version="1.0" encoding="utf-8"?>
<p:tagLst xmlns:p="http://schemas.openxmlformats.org/presentationml/2006/main">
  <p:tag name="KSO_WM_BEAUTIFY_FLAG" val="#wm#"/>
  <p:tag name="KSO_WM_TEMPLATE_CATEGORY" val="custom"/>
  <p:tag name="KSO_WM_TEMPLATE_INDEX" val="20177407"/>
</p:tagLst>
</file>

<file path=ppt/tags/tag4.xml><?xml version="1.0" encoding="utf-8"?>
<p:tagLst xmlns:p="http://schemas.openxmlformats.org/presentationml/2006/main">
  <p:tag name="KSO_WM_BEAUTIFY_FLAG" val="#wm#"/>
  <p:tag name="KSO_WM_TEMPLATE_CATEGORY" val="custom"/>
  <p:tag name="KSO_WM_TEMPLATE_INDEX" val="20177407"/>
</p:tagLst>
</file>

<file path=ppt/tags/tag5.xml><?xml version="1.0" encoding="utf-8"?>
<p:tagLst xmlns:p="http://schemas.openxmlformats.org/presentationml/2006/main">
  <p:tag name="KSO_WM_BEAUTIFY_FLAG" val="#wm#"/>
  <p:tag name="KSO_WM_TEMPLATE_CATEGORY" val="custom"/>
  <p:tag name="KSO_WM_TEMPLATE_INDEX" val="20177407"/>
</p:tagLst>
</file>

<file path=ppt/tags/tag6.xml><?xml version="1.0" encoding="utf-8"?>
<p:tagLst xmlns:p="http://schemas.openxmlformats.org/presentationml/2006/main">
  <p:tag name="KSO_WM_BEAUTIFY_FLAG" val="#wm#"/>
  <p:tag name="KSO_WM_TEMPLATE_CATEGORY" val="custom"/>
  <p:tag name="KSO_WM_TEMPLATE_INDEX" val="20177407"/>
</p:tagLst>
</file>

<file path=ppt/tags/tag7.xml><?xml version="1.0" encoding="utf-8"?>
<p:tagLst xmlns:p="http://schemas.openxmlformats.org/presentationml/2006/main">
  <p:tag name="KSO_WM_BEAUTIFY_FLAG" val="#wm#"/>
  <p:tag name="KSO_WM_TEMPLATE_CATEGORY" val="custom"/>
  <p:tag name="KSO_WM_TEMPLATE_INDEX" val="20177407"/>
</p:tagLst>
</file>

<file path=ppt/tags/tag8.xml><?xml version="1.0" encoding="utf-8"?>
<p:tagLst xmlns:p="http://schemas.openxmlformats.org/presentationml/2006/main">
  <p:tag name="KSO_WM_BEAUTIFY_FLAG" val="#wm#"/>
  <p:tag name="KSO_WM_TEMPLATE_CATEGORY" val="custom"/>
  <p:tag name="KSO_WM_TEMPLATE_INDEX" val="20177407"/>
</p:tagLst>
</file>

<file path=ppt/tags/tag9.xml><?xml version="1.0" encoding="utf-8"?>
<p:tagLst xmlns:p="http://schemas.openxmlformats.org/presentationml/2006/main">
  <p:tag name="KSO_WM_BEAUTIFY_FLAG" val="#wm#"/>
  <p:tag name="KSO_WM_TEMPLATE_CATEGORY" val="custom"/>
  <p:tag name="KSO_WM_TEMPLATE_INDEX" val="20177407"/>
</p:tagLst>
</file>

<file path=ppt/tags/tag10.xml><?xml version="1.0" encoding="utf-8"?>
<p:tagLst xmlns:p="http://schemas.openxmlformats.org/presentationml/2006/main">
  <p:tag name="KSO_WM_BEAUTIFY_FLAG" val="#wm#"/>
  <p:tag name="KSO_WM_TEMPLATE_CATEGORY" val="custom"/>
  <p:tag name="KSO_WM_TEMPLATE_INDEX" val="20177407"/>
</p:tagLst>
</file>

<file path=ppt/tags/tag11.xml><?xml version="1.0" encoding="utf-8"?>
<p:tagLst xmlns:p="http://schemas.openxmlformats.org/presentationml/2006/main">
  <p:tag name="KSO_WM_BEAUTIFY_FLAG" val="#wm#"/>
  <p:tag name="KSO_WM_TEMPLATE_CATEGORY" val="custom"/>
  <p:tag name="KSO_WM_TEMPLATE_INDEX" val="20177407"/>
</p:tagLst>
</file>

<file path=ppt/tags/tag12.xml><?xml version="1.0" encoding="utf-8"?>
<p:tagLst xmlns:p="http://schemas.openxmlformats.org/presentationml/2006/main">
  <p:tag name="KSO_WM_BEAUTIFY_FLAG" val="#wm#"/>
  <p:tag name="KSO_WM_TEMPLATE_CATEGORY" val="custom"/>
  <p:tag name="KSO_WM_TEMPLATE_INDEX" val="20177407"/>
</p:tagLst>
</file>

<file path=ppt/tags/tag13.xml><?xml version="1.0" encoding="utf-8"?>
<p:tagLst xmlns:p="http://schemas.openxmlformats.org/presentationml/2006/main">
  <p:tag name="KSO_WM_BEAUTIFY_FLAG" val="#wm#"/>
  <p:tag name="KSO_WM_TEMPLATE_CATEGORY" val="custom"/>
  <p:tag name="KSO_WM_TEMPLATE_INDEX" val="20177407"/>
</p:tagLst>
</file>

<file path=ppt/tags/tag1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等线 Light" panose="020f0302020204030204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等线" panose="020f0502020204030204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3">
      <vt:lpstr>Arial</vt:lpstr>
      <vt:lpstr>Calibri</vt:lpstr>
      <vt:lpstr>等线 Light</vt:lpstr>
      <vt:lpstr>等线</vt:lpstr>
      <vt:lpstr>汉仪旗黑-85S</vt:lpstr>
      <vt:lpstr>Times New Roman</vt:lpstr>
      <vt:lpstr>黑体</vt:lpstr>
      <vt:lpstr>Courier New</vt:lpstr>
      <vt:lpstr>宋体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2024-09-15T16:17:49.624</cp:lastPrinted>
  <dcterms:created xsi:type="dcterms:W3CDTF">2024-09-15T08:17:49Z</dcterms:created>
  <dcterms:modified xsi:type="dcterms:W3CDTF">2024-09-15T08:17:51Z</dcterms:modified>
</cp:coreProperties>
</file>