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6" r:id="rId2"/>
    <p:sldMasterId id="214748374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6" r:id="rId31"/>
  </p:sldIdLst>
  <p:sldSz cx="9144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tags" Target="tags/tag10.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8E33B7E-2DBD-43C3-A908-FEBA7CBF76C9}"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zh-CN" altLang="en-US"/>
        </a:p>
      </dgm:t>
    </dgm:pt>
    <dgm:pt modelId="{479B6CB9-5C3E-4D97-83B4-864666288EE6}" type="parTrans" cxnId="{BB2F2881-D09B-4F16-9F89-77641BDF3760}">
      <dgm:prSet/>
      <dgm:spPr/>
      <dgm:t>
        <a:bodyPr/>
        <a:lstStyle/>
        <a:p>
          <a:endParaRPr lang="zh-CN" altLang="en-US"/>
        </a:p>
      </dgm:t>
    </dgm:pt>
    <dgm:pt modelId="{1182F5DC-2F3A-4655-8619-AEF2984A50B2}">
      <dgm:prSet phldrT="[Text]" custT="1"/>
      <dgm:spPr>
        <a:solidFill>
          <a:schemeClr val="accent1">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200" smtClean="0"/>
            <a:t>企业综合服务商</a:t>
          </a:r>
          <a:endParaRPr lang="zh-CN" altLang="en-US" sz="1200"/>
        </a:p>
      </dgm:t>
    </dgm:pt>
    <dgm:pt modelId="{5510B61A-7549-43AA-A9C1-7A4A7B6B71EB}" type="parTrans" cxnId="{CE7054B2-AC26-42C6-8662-60F8F5C4DE81}">
      <dgm:prSet/>
      <dgm:spPr/>
      <dgm:t>
        <a:bodyPr/>
        <a:lstStyle/>
        <a:p>
          <a:endParaRPr lang="zh-CN" altLang="en-US"/>
        </a:p>
      </dgm:t>
    </dgm:pt>
    <dgm:pt modelId="{79B35B90-3E43-4514-BBEF-0900AA2DC0A8}">
      <dgm:prSet phldrT="[Text]" custT="1"/>
      <dgm:spPr>
        <a:solidFill>
          <a:schemeClr val="accent1">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050" smtClean="0"/>
            <a:t>吸引</a:t>
          </a:r>
          <a:endParaRPr lang="en-US" altLang="zh-CN" sz="1050" smtClean="0"/>
        </a:p>
        <a:p>
          <a:r>
            <a:rPr lang="zh-CN" altLang="en-US" sz="1050" smtClean="0"/>
            <a:t>团队</a:t>
          </a:r>
          <a:endParaRPr lang="zh-CN" altLang="en-US" sz="1050"/>
        </a:p>
      </dgm:t>
    </dgm:pt>
    <dgm:pt modelId="{9D40EB31-2AD9-4CB6-9592-33EB1949DB2D}" type="sibTrans" cxnId="{CE7054B2-AC26-42C6-8662-60F8F5C4DE81}">
      <dgm:prSet/>
      <dgm:spPr>
        <a:solidFill>
          <a:schemeClr val="accent1">
            <a:tint val="60000"/>
            <a:hueOff val="0"/>
            <a:satOff val="0"/>
            <a:lumOff val="0"/>
            <a:alphaOff val="0"/>
          </a:schemeClr>
        </a:solidFill>
        <a:ln>
          <a:noFill/>
        </a:ln>
      </dgm:spPr>
      <dgm:t>
        <a:bodyPr/>
        <a:lstStyle/>
        <a:p>
          <a:endParaRPr lang="zh-CN" altLang="en-US"/>
        </a:p>
      </dgm:t>
    </dgm:pt>
    <dgm:pt modelId="{7DE4CD4E-2897-4731-BAA3-9EEEEBB27E89}" type="parTrans" cxnId="{20AB20A9-D6E8-4A97-879C-FF126BFF666F}">
      <dgm:prSet/>
      <dgm:spPr/>
      <dgm:t>
        <a:bodyPr/>
        <a:lstStyle/>
        <a:p>
          <a:endParaRPr lang="zh-CN" altLang="en-US"/>
        </a:p>
      </dgm:t>
    </dgm:pt>
    <dgm:pt modelId="{F8ED4314-E070-4FD5-B693-4FA9A9249C65}">
      <dgm:prSet phldrT="[Text]" custT="1"/>
      <dgm:spPr>
        <a:solidFill>
          <a:schemeClr val="accent1">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050" smtClean="0"/>
            <a:t>增加</a:t>
          </a:r>
          <a:endParaRPr lang="en-US" altLang="zh-CN" sz="1050" smtClean="0"/>
        </a:p>
        <a:p>
          <a:r>
            <a:rPr lang="zh-CN" altLang="en-US" sz="1050" smtClean="0"/>
            <a:t>收入</a:t>
          </a:r>
          <a:endParaRPr lang="zh-CN" altLang="en-US" sz="1050"/>
        </a:p>
      </dgm:t>
    </dgm:pt>
    <dgm:pt modelId="{B6347AF2-758D-46EC-AAF2-0DC8747D5D8D}" type="sibTrans" cxnId="{20AB20A9-D6E8-4A97-879C-FF126BFF666F}">
      <dgm:prSet/>
      <dgm:spPr>
        <a:solidFill>
          <a:schemeClr val="accent1">
            <a:tint val="60000"/>
            <a:hueOff val="0"/>
            <a:satOff val="0"/>
            <a:lumOff val="0"/>
            <a:alphaOff val="0"/>
          </a:schemeClr>
        </a:solidFill>
        <a:ln>
          <a:noFill/>
        </a:ln>
      </dgm:spPr>
      <dgm:t>
        <a:bodyPr/>
        <a:lstStyle/>
        <a:p>
          <a:endParaRPr lang="zh-CN" altLang="en-US"/>
        </a:p>
      </dgm:t>
    </dgm:pt>
    <dgm:pt modelId="{4BB05E85-F4CC-4A98-BCA3-BFBA2379E737}" type="parTrans" cxnId="{FAECD9C3-47A1-454A-952D-E94132461323}">
      <dgm:prSet/>
      <dgm:spPr/>
      <dgm:t>
        <a:bodyPr/>
        <a:lstStyle/>
        <a:p>
          <a:endParaRPr lang="zh-CN" altLang="en-US"/>
        </a:p>
      </dgm:t>
    </dgm:pt>
    <dgm:pt modelId="{AC92026A-0781-4AC3-A28C-99A9CB455A92}">
      <dgm:prSet phldrT="[Text]" custT="1"/>
      <dgm:spPr>
        <a:solidFill>
          <a:schemeClr val="accent1">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050" smtClean="0"/>
            <a:t>沉淀</a:t>
          </a:r>
          <a:endParaRPr lang="en-US" altLang="zh-CN" sz="1050" smtClean="0"/>
        </a:p>
        <a:p>
          <a:r>
            <a:rPr lang="zh-CN" altLang="en-US" sz="1050" smtClean="0"/>
            <a:t>资源</a:t>
          </a:r>
          <a:endParaRPr lang="zh-CN" altLang="en-US" sz="1050"/>
        </a:p>
      </dgm:t>
    </dgm:pt>
    <dgm:pt modelId="{8E116161-EA96-4AC4-80BB-7CD7DC98673A}" type="sibTrans" cxnId="{FAECD9C3-47A1-454A-952D-E94132461323}">
      <dgm:prSet/>
      <dgm:spPr>
        <a:solidFill>
          <a:schemeClr val="accent1">
            <a:tint val="60000"/>
            <a:hueOff val="0"/>
            <a:satOff val="0"/>
            <a:lumOff val="0"/>
            <a:alphaOff val="0"/>
          </a:schemeClr>
        </a:solidFill>
        <a:ln>
          <a:noFill/>
        </a:ln>
      </dgm:spPr>
      <dgm:t>
        <a:bodyPr/>
        <a:lstStyle/>
        <a:p>
          <a:endParaRPr lang="zh-CN" altLang="en-US"/>
        </a:p>
      </dgm:t>
    </dgm:pt>
    <dgm:pt modelId="{95FBCC6D-EE18-4867-8FCD-C978D95993E5}" type="parTrans" cxnId="{51BF97DC-9D8C-47B6-BFF7-6A49CBD1276D}">
      <dgm:prSet/>
      <dgm:spPr/>
      <dgm:t>
        <a:bodyPr/>
        <a:lstStyle/>
        <a:p>
          <a:endParaRPr lang="zh-CN" altLang="en-US"/>
        </a:p>
      </dgm:t>
    </dgm:pt>
    <dgm:pt modelId="{02B150B7-62E1-4941-8887-30F0080EF4BB}">
      <dgm:prSet phldrT="[Text]" custT="1"/>
      <dgm:spPr>
        <a:solidFill>
          <a:schemeClr val="accent1">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050" smtClean="0"/>
            <a:t>做强</a:t>
          </a:r>
          <a:endParaRPr lang="en-US" altLang="zh-CN" sz="1050" smtClean="0"/>
        </a:p>
        <a:p>
          <a:r>
            <a:rPr lang="zh-CN" altLang="en-US" sz="1050" smtClean="0"/>
            <a:t>平台</a:t>
          </a:r>
          <a:endParaRPr lang="zh-CN" altLang="en-US" sz="1050"/>
        </a:p>
      </dgm:t>
    </dgm:pt>
    <dgm:pt modelId="{794D7533-09FF-4073-BA4C-38CB3FC7CD3E}" type="sibTrans" cxnId="{51BF97DC-9D8C-47B6-BFF7-6A49CBD1276D}">
      <dgm:prSet/>
      <dgm:spPr>
        <a:solidFill>
          <a:schemeClr val="accent1">
            <a:tint val="60000"/>
            <a:hueOff val="0"/>
            <a:satOff val="0"/>
            <a:lumOff val="0"/>
            <a:alphaOff val="0"/>
          </a:schemeClr>
        </a:solidFill>
        <a:ln>
          <a:noFill/>
        </a:ln>
      </dgm:spPr>
      <dgm:t>
        <a:bodyPr/>
        <a:lstStyle/>
        <a:p>
          <a:endParaRPr lang="zh-CN" altLang="en-US"/>
        </a:p>
      </dgm:t>
    </dgm:pt>
    <dgm:pt modelId="{3132C352-0BD0-4E39-B605-23185ABAF8A9}" type="sibTrans" cxnId="{BB2F2881-D09B-4F16-9F89-77641BDF3760}">
      <dgm:prSet/>
      <dgm:spPr/>
      <dgm:t>
        <a:bodyPr/>
        <a:lstStyle/>
        <a:p>
          <a:endParaRPr lang="zh-CN" altLang="en-US"/>
        </a:p>
      </dgm:t>
    </dgm:pt>
    <dgm:pt modelId="{12279966-7175-4AFA-AA01-996CC5B884AD}" type="pres">
      <dgm:prSet presAssocID="{E8E33B7E-2DBD-43C3-A908-FEBA7CBF76C9}" presName="Name0">
        <dgm:presLayoutVars>
          <dgm:chMax val="1"/>
          <dgm:dir/>
          <dgm:animLvl val="ctr"/>
          <dgm:resizeHandles val="exact"/>
        </dgm:presLayoutVars>
      </dgm:prSet>
      <dgm:spPr/>
      <dgm:t>
        <a:bodyPr/>
        <a:lstStyle/>
        <a:p>
          <a:endParaRPr lang="zh-CN" altLang="en-US"/>
        </a:p>
      </dgm:t>
    </dgm:pt>
    <dgm:pt modelId="{484EF716-C1D3-414C-9F08-4FEFD2BCAF3B}" type="pres">
      <dgm:prSet presAssocID="{1182F5DC-2F3A-4655-8619-AEF2984A50B2}" presName="centerShape" presStyleLbl="node0" presStyleCnt="1"/>
      <dgm:spPr/>
      <dgm:t>
        <a:bodyPr/>
        <a:lstStyle/>
        <a:p>
          <a:endParaRPr lang="zh-CN" altLang="en-US"/>
        </a:p>
      </dgm:t>
    </dgm:pt>
    <dgm:pt modelId="{E38E8243-80AC-4054-B653-352E0CC7168C}" type="pres">
      <dgm:prSet presAssocID="{79B35B90-3E43-4514-BBEF-0900AA2DC0A8}" presName="node" presStyleLbl="node1" presStyleCnt="4">
        <dgm:presLayoutVars>
          <dgm:bulletEnabled val="1"/>
        </dgm:presLayoutVars>
      </dgm:prSet>
      <dgm:spPr/>
      <dgm:t>
        <a:bodyPr/>
        <a:lstStyle/>
        <a:p>
          <a:endParaRPr lang="zh-CN" altLang="en-US"/>
        </a:p>
      </dgm:t>
    </dgm:pt>
    <dgm:pt modelId="{AA9B4366-B4E2-4446-8767-707D04C85B08}" type="pres">
      <dgm:prSet presAssocID="{79B35B90-3E43-4514-BBEF-0900AA2DC0A8}" presName="dummy"/>
      <dgm:spPr/>
      <dgm:t>
        <a:bodyPr/>
        <a:lstStyle/>
        <a:p/>
      </dgm:t>
    </dgm:pt>
    <dgm:pt modelId="{95AE7B44-D0F1-48CD-BC35-ECF886DE64C4}" type="pres">
      <dgm:prSet presAssocID="{9D40EB31-2AD9-4CB6-9592-33EB1949DB2D}" presName="sibTrans" presStyleLbl="sibTrans2D1" presStyleCnt="4"/>
      <dgm:spPr/>
      <dgm:t>
        <a:bodyPr/>
        <a:lstStyle/>
        <a:p>
          <a:endParaRPr lang="zh-CN" altLang="en-US"/>
        </a:p>
      </dgm:t>
    </dgm:pt>
    <dgm:pt modelId="{308D4D70-3990-4661-AEF4-36FFDF8AE938}" type="pres">
      <dgm:prSet presAssocID="{F8ED4314-E070-4FD5-B693-4FA9A9249C65}" presName="node" presStyleLbl="node1" presStyleIdx="1" presStyleCnt="4">
        <dgm:presLayoutVars>
          <dgm:bulletEnabled val="1"/>
        </dgm:presLayoutVars>
      </dgm:prSet>
      <dgm:spPr/>
      <dgm:t>
        <a:bodyPr/>
        <a:lstStyle/>
        <a:p>
          <a:endParaRPr lang="zh-CN" altLang="en-US"/>
        </a:p>
      </dgm:t>
    </dgm:pt>
    <dgm:pt modelId="{412B84FA-1F97-4BD8-83FD-C441621B1CDC}" type="pres">
      <dgm:prSet presAssocID="{F8ED4314-E070-4FD5-B693-4FA9A9249C65}" presName="dummy"/>
      <dgm:spPr/>
      <dgm:t>
        <a:bodyPr/>
        <a:lstStyle/>
        <a:p/>
      </dgm:t>
    </dgm:pt>
    <dgm:pt modelId="{73EC5DC9-0719-4B5A-9446-351DF03F205B}" type="pres">
      <dgm:prSet presAssocID="{B6347AF2-758D-46EC-AAF2-0DC8747D5D8D}" presName="sibTrans" presStyleLbl="sibTrans2D1" presStyleIdx="1" presStyleCnt="4"/>
      <dgm:spPr/>
      <dgm:t>
        <a:bodyPr/>
        <a:lstStyle/>
        <a:p>
          <a:endParaRPr lang="zh-CN" altLang="en-US"/>
        </a:p>
      </dgm:t>
    </dgm:pt>
    <dgm:pt modelId="{0CCB633C-DA73-4A9C-A29D-5B0F691A7D5B}" type="pres">
      <dgm:prSet presAssocID="{AC92026A-0781-4AC3-A28C-99A9CB455A92}" presName="node" presStyleLbl="node1" presStyleIdx="2" presStyleCnt="4">
        <dgm:presLayoutVars>
          <dgm:bulletEnabled val="1"/>
        </dgm:presLayoutVars>
      </dgm:prSet>
      <dgm:spPr/>
      <dgm:t>
        <a:bodyPr/>
        <a:lstStyle/>
        <a:p>
          <a:endParaRPr lang="zh-CN" altLang="en-US"/>
        </a:p>
      </dgm:t>
    </dgm:pt>
    <dgm:pt modelId="{8E602693-C2F1-42EB-AD40-4CFC3D83E716}" type="pres">
      <dgm:prSet presAssocID="{AC92026A-0781-4AC3-A28C-99A9CB455A92}" presName="dummy"/>
      <dgm:spPr/>
      <dgm:t>
        <a:bodyPr/>
        <a:lstStyle/>
        <a:p/>
      </dgm:t>
    </dgm:pt>
    <dgm:pt modelId="{5D401328-BC27-40F6-B35A-0B20EB67D362}" type="pres">
      <dgm:prSet presAssocID="{8E116161-EA96-4AC4-80BB-7CD7DC98673A}" presName="sibTrans" presStyleLbl="sibTrans2D1" presStyleIdx="2" presStyleCnt="4"/>
      <dgm:spPr/>
      <dgm:t>
        <a:bodyPr/>
        <a:lstStyle/>
        <a:p>
          <a:endParaRPr lang="zh-CN" altLang="en-US"/>
        </a:p>
      </dgm:t>
    </dgm:pt>
    <dgm:pt modelId="{0B5FBE0A-B8C9-4EEB-82B9-DC17231D1CF8}" type="pres">
      <dgm:prSet presAssocID="{02B150B7-62E1-4941-8887-30F0080EF4BB}" presName="node" presStyleLbl="node1" presStyleIdx="3" presStyleCnt="4">
        <dgm:presLayoutVars>
          <dgm:bulletEnabled val="1"/>
        </dgm:presLayoutVars>
      </dgm:prSet>
      <dgm:spPr/>
      <dgm:t>
        <a:bodyPr/>
        <a:lstStyle/>
        <a:p>
          <a:endParaRPr lang="zh-CN" altLang="en-US"/>
        </a:p>
      </dgm:t>
    </dgm:pt>
    <dgm:pt modelId="{40CE5142-79F2-4F1E-81E5-872A08C20026}" type="pres">
      <dgm:prSet presAssocID="{02B150B7-62E1-4941-8887-30F0080EF4BB}" presName="dummy"/>
      <dgm:spPr/>
      <dgm:t>
        <a:bodyPr/>
        <a:lstStyle/>
        <a:p/>
      </dgm:t>
    </dgm:pt>
    <dgm:pt modelId="{72F6F9DB-F87F-43BD-8CF9-53C2F84C7654}" type="pres">
      <dgm:prSet presAssocID="{794D7533-09FF-4073-BA4C-38CB3FC7CD3E}" presName="sibTrans" presStyleLbl="sibTrans2D1" presStyleIdx="3" presStyleCnt="4"/>
      <dgm:spPr/>
      <dgm:t>
        <a:bodyPr/>
        <a:lstStyle/>
        <a:p>
          <a:endParaRPr lang="zh-CN" altLang="en-US"/>
        </a:p>
      </dgm:t>
    </dgm:pt>
  </dgm:ptLst>
  <dgm:cxnLst>
    <dgm:cxn modelId="{BB2F2881-D09B-4F16-9F89-77641BDF3760}" srcId="{E8E33B7E-2DBD-43C3-A908-FEBA7CBF76C9}" destId="{1182F5DC-2F3A-4655-8619-AEF2984A50B2}" srcOrd="0" destOrd="0" parTransId="{479B6CB9-5C3E-4D97-83B4-864666288EE6}" sibTransId="{3132C352-0BD0-4E39-B605-23185ABAF8A9}"/>
    <dgm:cxn modelId="{CE7054B2-AC26-42C6-8662-60F8F5C4DE81}" srcId="{1182F5DC-2F3A-4655-8619-AEF2984A50B2}" destId="{79B35B90-3E43-4514-BBEF-0900AA2DC0A8}" srcOrd="0" destOrd="0" parTransId="{5510B61A-7549-43AA-A9C1-7A4A7B6B71EB}" sibTransId="{9D40EB31-2AD9-4CB6-9592-33EB1949DB2D}"/>
    <dgm:cxn modelId="{20AB20A9-D6E8-4A97-879C-FF126BFF666F}" srcId="{1182F5DC-2F3A-4655-8619-AEF2984A50B2}" destId="{F8ED4314-E070-4FD5-B693-4FA9A9249C65}" srcOrd="1" destOrd="0" parTransId="{7DE4CD4E-2897-4731-BAA3-9EEEEBB27E89}" sibTransId="{B6347AF2-758D-46EC-AAF2-0DC8747D5D8D}"/>
    <dgm:cxn modelId="{FAECD9C3-47A1-454A-952D-E94132461323}" srcId="{1182F5DC-2F3A-4655-8619-AEF2984A50B2}" destId="{AC92026A-0781-4AC3-A28C-99A9CB455A92}" srcOrd="2" destOrd="0" parTransId="{4BB05E85-F4CC-4A98-BCA3-BFBA2379E737}" sibTransId="{8E116161-EA96-4AC4-80BB-7CD7DC98673A}"/>
    <dgm:cxn modelId="{51BF97DC-9D8C-47B6-BFF7-6A49CBD1276D}" srcId="{1182F5DC-2F3A-4655-8619-AEF2984A50B2}" destId="{02B150B7-62E1-4941-8887-30F0080EF4BB}" srcOrd="3" destOrd="0" parTransId="{95FBCC6D-EE18-4867-8FCD-C978D95993E5}" sibTransId="{794D7533-09FF-4073-BA4C-38CB3FC7CD3E}"/>
    <dgm:cxn modelId="{BF2DDDDE-D75D-4F82-AAEC-BD38C5E6CA5D}" type="presOf" srcId="{E8E33B7E-2DBD-43C3-A908-FEBA7CBF76C9}" destId="{12279966-7175-4AFA-AA01-996CC5B884AD}" srcOrd="0" destOrd="0" presId="urn:microsoft.com/office/officeart/2005/8/layout/radial6"/>
    <dgm:cxn modelId="{E02000CD-E1DF-4781-8094-57BD56BEE897}" type="presParOf" srcId="{12279966-7175-4AFA-AA01-996CC5B884AD}" destId="{484EF716-C1D3-414C-9F08-4FEFD2BCAF3B}" srcOrd="0" destOrd="0" presId="urn:microsoft.com/office/officeart/2005/8/layout/radial6"/>
    <dgm:cxn modelId="{E598136B-C00C-4755-A431-FEBE899C2191}" type="presOf" srcId="{1182F5DC-2F3A-4655-8619-AEF2984A50B2}" destId="{484EF716-C1D3-414C-9F08-4FEFD2BCAF3B}" srcOrd="0" destOrd="0" presId="urn:microsoft.com/office/officeart/2005/8/layout/radial6"/>
    <dgm:cxn modelId="{CE6FEC00-ACB1-43D1-AD22-8D8545525FCA}" type="presParOf" srcId="{12279966-7175-4AFA-AA01-996CC5B884AD}" destId="{E38E8243-80AC-4054-B653-352E0CC7168C}" srcOrd="1" destOrd="0" presId="urn:microsoft.com/office/officeart/2005/8/layout/radial6"/>
    <dgm:cxn modelId="{DD99D137-325A-4D59-BA75-6FEA8C9DED09}" type="presOf" srcId="{79B35B90-3E43-4514-BBEF-0900AA2DC0A8}" destId="{E38E8243-80AC-4054-B653-352E0CC7168C}" srcOrd="0" destOrd="0" presId="urn:microsoft.com/office/officeart/2005/8/layout/radial6"/>
    <dgm:cxn modelId="{A8602666-755F-4415-90F9-C735CA6C7483}" type="presParOf" srcId="{12279966-7175-4AFA-AA01-996CC5B884AD}" destId="{AA9B4366-B4E2-4446-8767-707D04C85B08}" srcOrd="2" destOrd="0" presId="urn:microsoft.com/office/officeart/2005/8/layout/radial6"/>
    <dgm:cxn modelId="{B10DFBEB-9994-4FC1-8947-72683E7D5B16}" type="presParOf" srcId="{12279966-7175-4AFA-AA01-996CC5B884AD}" destId="{95AE7B44-D0F1-48CD-BC35-ECF886DE64C4}" srcOrd="3" destOrd="0" presId="urn:microsoft.com/office/officeart/2005/8/layout/radial6"/>
    <dgm:cxn modelId="{968C06F1-47A5-45E4-9243-9264324E24E8}" type="presOf" srcId="{9D40EB31-2AD9-4CB6-9592-33EB1949DB2D}" destId="{95AE7B44-D0F1-48CD-BC35-ECF886DE64C4}" srcOrd="0" destOrd="0" presId="urn:microsoft.com/office/officeart/2005/8/layout/radial6"/>
    <dgm:cxn modelId="{B0997A45-A107-4AB9-A1BF-55197918BC14}" type="presParOf" srcId="{12279966-7175-4AFA-AA01-996CC5B884AD}" destId="{308D4D70-3990-4661-AEF4-36FFDF8AE938}" srcOrd="4" destOrd="0" presId="urn:microsoft.com/office/officeart/2005/8/layout/radial6"/>
    <dgm:cxn modelId="{1EDEF565-BEB9-4E2B-9E13-EE9529C82455}" type="presOf" srcId="{F8ED4314-E070-4FD5-B693-4FA9A9249C65}" destId="{308D4D70-3990-4661-AEF4-36FFDF8AE938}" srcOrd="0" destOrd="0" presId="urn:microsoft.com/office/officeart/2005/8/layout/radial6"/>
    <dgm:cxn modelId="{BB22427B-CB2E-4052-A387-436D1578F61E}" type="presParOf" srcId="{12279966-7175-4AFA-AA01-996CC5B884AD}" destId="{412B84FA-1F97-4BD8-83FD-C441621B1CDC}" srcOrd="5" destOrd="0" presId="urn:microsoft.com/office/officeart/2005/8/layout/radial6"/>
    <dgm:cxn modelId="{F8AB8D26-497A-467A-A47D-BF433B16B969}" type="presParOf" srcId="{12279966-7175-4AFA-AA01-996CC5B884AD}" destId="{73EC5DC9-0719-4B5A-9446-351DF03F205B}" srcOrd="6" destOrd="0" presId="urn:microsoft.com/office/officeart/2005/8/layout/radial6"/>
    <dgm:cxn modelId="{DDD59FE8-2E26-4FA6-87A2-5A76E78C8E4A}" type="presOf" srcId="{B6347AF2-758D-46EC-AAF2-0DC8747D5D8D}" destId="{73EC5DC9-0719-4B5A-9446-351DF03F205B}" srcOrd="0" destOrd="0" presId="urn:microsoft.com/office/officeart/2005/8/layout/radial6"/>
    <dgm:cxn modelId="{541DC0D8-D653-44DC-ADAB-6E2D5A6919A9}" type="presParOf" srcId="{12279966-7175-4AFA-AA01-996CC5B884AD}" destId="{0CCB633C-DA73-4A9C-A29D-5B0F691A7D5B}" srcOrd="7" destOrd="0" presId="urn:microsoft.com/office/officeart/2005/8/layout/radial6"/>
    <dgm:cxn modelId="{9B8CC3AC-BA08-48C2-9EAD-AB1EAA736DD9}" type="presOf" srcId="{AC92026A-0781-4AC3-A28C-99A9CB455A92}" destId="{0CCB633C-DA73-4A9C-A29D-5B0F691A7D5B}" srcOrd="0" destOrd="0" presId="urn:microsoft.com/office/officeart/2005/8/layout/radial6"/>
    <dgm:cxn modelId="{410B1CBD-2FC9-4B51-8084-C6D82BF001A2}" type="presParOf" srcId="{12279966-7175-4AFA-AA01-996CC5B884AD}" destId="{8E602693-C2F1-42EB-AD40-4CFC3D83E716}" srcOrd="8" destOrd="0" presId="urn:microsoft.com/office/officeart/2005/8/layout/radial6"/>
    <dgm:cxn modelId="{5EC25EA3-74C4-4411-8ACD-E3112BA8B324}" type="presParOf" srcId="{12279966-7175-4AFA-AA01-996CC5B884AD}" destId="{5D401328-BC27-40F6-B35A-0B20EB67D362}" srcOrd="9" destOrd="0" presId="urn:microsoft.com/office/officeart/2005/8/layout/radial6"/>
    <dgm:cxn modelId="{25C696E0-5C7F-4885-87F1-338C1B7221E3}" type="presOf" srcId="{8E116161-EA96-4AC4-80BB-7CD7DC98673A}" destId="{5D401328-BC27-40F6-B35A-0B20EB67D362}" srcOrd="0" destOrd="0" presId="urn:microsoft.com/office/officeart/2005/8/layout/radial6"/>
    <dgm:cxn modelId="{F2D77761-EE87-47AB-A4BB-BC3E66466374}" type="presParOf" srcId="{12279966-7175-4AFA-AA01-996CC5B884AD}" destId="{0B5FBE0A-B8C9-4EEB-82B9-DC17231D1CF8}" srcOrd="10" destOrd="0" presId="urn:microsoft.com/office/officeart/2005/8/layout/radial6"/>
    <dgm:cxn modelId="{D37CFD06-6686-4535-A7CE-D4D4952D9271}" type="presOf" srcId="{02B150B7-62E1-4941-8887-30F0080EF4BB}" destId="{0B5FBE0A-B8C9-4EEB-82B9-DC17231D1CF8}" srcOrd="0" destOrd="0" presId="urn:microsoft.com/office/officeart/2005/8/layout/radial6"/>
    <dgm:cxn modelId="{9FFF7872-8369-4C2D-8B5D-E957B3F4E976}" type="presParOf" srcId="{12279966-7175-4AFA-AA01-996CC5B884AD}" destId="{40CE5142-79F2-4F1E-81E5-872A08C20026}" srcOrd="11" destOrd="0" presId="urn:microsoft.com/office/officeart/2005/8/layout/radial6"/>
    <dgm:cxn modelId="{5F500A5F-3872-4593-9FB7-6120D482B0BB}" type="presParOf" srcId="{12279966-7175-4AFA-AA01-996CC5B884AD}" destId="{72F6F9DB-F87F-43BD-8CF9-53C2F84C7654}" srcOrd="12" destOrd="0" presId="urn:microsoft.com/office/officeart/2005/8/layout/radial6"/>
    <dgm:cxn modelId="{EE537E85-5661-41DB-A348-15190424E63D}" type="presOf" srcId="{794D7533-09FF-4073-BA4C-38CB3FC7CD3E}" destId="{72F6F9DB-F87F-43BD-8CF9-53C2F84C7654}" srcOrd="0" destOrd="0" presId="urn:microsoft.com/office/officeart/2005/8/layout/radial6"/>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3" name=""/>
      <dsp:cNvGrpSpPr/>
    </dsp:nvGrpSpPr>
    <dsp:grpSpPr/>
    <dsp:sp modelId="{72F6F9DB-F87F-43BD-8CF9-53C2F84C7654}">
      <dsp:nvSpPr>
        <dsp:cNvPr id="64" name=""/>
        <dsp:cNvSpPr/>
      </dsp:nvSpPr>
      <dsp:spPr>
        <a:xfrm>
          <a:off x="601452" y="311018"/>
          <a:ext cx="2072832" cy="2072832"/>
        </a:xfrm>
        <a:prstGeom prst="blockArc">
          <a:avLst>
            <a:gd name="adj1" fmla="val 10800000"/>
            <a:gd name="adj2" fmla="val 16200000"/>
            <a:gd name="adj3" fmla="val 464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a:lstStyle/>
        <a:p/>
      </dsp:txBody>
    </dsp:sp>
    <dsp:sp modelId="{5D401328-BC27-40F6-B35A-0B20EB67D362}">
      <dsp:nvSpPr>
        <dsp:cNvPr id="65" name=""/>
        <dsp:cNvSpPr/>
      </dsp:nvSpPr>
      <dsp:spPr>
        <a:xfrm>
          <a:off x="601452" y="311018"/>
          <a:ext cx="2072832" cy="2072832"/>
        </a:xfrm>
        <a:prstGeom prst="blockArc">
          <a:avLst>
            <a:gd name="adj1" fmla="val 5400000"/>
            <a:gd name="adj2" fmla="val 10800000"/>
            <a:gd name="adj3" fmla="val 464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a:lstStyle/>
        <a:p/>
      </dsp:txBody>
    </dsp:sp>
    <dsp:sp modelId="{73EC5DC9-0719-4B5A-9446-351DF03F205B}">
      <dsp:nvSpPr>
        <dsp:cNvPr id="66" name=""/>
        <dsp:cNvSpPr/>
      </dsp:nvSpPr>
      <dsp:spPr>
        <a:xfrm>
          <a:off x="601452" y="311018"/>
          <a:ext cx="2072832" cy="2072832"/>
        </a:xfrm>
        <a:prstGeom prst="blockArc">
          <a:avLst>
            <a:gd name="adj1" fmla="val 0"/>
            <a:gd name="adj2" fmla="val 5400000"/>
            <a:gd name="adj3" fmla="val 464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a:lstStyle/>
        <a:p/>
      </dsp:txBody>
    </dsp:sp>
    <dsp:sp modelId="{95AE7B44-D0F1-48CD-BC35-ECF886DE64C4}">
      <dsp:nvSpPr>
        <dsp:cNvPr id="67" name=""/>
        <dsp:cNvSpPr/>
      </dsp:nvSpPr>
      <dsp:spPr>
        <a:xfrm>
          <a:off x="601452" y="311018"/>
          <a:ext cx="2072832" cy="2072832"/>
        </a:xfrm>
        <a:prstGeom prst="blockArc">
          <a:avLst>
            <a:gd name="adj1" fmla="val 16200000"/>
            <a:gd name="adj2" fmla="val 0"/>
            <a:gd name="adj3" fmla="val 464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a:lstStyle/>
        <a:p/>
      </dsp:txBody>
    </dsp:sp>
    <dsp:sp modelId="{484EF716-C1D3-414C-9F08-4FEFD2BCAF3B}">
      <dsp:nvSpPr>
        <dsp:cNvPr id="68" name=""/>
        <dsp:cNvSpPr/>
      </dsp:nvSpPr>
      <dsp:spPr>
        <a:xfrm>
          <a:off x="1160423" y="869989"/>
          <a:ext cx="954890" cy="95489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zh-CN" altLang="en-US" sz="1200" kern="1200" smtClean="0"/>
            <a:t>企业综合服务商</a:t>
          </a:r>
          <a:endParaRPr lang="zh-CN" altLang="en-US" sz="1200" kern="1200"/>
        </a:p>
      </dsp:txBody>
      <dsp:txXfrm>
        <a:off x="1300263" y="1009829"/>
        <a:ext cx="675209" cy="675209"/>
      </dsp:txXfrm>
    </dsp:sp>
    <dsp:sp modelId="{E38E8243-80AC-4054-B653-352E0CC7168C}">
      <dsp:nvSpPr>
        <dsp:cNvPr id="69" name=""/>
        <dsp:cNvSpPr/>
      </dsp:nvSpPr>
      <dsp:spPr>
        <a:xfrm>
          <a:off x="1303656" y="870"/>
          <a:ext cx="668423" cy="66842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66725">
            <a:lnSpc>
              <a:spcPct val="90000"/>
            </a:lnSpc>
            <a:spcBef>
              <a:spcPct val="0"/>
            </a:spcBef>
            <a:spcAft>
              <a:spcPct val="35000"/>
            </a:spcAft>
          </a:pPr>
          <a:r>
            <a:rPr lang="zh-CN" altLang="en-US" sz="1090" kern="1200" smtClean="0"/>
            <a:t>吸引</a:t>
          </a:r>
          <a:endParaRPr lang="en-US" altLang="zh-CN" sz="1050" kern="1200" smtClean="0"/>
        </a:p>
        <a:p>
          <a:pPr lvl="0" algn="ctr" defTabSz="466725">
            <a:lnSpc>
              <a:spcPct val="90000"/>
            </a:lnSpc>
            <a:spcBef>
              <a:spcPct val="0"/>
            </a:spcBef>
            <a:spcAft>
              <a:spcPct val="35000"/>
            </a:spcAft>
          </a:pPr>
          <a:r>
            <a:rPr lang="zh-CN" altLang="en-US" sz="1090" kern="1200" smtClean="0"/>
            <a:t>团队</a:t>
          </a:r>
          <a:endParaRPr lang="zh-CN" altLang="en-US" sz="1050" kern="1200"/>
        </a:p>
      </dsp:txBody>
      <dsp:txXfrm>
        <a:off x="1401544" y="98758"/>
        <a:ext cx="472646" cy="472646"/>
      </dsp:txXfrm>
    </dsp:sp>
    <dsp:sp modelId="{308D4D70-3990-4661-AEF4-36FFDF8AE938}">
      <dsp:nvSpPr>
        <dsp:cNvPr id="70" name=""/>
        <dsp:cNvSpPr/>
      </dsp:nvSpPr>
      <dsp:spPr>
        <a:xfrm>
          <a:off x="2316009" y="1013223"/>
          <a:ext cx="668423" cy="66842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66725">
            <a:lnSpc>
              <a:spcPct val="90000"/>
            </a:lnSpc>
            <a:spcBef>
              <a:spcPct val="0"/>
            </a:spcBef>
            <a:spcAft>
              <a:spcPct val="35000"/>
            </a:spcAft>
          </a:pPr>
          <a:r>
            <a:rPr lang="zh-CN" altLang="en-US" sz="1090" kern="1200" smtClean="0"/>
            <a:t>增加</a:t>
          </a:r>
          <a:endParaRPr lang="en-US" altLang="zh-CN" sz="1050" kern="1200" smtClean="0"/>
        </a:p>
        <a:p>
          <a:pPr lvl="0" algn="ctr" defTabSz="466725">
            <a:lnSpc>
              <a:spcPct val="90000"/>
            </a:lnSpc>
            <a:spcBef>
              <a:spcPct val="0"/>
            </a:spcBef>
            <a:spcAft>
              <a:spcPct val="35000"/>
            </a:spcAft>
          </a:pPr>
          <a:r>
            <a:rPr lang="zh-CN" altLang="en-US" sz="1090" kern="1200" smtClean="0"/>
            <a:t>收入</a:t>
          </a:r>
          <a:endParaRPr lang="zh-CN" altLang="en-US" sz="1050" kern="1200"/>
        </a:p>
      </dsp:txBody>
      <dsp:txXfrm>
        <a:off x="2413897" y="1111111"/>
        <a:ext cx="472646" cy="472646"/>
      </dsp:txXfrm>
    </dsp:sp>
    <dsp:sp modelId="{0CCB633C-DA73-4A9C-A29D-5B0F691A7D5B}">
      <dsp:nvSpPr>
        <dsp:cNvPr id="71" name=""/>
        <dsp:cNvSpPr/>
      </dsp:nvSpPr>
      <dsp:spPr>
        <a:xfrm>
          <a:off x="1303656" y="2025576"/>
          <a:ext cx="668423" cy="66842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66725">
            <a:lnSpc>
              <a:spcPct val="90000"/>
            </a:lnSpc>
            <a:spcBef>
              <a:spcPct val="0"/>
            </a:spcBef>
            <a:spcAft>
              <a:spcPct val="35000"/>
            </a:spcAft>
          </a:pPr>
          <a:r>
            <a:rPr lang="zh-CN" altLang="en-US" sz="1090" kern="1200" smtClean="0"/>
            <a:t>沉淀</a:t>
          </a:r>
          <a:endParaRPr lang="en-US" altLang="zh-CN" sz="1050" kern="1200" smtClean="0"/>
        </a:p>
        <a:p>
          <a:pPr lvl="0" algn="ctr" defTabSz="466725">
            <a:lnSpc>
              <a:spcPct val="90000"/>
            </a:lnSpc>
            <a:spcBef>
              <a:spcPct val="0"/>
            </a:spcBef>
            <a:spcAft>
              <a:spcPct val="35000"/>
            </a:spcAft>
          </a:pPr>
          <a:r>
            <a:rPr lang="zh-CN" altLang="en-US" sz="1090" kern="1200" smtClean="0"/>
            <a:t>资源</a:t>
          </a:r>
          <a:endParaRPr lang="zh-CN" altLang="en-US" sz="1050" kern="1200"/>
        </a:p>
      </dsp:txBody>
      <dsp:txXfrm>
        <a:off x="1401544" y="2123464"/>
        <a:ext cx="472646" cy="472646"/>
      </dsp:txXfrm>
    </dsp:sp>
    <dsp:sp modelId="{0B5FBE0A-B8C9-4EEB-82B9-DC17231D1CF8}">
      <dsp:nvSpPr>
        <dsp:cNvPr id="72" name=""/>
        <dsp:cNvSpPr/>
      </dsp:nvSpPr>
      <dsp:spPr>
        <a:xfrm>
          <a:off x="291304" y="1013223"/>
          <a:ext cx="668423" cy="66842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66725">
            <a:lnSpc>
              <a:spcPct val="90000"/>
            </a:lnSpc>
            <a:spcBef>
              <a:spcPct val="0"/>
            </a:spcBef>
            <a:spcAft>
              <a:spcPct val="35000"/>
            </a:spcAft>
          </a:pPr>
          <a:r>
            <a:rPr lang="zh-CN" altLang="en-US" sz="1090" kern="1200" smtClean="0"/>
            <a:t>做强</a:t>
          </a:r>
          <a:endParaRPr lang="en-US" altLang="zh-CN" sz="1050" kern="1200" smtClean="0"/>
        </a:p>
        <a:p>
          <a:pPr lvl="0" algn="ctr" defTabSz="466725">
            <a:lnSpc>
              <a:spcPct val="90000"/>
            </a:lnSpc>
            <a:spcBef>
              <a:spcPct val="0"/>
            </a:spcBef>
            <a:spcAft>
              <a:spcPct val="35000"/>
            </a:spcAft>
          </a:pPr>
          <a:r>
            <a:rPr lang="zh-CN" altLang="en-US" sz="1090" kern="1200" smtClean="0"/>
            <a:t>平台</a:t>
          </a:r>
          <a:endParaRPr lang="zh-CN" altLang="en-US" sz="1050" kern="1200"/>
        </a:p>
      </dsp:txBody>
      <dsp:txXfrm>
        <a:off x="389192" y="1111111"/>
        <a:ext cx="472646" cy="472646"/>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dgm:ruleLst>
    <dgm:forEach name="Name19" axis="ch" ptType="node" cnt="1">
      <dgm:layoutNode name="centerShape" styleLbl="node0">
        <dgm:alg type="tx"/>
        <dgm:shape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dgm:ruleLst>
              </dgm:layoutNode>
              <dgm:layoutNode name="dummy">
                <dgm:alg type="sp"/>
                <dgm:shape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r:blip="">
                    <dgm:adjLst/>
                  </dgm:shape>
                  <dgm:presOf/>
                  <dgm:constrLst>
                    <dgm:constr type="w" val="1"/>
                    <dgm:constr type="h" val="1"/>
                  </dgm:constrLst>
                  <dgm:ruleLst/>
                </dgm:layoutNode>
                <dgm:layoutNode name="oneNode" styleLbl="node1">
                  <dgm:varLst>
                    <dgm:bulletEnabled val="1"/>
                  </dgm:varLst>
                  <dgm:alg type="tx">
                    <dgm:param type="txAnchorVertCh" val="mid"/>
                  </dgm:alg>
                  <dgm:shape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dgm:ruleLst>
                </dgm:layoutNode>
              </dgm:layoutNode>
              <dgm:layoutNode name="dummya">
                <dgm:alg type="sp"/>
                <dgm:shape r:blip="">
                  <dgm:adjLst/>
                </dgm:shape>
                <dgm:presOf/>
                <dgm:constrLst>
                  <dgm:constr type="h" refType="w"/>
                </dgm:constrLst>
                <dgm:ruleLst/>
              </dgm:layoutNode>
              <dgm:layoutNode name="dummyb">
                <dgm:alg type="sp"/>
                <dgm:shape r:blip="">
                  <dgm:adjLst/>
                </dgm:shape>
                <dgm:presOf/>
                <dgm:constrLst>
                  <dgm:constr type="h" refType="w"/>
                </dgm:constrLst>
                <dgm:ruleLst/>
              </dgm:layoutNode>
              <dgm:layoutNode name="dummyc">
                <dgm:alg type="sp"/>
                <dgm:shape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7DC975-A455-47BB-A68D-520EABF783D0}" type="datetimeFigureOut">
              <a:rPr lang="en-US" smtClean="0"/>
              <a:t>3/22/2016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99B0F9-5275-4FDD-BFE5-B9E6F2FD770F}" type="slidenum">
              <a:rPr lang="en-US" smtClean="0"/>
              <a:t>‹#›</a:t>
            </a:fld>
            <a:endParaRPr lang="en-US"/>
          </a:p>
        </p:txBody>
      </p:sp>
    </p:spTree>
    <p:extLst>
      <p:ext uri="{BB962C8B-B14F-4D97-AF65-F5344CB8AC3E}">
        <p14:creationId xmlns:p14="http://schemas.microsoft.com/office/powerpoint/2010/main" val="780051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499B0F9-5275-4FDD-BFE5-B9E6F2FD770F}" type="slidenum">
              <a:rPr lang="en-US" smtClean="0"/>
              <a:t>1</a:t>
            </a:fld>
            <a:endParaRPr lang="en-US"/>
          </a:p>
        </p:txBody>
      </p:sp>
    </p:spTree>
    <p:extLst>
      <p:ext uri="{BB962C8B-B14F-4D97-AF65-F5344CB8AC3E}">
        <p14:creationId xmlns:p14="http://schemas.microsoft.com/office/powerpoint/2010/main" val="1072667701"/>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png" /><Relationship Id="rId3"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49.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50.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3.xml" /></Relationships>
</file>

<file path=ppt/slideLayouts/_rels/slideLayout5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7F6726-D6BC-4EF9-82DB-D0BC6E641C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1F1CF-2785-439C-B8B4-97D4A99BD2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0596A3-F1DE-4FD4-93FE-6728BC92D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3431D4-6C87-4DEC-A4BA-D80ADCACD2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B2EE1B-B118-4324-98D0-2F30506292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009529-F03F-4A71-94FB-5E4710CB2B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E95DE7-704F-4EF5-B7FD-96EF6A2F5B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359628-61CC-451C-AD3F-DF8025F0B6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63E95F-F7E4-40BA-B9CC-A4970DBB6A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5D3377-99C3-4983-B12A-D57532F19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496063-ECCE-4AF3-A090-3322B9D23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Blue">
    <p:bg>
      <p:bgPr>
        <a:solidFill>
          <a:srgbClr val="C8D7DF"/>
        </a:solidFill>
        <a:effectLst/>
      </p:bgPr>
    </p:bg>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p:txBody>
          <a:bodyPr/>
          <a:lstStyle/>
          <a:p>
            <a:r>
              <a:rPr lang="en-GB" smtClean="0"/>
              <a:t>© [yyyy] Willis Towers Watson. All rights reserved.</a:t>
            </a:r>
            <a:endParaRPr lang="en-US"/>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9"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sp>
        <p:nvSpPr>
          <p:cNvPr id="6"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White">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p:txBody>
          <a:bodyPr/>
          <a:lstStyle/>
          <a:p>
            <a:r>
              <a:rPr lang="en-GB" smtClean="0"/>
              <a:t>© [yyyy] Willis Towers Watson. All rights reserved.</a:t>
            </a:r>
            <a:endParaRPr lang="en-US"/>
          </a:p>
        </p:txBody>
      </p:sp>
      <p:sp>
        <p:nvSpPr>
          <p:cNvPr id="7"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10" name="Freeform 5"/>
          <p:cNvSpPr/>
          <p:nvPr userDrawn="1"/>
        </p:nvSpPr>
        <p:spPr bwMode="auto">
          <a:xfrm>
            <a:off x="457200" y="2933700"/>
            <a:ext cx="3643313" cy="1449388"/>
          </a:xfrm>
          <a:custGeom>
            <a:gdLst>
              <a:gd name="T0" fmla="*/ 0 w 3820"/>
              <a:gd name="T1" fmla="*/ 1517 h 1517"/>
              <a:gd name="T2" fmla="*/ 0 w 3820"/>
              <a:gd name="T3" fmla="*/ 1517 h 1517"/>
              <a:gd name="T4" fmla="*/ 3820 w 3820"/>
              <a:gd name="T5" fmla="*/ 1517 h 1517"/>
              <a:gd name="T6" fmla="*/ 3820 w 3820"/>
              <a:gd name="T7" fmla="*/ 0 h 1517"/>
              <a:gd name="T8" fmla="*/ 0 w 3820"/>
              <a:gd name="T9" fmla="*/ 0 h 1517"/>
              <a:gd name="T10" fmla="*/ 0 w 3820"/>
              <a:gd name="T11" fmla="*/ 1517 h 1517"/>
            </a:gdLst>
            <a:cxnLst>
              <a:cxn ang="0">
                <a:pos x="T0" y="T1"/>
              </a:cxn>
              <a:cxn ang="0">
                <a:pos x="T2" y="T3"/>
              </a:cxn>
              <a:cxn ang="0">
                <a:pos x="T4" y="T5"/>
              </a:cxn>
              <a:cxn ang="0">
                <a:pos x="T6" y="T7"/>
              </a:cxn>
              <a:cxn ang="0">
                <a:pos x="T8" y="T9"/>
              </a:cxn>
              <a:cxn ang="0">
                <a:pos x="T10" y="T11"/>
              </a:cxn>
            </a:cxnLst>
            <a:rect l="0" t="0" r="r" b="b"/>
            <a:pathLst>
              <a:path w="3820" h="1517">
                <a:moveTo>
                  <a:pt x="0" y="1517"/>
                </a:moveTo>
                <a:lnTo>
                  <a:pt x="0" y="1517"/>
                </a:lnTo>
                <a:lnTo>
                  <a:pt x="3820" y="1517"/>
                </a:lnTo>
                <a:lnTo>
                  <a:pt x="382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1" name="Freeform 6"/>
          <p:cNvSpPr/>
          <p:nvPr userDrawn="1"/>
        </p:nvSpPr>
        <p:spPr bwMode="auto">
          <a:xfrm>
            <a:off x="8353425" y="2933700"/>
            <a:ext cx="344488" cy="1449388"/>
          </a:xfrm>
          <a:custGeom>
            <a:gdLst>
              <a:gd name="T0" fmla="*/ 0 w 360"/>
              <a:gd name="T1" fmla="*/ 1517 h 1517"/>
              <a:gd name="T2" fmla="*/ 0 w 360"/>
              <a:gd name="T3" fmla="*/ 1517 h 1517"/>
              <a:gd name="T4" fmla="*/ 360 w 360"/>
              <a:gd name="T5" fmla="*/ 1517 h 1517"/>
              <a:gd name="T6" fmla="*/ 360 w 360"/>
              <a:gd name="T7" fmla="*/ 0 h 1517"/>
              <a:gd name="T8" fmla="*/ 0 w 360"/>
              <a:gd name="T9" fmla="*/ 0 h 1517"/>
              <a:gd name="T10" fmla="*/ 0 w 360"/>
              <a:gd name="T11" fmla="*/ 1517 h 1517"/>
            </a:gdLst>
            <a:cxnLst>
              <a:cxn ang="0">
                <a:pos x="T0" y="T1"/>
              </a:cxn>
              <a:cxn ang="0">
                <a:pos x="T2" y="T3"/>
              </a:cxn>
              <a:cxn ang="0">
                <a:pos x="T4" y="T5"/>
              </a:cxn>
              <a:cxn ang="0">
                <a:pos x="T6" y="T7"/>
              </a:cxn>
              <a:cxn ang="0">
                <a:pos x="T8" y="T9"/>
              </a:cxn>
              <a:cxn ang="0">
                <a:pos x="T10" y="T11"/>
              </a:cxn>
            </a:cxnLst>
            <a:rect l="0" t="0" r="r" b="b"/>
            <a:pathLst>
              <a:path w="360" h="1517">
                <a:moveTo>
                  <a:pt x="0" y="1517"/>
                </a:moveTo>
                <a:lnTo>
                  <a:pt x="0" y="1517"/>
                </a:lnTo>
                <a:lnTo>
                  <a:pt x="360" y="1517"/>
                </a:lnTo>
                <a:lnTo>
                  <a:pt x="36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2" name="Freeform 7"/>
          <p:cNvSpPr/>
          <p:nvPr userDrawn="1"/>
        </p:nvSpPr>
        <p:spPr bwMode="auto">
          <a:xfrm>
            <a:off x="4851400" y="2933700"/>
            <a:ext cx="2674938" cy="733425"/>
          </a:xfrm>
          <a:custGeom>
            <a:gdLst>
              <a:gd name="T0" fmla="*/ 0 w 2804"/>
              <a:gd name="T1" fmla="*/ 768 h 768"/>
              <a:gd name="T2" fmla="*/ 0 w 2804"/>
              <a:gd name="T3" fmla="*/ 768 h 768"/>
              <a:gd name="T4" fmla="*/ 2804 w 2804"/>
              <a:gd name="T5" fmla="*/ 768 h 768"/>
              <a:gd name="T6" fmla="*/ 2804 w 2804"/>
              <a:gd name="T7" fmla="*/ 0 h 768"/>
              <a:gd name="T8" fmla="*/ 0 w 2804"/>
              <a:gd name="T9" fmla="*/ 0 h 768"/>
              <a:gd name="T10" fmla="*/ 0 w 2804"/>
              <a:gd name="T11" fmla="*/ 768 h 768"/>
            </a:gdLst>
            <a:cxnLst>
              <a:cxn ang="0">
                <a:pos x="T0" y="T1"/>
              </a:cxn>
              <a:cxn ang="0">
                <a:pos x="T2" y="T3"/>
              </a:cxn>
              <a:cxn ang="0">
                <a:pos x="T4" y="T5"/>
              </a:cxn>
              <a:cxn ang="0">
                <a:pos x="T6" y="T7"/>
              </a:cxn>
              <a:cxn ang="0">
                <a:pos x="T8" y="T9"/>
              </a:cxn>
              <a:cxn ang="0">
                <a:pos x="T10" y="T11"/>
              </a:cxn>
            </a:cxnLst>
            <a:rect l="0" t="0" r="r" b="b"/>
            <a:pathLst>
              <a:path w="2804" h="768">
                <a:moveTo>
                  <a:pt x="0" y="768"/>
                </a:moveTo>
                <a:lnTo>
                  <a:pt x="0" y="768"/>
                </a:lnTo>
                <a:lnTo>
                  <a:pt x="2804" y="768"/>
                </a:lnTo>
                <a:lnTo>
                  <a:pt x="2804" y="0"/>
                </a:lnTo>
                <a:lnTo>
                  <a:pt x="0" y="0"/>
                </a:lnTo>
                <a:lnTo>
                  <a:pt x="0" y="768"/>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3" name="Freeform 8"/>
          <p:cNvSpPr/>
          <p:nvPr userDrawn="1"/>
        </p:nvSpPr>
        <p:spPr bwMode="auto">
          <a:xfrm>
            <a:off x="5383213" y="1519238"/>
            <a:ext cx="1062038" cy="731838"/>
          </a:xfrm>
          <a:custGeom>
            <a:gdLst>
              <a:gd name="T0" fmla="*/ 0 w 1114"/>
              <a:gd name="T1" fmla="*/ 767 h 767"/>
              <a:gd name="T2" fmla="*/ 0 w 1114"/>
              <a:gd name="T3" fmla="*/ 767 h 767"/>
              <a:gd name="T4" fmla="*/ 1114 w 1114"/>
              <a:gd name="T5" fmla="*/ 767 h 767"/>
              <a:gd name="T6" fmla="*/ 1114 w 1114"/>
              <a:gd name="T7" fmla="*/ 0 h 767"/>
              <a:gd name="T8" fmla="*/ 0 w 1114"/>
              <a:gd name="T9" fmla="*/ 0 h 767"/>
              <a:gd name="T10" fmla="*/ 0 w 1114"/>
              <a:gd name="T11" fmla="*/ 767 h 767"/>
            </a:gdLst>
            <a:cxnLst>
              <a:cxn ang="0">
                <a:pos x="T0" y="T1"/>
              </a:cxn>
              <a:cxn ang="0">
                <a:pos x="T2" y="T3"/>
              </a:cxn>
              <a:cxn ang="0">
                <a:pos x="T4" y="T5"/>
              </a:cxn>
              <a:cxn ang="0">
                <a:pos x="T6" y="T7"/>
              </a:cxn>
              <a:cxn ang="0">
                <a:pos x="T8" y="T9"/>
              </a:cxn>
              <a:cxn ang="0">
                <a:pos x="T10" y="T11"/>
              </a:cxn>
            </a:cxnLst>
            <a:rect l="0" t="0" r="r" b="b"/>
            <a:pathLst>
              <a:path w="1114" h="767">
                <a:moveTo>
                  <a:pt x="0" y="767"/>
                </a:moveTo>
                <a:lnTo>
                  <a:pt x="0" y="767"/>
                </a:lnTo>
                <a:lnTo>
                  <a:pt x="1114" y="767"/>
                </a:lnTo>
                <a:lnTo>
                  <a:pt x="1114" y="0"/>
                </a:lnTo>
                <a:lnTo>
                  <a:pt x="0" y="0"/>
                </a:lnTo>
                <a:lnTo>
                  <a:pt x="0" y="76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Freeform 9"/>
          <p:cNvSpPr/>
          <p:nvPr userDrawn="1"/>
        </p:nvSpPr>
        <p:spPr bwMode="auto">
          <a:xfrm>
            <a:off x="5383213" y="5464175"/>
            <a:ext cx="2874963" cy="349250"/>
          </a:xfrm>
          <a:custGeom>
            <a:gdLst>
              <a:gd name="T0" fmla="*/ 0 w 3015"/>
              <a:gd name="T1" fmla="*/ 365 h 365"/>
              <a:gd name="T2" fmla="*/ 0 w 3015"/>
              <a:gd name="T3" fmla="*/ 365 h 365"/>
              <a:gd name="T4" fmla="*/ 3015 w 3015"/>
              <a:gd name="T5" fmla="*/ 365 h 365"/>
              <a:gd name="T6" fmla="*/ 3015 w 3015"/>
              <a:gd name="T7" fmla="*/ 0 h 365"/>
              <a:gd name="T8" fmla="*/ 0 w 3015"/>
              <a:gd name="T9" fmla="*/ 0 h 365"/>
              <a:gd name="T10" fmla="*/ 0 w 3015"/>
              <a:gd name="T11" fmla="*/ 365 h 365"/>
            </a:gdLst>
            <a:cxnLst>
              <a:cxn ang="0">
                <a:pos x="T0" y="T1"/>
              </a:cxn>
              <a:cxn ang="0">
                <a:pos x="T2" y="T3"/>
              </a:cxn>
              <a:cxn ang="0">
                <a:pos x="T4" y="T5"/>
              </a:cxn>
              <a:cxn ang="0">
                <a:pos x="T6" y="T7"/>
              </a:cxn>
              <a:cxn ang="0">
                <a:pos x="T8" y="T9"/>
              </a:cxn>
              <a:cxn ang="0">
                <a:pos x="T10" y="T11"/>
              </a:cxn>
            </a:cxnLst>
            <a:rect l="0" t="0" r="r" b="b"/>
            <a:pathLst>
              <a:path w="3015" h="365">
                <a:moveTo>
                  <a:pt x="0" y="365"/>
                </a:moveTo>
                <a:lnTo>
                  <a:pt x="0" y="365"/>
                </a:lnTo>
                <a:lnTo>
                  <a:pt x="3015" y="365"/>
                </a:lnTo>
                <a:lnTo>
                  <a:pt x="3015"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5" name="Freeform 10"/>
          <p:cNvSpPr/>
          <p:nvPr userDrawn="1"/>
        </p:nvSpPr>
        <p:spPr bwMode="auto">
          <a:xfrm>
            <a:off x="457200" y="5464175"/>
            <a:ext cx="814388" cy="349250"/>
          </a:xfrm>
          <a:custGeom>
            <a:gdLst>
              <a:gd name="T0" fmla="*/ 0 w 854"/>
              <a:gd name="T1" fmla="*/ 365 h 365"/>
              <a:gd name="T2" fmla="*/ 0 w 854"/>
              <a:gd name="T3" fmla="*/ 365 h 365"/>
              <a:gd name="T4" fmla="*/ 854 w 854"/>
              <a:gd name="T5" fmla="*/ 365 h 365"/>
              <a:gd name="T6" fmla="*/ 854 w 854"/>
              <a:gd name="T7" fmla="*/ 0 h 365"/>
              <a:gd name="T8" fmla="*/ 0 w 854"/>
              <a:gd name="T9" fmla="*/ 0 h 365"/>
              <a:gd name="T10" fmla="*/ 0 w 854"/>
              <a:gd name="T11" fmla="*/ 365 h 365"/>
            </a:gdLst>
            <a:cxnLst>
              <a:cxn ang="0">
                <a:pos x="T0" y="T1"/>
              </a:cxn>
              <a:cxn ang="0">
                <a:pos x="T2" y="T3"/>
              </a:cxn>
              <a:cxn ang="0">
                <a:pos x="T4" y="T5"/>
              </a:cxn>
              <a:cxn ang="0">
                <a:pos x="T6" y="T7"/>
              </a:cxn>
              <a:cxn ang="0">
                <a:pos x="T8" y="T9"/>
              </a:cxn>
              <a:cxn ang="0">
                <a:pos x="T10" y="T11"/>
              </a:cxn>
            </a:cxnLst>
            <a:rect l="0" t="0" r="r" b="b"/>
            <a:pathLst>
              <a:path w="854" h="365">
                <a:moveTo>
                  <a:pt x="0" y="365"/>
                </a:moveTo>
                <a:lnTo>
                  <a:pt x="0" y="365"/>
                </a:lnTo>
                <a:lnTo>
                  <a:pt x="854" y="365"/>
                </a:lnTo>
                <a:lnTo>
                  <a:pt x="854"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6" name="Freeform 11"/>
          <p:cNvSpPr/>
          <p:nvPr userDrawn="1"/>
        </p:nvSpPr>
        <p:spPr bwMode="auto">
          <a:xfrm>
            <a:off x="1903413" y="1519238"/>
            <a:ext cx="1611313" cy="347663"/>
          </a:xfrm>
          <a:custGeom>
            <a:gdLst>
              <a:gd name="T0" fmla="*/ 0 w 1690"/>
              <a:gd name="T1" fmla="*/ 364 h 364"/>
              <a:gd name="T2" fmla="*/ 0 w 1690"/>
              <a:gd name="T3" fmla="*/ 364 h 364"/>
              <a:gd name="T4" fmla="*/ 1690 w 1690"/>
              <a:gd name="T5" fmla="*/ 364 h 364"/>
              <a:gd name="T6" fmla="*/ 1690 w 1690"/>
              <a:gd name="T7" fmla="*/ 0 h 364"/>
              <a:gd name="T8" fmla="*/ 0 w 1690"/>
              <a:gd name="T9" fmla="*/ 0 h 364"/>
              <a:gd name="T10" fmla="*/ 0 w 1690"/>
              <a:gd name="T11" fmla="*/ 364 h 364"/>
            </a:gdLst>
            <a:cxnLst>
              <a:cxn ang="0">
                <a:pos x="T0" y="T1"/>
              </a:cxn>
              <a:cxn ang="0">
                <a:pos x="T2" y="T3"/>
              </a:cxn>
              <a:cxn ang="0">
                <a:pos x="T4" y="T5"/>
              </a:cxn>
              <a:cxn ang="0">
                <a:pos x="T6" y="T7"/>
              </a:cxn>
              <a:cxn ang="0">
                <a:pos x="T8" y="T9"/>
              </a:cxn>
              <a:cxn ang="0">
                <a:pos x="T10" y="T11"/>
              </a:cxn>
            </a:cxnLst>
            <a:rect l="0" t="0" r="r" b="b"/>
            <a:pathLst>
              <a:path w="1690" h="364">
                <a:moveTo>
                  <a:pt x="0" y="364"/>
                </a:moveTo>
                <a:lnTo>
                  <a:pt x="0" y="364"/>
                </a:lnTo>
                <a:lnTo>
                  <a:pt x="1690" y="364"/>
                </a:lnTo>
                <a:lnTo>
                  <a:pt x="1690" y="0"/>
                </a:lnTo>
                <a:lnTo>
                  <a:pt x="0" y="0"/>
                </a:lnTo>
                <a:lnTo>
                  <a:pt x="0" y="364"/>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7" name="Freeform 12"/>
          <p:cNvSpPr/>
          <p:nvPr userDrawn="1"/>
        </p:nvSpPr>
        <p:spPr bwMode="auto">
          <a:xfrm>
            <a:off x="457200" y="1519238"/>
            <a:ext cx="328613" cy="608013"/>
          </a:xfrm>
          <a:custGeom>
            <a:gdLst>
              <a:gd name="T0" fmla="*/ 0 w 345"/>
              <a:gd name="T1" fmla="*/ 637 h 637"/>
              <a:gd name="T2" fmla="*/ 0 w 345"/>
              <a:gd name="T3" fmla="*/ 637 h 637"/>
              <a:gd name="T4" fmla="*/ 345 w 345"/>
              <a:gd name="T5" fmla="*/ 637 h 637"/>
              <a:gd name="T6" fmla="*/ 345 w 345"/>
              <a:gd name="T7" fmla="*/ 0 h 637"/>
              <a:gd name="T8" fmla="*/ 0 w 345"/>
              <a:gd name="T9" fmla="*/ 0 h 637"/>
              <a:gd name="T10" fmla="*/ 0 w 345"/>
              <a:gd name="T11" fmla="*/ 637 h 637"/>
            </a:gdLst>
            <a:cxnLst>
              <a:cxn ang="0">
                <a:pos x="T0" y="T1"/>
              </a:cxn>
              <a:cxn ang="0">
                <a:pos x="T2" y="T3"/>
              </a:cxn>
              <a:cxn ang="0">
                <a:pos x="T4" y="T5"/>
              </a:cxn>
              <a:cxn ang="0">
                <a:pos x="T6" y="T7"/>
              </a:cxn>
              <a:cxn ang="0">
                <a:pos x="T8" y="T9"/>
              </a:cxn>
              <a:cxn ang="0">
                <a:pos x="T10" y="T11"/>
              </a:cxn>
            </a:cxnLst>
            <a:rect l="0" t="0" r="r" b="b"/>
            <a:pathLst>
              <a:path w="345" h="637">
                <a:moveTo>
                  <a:pt x="0" y="637"/>
                </a:moveTo>
                <a:lnTo>
                  <a:pt x="0" y="637"/>
                </a:lnTo>
                <a:lnTo>
                  <a:pt x="345" y="637"/>
                </a:lnTo>
                <a:lnTo>
                  <a:pt x="345" y="0"/>
                </a:lnTo>
                <a:lnTo>
                  <a:pt x="0" y="0"/>
                </a:lnTo>
                <a:lnTo>
                  <a:pt x="0" y="63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8"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brand Title White">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a:xfrm>
            <a:off x="457200" y="6400800"/>
            <a:ext cx="2410255" cy="92333"/>
          </a:xfrm>
        </p:spPr>
        <p:txBody>
          <a:bodyPr/>
          <a:lstStyle/>
          <a:p>
            <a:r>
              <a:rPr lang="en-GB" smtClean="0"/>
              <a:t>© [yyyy] Willis Towers Watson. All rights reserved. </a:t>
            </a:r>
            <a:endParaRPr lang="en-US"/>
          </a:p>
        </p:txBody>
      </p:sp>
      <p:sp>
        <p:nvSpPr>
          <p:cNvPr id="7"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10" name="Freeform 5"/>
          <p:cNvSpPr/>
          <p:nvPr userDrawn="1"/>
        </p:nvSpPr>
        <p:spPr bwMode="auto">
          <a:xfrm>
            <a:off x="457200" y="2933700"/>
            <a:ext cx="3643313" cy="1449388"/>
          </a:xfrm>
          <a:custGeom>
            <a:gdLst>
              <a:gd name="T0" fmla="*/ 0 w 3820"/>
              <a:gd name="T1" fmla="*/ 1517 h 1517"/>
              <a:gd name="T2" fmla="*/ 0 w 3820"/>
              <a:gd name="T3" fmla="*/ 1517 h 1517"/>
              <a:gd name="T4" fmla="*/ 3820 w 3820"/>
              <a:gd name="T5" fmla="*/ 1517 h 1517"/>
              <a:gd name="T6" fmla="*/ 3820 w 3820"/>
              <a:gd name="T7" fmla="*/ 0 h 1517"/>
              <a:gd name="T8" fmla="*/ 0 w 3820"/>
              <a:gd name="T9" fmla="*/ 0 h 1517"/>
              <a:gd name="T10" fmla="*/ 0 w 3820"/>
              <a:gd name="T11" fmla="*/ 1517 h 1517"/>
            </a:gdLst>
            <a:cxnLst>
              <a:cxn ang="0">
                <a:pos x="T0" y="T1"/>
              </a:cxn>
              <a:cxn ang="0">
                <a:pos x="T2" y="T3"/>
              </a:cxn>
              <a:cxn ang="0">
                <a:pos x="T4" y="T5"/>
              </a:cxn>
              <a:cxn ang="0">
                <a:pos x="T6" y="T7"/>
              </a:cxn>
              <a:cxn ang="0">
                <a:pos x="T8" y="T9"/>
              </a:cxn>
              <a:cxn ang="0">
                <a:pos x="T10" y="T11"/>
              </a:cxn>
            </a:cxnLst>
            <a:rect l="0" t="0" r="r" b="b"/>
            <a:pathLst>
              <a:path w="3820" h="1517">
                <a:moveTo>
                  <a:pt x="0" y="1517"/>
                </a:moveTo>
                <a:lnTo>
                  <a:pt x="0" y="1517"/>
                </a:lnTo>
                <a:lnTo>
                  <a:pt x="3820" y="1517"/>
                </a:lnTo>
                <a:lnTo>
                  <a:pt x="382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1" name="Freeform 6"/>
          <p:cNvSpPr/>
          <p:nvPr userDrawn="1"/>
        </p:nvSpPr>
        <p:spPr bwMode="auto">
          <a:xfrm>
            <a:off x="8353425" y="2933700"/>
            <a:ext cx="344488" cy="1449388"/>
          </a:xfrm>
          <a:custGeom>
            <a:gdLst>
              <a:gd name="T0" fmla="*/ 0 w 360"/>
              <a:gd name="T1" fmla="*/ 1517 h 1517"/>
              <a:gd name="T2" fmla="*/ 0 w 360"/>
              <a:gd name="T3" fmla="*/ 1517 h 1517"/>
              <a:gd name="T4" fmla="*/ 360 w 360"/>
              <a:gd name="T5" fmla="*/ 1517 h 1517"/>
              <a:gd name="T6" fmla="*/ 360 w 360"/>
              <a:gd name="T7" fmla="*/ 0 h 1517"/>
              <a:gd name="T8" fmla="*/ 0 w 360"/>
              <a:gd name="T9" fmla="*/ 0 h 1517"/>
              <a:gd name="T10" fmla="*/ 0 w 360"/>
              <a:gd name="T11" fmla="*/ 1517 h 1517"/>
            </a:gdLst>
            <a:cxnLst>
              <a:cxn ang="0">
                <a:pos x="T0" y="T1"/>
              </a:cxn>
              <a:cxn ang="0">
                <a:pos x="T2" y="T3"/>
              </a:cxn>
              <a:cxn ang="0">
                <a:pos x="T4" y="T5"/>
              </a:cxn>
              <a:cxn ang="0">
                <a:pos x="T6" y="T7"/>
              </a:cxn>
              <a:cxn ang="0">
                <a:pos x="T8" y="T9"/>
              </a:cxn>
              <a:cxn ang="0">
                <a:pos x="T10" y="T11"/>
              </a:cxn>
            </a:cxnLst>
            <a:rect l="0" t="0" r="r" b="b"/>
            <a:pathLst>
              <a:path w="360" h="1517">
                <a:moveTo>
                  <a:pt x="0" y="1517"/>
                </a:moveTo>
                <a:lnTo>
                  <a:pt x="0" y="1517"/>
                </a:lnTo>
                <a:lnTo>
                  <a:pt x="360" y="1517"/>
                </a:lnTo>
                <a:lnTo>
                  <a:pt x="36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2" name="Freeform 7"/>
          <p:cNvSpPr/>
          <p:nvPr userDrawn="1"/>
        </p:nvSpPr>
        <p:spPr bwMode="auto">
          <a:xfrm>
            <a:off x="4851400" y="2933700"/>
            <a:ext cx="2674938" cy="733425"/>
          </a:xfrm>
          <a:custGeom>
            <a:gdLst>
              <a:gd name="T0" fmla="*/ 0 w 2804"/>
              <a:gd name="T1" fmla="*/ 768 h 768"/>
              <a:gd name="T2" fmla="*/ 0 w 2804"/>
              <a:gd name="T3" fmla="*/ 768 h 768"/>
              <a:gd name="T4" fmla="*/ 2804 w 2804"/>
              <a:gd name="T5" fmla="*/ 768 h 768"/>
              <a:gd name="T6" fmla="*/ 2804 w 2804"/>
              <a:gd name="T7" fmla="*/ 0 h 768"/>
              <a:gd name="T8" fmla="*/ 0 w 2804"/>
              <a:gd name="T9" fmla="*/ 0 h 768"/>
              <a:gd name="T10" fmla="*/ 0 w 2804"/>
              <a:gd name="T11" fmla="*/ 768 h 768"/>
            </a:gdLst>
            <a:cxnLst>
              <a:cxn ang="0">
                <a:pos x="T0" y="T1"/>
              </a:cxn>
              <a:cxn ang="0">
                <a:pos x="T2" y="T3"/>
              </a:cxn>
              <a:cxn ang="0">
                <a:pos x="T4" y="T5"/>
              </a:cxn>
              <a:cxn ang="0">
                <a:pos x="T6" y="T7"/>
              </a:cxn>
              <a:cxn ang="0">
                <a:pos x="T8" y="T9"/>
              </a:cxn>
              <a:cxn ang="0">
                <a:pos x="T10" y="T11"/>
              </a:cxn>
            </a:cxnLst>
            <a:rect l="0" t="0" r="r" b="b"/>
            <a:pathLst>
              <a:path w="2804" h="768">
                <a:moveTo>
                  <a:pt x="0" y="768"/>
                </a:moveTo>
                <a:lnTo>
                  <a:pt x="0" y="768"/>
                </a:lnTo>
                <a:lnTo>
                  <a:pt x="2804" y="768"/>
                </a:lnTo>
                <a:lnTo>
                  <a:pt x="2804" y="0"/>
                </a:lnTo>
                <a:lnTo>
                  <a:pt x="0" y="0"/>
                </a:lnTo>
                <a:lnTo>
                  <a:pt x="0" y="768"/>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3" name="Freeform 8"/>
          <p:cNvSpPr/>
          <p:nvPr userDrawn="1"/>
        </p:nvSpPr>
        <p:spPr bwMode="auto">
          <a:xfrm>
            <a:off x="5383213" y="1519238"/>
            <a:ext cx="1062038" cy="731838"/>
          </a:xfrm>
          <a:custGeom>
            <a:gdLst>
              <a:gd name="T0" fmla="*/ 0 w 1114"/>
              <a:gd name="T1" fmla="*/ 767 h 767"/>
              <a:gd name="T2" fmla="*/ 0 w 1114"/>
              <a:gd name="T3" fmla="*/ 767 h 767"/>
              <a:gd name="T4" fmla="*/ 1114 w 1114"/>
              <a:gd name="T5" fmla="*/ 767 h 767"/>
              <a:gd name="T6" fmla="*/ 1114 w 1114"/>
              <a:gd name="T7" fmla="*/ 0 h 767"/>
              <a:gd name="T8" fmla="*/ 0 w 1114"/>
              <a:gd name="T9" fmla="*/ 0 h 767"/>
              <a:gd name="T10" fmla="*/ 0 w 1114"/>
              <a:gd name="T11" fmla="*/ 767 h 767"/>
            </a:gdLst>
            <a:cxnLst>
              <a:cxn ang="0">
                <a:pos x="T0" y="T1"/>
              </a:cxn>
              <a:cxn ang="0">
                <a:pos x="T2" y="T3"/>
              </a:cxn>
              <a:cxn ang="0">
                <a:pos x="T4" y="T5"/>
              </a:cxn>
              <a:cxn ang="0">
                <a:pos x="T6" y="T7"/>
              </a:cxn>
              <a:cxn ang="0">
                <a:pos x="T8" y="T9"/>
              </a:cxn>
              <a:cxn ang="0">
                <a:pos x="T10" y="T11"/>
              </a:cxn>
            </a:cxnLst>
            <a:rect l="0" t="0" r="r" b="b"/>
            <a:pathLst>
              <a:path w="1114" h="767">
                <a:moveTo>
                  <a:pt x="0" y="767"/>
                </a:moveTo>
                <a:lnTo>
                  <a:pt x="0" y="767"/>
                </a:lnTo>
                <a:lnTo>
                  <a:pt x="1114" y="767"/>
                </a:lnTo>
                <a:lnTo>
                  <a:pt x="1114" y="0"/>
                </a:lnTo>
                <a:lnTo>
                  <a:pt x="0" y="0"/>
                </a:lnTo>
                <a:lnTo>
                  <a:pt x="0" y="76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Freeform 9"/>
          <p:cNvSpPr/>
          <p:nvPr userDrawn="1"/>
        </p:nvSpPr>
        <p:spPr bwMode="auto">
          <a:xfrm>
            <a:off x="5383213" y="5464175"/>
            <a:ext cx="2874963" cy="349250"/>
          </a:xfrm>
          <a:custGeom>
            <a:gdLst>
              <a:gd name="T0" fmla="*/ 0 w 3015"/>
              <a:gd name="T1" fmla="*/ 365 h 365"/>
              <a:gd name="T2" fmla="*/ 0 w 3015"/>
              <a:gd name="T3" fmla="*/ 365 h 365"/>
              <a:gd name="T4" fmla="*/ 3015 w 3015"/>
              <a:gd name="T5" fmla="*/ 365 h 365"/>
              <a:gd name="T6" fmla="*/ 3015 w 3015"/>
              <a:gd name="T7" fmla="*/ 0 h 365"/>
              <a:gd name="T8" fmla="*/ 0 w 3015"/>
              <a:gd name="T9" fmla="*/ 0 h 365"/>
              <a:gd name="T10" fmla="*/ 0 w 3015"/>
              <a:gd name="T11" fmla="*/ 365 h 365"/>
            </a:gdLst>
            <a:cxnLst>
              <a:cxn ang="0">
                <a:pos x="T0" y="T1"/>
              </a:cxn>
              <a:cxn ang="0">
                <a:pos x="T2" y="T3"/>
              </a:cxn>
              <a:cxn ang="0">
                <a:pos x="T4" y="T5"/>
              </a:cxn>
              <a:cxn ang="0">
                <a:pos x="T6" y="T7"/>
              </a:cxn>
              <a:cxn ang="0">
                <a:pos x="T8" y="T9"/>
              </a:cxn>
              <a:cxn ang="0">
                <a:pos x="T10" y="T11"/>
              </a:cxn>
            </a:cxnLst>
            <a:rect l="0" t="0" r="r" b="b"/>
            <a:pathLst>
              <a:path w="3015" h="365">
                <a:moveTo>
                  <a:pt x="0" y="365"/>
                </a:moveTo>
                <a:lnTo>
                  <a:pt x="0" y="365"/>
                </a:lnTo>
                <a:lnTo>
                  <a:pt x="3015" y="365"/>
                </a:lnTo>
                <a:lnTo>
                  <a:pt x="3015"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5" name="Freeform 10"/>
          <p:cNvSpPr/>
          <p:nvPr userDrawn="1"/>
        </p:nvSpPr>
        <p:spPr bwMode="auto">
          <a:xfrm>
            <a:off x="457200" y="5464175"/>
            <a:ext cx="814388" cy="349250"/>
          </a:xfrm>
          <a:custGeom>
            <a:gdLst>
              <a:gd name="T0" fmla="*/ 0 w 854"/>
              <a:gd name="T1" fmla="*/ 365 h 365"/>
              <a:gd name="T2" fmla="*/ 0 w 854"/>
              <a:gd name="T3" fmla="*/ 365 h 365"/>
              <a:gd name="T4" fmla="*/ 854 w 854"/>
              <a:gd name="T5" fmla="*/ 365 h 365"/>
              <a:gd name="T6" fmla="*/ 854 w 854"/>
              <a:gd name="T7" fmla="*/ 0 h 365"/>
              <a:gd name="T8" fmla="*/ 0 w 854"/>
              <a:gd name="T9" fmla="*/ 0 h 365"/>
              <a:gd name="T10" fmla="*/ 0 w 854"/>
              <a:gd name="T11" fmla="*/ 365 h 365"/>
            </a:gdLst>
            <a:cxnLst>
              <a:cxn ang="0">
                <a:pos x="T0" y="T1"/>
              </a:cxn>
              <a:cxn ang="0">
                <a:pos x="T2" y="T3"/>
              </a:cxn>
              <a:cxn ang="0">
                <a:pos x="T4" y="T5"/>
              </a:cxn>
              <a:cxn ang="0">
                <a:pos x="T6" y="T7"/>
              </a:cxn>
              <a:cxn ang="0">
                <a:pos x="T8" y="T9"/>
              </a:cxn>
              <a:cxn ang="0">
                <a:pos x="T10" y="T11"/>
              </a:cxn>
            </a:cxnLst>
            <a:rect l="0" t="0" r="r" b="b"/>
            <a:pathLst>
              <a:path w="854" h="365">
                <a:moveTo>
                  <a:pt x="0" y="365"/>
                </a:moveTo>
                <a:lnTo>
                  <a:pt x="0" y="365"/>
                </a:lnTo>
                <a:lnTo>
                  <a:pt x="854" y="365"/>
                </a:lnTo>
                <a:lnTo>
                  <a:pt x="854"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6" name="Freeform 11"/>
          <p:cNvSpPr/>
          <p:nvPr userDrawn="1"/>
        </p:nvSpPr>
        <p:spPr bwMode="auto">
          <a:xfrm>
            <a:off x="1903413" y="1519238"/>
            <a:ext cx="1611313" cy="347663"/>
          </a:xfrm>
          <a:custGeom>
            <a:gdLst>
              <a:gd name="T0" fmla="*/ 0 w 1690"/>
              <a:gd name="T1" fmla="*/ 364 h 364"/>
              <a:gd name="T2" fmla="*/ 0 w 1690"/>
              <a:gd name="T3" fmla="*/ 364 h 364"/>
              <a:gd name="T4" fmla="*/ 1690 w 1690"/>
              <a:gd name="T5" fmla="*/ 364 h 364"/>
              <a:gd name="T6" fmla="*/ 1690 w 1690"/>
              <a:gd name="T7" fmla="*/ 0 h 364"/>
              <a:gd name="T8" fmla="*/ 0 w 1690"/>
              <a:gd name="T9" fmla="*/ 0 h 364"/>
              <a:gd name="T10" fmla="*/ 0 w 1690"/>
              <a:gd name="T11" fmla="*/ 364 h 364"/>
            </a:gdLst>
            <a:cxnLst>
              <a:cxn ang="0">
                <a:pos x="T0" y="T1"/>
              </a:cxn>
              <a:cxn ang="0">
                <a:pos x="T2" y="T3"/>
              </a:cxn>
              <a:cxn ang="0">
                <a:pos x="T4" y="T5"/>
              </a:cxn>
              <a:cxn ang="0">
                <a:pos x="T6" y="T7"/>
              </a:cxn>
              <a:cxn ang="0">
                <a:pos x="T8" y="T9"/>
              </a:cxn>
              <a:cxn ang="0">
                <a:pos x="T10" y="T11"/>
              </a:cxn>
            </a:cxnLst>
            <a:rect l="0" t="0" r="r" b="b"/>
            <a:pathLst>
              <a:path w="1690" h="364">
                <a:moveTo>
                  <a:pt x="0" y="364"/>
                </a:moveTo>
                <a:lnTo>
                  <a:pt x="0" y="364"/>
                </a:lnTo>
                <a:lnTo>
                  <a:pt x="1690" y="364"/>
                </a:lnTo>
                <a:lnTo>
                  <a:pt x="1690" y="0"/>
                </a:lnTo>
                <a:lnTo>
                  <a:pt x="0" y="0"/>
                </a:lnTo>
                <a:lnTo>
                  <a:pt x="0" y="364"/>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7" name="Freeform 12"/>
          <p:cNvSpPr/>
          <p:nvPr userDrawn="1"/>
        </p:nvSpPr>
        <p:spPr bwMode="auto">
          <a:xfrm>
            <a:off x="457200" y="1519238"/>
            <a:ext cx="328613" cy="608013"/>
          </a:xfrm>
          <a:custGeom>
            <a:gdLst>
              <a:gd name="T0" fmla="*/ 0 w 345"/>
              <a:gd name="T1" fmla="*/ 637 h 637"/>
              <a:gd name="T2" fmla="*/ 0 w 345"/>
              <a:gd name="T3" fmla="*/ 637 h 637"/>
              <a:gd name="T4" fmla="*/ 345 w 345"/>
              <a:gd name="T5" fmla="*/ 637 h 637"/>
              <a:gd name="T6" fmla="*/ 345 w 345"/>
              <a:gd name="T7" fmla="*/ 0 h 637"/>
              <a:gd name="T8" fmla="*/ 0 w 345"/>
              <a:gd name="T9" fmla="*/ 0 h 637"/>
              <a:gd name="T10" fmla="*/ 0 w 345"/>
              <a:gd name="T11" fmla="*/ 637 h 637"/>
            </a:gdLst>
            <a:cxnLst>
              <a:cxn ang="0">
                <a:pos x="T0" y="T1"/>
              </a:cxn>
              <a:cxn ang="0">
                <a:pos x="T2" y="T3"/>
              </a:cxn>
              <a:cxn ang="0">
                <a:pos x="T4" y="T5"/>
              </a:cxn>
              <a:cxn ang="0">
                <a:pos x="T6" y="T7"/>
              </a:cxn>
              <a:cxn ang="0">
                <a:pos x="T8" y="T9"/>
              </a:cxn>
              <a:cxn ang="0">
                <a:pos x="T10" y="T11"/>
              </a:cxn>
            </a:cxnLst>
            <a:rect l="0" t="0" r="r" b="b"/>
            <a:pathLst>
              <a:path w="345" h="637">
                <a:moveTo>
                  <a:pt x="0" y="637"/>
                </a:moveTo>
                <a:lnTo>
                  <a:pt x="0" y="637"/>
                </a:lnTo>
                <a:lnTo>
                  <a:pt x="345" y="637"/>
                </a:lnTo>
                <a:lnTo>
                  <a:pt x="345" y="0"/>
                </a:lnTo>
                <a:lnTo>
                  <a:pt x="0" y="0"/>
                </a:lnTo>
                <a:lnTo>
                  <a:pt x="0" y="63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cxnSp>
        <p:nvCxnSpPr>
          <p:cNvPr id="19" name="Straight Connector 18"/>
          <p:cNvCxnSpPr/>
          <p:nvPr userDrawn="1"/>
        </p:nvCxnSpPr>
        <p:spPr>
          <a:xfrm flipH="1">
            <a:off x="5890054" y="6252519"/>
            <a:ext cx="0" cy="4777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9"/>
          <p:cNvSpPr>
            <a:spLocks noGrp="1"/>
          </p:cNvSpPr>
          <p:nvPr>
            <p:ph type="pic" sz="quarter" idx="13" hasCustomPrompt="1"/>
          </p:nvPr>
        </p:nvSpPr>
        <p:spPr>
          <a:xfrm>
            <a:off x="3247806" y="6252519"/>
            <a:ext cx="2466975" cy="436690"/>
          </a:xfrm>
        </p:spPr>
        <p:txBody>
          <a:bodyPr anchor="ctr" anchorCtr="0"/>
          <a:lstStyle>
            <a:lvl1pPr algn="ctr">
              <a:defRPr/>
            </a:lvl1pPr>
          </a:lstStyle>
          <a:p>
            <a:r>
              <a:rPr lang="en-US" smtClean="0"/>
              <a:t>Click to insert cobrand logo</a:t>
            </a:r>
            <a:endParaRPr lang="en-US"/>
          </a:p>
        </p:txBody>
      </p:sp>
      <p:sp>
        <p:nvSpPr>
          <p:cNvPr id="18"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extLst>
      <p:ext uri="{BB962C8B-B14F-4D97-AF65-F5344CB8AC3E}">
        <p14:creationId xmlns:p14="http://schemas.microsoft.com/office/powerpoint/2010/main" val="1116893153"/>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with Image">
    <p:bg>
      <p:bgPr>
        <a:blipFill dpi="0" rotWithShape="1">
          <a:blip r:embed="rId2">
            <a:lum/>
          </a:blip>
          <a:stretch>
            <a:fillRect/>
          </a:stretch>
        </a:blipFill>
        <a:effectLst/>
      </p:bgPr>
    </p:bg>
    <p:spTree>
      <p:nvGrpSpPr>
        <p:cNvPr id="1" name=""/>
        <p:cNvGrpSpPr/>
        <p:nvPr/>
      </p:nvGrpSpPr>
      <p:grpSpPr>
        <a:xfrm>
          <a:off x="0" y="0"/>
          <a:ext cx="0" cy="0"/>
        </a:xfrm>
      </p:grpSpPr>
      <p:sp>
        <p:nvSpPr>
          <p:cNvPr id="11" name="Rectangle 10"/>
          <p:cNvSpPr/>
          <p:nvPr userDrawn="1"/>
        </p:nvSpPr>
        <p:spPr>
          <a:xfrm>
            <a:off x="228600" y="228600"/>
            <a:ext cx="5751576" cy="19476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0" name="Text Placeholder 5"/>
          <p:cNvSpPr>
            <a:spLocks noGrp="1"/>
          </p:cNvSpPr>
          <p:nvPr>
            <p:ph type="body" sz="quarter" idx="12" hasCustomPrompt="1"/>
          </p:nvPr>
        </p:nvSpPr>
        <p:spPr>
          <a:xfrm>
            <a:off x="466056" y="1811080"/>
            <a:ext cx="1527175" cy="285750"/>
          </a:xfrm>
        </p:spPr>
        <p:txBody>
          <a:bodyPr/>
          <a:lstStyle>
            <a:lvl1pPr algn="l">
              <a:defRPr sz="1200" b="0"/>
            </a:lvl1pPr>
            <a:lvl2pPr>
              <a:defRPr sz="1200" b="0"/>
            </a:lvl2pPr>
            <a:lvl3pPr>
              <a:defRPr sz="1200" b="0"/>
            </a:lvl3pPr>
            <a:lvl4pPr>
              <a:defRPr sz="1200" b="0"/>
            </a:lvl4pPr>
            <a:lvl5pPr>
              <a:defRPr sz="1200" b="0"/>
            </a:lvl5pPr>
          </a:lstStyle>
          <a:p>
            <a:pPr lvl="0"/>
            <a:r>
              <a:rPr lang="en-US" smtClean="0"/>
              <a:t>Insert Date</a:t>
            </a:r>
          </a:p>
        </p:txBody>
      </p:sp>
      <p:sp>
        <p:nvSpPr>
          <p:cNvPr id="19" name="Rectangle 18"/>
          <p:cNvSpPr/>
          <p:nvPr userDrawn="1"/>
        </p:nvSpPr>
        <p:spPr>
          <a:xfrm>
            <a:off x="0" y="6280484"/>
            <a:ext cx="9144000" cy="5775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sp>
        <p:nvSpPr>
          <p:cNvPr id="2" name="Title 1"/>
          <p:cNvSpPr>
            <a:spLocks noGrp="1"/>
          </p:cNvSpPr>
          <p:nvPr>
            <p:ph type="title" hasCustomPrompt="1"/>
          </p:nvPr>
        </p:nvSpPr>
        <p:spPr>
          <a:xfrm>
            <a:off x="457200" y="457200"/>
            <a:ext cx="5257800" cy="615553"/>
          </a:xfrm>
        </p:spPr>
        <p:txBody>
          <a:bodyPr>
            <a:noAutofit/>
          </a:bodyPr>
          <a:lstStyle>
            <a:lvl1pPr>
              <a:defRPr/>
            </a:lvl1pPr>
          </a:lstStyle>
          <a:p>
            <a:r>
              <a:rPr lang="en-US" smtClean="0"/>
              <a:t>Click to edit Master title style</a:t>
            </a:r>
            <a:br>
              <a:rPr lang="en-US" smtClean="0"/>
            </a:br>
            <a:r>
              <a:rPr lang="en-US" smtClean="0"/>
              <a:t>second line if needed</a:t>
            </a:r>
            <a:endParaRPr lang="en-US"/>
          </a:p>
        </p:txBody>
      </p:sp>
      <p:sp>
        <p:nvSpPr>
          <p:cNvPr id="4" name="Footer Placeholder 3 Copyright"/>
          <p:cNvSpPr>
            <a:spLocks noGrp="1"/>
          </p:cNvSpPr>
          <p:nvPr>
            <p:ph type="ftr" sz="quarter" idx="11"/>
          </p:nvPr>
        </p:nvSpPr>
        <p:spPr/>
        <p:txBody>
          <a:bodyPr/>
          <a:lstStyle/>
          <a:p>
            <a:r>
              <a:rPr lang="en-GB" smtClean="0"/>
              <a:t>© [yyyy] Willis Towers Watson. All rights reserved.</a:t>
            </a:r>
            <a:endParaRPr lang="en-US"/>
          </a:p>
        </p:txBody>
      </p:sp>
      <p:pic>
        <p:nvPicPr>
          <p:cNvPr id="15" name="Picture 14"/>
          <p:cNvPicPr>
            <a:picLocks noChangeAspect="1"/>
          </p:cNvPicPr>
          <p:nvPr userDrawn="1"/>
        </p:nvPicPr>
        <p:blipFill>
          <a:blip r:embed="rId1"/>
          <a:stretch>
            <a:fillRect/>
          </a:stretch>
        </p:blipFill>
        <p:spPr>
          <a:xfrm>
            <a:off x="5877560" y="6195724"/>
            <a:ext cx="3022600" cy="584200"/>
          </a:xfrm>
          <a:prstGeom prst="rect">
            <a:avLst/>
          </a:prstGeom>
        </p:spPr>
      </p:pic>
      <p:sp>
        <p:nvSpPr>
          <p:cNvPr id="16" name="Text Placeholder 15"/>
          <p:cNvSpPr>
            <a:spLocks noGrp="1"/>
          </p:cNvSpPr>
          <p:nvPr>
            <p:ph type="body" sz="quarter" idx="13"/>
          </p:nvPr>
        </p:nvSpPr>
        <p:spPr>
          <a:xfrm>
            <a:off x="457200" y="1158874"/>
            <a:ext cx="5257800" cy="612648"/>
          </a:xfrm>
          <a:prstGeom prst="rect">
            <a:avLst/>
          </a:prstGeom>
        </p:spPr>
        <p:txBody>
          <a:bodyPr lIns="0" tIns="0" rIns="0" bIns="0">
            <a:noAutofit/>
          </a:bodyPr>
          <a:lstStyle>
            <a:lvl1pPr>
              <a:defRPr sz="1750" b="0"/>
            </a:lvl1pPr>
          </a:lstStyle>
          <a:p>
            <a:pPr lvl="0"/>
            <a:r>
              <a:rPr lang="en-US" altLang="zh-CN" smtClean="0"/>
              <a:t>Click to edit Master text styles</a:t>
            </a:r>
          </a:p>
        </p:txBody>
      </p:sp>
      <p:sp>
        <p:nvSpPr>
          <p:cNvPr id="7" name="Freeform 5"/>
          <p:cNvSpPr/>
          <p:nvPr userDrawn="1"/>
        </p:nvSpPr>
        <p:spPr bwMode="auto">
          <a:xfrm>
            <a:off x="6948488" y="1597025"/>
            <a:ext cx="1023938" cy="333375"/>
          </a:xfrm>
          <a:custGeom>
            <a:gdLst>
              <a:gd name="T0" fmla="*/ 0 w 1073"/>
              <a:gd name="T1" fmla="*/ 349 h 349"/>
              <a:gd name="T2" fmla="*/ 0 w 1073"/>
              <a:gd name="T3" fmla="*/ 349 h 349"/>
              <a:gd name="T4" fmla="*/ 1073 w 1073"/>
              <a:gd name="T5" fmla="*/ 349 h 349"/>
              <a:gd name="T6" fmla="*/ 1073 w 1073"/>
              <a:gd name="T7" fmla="*/ 0 h 349"/>
              <a:gd name="T8" fmla="*/ 0 w 1073"/>
              <a:gd name="T9" fmla="*/ 0 h 349"/>
              <a:gd name="T10" fmla="*/ 0 w 1073"/>
              <a:gd name="T11" fmla="*/ 349 h 349"/>
            </a:gdLst>
            <a:cxnLst>
              <a:cxn ang="0">
                <a:pos x="T0" y="T1"/>
              </a:cxn>
              <a:cxn ang="0">
                <a:pos x="T2" y="T3"/>
              </a:cxn>
              <a:cxn ang="0">
                <a:pos x="T4" y="T5"/>
              </a:cxn>
              <a:cxn ang="0">
                <a:pos x="T6" y="T7"/>
              </a:cxn>
              <a:cxn ang="0">
                <a:pos x="T8" y="T9"/>
              </a:cxn>
              <a:cxn ang="0">
                <a:pos x="T10" y="T11"/>
              </a:cxn>
            </a:cxnLst>
            <a:rect l="0" t="0" r="r" b="b"/>
            <a:pathLst>
              <a:path w="1073" h="349">
                <a:moveTo>
                  <a:pt x="0" y="349"/>
                </a:moveTo>
                <a:lnTo>
                  <a:pt x="0" y="349"/>
                </a:lnTo>
                <a:lnTo>
                  <a:pt x="1073" y="349"/>
                </a:lnTo>
                <a:lnTo>
                  <a:pt x="1073" y="0"/>
                </a:lnTo>
                <a:lnTo>
                  <a:pt x="0" y="0"/>
                </a:lnTo>
                <a:lnTo>
                  <a:pt x="0" y="349"/>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8" name="Freeform 6"/>
          <p:cNvSpPr/>
          <p:nvPr userDrawn="1"/>
        </p:nvSpPr>
        <p:spPr bwMode="auto">
          <a:xfrm>
            <a:off x="8421688" y="452438"/>
            <a:ext cx="276225" cy="622300"/>
          </a:xfrm>
          <a:custGeom>
            <a:gdLst>
              <a:gd name="T0" fmla="*/ 0 w 289"/>
              <a:gd name="T1" fmla="*/ 651 h 651"/>
              <a:gd name="T2" fmla="*/ 0 w 289"/>
              <a:gd name="T3" fmla="*/ 651 h 651"/>
              <a:gd name="T4" fmla="*/ 289 w 289"/>
              <a:gd name="T5" fmla="*/ 651 h 651"/>
              <a:gd name="T6" fmla="*/ 289 w 289"/>
              <a:gd name="T7" fmla="*/ 0 h 651"/>
              <a:gd name="T8" fmla="*/ 0 w 289"/>
              <a:gd name="T9" fmla="*/ 0 h 651"/>
              <a:gd name="T10" fmla="*/ 0 w 289"/>
              <a:gd name="T11" fmla="*/ 651 h 651"/>
            </a:gdLst>
            <a:cxnLst>
              <a:cxn ang="0">
                <a:pos x="T0" y="T1"/>
              </a:cxn>
              <a:cxn ang="0">
                <a:pos x="T2" y="T3"/>
              </a:cxn>
              <a:cxn ang="0">
                <a:pos x="T4" y="T5"/>
              </a:cxn>
              <a:cxn ang="0">
                <a:pos x="T6" y="T7"/>
              </a:cxn>
              <a:cxn ang="0">
                <a:pos x="T8" y="T9"/>
              </a:cxn>
              <a:cxn ang="0">
                <a:pos x="T10" y="T11"/>
              </a:cxn>
            </a:cxnLst>
            <a:rect l="0" t="0" r="r" b="b"/>
            <a:pathLst>
              <a:path w="289" h="651">
                <a:moveTo>
                  <a:pt x="0" y="651"/>
                </a:moveTo>
                <a:lnTo>
                  <a:pt x="0" y="651"/>
                </a:lnTo>
                <a:lnTo>
                  <a:pt x="289" y="651"/>
                </a:lnTo>
                <a:lnTo>
                  <a:pt x="289" y="0"/>
                </a:lnTo>
                <a:lnTo>
                  <a:pt x="0" y="0"/>
                </a:lnTo>
                <a:lnTo>
                  <a:pt x="0" y="65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9" name="Freeform 7"/>
          <p:cNvSpPr/>
          <p:nvPr userDrawn="1"/>
        </p:nvSpPr>
        <p:spPr bwMode="auto">
          <a:xfrm>
            <a:off x="7434263" y="3097213"/>
            <a:ext cx="1263650" cy="682625"/>
          </a:xfrm>
          <a:custGeom>
            <a:gdLst>
              <a:gd name="T0" fmla="*/ 0 w 1324"/>
              <a:gd name="T1" fmla="*/ 714 h 714"/>
              <a:gd name="T2" fmla="*/ 0 w 1324"/>
              <a:gd name="T3" fmla="*/ 714 h 714"/>
              <a:gd name="T4" fmla="*/ 1324 w 1324"/>
              <a:gd name="T5" fmla="*/ 714 h 714"/>
              <a:gd name="T6" fmla="*/ 1324 w 1324"/>
              <a:gd name="T7" fmla="*/ 0 h 714"/>
              <a:gd name="T8" fmla="*/ 0 w 1324"/>
              <a:gd name="T9" fmla="*/ 0 h 714"/>
              <a:gd name="T10" fmla="*/ 0 w 1324"/>
              <a:gd name="T11" fmla="*/ 714 h 714"/>
            </a:gdLst>
            <a:cxnLst>
              <a:cxn ang="0">
                <a:pos x="T0" y="T1"/>
              </a:cxn>
              <a:cxn ang="0">
                <a:pos x="T2" y="T3"/>
              </a:cxn>
              <a:cxn ang="0">
                <a:pos x="T4" y="T5"/>
              </a:cxn>
              <a:cxn ang="0">
                <a:pos x="T6" y="T7"/>
              </a:cxn>
              <a:cxn ang="0">
                <a:pos x="T8" y="T9"/>
              </a:cxn>
              <a:cxn ang="0">
                <a:pos x="T10" y="T11"/>
              </a:cxn>
            </a:cxnLst>
            <a:rect l="0" t="0" r="r" b="b"/>
            <a:pathLst>
              <a:path w="1324" h="714">
                <a:moveTo>
                  <a:pt x="0" y="714"/>
                </a:moveTo>
                <a:lnTo>
                  <a:pt x="0" y="714"/>
                </a:lnTo>
                <a:lnTo>
                  <a:pt x="1324" y="714"/>
                </a:lnTo>
                <a:lnTo>
                  <a:pt x="1324" y="0"/>
                </a:lnTo>
                <a:lnTo>
                  <a:pt x="0" y="0"/>
                </a:lnTo>
                <a:lnTo>
                  <a:pt x="0" y="71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3" name="Freeform 8"/>
          <p:cNvSpPr/>
          <p:nvPr userDrawn="1"/>
        </p:nvSpPr>
        <p:spPr bwMode="auto">
          <a:xfrm>
            <a:off x="7434263" y="5494338"/>
            <a:ext cx="1263650" cy="344488"/>
          </a:xfrm>
          <a:custGeom>
            <a:gdLst>
              <a:gd name="T0" fmla="*/ 0 w 1324"/>
              <a:gd name="T1" fmla="*/ 360 h 360"/>
              <a:gd name="T2" fmla="*/ 0 w 1324"/>
              <a:gd name="T3" fmla="*/ 360 h 360"/>
              <a:gd name="T4" fmla="*/ 1324 w 1324"/>
              <a:gd name="T5" fmla="*/ 360 h 360"/>
              <a:gd name="T6" fmla="*/ 1324 w 1324"/>
              <a:gd name="T7" fmla="*/ 0 h 360"/>
              <a:gd name="T8" fmla="*/ 0 w 1324"/>
              <a:gd name="T9" fmla="*/ 0 h 360"/>
              <a:gd name="T10" fmla="*/ 0 w 1324"/>
              <a:gd name="T11" fmla="*/ 360 h 360"/>
            </a:gdLst>
            <a:cxnLst>
              <a:cxn ang="0">
                <a:pos x="T0" y="T1"/>
              </a:cxn>
              <a:cxn ang="0">
                <a:pos x="T2" y="T3"/>
              </a:cxn>
              <a:cxn ang="0">
                <a:pos x="T4" y="T5"/>
              </a:cxn>
              <a:cxn ang="0">
                <a:pos x="T6" y="T7"/>
              </a:cxn>
              <a:cxn ang="0">
                <a:pos x="T8" y="T9"/>
              </a:cxn>
              <a:cxn ang="0">
                <a:pos x="T10" y="T11"/>
              </a:cxn>
            </a:cxnLst>
            <a:rect l="0" t="0" r="r" b="b"/>
            <a:pathLst>
              <a:path w="1324" h="360">
                <a:moveTo>
                  <a:pt x="0" y="360"/>
                </a:moveTo>
                <a:lnTo>
                  <a:pt x="0" y="360"/>
                </a:lnTo>
                <a:lnTo>
                  <a:pt x="1324" y="360"/>
                </a:lnTo>
                <a:lnTo>
                  <a:pt x="1324" y="0"/>
                </a:lnTo>
                <a:lnTo>
                  <a:pt x="0" y="0"/>
                </a:lnTo>
                <a:lnTo>
                  <a:pt x="0" y="360"/>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Freeform 9"/>
          <p:cNvSpPr/>
          <p:nvPr userDrawn="1"/>
        </p:nvSpPr>
        <p:spPr bwMode="auto">
          <a:xfrm>
            <a:off x="457200" y="4027488"/>
            <a:ext cx="800100" cy="1811338"/>
          </a:xfrm>
          <a:custGeom>
            <a:gdLst>
              <a:gd name="T0" fmla="*/ 0 w 839"/>
              <a:gd name="T1" fmla="*/ 1896 h 1896"/>
              <a:gd name="T2" fmla="*/ 0 w 839"/>
              <a:gd name="T3" fmla="*/ 1896 h 1896"/>
              <a:gd name="T4" fmla="*/ 839 w 839"/>
              <a:gd name="T5" fmla="*/ 1896 h 1896"/>
              <a:gd name="T6" fmla="*/ 839 w 839"/>
              <a:gd name="T7" fmla="*/ 0 h 1896"/>
              <a:gd name="T8" fmla="*/ 0 w 839"/>
              <a:gd name="T9" fmla="*/ 0 h 1896"/>
              <a:gd name="T10" fmla="*/ 0 w 839"/>
              <a:gd name="T11" fmla="*/ 1896 h 1896"/>
            </a:gdLst>
            <a:cxnLst>
              <a:cxn ang="0">
                <a:pos x="T0" y="T1"/>
              </a:cxn>
              <a:cxn ang="0">
                <a:pos x="T2" y="T3"/>
              </a:cxn>
              <a:cxn ang="0">
                <a:pos x="T4" y="T5"/>
              </a:cxn>
              <a:cxn ang="0">
                <a:pos x="T6" y="T7"/>
              </a:cxn>
              <a:cxn ang="0">
                <a:pos x="T8" y="T9"/>
              </a:cxn>
              <a:cxn ang="0">
                <a:pos x="T10" y="T11"/>
              </a:cxn>
            </a:cxnLst>
            <a:rect l="0" t="0" r="r" b="b"/>
            <a:pathLst>
              <a:path w="839" h="1895">
                <a:moveTo>
                  <a:pt x="0" y="1896"/>
                </a:moveTo>
                <a:lnTo>
                  <a:pt x="0" y="1896"/>
                </a:lnTo>
                <a:lnTo>
                  <a:pt x="839" y="1896"/>
                </a:lnTo>
                <a:lnTo>
                  <a:pt x="839" y="0"/>
                </a:lnTo>
                <a:lnTo>
                  <a:pt x="0" y="0"/>
                </a:lnTo>
                <a:lnTo>
                  <a:pt x="0" y="1896"/>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7" name="Freeform 10"/>
          <p:cNvSpPr/>
          <p:nvPr userDrawn="1"/>
        </p:nvSpPr>
        <p:spPr bwMode="auto">
          <a:xfrm>
            <a:off x="4860925" y="5037138"/>
            <a:ext cx="1031875" cy="338138"/>
          </a:xfrm>
          <a:custGeom>
            <a:gdLst>
              <a:gd name="T0" fmla="*/ 0 w 1081"/>
              <a:gd name="T1" fmla="*/ 354 h 354"/>
              <a:gd name="T2" fmla="*/ 0 w 1081"/>
              <a:gd name="T3" fmla="*/ 354 h 354"/>
              <a:gd name="T4" fmla="*/ 1081 w 1081"/>
              <a:gd name="T5" fmla="*/ 354 h 354"/>
              <a:gd name="T6" fmla="*/ 1081 w 1081"/>
              <a:gd name="T7" fmla="*/ 0 h 354"/>
              <a:gd name="T8" fmla="*/ 0 w 1081"/>
              <a:gd name="T9" fmla="*/ 0 h 354"/>
              <a:gd name="T10" fmla="*/ 0 w 1081"/>
              <a:gd name="T11" fmla="*/ 354 h 354"/>
            </a:gdLst>
            <a:cxnLst>
              <a:cxn ang="0">
                <a:pos x="T0" y="T1"/>
              </a:cxn>
              <a:cxn ang="0">
                <a:pos x="T2" y="T3"/>
              </a:cxn>
              <a:cxn ang="0">
                <a:pos x="T4" y="T5"/>
              </a:cxn>
              <a:cxn ang="0">
                <a:pos x="T6" y="T7"/>
              </a:cxn>
              <a:cxn ang="0">
                <a:pos x="T8" y="T9"/>
              </a:cxn>
              <a:cxn ang="0">
                <a:pos x="T10" y="T11"/>
              </a:cxn>
            </a:cxnLst>
            <a:rect l="0" t="0" r="r" b="b"/>
            <a:pathLst>
              <a:path w="1081" h="354">
                <a:moveTo>
                  <a:pt x="0" y="354"/>
                </a:moveTo>
                <a:lnTo>
                  <a:pt x="0" y="354"/>
                </a:lnTo>
                <a:lnTo>
                  <a:pt x="1081" y="354"/>
                </a:lnTo>
                <a:lnTo>
                  <a:pt x="1081" y="0"/>
                </a:lnTo>
                <a:lnTo>
                  <a:pt x="0" y="0"/>
                </a:lnTo>
                <a:lnTo>
                  <a:pt x="0" y="35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8" name="Freeform 11"/>
          <p:cNvSpPr/>
          <p:nvPr userDrawn="1"/>
        </p:nvSpPr>
        <p:spPr bwMode="auto">
          <a:xfrm>
            <a:off x="2300288" y="3571875"/>
            <a:ext cx="2074863" cy="903288"/>
          </a:xfrm>
          <a:custGeom>
            <a:gdLst>
              <a:gd name="T0" fmla="*/ 0 w 2175"/>
              <a:gd name="T1" fmla="*/ 945 h 945"/>
              <a:gd name="T2" fmla="*/ 0 w 2175"/>
              <a:gd name="T3" fmla="*/ 945 h 945"/>
              <a:gd name="T4" fmla="*/ 2175 w 2175"/>
              <a:gd name="T5" fmla="*/ 945 h 945"/>
              <a:gd name="T6" fmla="*/ 2175 w 2175"/>
              <a:gd name="T7" fmla="*/ 0 h 945"/>
              <a:gd name="T8" fmla="*/ 0 w 2175"/>
              <a:gd name="T9" fmla="*/ 0 h 945"/>
              <a:gd name="T10" fmla="*/ 0 w 2175"/>
              <a:gd name="T11" fmla="*/ 945 h 945"/>
            </a:gdLst>
            <a:cxnLst>
              <a:cxn ang="0">
                <a:pos x="T0" y="T1"/>
              </a:cxn>
              <a:cxn ang="0">
                <a:pos x="T2" y="T3"/>
              </a:cxn>
              <a:cxn ang="0">
                <a:pos x="T4" y="T5"/>
              </a:cxn>
              <a:cxn ang="0">
                <a:pos x="T6" y="T7"/>
              </a:cxn>
              <a:cxn ang="0">
                <a:pos x="T8" y="T9"/>
              </a:cxn>
              <a:cxn ang="0">
                <a:pos x="T10" y="T11"/>
              </a:cxn>
            </a:cxnLst>
            <a:rect l="0" t="0" r="r" b="b"/>
            <a:pathLst>
              <a:path w="2175" h="944">
                <a:moveTo>
                  <a:pt x="0" y="945"/>
                </a:moveTo>
                <a:lnTo>
                  <a:pt x="0" y="945"/>
                </a:lnTo>
                <a:lnTo>
                  <a:pt x="2175" y="945"/>
                </a:lnTo>
                <a:lnTo>
                  <a:pt x="2175" y="0"/>
                </a:lnTo>
                <a:lnTo>
                  <a:pt x="0" y="0"/>
                </a:lnTo>
                <a:lnTo>
                  <a:pt x="0" y="945"/>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Blue">
    <p:bg>
      <p:bgPr>
        <a:solidFill>
          <a:srgbClr val="C8D7DF"/>
        </a:solidFill>
        <a:effectLst/>
      </p:bgPr>
    </p:bg>
    <p:spTree>
      <p:nvGrpSpPr>
        <p:cNvPr id="1" name=""/>
        <p:cNvGrpSpPr/>
        <p:nvPr/>
      </p:nvGrpSpPr>
      <p:grpSpPr>
        <a:xfrm>
          <a:off x="0" y="0"/>
          <a:ext cx="0" cy="0"/>
        </a:xfrm>
      </p:grpSpPr>
      <p:sp>
        <p:nvSpPr>
          <p:cNvPr id="5" name="Footer Placeholder 4 Copyright"/>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13" name="Text Placeholder 12"/>
          <p:cNvSpPr>
            <a:spLocks noGrp="1"/>
          </p:cNvSpPr>
          <p:nvPr>
            <p:ph type="body" sz="quarter" idx="13" hasCustomPrompt="1"/>
          </p:nvPr>
        </p:nvSpPr>
        <p:spPr>
          <a:xfrm>
            <a:off x="457200" y="1872367"/>
            <a:ext cx="4495800" cy="337433"/>
          </a:xfrm>
        </p:spPr>
        <p:txBody>
          <a:bodyPr>
            <a:noAutofit/>
          </a:bodyPr>
          <a:lstStyle>
            <a:lvl1pPr>
              <a:defRPr sz="1800" b="0">
                <a:solidFill>
                  <a:schemeClr val="tx1"/>
                </a:solidFill>
              </a:defRPr>
            </a:lvl1pPr>
          </a:lstStyle>
          <a:p>
            <a:pPr lvl="0"/>
            <a:r>
              <a:rPr lang="en-US" smtClean="0"/>
              <a:t>Subheading here</a:t>
            </a:r>
            <a:endParaRPr lang="en-US"/>
          </a:p>
        </p:txBody>
      </p:sp>
      <p:pic>
        <p:nvPicPr>
          <p:cNvPr id="11" name="Picture 10"/>
          <p:cNvPicPr>
            <a:picLocks noChangeAspect="1"/>
          </p:cNvPicPr>
          <p:nvPr userDrawn="1"/>
        </p:nvPicPr>
        <p:blipFill>
          <a:blip r:embed="rId1"/>
          <a:stretch>
            <a:fillRect/>
          </a:stretch>
        </p:blipFill>
        <p:spPr>
          <a:xfrm>
            <a:off x="6675120" y="6300216"/>
            <a:ext cx="1782857" cy="347429"/>
          </a:xfrm>
          <a:prstGeom prst="rect">
            <a:avLst/>
          </a:prstGeom>
        </p:spPr>
      </p:pic>
      <p:sp>
        <p:nvSpPr>
          <p:cNvPr id="9" name="Title 1"/>
          <p:cNvSpPr>
            <a:spLocks noGrp="1"/>
          </p:cNvSpPr>
          <p:nvPr>
            <p:ph type="title"/>
          </p:nvPr>
        </p:nvSpPr>
        <p:spPr>
          <a:xfrm>
            <a:off x="457200" y="1524001"/>
            <a:ext cx="4495800" cy="381000"/>
          </a:xfrm>
        </p:spPr>
        <p:txBody>
          <a:bodyPr>
            <a:noAutofit/>
          </a:bodyPr>
          <a:lstStyle/>
          <a:p>
            <a:r>
              <a:rPr lang="en-US" altLang="zh-CN" smtClean="0"/>
              <a:t>Click to edit Master title style</a:t>
            </a:r>
            <a:endParaRPr lang="en-US"/>
          </a:p>
        </p:txBody>
      </p:sp>
      <p:sp>
        <p:nvSpPr>
          <p:cNvPr id="21"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22"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23"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24"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White">
    <p:spTree>
      <p:nvGrpSpPr>
        <p:cNvPr id="1" name=""/>
        <p:cNvGrpSpPr/>
        <p:nvPr/>
      </p:nvGrpSpPr>
      <p:grpSpPr>
        <a:xfrm>
          <a:off x="0" y="0"/>
          <a:ext cx="0" cy="0"/>
        </a:xfrm>
      </p:grpSpPr>
      <p:sp>
        <p:nvSpPr>
          <p:cNvPr id="5" name="Footer Placeholder 4 Copyright"/>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13" name="Text Placeholder 12"/>
          <p:cNvSpPr>
            <a:spLocks noGrp="1"/>
          </p:cNvSpPr>
          <p:nvPr>
            <p:ph type="body" sz="quarter" idx="13" hasCustomPrompt="1"/>
          </p:nvPr>
        </p:nvSpPr>
        <p:spPr>
          <a:xfrm>
            <a:off x="457200" y="1872367"/>
            <a:ext cx="4495800" cy="337433"/>
          </a:xfrm>
        </p:spPr>
        <p:txBody>
          <a:bodyPr>
            <a:noAutofit/>
          </a:bodyPr>
          <a:lstStyle>
            <a:lvl1pPr>
              <a:defRPr sz="1800" b="0">
                <a:solidFill>
                  <a:schemeClr val="tx1"/>
                </a:solidFill>
              </a:defRPr>
            </a:lvl1pPr>
          </a:lstStyle>
          <a:p>
            <a:pPr lvl="0"/>
            <a:r>
              <a:rPr lang="en-US" smtClean="0"/>
              <a:t>Subheading here</a:t>
            </a:r>
            <a:endParaRPr lang="en-US"/>
          </a:p>
        </p:txBody>
      </p:sp>
      <p:sp>
        <p:nvSpPr>
          <p:cNvPr id="7"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8"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9"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0"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2" name="Title 1"/>
          <p:cNvSpPr>
            <a:spLocks noGrp="1"/>
          </p:cNvSpPr>
          <p:nvPr>
            <p:ph type="title"/>
          </p:nvPr>
        </p:nvSpPr>
        <p:spPr>
          <a:xfrm>
            <a:off x="457200" y="1524001"/>
            <a:ext cx="4495800" cy="381000"/>
          </a:xfrm>
        </p:spPr>
        <p:txBody>
          <a:bodyPr>
            <a:noAutofit/>
          </a:bodyPr>
          <a:lstStyle/>
          <a:p>
            <a:r>
              <a:rPr lang="en-US" altLang="zh-CN" smtClean="0"/>
              <a:t>Click to edit Master title style</a:t>
            </a:r>
            <a:endParaRPr lang="en-US"/>
          </a:p>
        </p:txBody>
      </p:sp>
      <p:cxnSp>
        <p:nvCxnSpPr>
          <p:cNvPr id="14" name="Straight Connector 13"/>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userDrawn="1"/>
        </p:nvPicPr>
        <p:blipFill>
          <a:blip r:embed="rId1"/>
          <a:stretch>
            <a:fillRect/>
          </a:stretch>
        </p:blipFill>
        <p:spPr>
          <a:xfrm>
            <a:off x="6675120" y="6300216"/>
            <a:ext cx="1782857" cy="347429"/>
          </a:xfrm>
          <a:prstGeom prst="rect">
            <a:avLst/>
          </a:prstGeom>
        </p:spPr>
      </p:pic>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hank You">
    <p:spTree>
      <p:nvGrpSpPr>
        <p:cNvPr id="1" name=""/>
        <p:cNvGrpSpPr/>
        <p:nvPr/>
      </p:nvGrpSpPr>
      <p:grpSpPr>
        <a:xfrm>
          <a:off x="0" y="0"/>
          <a:ext cx="0" cy="0"/>
        </a:xfrm>
      </p:grpSpPr>
      <p:sp>
        <p:nvSpPr>
          <p:cNvPr id="2" name="Title 1"/>
          <p:cNvSpPr>
            <a:spLocks noGrp="1"/>
          </p:cNvSpPr>
          <p:nvPr>
            <p:ph type="title" hasCustomPrompt="1"/>
          </p:nvPr>
        </p:nvSpPr>
        <p:spPr>
          <a:xfrm>
            <a:off x="457200" y="457200"/>
            <a:ext cx="4495800" cy="304800"/>
          </a:xfrm>
        </p:spPr>
        <p:txBody>
          <a:bodyPr/>
          <a:lstStyle>
            <a:lvl1pPr>
              <a:defRPr/>
            </a:lvl1pPr>
          </a:lstStyle>
          <a:p>
            <a:r>
              <a:rPr lang="en-US" smtClean="0"/>
              <a:t>Thank You</a:t>
            </a:r>
            <a:endParaRPr lang="en-US"/>
          </a:p>
        </p:txBody>
      </p:sp>
      <p:sp>
        <p:nvSpPr>
          <p:cNvPr id="5" name="Footer Placeholder 4 Copyright"/>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7"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9"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0"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1"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cxnSp>
        <p:nvCxnSpPr>
          <p:cNvPr id="12" name="Straight Connector 11"/>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mod="1">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Biograph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13"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9" name="Content Placeholder 8"/>
          <p:cNvSpPr>
            <a:spLocks noGrp="1"/>
          </p:cNvSpPr>
          <p:nvPr>
            <p:ph sz="quarter" idx="14"/>
          </p:nvPr>
        </p:nvSpPr>
        <p:spPr>
          <a:xfrm>
            <a:off x="457200" y="1524000"/>
            <a:ext cx="1524000" cy="1905000"/>
          </a:xfrm>
          <a:solidFill>
            <a:srgbClr val="D8D7DF"/>
          </a:solidFill>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2" name="Text Placeholder 11"/>
          <p:cNvSpPr>
            <a:spLocks noGrp="1"/>
          </p:cNvSpPr>
          <p:nvPr>
            <p:ph type="body" sz="quarter" idx="15" hasCustomPrompt="1"/>
          </p:nvPr>
        </p:nvSpPr>
        <p:spPr>
          <a:xfrm>
            <a:off x="2133600" y="1524000"/>
            <a:ext cx="6553200" cy="4572000"/>
          </a:xfrm>
        </p:spPr>
        <p:txBody>
          <a:bodyPr/>
          <a:lstStyle>
            <a:lvl1pPr>
              <a:spcBef>
                <a:spcPct val="0"/>
              </a:spcBef>
              <a:spcAft>
                <a:spcPts val="1000"/>
              </a:spcAft>
              <a:defRPr lang="en-US" smtClean="0"/>
            </a:lvl1pPr>
            <a:lvl2pPr>
              <a:spcBef>
                <a:spcPct val="0"/>
              </a:spcBef>
              <a:spcAft>
                <a:spcPts val="400"/>
              </a:spcAft>
              <a:defRPr lang="en-US" smtClean="0"/>
            </a:lvl2pPr>
            <a:lvl3pPr>
              <a:spcBef>
                <a:spcPct val="0"/>
              </a:spcBef>
              <a:spcAft>
                <a:spcPts val="400"/>
              </a:spcAft>
              <a:buFont typeface="Wingdings" pitchFamily="2" charset="2"/>
              <a:buChar char="§"/>
              <a:defRPr lang="en-US" smtClean="0"/>
            </a:lvl3pPr>
            <a:lvl4pPr marL="457200" indent="-228600">
              <a:buClr>
                <a:schemeClr val="tx2"/>
              </a:buClr>
              <a:buFont typeface="Wingdings" pitchFamily="2" charset="2"/>
              <a:buChar char=""/>
              <a:defRPr/>
            </a:lvl4pPr>
            <a:lvl5pPr>
              <a:buFont typeface="Arial" pitchFamily="34" charset="0"/>
              <a:buChar char="˗"/>
              <a:defRPr/>
            </a:lvl5pPr>
          </a:lstStyle>
          <a:p>
            <a:pPr lvl="0"/>
            <a:r>
              <a:rPr lang="en-US" smtClean="0"/>
              <a:t>This layout provides specific paragraph formatting to provide hierarchy when users have extensive body copy, and less levels of bullets. Paragraphs have specific formatting so users do not need to use double-returns. </a:t>
            </a:r>
          </a:p>
          <a:p>
            <a:pPr lvl="1"/>
            <a:r>
              <a:rPr lang="en-US" smtClean="0"/>
              <a:t>Subheading</a:t>
            </a:r>
          </a:p>
          <a:p>
            <a:pPr lvl="2"/>
            <a:r>
              <a:rPr lang="en-US" smtClean="0"/>
              <a:t>Third level</a:t>
            </a:r>
          </a:p>
          <a:p>
            <a:pPr lvl="3"/>
            <a:r>
              <a:rPr lang="en-US" smtClean="0"/>
              <a:t>Fourth level</a:t>
            </a:r>
          </a:p>
          <a:p>
            <a:pPr lvl="4"/>
            <a:r>
              <a:rPr lang="en-US" smtClean="0"/>
              <a:t>Fifth level</a:t>
            </a:r>
          </a:p>
          <a:p>
            <a:pPr lvl="5"/>
            <a:r>
              <a:rPr lang="en-US" smtClean="0"/>
              <a:t>Sixth level</a:t>
            </a:r>
          </a:p>
          <a:p>
            <a:pPr lvl="6"/>
            <a:r>
              <a:rPr lang="en-US" smtClean="0"/>
              <a:t>Seventh level</a:t>
            </a:r>
          </a:p>
        </p:txBody>
      </p:sp>
      <p:cxnSp>
        <p:nvCxnSpPr>
          <p:cNvPr id="8" name="Straight Connector 7"/>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lvl1pPr>
              <a:defRPr baseline="0"/>
            </a:lvl1p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8"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10" name="Content Placeholder 2"/>
          <p:cNvSpPr>
            <a:spLocks noGrp="1"/>
          </p:cNvSpPr>
          <p:nvPr>
            <p:ph idx="1"/>
          </p:nvPr>
        </p:nvSpPr>
        <p:spPr>
          <a:xfrm>
            <a:off x="457200" y="1524000"/>
            <a:ext cx="8229600" cy="4572000"/>
          </a:xfrm>
        </p:spPr>
        <p:txBody>
          <a:bodyPr/>
          <a:lstStyle>
            <a:lvl5pPr>
              <a:defRPr baseline="0"/>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cxnSp>
        <p:nvCxnSpPr>
          <p:cNvPr id="11" name="Straight Connector 10"/>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with Numbers">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9"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8" name="Content Placeholder 2"/>
          <p:cNvSpPr>
            <a:spLocks noGrp="1"/>
          </p:cNvSpPr>
          <p:nvPr>
            <p:ph idx="1"/>
          </p:nvPr>
        </p:nvSpPr>
        <p:spPr>
          <a:xfrm>
            <a:off x="457200" y="1524000"/>
            <a:ext cx="8229600" cy="4572000"/>
          </a:xfrm>
        </p:spPr>
        <p:txBody>
          <a:bodyPr/>
          <a:lstStyle>
            <a:lvl3pPr marL="233363" indent="-233363">
              <a:buFont typeface="+mj-lt"/>
              <a:buAutoNum type="arabicPeriod"/>
              <a:defRPr/>
            </a:lvl3pPr>
            <a:lvl5pPr>
              <a:defRPr baseline="0"/>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cxnSp>
        <p:nvCxnSpPr>
          <p:cNvPr id="10" name="Straight Connector 9"/>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allout Box">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7" name="Content Placeholder 6"/>
          <p:cNvSpPr>
            <a:spLocks noGrp="1"/>
          </p:cNvSpPr>
          <p:nvPr>
            <p:ph sz="quarter" idx="13"/>
          </p:nvPr>
        </p:nvSpPr>
        <p:spPr>
          <a:xfrm>
            <a:off x="457200" y="1524000"/>
            <a:ext cx="4876800" cy="4572000"/>
          </a:xfrm>
        </p:spPr>
        <p:txBody>
          <a:bodyPr/>
          <a:lstStyle>
            <a:lvl5pPr>
              <a:defRPr/>
            </a:lvl5pPr>
            <a:lvl6pPr>
              <a:defRPr/>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2" name="Content Placeholder 11"/>
          <p:cNvSpPr>
            <a:spLocks noGrp="1"/>
          </p:cNvSpPr>
          <p:nvPr>
            <p:ph sz="quarter" idx="16"/>
          </p:nvPr>
        </p:nvSpPr>
        <p:spPr>
          <a:xfrm>
            <a:off x="5486400" y="1219200"/>
            <a:ext cx="3200400" cy="4038600"/>
          </a:xfrm>
          <a:solidFill>
            <a:srgbClr val="D8D7DF"/>
          </a:solidFill>
        </p:spPr>
        <p:txBody>
          <a:bodyPr/>
          <a:lstStyle/>
          <a:p>
            <a:pPr lvl="0"/>
            <a:r>
              <a:rPr lang="en-US" altLang="zh-CN" smtClean="0"/>
              <a:t>Click to edit Master text styles</a:t>
            </a:r>
          </a:p>
        </p:txBody>
      </p:sp>
      <p:sp>
        <p:nvSpPr>
          <p:cNvPr id="14" name="Text Placeholder 13"/>
          <p:cNvSpPr>
            <a:spLocks noGrp="1"/>
          </p:cNvSpPr>
          <p:nvPr>
            <p:ph type="body" sz="quarter" idx="17"/>
          </p:nvPr>
        </p:nvSpPr>
        <p:spPr>
          <a:xfrm>
            <a:off x="5791200" y="1524000"/>
            <a:ext cx="2590800" cy="3429000"/>
          </a:xfrm>
        </p:spPr>
        <p:txBody>
          <a:bodyPr/>
          <a:lstStyle>
            <a:lvl1pPr>
              <a:spcBef>
                <a:spcPct val="0"/>
              </a:spcBef>
              <a:spcAft>
                <a:spcPts val="1000"/>
              </a:spcAft>
              <a:defRPr baseline="0">
                <a:solidFill>
                  <a:schemeClr val="accent1"/>
                </a:solidFill>
                <a:latin typeface="Arial" pitchFamily="34" charset="0"/>
              </a:defRPr>
            </a:lvl1pPr>
            <a:lvl2pPr>
              <a:spcAft>
                <a:spcPts val="400"/>
              </a:spcAft>
              <a:defRPr sz="1200"/>
            </a:lvl2pPr>
          </a:lstStyle>
          <a:p>
            <a:pPr lvl="0"/>
            <a:r>
              <a:rPr lang="en-US" altLang="zh-CN" smtClean="0"/>
              <a:t>Click to edit Master text styles</a:t>
            </a:r>
          </a:p>
          <a:p>
            <a:pPr lvl="1"/>
            <a:r>
              <a:rPr lang="en-US" altLang="zh-CN" smtClean="0"/>
              <a:t>Second level</a:t>
            </a:r>
          </a:p>
        </p:txBody>
      </p:sp>
      <p:sp>
        <p:nvSpPr>
          <p:cNvPr id="11" name="Text Placeholder 12"/>
          <p:cNvSpPr>
            <a:spLocks noGrp="1"/>
          </p:cNvSpPr>
          <p:nvPr>
            <p:ph type="body" sz="quarter" idx="18"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9" name="Straight Connector 8"/>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7" name="Content Placeholder 6"/>
          <p:cNvSpPr>
            <a:spLocks noGrp="1"/>
          </p:cNvSpPr>
          <p:nvPr>
            <p:ph sz="quarter" idx="13"/>
          </p:nvPr>
        </p:nvSpPr>
        <p:spPr>
          <a:xfrm>
            <a:off x="457200" y="1524000"/>
            <a:ext cx="3962400" cy="4572000"/>
          </a:xfrm>
        </p:spPr>
        <p:txBody>
          <a:bodyPr/>
          <a:lstStyle>
            <a:lvl5pPr>
              <a:defRPr/>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9" name="Text Placeholder 8"/>
          <p:cNvSpPr>
            <a:spLocks noGrp="1"/>
          </p:cNvSpPr>
          <p:nvPr>
            <p:ph type="body" sz="quarter" idx="14"/>
          </p:nvPr>
        </p:nvSpPr>
        <p:spPr>
          <a:xfrm>
            <a:off x="4648200" y="1524000"/>
            <a:ext cx="4038600" cy="45720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1" name="Text Placeholder 12"/>
          <p:cNvSpPr>
            <a:spLocks noGrp="1"/>
          </p:cNvSpPr>
          <p:nvPr>
            <p:ph type="body" sz="quarter" idx="15"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8" name="Straight Connector 7"/>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Quote">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8" name="Text Placeholder 7"/>
          <p:cNvSpPr>
            <a:spLocks noGrp="1"/>
          </p:cNvSpPr>
          <p:nvPr>
            <p:ph type="body" sz="quarter" idx="16" hasCustomPrompt="1"/>
          </p:nvPr>
        </p:nvSpPr>
        <p:spPr>
          <a:xfrm>
            <a:off x="457200" y="1524000"/>
            <a:ext cx="8229600" cy="4572000"/>
          </a:xfrm>
        </p:spPr>
        <p:txBody>
          <a:bodyPr/>
          <a:lstStyle>
            <a:lvl1pPr>
              <a:lnSpc>
                <a:spcPts val="4400"/>
              </a:lnSpc>
              <a:spcBef>
                <a:spcPct val="0"/>
              </a:spcBef>
              <a:spcAft>
                <a:spcPct val="0"/>
              </a:spcAft>
              <a:defRPr sz="3900" b="0" i="0" baseline="0"/>
            </a:lvl1pPr>
          </a:lstStyle>
          <a:p>
            <a:pPr lvl="0"/>
            <a:r>
              <a:rPr lang="en-US" smtClean="0"/>
              <a:t>“Click to edit Master text styles</a:t>
            </a:r>
          </a:p>
        </p:txBody>
      </p:sp>
      <p:sp>
        <p:nvSpPr>
          <p:cNvPr id="9"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7" name="Straight Connector 6"/>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7"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6" name="Straight Connector 5"/>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3" name="Footer Placeholder 2"/>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a:t>
            </a:fld>
            <a:endParaRPr lang="en-US"/>
          </a:p>
        </p:txBody>
      </p:sp>
      <p:cxnSp>
        <p:nvCxnSpPr>
          <p:cNvPr id="5" name="Straight Connector 4"/>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Title 1"/>
          <p:cNvSpPr>
            <a:spLocks noGrp="1"/>
          </p:cNvSpPr>
          <p:nvPr>
            <p:ph type="title"/>
          </p:nvPr>
        </p:nvSpPr>
        <p:spPr/>
        <p:txBody>
          <a:bodyPr/>
          <a:lstStyle>
            <a:lvl1pPr>
              <a:defRPr baseline="0"/>
            </a:lvl1p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6" name="Slide Number Placeholder 5"/>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8"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10" name="Content Placeholder 2"/>
          <p:cNvSpPr>
            <a:spLocks noGrp="1"/>
          </p:cNvSpPr>
          <p:nvPr>
            <p:ph idx="1"/>
          </p:nvPr>
        </p:nvSpPr>
        <p:spPr>
          <a:xfrm>
            <a:off x="457200" y="1524000"/>
            <a:ext cx="8229600" cy="4572000"/>
          </a:xfrm>
        </p:spPr>
        <p:txBody>
          <a:bodyPr/>
          <a:lstStyle>
            <a:lvl5pPr>
              <a:defRPr baseline="0"/>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cxnSp>
        <p:nvCxnSpPr>
          <p:cNvPr id="11" name="Straight Connector 10"/>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1"/>
          <a:stretch>
            <a:fillRect/>
          </a:stretch>
        </p:blipFill>
        <p:spPr>
          <a:xfrm>
            <a:off x="6675343" y="6300216"/>
            <a:ext cx="1782857" cy="347429"/>
          </a:xfrm>
          <a:prstGeom prst="rect">
            <a:avLst/>
          </a:prstGeom>
        </p:spPr>
      </p:pic>
    </p:spTree>
    <p:extLst>
      <p:ext uri="{BB962C8B-B14F-4D97-AF65-F5344CB8AC3E}">
        <p14:creationId xmlns:p14="http://schemas.microsoft.com/office/powerpoint/2010/main" val="695716992"/>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cSld name="Title and Table">
    <p:spTree>
      <p:nvGrpSpPr>
        <p:cNvPr id="1" name=""/>
        <p:cNvGrpSpPr/>
        <p:nvPr/>
      </p:nvGrpSpPr>
      <p:grpSpPr>
        <a:xfrm>
          <a:off x="0" y="0"/>
          <a:ext cx="0" cy="0"/>
        </a:xfrm>
      </p:grpSpPr>
      <p:sp>
        <p:nvSpPr>
          <p:cNvPr id="2" name="Title 1"/>
          <p:cNvSpPr>
            <a:spLocks noGrp="1"/>
          </p:cNvSpPr>
          <p:nvPr>
            <p:ph type="title"/>
          </p:nvPr>
        </p:nvSpPr>
        <p:spPr>
          <a:xfrm>
            <a:off x="379536" y="428628"/>
            <a:ext cx="8370277" cy="765175"/>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385397" y="1428753"/>
            <a:ext cx="8376138" cy="4511675"/>
          </a:xfrm>
        </p:spPr>
        <p:txBody>
          <a:bodyPr/>
          <a:lstStyle/>
          <a:p>
            <a:pPr lvl="0"/>
            <a:endParaRPr lang="en-US" noProof="0" smtClean="0"/>
          </a:p>
        </p:txBody>
      </p:sp>
      <p:sp>
        <p:nvSpPr>
          <p:cNvPr id="4" name="Date Placeholder 3"/>
          <p:cNvSpPr>
            <a:spLocks noGrp="1"/>
          </p:cNvSpPr>
          <p:nvPr>
            <p:ph type="dt" sz="half" idx="2"/>
          </p:nvPr>
        </p:nvSpPr>
        <p:spPr>
          <a:xfrm>
            <a:off x="2699792" y="6525344"/>
            <a:ext cx="6048672" cy="216025"/>
          </a:xfrm>
          <a:prstGeom prst="rect">
            <a:avLst/>
          </a:prstGeom>
        </p:spPr>
        <p:txBody>
          <a:bodyPr vert="horz" lIns="91440" tIns="45720" rIns="0" bIns="45720" rtlCol="0" anchor="b" anchorCtr="0"/>
          <a:lstStyle>
            <a:defPPr>
              <a:defRPr lang="en-US"/>
            </a:defPPr>
            <a:lvl1pPr marL="0" algn="r" defTabSz="914400" rtl="0" eaLnBrk="1" latinLnBrk="0" hangingPunct="1">
              <a:defRPr sz="6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solidFill>
                  <a:prstClr val="black"/>
                </a:solidFill>
              </a:rPr>
              <a:t>© 2015 Towers Watson. All rights reserved. Proprietary and Confidential. For Towers Watson and Towers Watson client use only.</a:t>
            </a:r>
            <a:endParaRPr lang="en-GB">
              <a:solidFill>
                <a:prstClr val="black"/>
              </a:solidFill>
            </a:endParaRPr>
          </a:p>
        </p:txBody>
      </p:sp>
    </p:spTree>
    <p:extLst>
      <p:ext uri="{BB962C8B-B14F-4D97-AF65-F5344CB8AC3E}">
        <p14:creationId xmlns:p14="http://schemas.microsoft.com/office/powerpoint/2010/main" val="1863210335"/>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GB"/>
          </a:p>
        </p:txBody>
      </p:sp>
      <p:sp>
        <p:nvSpPr>
          <p:cNvPr id="3" name="Content Placeholder 2"/>
          <p:cNvSpPr>
            <a:spLocks noGrp="1"/>
          </p:cNvSpPr>
          <p:nvPr>
            <p:ph idx="1"/>
          </p:nvPr>
        </p:nvSpPr>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GB"/>
          </a:p>
        </p:txBody>
      </p:sp>
      <p:sp>
        <p:nvSpPr>
          <p:cNvPr id="5" name="Footer Placeholder 4"/>
          <p:cNvSpPr>
            <a:spLocks noGrp="1"/>
          </p:cNvSpPr>
          <p:nvPr>
            <p:ph type="ftr" sz="quarter" idx="11"/>
          </p:nvPr>
        </p:nvSpPr>
        <p:spPr>
          <a:xfrm>
            <a:off x="395536" y="6444960"/>
            <a:ext cx="1584176" cy="216024"/>
          </a:xfrm>
        </p:spPr>
        <p:txBody>
          <a:bodyPr/>
          <a:lstStyle>
            <a:lvl1pPr>
              <a:defRPr sz="700" b="1">
                <a:solidFill>
                  <a:schemeClr val="bg2"/>
                </a:solidFill>
              </a:defRPr>
            </a:lvl1pPr>
          </a:lstStyle>
          <a:p>
            <a:r>
              <a:rPr lang="en-GB" smtClean="0"/>
              <a:t>towerswatson.com</a:t>
            </a:r>
            <a:endParaRPr lang="en-GB"/>
          </a:p>
        </p:txBody>
      </p:sp>
      <p:sp>
        <p:nvSpPr>
          <p:cNvPr id="8" name="Date Placeholder 2"/>
          <p:cNvSpPr>
            <a:spLocks noGrp="1"/>
          </p:cNvSpPr>
          <p:nvPr>
            <p:ph type="dt" sz="half" idx="10"/>
          </p:nvPr>
        </p:nvSpPr>
        <p:spPr>
          <a:xfrm>
            <a:off x="3203849" y="6444000"/>
            <a:ext cx="5578410" cy="216000"/>
          </a:xfrm>
          <a:prstGeom prst="rect">
            <a:avLst/>
          </a:prstGeom>
        </p:spPr>
        <p:txBody>
          <a:bodyPr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 2015 Towers Watson. All rights reserved. Proprietary and Confidential. For Towers Watson and Towers Watson client use only.</a:t>
            </a:r>
            <a:endParaRPr lang="en-GB"/>
          </a:p>
        </p:txBody>
      </p:sp>
      <p:sp>
        <p:nvSpPr>
          <p:cNvPr id="10" name="Slide Number Placeholder 4"/>
          <p:cNvSpPr>
            <a:spLocks noGrp="1"/>
          </p:cNvSpPr>
          <p:nvPr>
            <p:ph type="sldNum" sz="quarter" idx="12"/>
          </p:nvPr>
        </p:nvSpPr>
        <p:spPr>
          <a:xfrm>
            <a:off x="8254800" y="6237312"/>
            <a:ext cx="504000" cy="273600"/>
          </a:xfrm>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4018383537"/>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3_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1"/>
          </p:nvPr>
        </p:nvSpPr>
        <p:spPr>
          <a:xfrm>
            <a:off x="395536" y="6444960"/>
            <a:ext cx="1584176" cy="216024"/>
          </a:xfrm>
        </p:spPr>
        <p:txBody>
          <a:bodyPr/>
          <a:lstStyle>
            <a:lvl1pPr>
              <a:defRPr sz="700" b="1">
                <a:solidFill>
                  <a:schemeClr val="bg2"/>
                </a:solidFill>
              </a:defRPr>
            </a:lvl1pPr>
          </a:lstStyle>
          <a:p>
            <a:r>
              <a:rPr lang="en-GB" smtClean="0"/>
              <a:t>towerswatson.com</a:t>
            </a:r>
            <a:endParaRPr lang="en-GB"/>
          </a:p>
        </p:txBody>
      </p:sp>
      <p:sp>
        <p:nvSpPr>
          <p:cNvPr id="8" name="Date Placeholder 2"/>
          <p:cNvSpPr>
            <a:spLocks noGrp="1"/>
          </p:cNvSpPr>
          <p:nvPr>
            <p:ph type="dt" sz="half" idx="10"/>
          </p:nvPr>
        </p:nvSpPr>
        <p:spPr>
          <a:xfrm>
            <a:off x="3203849" y="6444000"/>
            <a:ext cx="5578410" cy="216000"/>
          </a:xfrm>
          <a:prstGeom prst="rect">
            <a:avLst/>
          </a:prstGeom>
        </p:spPr>
        <p:txBody>
          <a:bodyPr anchor="ctr" anchorCtr="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 2015 Towers Watson. All rights reserved. Proprietary and Confidential. For Towers Watson and Towers Watson client use only.</a:t>
            </a:r>
            <a:endParaRPr lang="en-GB"/>
          </a:p>
        </p:txBody>
      </p:sp>
      <p:sp>
        <p:nvSpPr>
          <p:cNvPr id="10" name="Slide Number Placeholder 4"/>
          <p:cNvSpPr>
            <a:spLocks noGrp="1"/>
          </p:cNvSpPr>
          <p:nvPr>
            <p:ph type="sldNum" sz="quarter" idx="12"/>
          </p:nvPr>
        </p:nvSpPr>
        <p:spPr>
          <a:xfrm>
            <a:off x="8254800" y="6237312"/>
            <a:ext cx="504000" cy="273600"/>
          </a:xfrm>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2821705587"/>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标题和内容">
    <p:spTree>
      <p:nvGrpSpPr>
        <p:cNvPr id="1" name=""/>
        <p:cNvGrpSpPr/>
        <p:nvPr/>
      </p:nvGrpSpPr>
      <p:grpSpPr>
        <a:xfrm>
          <a:off x="0" y="0"/>
          <a:ext cx="0" cy="0"/>
        </a:xfrm>
      </p:grpSpPr>
      <p:sp>
        <p:nvSpPr>
          <p:cNvPr id="3" name="Content Placeholder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
        <p:nvSpPr>
          <p:cNvPr id="4" name="Date Placeholder 3"/>
          <p:cNvSpPr>
            <a:spLocks noGrp="1"/>
          </p:cNvSpPr>
          <p:nvPr>
            <p:ph type="dt" sz="half" idx="10"/>
          </p:nvPr>
        </p:nvSpPr>
        <p:spPr>
          <a:xfrm>
            <a:off x="2699792" y="6525344"/>
            <a:ext cx="6048672" cy="2160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 2015 Towers Watson. All rights reserved. Proprietary and Confidential. For Towers Watson and Towers Watson client use only.</a:t>
            </a:r>
            <a:endParaRPr lang="en-US"/>
          </a:p>
        </p:txBody>
      </p:sp>
      <p:sp>
        <p:nvSpPr>
          <p:cNvPr id="5" name="Footer Placeholder 4"/>
          <p:cNvSpPr>
            <a:spLocks noGrp="1"/>
          </p:cNvSpPr>
          <p:nvPr>
            <p:ph type="ftr" sz="quarter" idx="11"/>
          </p:nvPr>
        </p:nvSpPr>
        <p:spPr/>
        <p:txBody>
          <a:bodyPr/>
          <a:lstStyle/>
          <a:p>
            <a:r>
              <a:rPr lang="en-US" smtClean="0"/>
              <a:t>towerswatson.com</a:t>
            </a:r>
            <a:endParaRPr lang="en-US"/>
          </a:p>
        </p:txBody>
      </p:sp>
      <p:sp>
        <p:nvSpPr>
          <p:cNvPr id="6" name="Slide Number Placeholder 5"/>
          <p:cNvSpPr>
            <a:spLocks noGrp="1"/>
          </p:cNvSpPr>
          <p:nvPr>
            <p:ph type="sldNum" sz="quarter" idx="12"/>
          </p:nvPr>
        </p:nvSpPr>
        <p:spPr/>
        <p:txBody>
          <a:bodyPr/>
          <a:lstStyle/>
          <a:p>
            <a:fld id="{ABBEF38E-A629-42CA-93CF-4BAB0D0700F0}" type="slidenum">
              <a:rPr lang="en-US" smtClean="0"/>
              <a:t>‹#›</a:t>
            </a:fld>
            <a:endParaRPr lang="en-US"/>
          </a:p>
        </p:txBody>
      </p:sp>
      <p:sp>
        <p:nvSpPr>
          <p:cNvPr id="7" name="Title Placeholder 1"/>
          <p:cNvSpPr>
            <a:spLocks noGrp="1"/>
          </p:cNvSpPr>
          <p:nvPr>
            <p:ph type="title"/>
          </p:nvPr>
        </p:nvSpPr>
        <p:spPr>
          <a:xfrm>
            <a:off x="395536" y="404664"/>
            <a:ext cx="8352928" cy="738932"/>
          </a:xfrm>
          <a:prstGeom prst="rect">
            <a:avLst/>
          </a:prstGeom>
        </p:spPr>
        <p:txBody>
          <a:bodyPr vert="horz" lIns="0" tIns="45720" rIns="0" bIns="45720" rtlCol="0" anchor="ctr">
            <a:normAutofit/>
          </a:bodyPr>
          <a:lstStyle>
            <a:lvl1pPr>
              <a:defRPr lang="en-GB"/>
            </a:lvl1pPr>
          </a:lstStyle>
          <a:p>
            <a:pPr lvl="0"/>
            <a:r>
              <a:rPr lang="zh-CN" altLang="en-US" smtClean="0"/>
              <a:t>单击此处编辑母版标题样式</a:t>
            </a:r>
            <a:endParaRPr lang="en-GB"/>
          </a:p>
        </p:txBody>
      </p:sp>
    </p:spTree>
    <p:extLst>
      <p:ext uri="{BB962C8B-B14F-4D97-AF65-F5344CB8AC3E}">
        <p14:creationId xmlns:p14="http://schemas.microsoft.com/office/powerpoint/2010/main" val="3855688593"/>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Blue">
    <p:bg>
      <p:bgPr>
        <a:solidFill>
          <a:srgbClr val="C8D7DF"/>
        </a:solidFill>
        <a:effectLst/>
      </p:bgPr>
    </p:bg>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p:txBody>
          <a:bodyPr/>
          <a:lstStyle/>
          <a:p>
            <a:r>
              <a:rPr lang="en-GB" smtClean="0">
                <a:solidFill>
                  <a:prstClr val="black"/>
                </a:solidFill>
              </a:rPr>
              <a:t>© [2016] Willis Towers Watson. All rights reserved.</a:t>
            </a:r>
            <a:endParaRPr lang="en-US">
              <a:solidFill>
                <a:prstClr val="black"/>
              </a:solidFill>
            </a:endParaRPr>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9"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sp>
        <p:nvSpPr>
          <p:cNvPr id="6"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extLst>
      <p:ext uri="{BB962C8B-B14F-4D97-AF65-F5344CB8AC3E}">
        <p14:creationId xmlns:p14="http://schemas.microsoft.com/office/powerpoint/2010/main" val="4049669145"/>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White">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p:txBody>
          <a:bodyPr/>
          <a:lstStyle/>
          <a:p>
            <a:r>
              <a:rPr lang="en-GB" smtClean="0">
                <a:solidFill>
                  <a:prstClr val="black"/>
                </a:solidFill>
              </a:rPr>
              <a:t>© [2016] Willis Towers Watson. All rights reserved.</a:t>
            </a:r>
            <a:endParaRPr lang="en-US">
              <a:solidFill>
                <a:prstClr val="black"/>
              </a:solidFill>
            </a:endParaRPr>
          </a:p>
        </p:txBody>
      </p:sp>
      <p:sp>
        <p:nvSpPr>
          <p:cNvPr id="7"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10" name="Freeform 5"/>
          <p:cNvSpPr/>
          <p:nvPr userDrawn="1"/>
        </p:nvSpPr>
        <p:spPr bwMode="auto">
          <a:xfrm>
            <a:off x="457200" y="2933700"/>
            <a:ext cx="3643313" cy="1449388"/>
          </a:xfrm>
          <a:custGeom>
            <a:gdLst>
              <a:gd name="T0" fmla="*/ 0 w 3820"/>
              <a:gd name="T1" fmla="*/ 1517 h 1517"/>
              <a:gd name="T2" fmla="*/ 0 w 3820"/>
              <a:gd name="T3" fmla="*/ 1517 h 1517"/>
              <a:gd name="T4" fmla="*/ 3820 w 3820"/>
              <a:gd name="T5" fmla="*/ 1517 h 1517"/>
              <a:gd name="T6" fmla="*/ 3820 w 3820"/>
              <a:gd name="T7" fmla="*/ 0 h 1517"/>
              <a:gd name="T8" fmla="*/ 0 w 3820"/>
              <a:gd name="T9" fmla="*/ 0 h 1517"/>
              <a:gd name="T10" fmla="*/ 0 w 3820"/>
              <a:gd name="T11" fmla="*/ 1517 h 1517"/>
            </a:gdLst>
            <a:cxnLst>
              <a:cxn ang="0">
                <a:pos x="T0" y="T1"/>
              </a:cxn>
              <a:cxn ang="0">
                <a:pos x="T2" y="T3"/>
              </a:cxn>
              <a:cxn ang="0">
                <a:pos x="T4" y="T5"/>
              </a:cxn>
              <a:cxn ang="0">
                <a:pos x="T6" y="T7"/>
              </a:cxn>
              <a:cxn ang="0">
                <a:pos x="T8" y="T9"/>
              </a:cxn>
              <a:cxn ang="0">
                <a:pos x="T10" y="T11"/>
              </a:cxn>
            </a:cxnLst>
            <a:rect l="0" t="0" r="r" b="b"/>
            <a:pathLst>
              <a:path w="3820" h="1517">
                <a:moveTo>
                  <a:pt x="0" y="1517"/>
                </a:moveTo>
                <a:lnTo>
                  <a:pt x="0" y="1517"/>
                </a:lnTo>
                <a:lnTo>
                  <a:pt x="3820" y="1517"/>
                </a:lnTo>
                <a:lnTo>
                  <a:pt x="382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1" name="Freeform 6"/>
          <p:cNvSpPr/>
          <p:nvPr userDrawn="1"/>
        </p:nvSpPr>
        <p:spPr bwMode="auto">
          <a:xfrm>
            <a:off x="8353425" y="2933700"/>
            <a:ext cx="344488" cy="1449388"/>
          </a:xfrm>
          <a:custGeom>
            <a:gdLst>
              <a:gd name="T0" fmla="*/ 0 w 360"/>
              <a:gd name="T1" fmla="*/ 1517 h 1517"/>
              <a:gd name="T2" fmla="*/ 0 w 360"/>
              <a:gd name="T3" fmla="*/ 1517 h 1517"/>
              <a:gd name="T4" fmla="*/ 360 w 360"/>
              <a:gd name="T5" fmla="*/ 1517 h 1517"/>
              <a:gd name="T6" fmla="*/ 360 w 360"/>
              <a:gd name="T7" fmla="*/ 0 h 1517"/>
              <a:gd name="T8" fmla="*/ 0 w 360"/>
              <a:gd name="T9" fmla="*/ 0 h 1517"/>
              <a:gd name="T10" fmla="*/ 0 w 360"/>
              <a:gd name="T11" fmla="*/ 1517 h 1517"/>
            </a:gdLst>
            <a:cxnLst>
              <a:cxn ang="0">
                <a:pos x="T0" y="T1"/>
              </a:cxn>
              <a:cxn ang="0">
                <a:pos x="T2" y="T3"/>
              </a:cxn>
              <a:cxn ang="0">
                <a:pos x="T4" y="T5"/>
              </a:cxn>
              <a:cxn ang="0">
                <a:pos x="T6" y="T7"/>
              </a:cxn>
              <a:cxn ang="0">
                <a:pos x="T8" y="T9"/>
              </a:cxn>
              <a:cxn ang="0">
                <a:pos x="T10" y="T11"/>
              </a:cxn>
            </a:cxnLst>
            <a:rect l="0" t="0" r="r" b="b"/>
            <a:pathLst>
              <a:path w="360" h="1517">
                <a:moveTo>
                  <a:pt x="0" y="1517"/>
                </a:moveTo>
                <a:lnTo>
                  <a:pt x="0" y="1517"/>
                </a:lnTo>
                <a:lnTo>
                  <a:pt x="360" y="1517"/>
                </a:lnTo>
                <a:lnTo>
                  <a:pt x="36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2" name="Freeform 7"/>
          <p:cNvSpPr/>
          <p:nvPr userDrawn="1"/>
        </p:nvSpPr>
        <p:spPr bwMode="auto">
          <a:xfrm>
            <a:off x="4851400" y="2933700"/>
            <a:ext cx="2674938" cy="733425"/>
          </a:xfrm>
          <a:custGeom>
            <a:gdLst>
              <a:gd name="T0" fmla="*/ 0 w 2804"/>
              <a:gd name="T1" fmla="*/ 768 h 768"/>
              <a:gd name="T2" fmla="*/ 0 w 2804"/>
              <a:gd name="T3" fmla="*/ 768 h 768"/>
              <a:gd name="T4" fmla="*/ 2804 w 2804"/>
              <a:gd name="T5" fmla="*/ 768 h 768"/>
              <a:gd name="T6" fmla="*/ 2804 w 2804"/>
              <a:gd name="T7" fmla="*/ 0 h 768"/>
              <a:gd name="T8" fmla="*/ 0 w 2804"/>
              <a:gd name="T9" fmla="*/ 0 h 768"/>
              <a:gd name="T10" fmla="*/ 0 w 2804"/>
              <a:gd name="T11" fmla="*/ 768 h 768"/>
            </a:gdLst>
            <a:cxnLst>
              <a:cxn ang="0">
                <a:pos x="T0" y="T1"/>
              </a:cxn>
              <a:cxn ang="0">
                <a:pos x="T2" y="T3"/>
              </a:cxn>
              <a:cxn ang="0">
                <a:pos x="T4" y="T5"/>
              </a:cxn>
              <a:cxn ang="0">
                <a:pos x="T6" y="T7"/>
              </a:cxn>
              <a:cxn ang="0">
                <a:pos x="T8" y="T9"/>
              </a:cxn>
              <a:cxn ang="0">
                <a:pos x="T10" y="T11"/>
              </a:cxn>
            </a:cxnLst>
            <a:rect l="0" t="0" r="r" b="b"/>
            <a:pathLst>
              <a:path w="2804" h="768">
                <a:moveTo>
                  <a:pt x="0" y="768"/>
                </a:moveTo>
                <a:lnTo>
                  <a:pt x="0" y="768"/>
                </a:lnTo>
                <a:lnTo>
                  <a:pt x="2804" y="768"/>
                </a:lnTo>
                <a:lnTo>
                  <a:pt x="2804" y="0"/>
                </a:lnTo>
                <a:lnTo>
                  <a:pt x="0" y="0"/>
                </a:lnTo>
                <a:lnTo>
                  <a:pt x="0" y="768"/>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3" name="Freeform 8"/>
          <p:cNvSpPr/>
          <p:nvPr userDrawn="1"/>
        </p:nvSpPr>
        <p:spPr bwMode="auto">
          <a:xfrm>
            <a:off x="5383213" y="1519238"/>
            <a:ext cx="1062038" cy="731838"/>
          </a:xfrm>
          <a:custGeom>
            <a:gdLst>
              <a:gd name="T0" fmla="*/ 0 w 1114"/>
              <a:gd name="T1" fmla="*/ 767 h 767"/>
              <a:gd name="T2" fmla="*/ 0 w 1114"/>
              <a:gd name="T3" fmla="*/ 767 h 767"/>
              <a:gd name="T4" fmla="*/ 1114 w 1114"/>
              <a:gd name="T5" fmla="*/ 767 h 767"/>
              <a:gd name="T6" fmla="*/ 1114 w 1114"/>
              <a:gd name="T7" fmla="*/ 0 h 767"/>
              <a:gd name="T8" fmla="*/ 0 w 1114"/>
              <a:gd name="T9" fmla="*/ 0 h 767"/>
              <a:gd name="T10" fmla="*/ 0 w 1114"/>
              <a:gd name="T11" fmla="*/ 767 h 767"/>
            </a:gdLst>
            <a:cxnLst>
              <a:cxn ang="0">
                <a:pos x="T0" y="T1"/>
              </a:cxn>
              <a:cxn ang="0">
                <a:pos x="T2" y="T3"/>
              </a:cxn>
              <a:cxn ang="0">
                <a:pos x="T4" y="T5"/>
              </a:cxn>
              <a:cxn ang="0">
                <a:pos x="T6" y="T7"/>
              </a:cxn>
              <a:cxn ang="0">
                <a:pos x="T8" y="T9"/>
              </a:cxn>
              <a:cxn ang="0">
                <a:pos x="T10" y="T11"/>
              </a:cxn>
            </a:cxnLst>
            <a:rect l="0" t="0" r="r" b="b"/>
            <a:pathLst>
              <a:path w="1114" h="767">
                <a:moveTo>
                  <a:pt x="0" y="767"/>
                </a:moveTo>
                <a:lnTo>
                  <a:pt x="0" y="767"/>
                </a:lnTo>
                <a:lnTo>
                  <a:pt x="1114" y="767"/>
                </a:lnTo>
                <a:lnTo>
                  <a:pt x="1114" y="0"/>
                </a:lnTo>
                <a:lnTo>
                  <a:pt x="0" y="0"/>
                </a:lnTo>
                <a:lnTo>
                  <a:pt x="0" y="76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4" name="Freeform 9"/>
          <p:cNvSpPr/>
          <p:nvPr userDrawn="1"/>
        </p:nvSpPr>
        <p:spPr bwMode="auto">
          <a:xfrm>
            <a:off x="5383213" y="5464175"/>
            <a:ext cx="2874963" cy="349250"/>
          </a:xfrm>
          <a:custGeom>
            <a:gdLst>
              <a:gd name="T0" fmla="*/ 0 w 3015"/>
              <a:gd name="T1" fmla="*/ 365 h 365"/>
              <a:gd name="T2" fmla="*/ 0 w 3015"/>
              <a:gd name="T3" fmla="*/ 365 h 365"/>
              <a:gd name="T4" fmla="*/ 3015 w 3015"/>
              <a:gd name="T5" fmla="*/ 365 h 365"/>
              <a:gd name="T6" fmla="*/ 3015 w 3015"/>
              <a:gd name="T7" fmla="*/ 0 h 365"/>
              <a:gd name="T8" fmla="*/ 0 w 3015"/>
              <a:gd name="T9" fmla="*/ 0 h 365"/>
              <a:gd name="T10" fmla="*/ 0 w 3015"/>
              <a:gd name="T11" fmla="*/ 365 h 365"/>
            </a:gdLst>
            <a:cxnLst>
              <a:cxn ang="0">
                <a:pos x="T0" y="T1"/>
              </a:cxn>
              <a:cxn ang="0">
                <a:pos x="T2" y="T3"/>
              </a:cxn>
              <a:cxn ang="0">
                <a:pos x="T4" y="T5"/>
              </a:cxn>
              <a:cxn ang="0">
                <a:pos x="T6" y="T7"/>
              </a:cxn>
              <a:cxn ang="0">
                <a:pos x="T8" y="T9"/>
              </a:cxn>
              <a:cxn ang="0">
                <a:pos x="T10" y="T11"/>
              </a:cxn>
            </a:cxnLst>
            <a:rect l="0" t="0" r="r" b="b"/>
            <a:pathLst>
              <a:path w="3015" h="365">
                <a:moveTo>
                  <a:pt x="0" y="365"/>
                </a:moveTo>
                <a:lnTo>
                  <a:pt x="0" y="365"/>
                </a:lnTo>
                <a:lnTo>
                  <a:pt x="3015" y="365"/>
                </a:lnTo>
                <a:lnTo>
                  <a:pt x="3015"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5" name="Freeform 10"/>
          <p:cNvSpPr/>
          <p:nvPr userDrawn="1"/>
        </p:nvSpPr>
        <p:spPr bwMode="auto">
          <a:xfrm>
            <a:off x="457200" y="5464175"/>
            <a:ext cx="814388" cy="349250"/>
          </a:xfrm>
          <a:custGeom>
            <a:gdLst>
              <a:gd name="T0" fmla="*/ 0 w 854"/>
              <a:gd name="T1" fmla="*/ 365 h 365"/>
              <a:gd name="T2" fmla="*/ 0 w 854"/>
              <a:gd name="T3" fmla="*/ 365 h 365"/>
              <a:gd name="T4" fmla="*/ 854 w 854"/>
              <a:gd name="T5" fmla="*/ 365 h 365"/>
              <a:gd name="T6" fmla="*/ 854 w 854"/>
              <a:gd name="T7" fmla="*/ 0 h 365"/>
              <a:gd name="T8" fmla="*/ 0 w 854"/>
              <a:gd name="T9" fmla="*/ 0 h 365"/>
              <a:gd name="T10" fmla="*/ 0 w 854"/>
              <a:gd name="T11" fmla="*/ 365 h 365"/>
            </a:gdLst>
            <a:cxnLst>
              <a:cxn ang="0">
                <a:pos x="T0" y="T1"/>
              </a:cxn>
              <a:cxn ang="0">
                <a:pos x="T2" y="T3"/>
              </a:cxn>
              <a:cxn ang="0">
                <a:pos x="T4" y="T5"/>
              </a:cxn>
              <a:cxn ang="0">
                <a:pos x="T6" y="T7"/>
              </a:cxn>
              <a:cxn ang="0">
                <a:pos x="T8" y="T9"/>
              </a:cxn>
              <a:cxn ang="0">
                <a:pos x="T10" y="T11"/>
              </a:cxn>
            </a:cxnLst>
            <a:rect l="0" t="0" r="r" b="b"/>
            <a:pathLst>
              <a:path w="854" h="365">
                <a:moveTo>
                  <a:pt x="0" y="365"/>
                </a:moveTo>
                <a:lnTo>
                  <a:pt x="0" y="365"/>
                </a:lnTo>
                <a:lnTo>
                  <a:pt x="854" y="365"/>
                </a:lnTo>
                <a:lnTo>
                  <a:pt x="854"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6" name="Freeform 11"/>
          <p:cNvSpPr/>
          <p:nvPr userDrawn="1"/>
        </p:nvSpPr>
        <p:spPr bwMode="auto">
          <a:xfrm>
            <a:off x="1903413" y="1519238"/>
            <a:ext cx="1611313" cy="347663"/>
          </a:xfrm>
          <a:custGeom>
            <a:gdLst>
              <a:gd name="T0" fmla="*/ 0 w 1690"/>
              <a:gd name="T1" fmla="*/ 364 h 364"/>
              <a:gd name="T2" fmla="*/ 0 w 1690"/>
              <a:gd name="T3" fmla="*/ 364 h 364"/>
              <a:gd name="T4" fmla="*/ 1690 w 1690"/>
              <a:gd name="T5" fmla="*/ 364 h 364"/>
              <a:gd name="T6" fmla="*/ 1690 w 1690"/>
              <a:gd name="T7" fmla="*/ 0 h 364"/>
              <a:gd name="T8" fmla="*/ 0 w 1690"/>
              <a:gd name="T9" fmla="*/ 0 h 364"/>
              <a:gd name="T10" fmla="*/ 0 w 1690"/>
              <a:gd name="T11" fmla="*/ 364 h 364"/>
            </a:gdLst>
            <a:cxnLst>
              <a:cxn ang="0">
                <a:pos x="T0" y="T1"/>
              </a:cxn>
              <a:cxn ang="0">
                <a:pos x="T2" y="T3"/>
              </a:cxn>
              <a:cxn ang="0">
                <a:pos x="T4" y="T5"/>
              </a:cxn>
              <a:cxn ang="0">
                <a:pos x="T6" y="T7"/>
              </a:cxn>
              <a:cxn ang="0">
                <a:pos x="T8" y="T9"/>
              </a:cxn>
              <a:cxn ang="0">
                <a:pos x="T10" y="T11"/>
              </a:cxn>
            </a:cxnLst>
            <a:rect l="0" t="0" r="r" b="b"/>
            <a:pathLst>
              <a:path w="1690" h="364">
                <a:moveTo>
                  <a:pt x="0" y="364"/>
                </a:moveTo>
                <a:lnTo>
                  <a:pt x="0" y="364"/>
                </a:lnTo>
                <a:lnTo>
                  <a:pt x="1690" y="364"/>
                </a:lnTo>
                <a:lnTo>
                  <a:pt x="1690" y="0"/>
                </a:lnTo>
                <a:lnTo>
                  <a:pt x="0" y="0"/>
                </a:lnTo>
                <a:lnTo>
                  <a:pt x="0" y="364"/>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7" name="Freeform 12"/>
          <p:cNvSpPr/>
          <p:nvPr userDrawn="1"/>
        </p:nvSpPr>
        <p:spPr bwMode="auto">
          <a:xfrm>
            <a:off x="457200" y="1519238"/>
            <a:ext cx="328613" cy="608013"/>
          </a:xfrm>
          <a:custGeom>
            <a:gdLst>
              <a:gd name="T0" fmla="*/ 0 w 345"/>
              <a:gd name="T1" fmla="*/ 637 h 637"/>
              <a:gd name="T2" fmla="*/ 0 w 345"/>
              <a:gd name="T3" fmla="*/ 637 h 637"/>
              <a:gd name="T4" fmla="*/ 345 w 345"/>
              <a:gd name="T5" fmla="*/ 637 h 637"/>
              <a:gd name="T6" fmla="*/ 345 w 345"/>
              <a:gd name="T7" fmla="*/ 0 h 637"/>
              <a:gd name="T8" fmla="*/ 0 w 345"/>
              <a:gd name="T9" fmla="*/ 0 h 637"/>
              <a:gd name="T10" fmla="*/ 0 w 345"/>
              <a:gd name="T11" fmla="*/ 637 h 637"/>
            </a:gdLst>
            <a:cxnLst>
              <a:cxn ang="0">
                <a:pos x="T0" y="T1"/>
              </a:cxn>
              <a:cxn ang="0">
                <a:pos x="T2" y="T3"/>
              </a:cxn>
              <a:cxn ang="0">
                <a:pos x="T4" y="T5"/>
              </a:cxn>
              <a:cxn ang="0">
                <a:pos x="T6" y="T7"/>
              </a:cxn>
              <a:cxn ang="0">
                <a:pos x="T8" y="T9"/>
              </a:cxn>
              <a:cxn ang="0">
                <a:pos x="T10" y="T11"/>
              </a:cxn>
            </a:cxnLst>
            <a:rect l="0" t="0" r="r" b="b"/>
            <a:pathLst>
              <a:path w="345" h="637">
                <a:moveTo>
                  <a:pt x="0" y="637"/>
                </a:moveTo>
                <a:lnTo>
                  <a:pt x="0" y="637"/>
                </a:lnTo>
                <a:lnTo>
                  <a:pt x="345" y="637"/>
                </a:lnTo>
                <a:lnTo>
                  <a:pt x="345" y="0"/>
                </a:lnTo>
                <a:lnTo>
                  <a:pt x="0" y="0"/>
                </a:lnTo>
                <a:lnTo>
                  <a:pt x="0" y="63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8"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extLst>
      <p:ext uri="{BB962C8B-B14F-4D97-AF65-F5344CB8AC3E}">
        <p14:creationId xmlns:p14="http://schemas.microsoft.com/office/powerpoint/2010/main" val="2504343287"/>
      </p:ext>
    </p:extLst>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brand Title White">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a:xfrm>
            <a:off x="457200" y="6400800"/>
            <a:ext cx="2410255" cy="92333"/>
          </a:xfrm>
        </p:spPr>
        <p:txBody>
          <a:bodyPr/>
          <a:lstStyle/>
          <a:p>
            <a:r>
              <a:rPr lang="en-GB" smtClean="0">
                <a:solidFill>
                  <a:prstClr val="black"/>
                </a:solidFill>
              </a:rPr>
              <a:t>© [2016] Willis Towers Watson. All rights reserved. </a:t>
            </a:r>
            <a:endParaRPr lang="en-US">
              <a:solidFill>
                <a:prstClr val="black"/>
              </a:solidFill>
            </a:endParaRPr>
          </a:p>
        </p:txBody>
      </p:sp>
      <p:sp>
        <p:nvSpPr>
          <p:cNvPr id="7"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10" name="Freeform 5"/>
          <p:cNvSpPr/>
          <p:nvPr userDrawn="1"/>
        </p:nvSpPr>
        <p:spPr bwMode="auto">
          <a:xfrm>
            <a:off x="457200" y="2933700"/>
            <a:ext cx="3643313" cy="1449388"/>
          </a:xfrm>
          <a:custGeom>
            <a:gdLst>
              <a:gd name="T0" fmla="*/ 0 w 3820"/>
              <a:gd name="T1" fmla="*/ 1517 h 1517"/>
              <a:gd name="T2" fmla="*/ 0 w 3820"/>
              <a:gd name="T3" fmla="*/ 1517 h 1517"/>
              <a:gd name="T4" fmla="*/ 3820 w 3820"/>
              <a:gd name="T5" fmla="*/ 1517 h 1517"/>
              <a:gd name="T6" fmla="*/ 3820 w 3820"/>
              <a:gd name="T7" fmla="*/ 0 h 1517"/>
              <a:gd name="T8" fmla="*/ 0 w 3820"/>
              <a:gd name="T9" fmla="*/ 0 h 1517"/>
              <a:gd name="T10" fmla="*/ 0 w 3820"/>
              <a:gd name="T11" fmla="*/ 1517 h 1517"/>
            </a:gdLst>
            <a:cxnLst>
              <a:cxn ang="0">
                <a:pos x="T0" y="T1"/>
              </a:cxn>
              <a:cxn ang="0">
                <a:pos x="T2" y="T3"/>
              </a:cxn>
              <a:cxn ang="0">
                <a:pos x="T4" y="T5"/>
              </a:cxn>
              <a:cxn ang="0">
                <a:pos x="T6" y="T7"/>
              </a:cxn>
              <a:cxn ang="0">
                <a:pos x="T8" y="T9"/>
              </a:cxn>
              <a:cxn ang="0">
                <a:pos x="T10" y="T11"/>
              </a:cxn>
            </a:cxnLst>
            <a:rect l="0" t="0" r="r" b="b"/>
            <a:pathLst>
              <a:path w="3820" h="1517">
                <a:moveTo>
                  <a:pt x="0" y="1517"/>
                </a:moveTo>
                <a:lnTo>
                  <a:pt x="0" y="1517"/>
                </a:lnTo>
                <a:lnTo>
                  <a:pt x="3820" y="1517"/>
                </a:lnTo>
                <a:lnTo>
                  <a:pt x="382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1" name="Freeform 6"/>
          <p:cNvSpPr/>
          <p:nvPr userDrawn="1"/>
        </p:nvSpPr>
        <p:spPr bwMode="auto">
          <a:xfrm>
            <a:off x="8353425" y="2933700"/>
            <a:ext cx="344488" cy="1449388"/>
          </a:xfrm>
          <a:custGeom>
            <a:gdLst>
              <a:gd name="T0" fmla="*/ 0 w 360"/>
              <a:gd name="T1" fmla="*/ 1517 h 1517"/>
              <a:gd name="T2" fmla="*/ 0 w 360"/>
              <a:gd name="T3" fmla="*/ 1517 h 1517"/>
              <a:gd name="T4" fmla="*/ 360 w 360"/>
              <a:gd name="T5" fmla="*/ 1517 h 1517"/>
              <a:gd name="T6" fmla="*/ 360 w 360"/>
              <a:gd name="T7" fmla="*/ 0 h 1517"/>
              <a:gd name="T8" fmla="*/ 0 w 360"/>
              <a:gd name="T9" fmla="*/ 0 h 1517"/>
              <a:gd name="T10" fmla="*/ 0 w 360"/>
              <a:gd name="T11" fmla="*/ 1517 h 1517"/>
            </a:gdLst>
            <a:cxnLst>
              <a:cxn ang="0">
                <a:pos x="T0" y="T1"/>
              </a:cxn>
              <a:cxn ang="0">
                <a:pos x="T2" y="T3"/>
              </a:cxn>
              <a:cxn ang="0">
                <a:pos x="T4" y="T5"/>
              </a:cxn>
              <a:cxn ang="0">
                <a:pos x="T6" y="T7"/>
              </a:cxn>
              <a:cxn ang="0">
                <a:pos x="T8" y="T9"/>
              </a:cxn>
              <a:cxn ang="0">
                <a:pos x="T10" y="T11"/>
              </a:cxn>
            </a:cxnLst>
            <a:rect l="0" t="0" r="r" b="b"/>
            <a:pathLst>
              <a:path w="360" h="1517">
                <a:moveTo>
                  <a:pt x="0" y="1517"/>
                </a:moveTo>
                <a:lnTo>
                  <a:pt x="0" y="1517"/>
                </a:lnTo>
                <a:lnTo>
                  <a:pt x="360" y="1517"/>
                </a:lnTo>
                <a:lnTo>
                  <a:pt x="36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2" name="Freeform 7"/>
          <p:cNvSpPr/>
          <p:nvPr userDrawn="1"/>
        </p:nvSpPr>
        <p:spPr bwMode="auto">
          <a:xfrm>
            <a:off x="4851400" y="2933700"/>
            <a:ext cx="2674938" cy="733425"/>
          </a:xfrm>
          <a:custGeom>
            <a:gdLst>
              <a:gd name="T0" fmla="*/ 0 w 2804"/>
              <a:gd name="T1" fmla="*/ 768 h 768"/>
              <a:gd name="T2" fmla="*/ 0 w 2804"/>
              <a:gd name="T3" fmla="*/ 768 h 768"/>
              <a:gd name="T4" fmla="*/ 2804 w 2804"/>
              <a:gd name="T5" fmla="*/ 768 h 768"/>
              <a:gd name="T6" fmla="*/ 2804 w 2804"/>
              <a:gd name="T7" fmla="*/ 0 h 768"/>
              <a:gd name="T8" fmla="*/ 0 w 2804"/>
              <a:gd name="T9" fmla="*/ 0 h 768"/>
              <a:gd name="T10" fmla="*/ 0 w 2804"/>
              <a:gd name="T11" fmla="*/ 768 h 768"/>
            </a:gdLst>
            <a:cxnLst>
              <a:cxn ang="0">
                <a:pos x="T0" y="T1"/>
              </a:cxn>
              <a:cxn ang="0">
                <a:pos x="T2" y="T3"/>
              </a:cxn>
              <a:cxn ang="0">
                <a:pos x="T4" y="T5"/>
              </a:cxn>
              <a:cxn ang="0">
                <a:pos x="T6" y="T7"/>
              </a:cxn>
              <a:cxn ang="0">
                <a:pos x="T8" y="T9"/>
              </a:cxn>
              <a:cxn ang="0">
                <a:pos x="T10" y="T11"/>
              </a:cxn>
            </a:cxnLst>
            <a:rect l="0" t="0" r="r" b="b"/>
            <a:pathLst>
              <a:path w="2804" h="768">
                <a:moveTo>
                  <a:pt x="0" y="768"/>
                </a:moveTo>
                <a:lnTo>
                  <a:pt x="0" y="768"/>
                </a:lnTo>
                <a:lnTo>
                  <a:pt x="2804" y="768"/>
                </a:lnTo>
                <a:lnTo>
                  <a:pt x="2804" y="0"/>
                </a:lnTo>
                <a:lnTo>
                  <a:pt x="0" y="0"/>
                </a:lnTo>
                <a:lnTo>
                  <a:pt x="0" y="768"/>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3" name="Freeform 8"/>
          <p:cNvSpPr/>
          <p:nvPr userDrawn="1"/>
        </p:nvSpPr>
        <p:spPr bwMode="auto">
          <a:xfrm>
            <a:off x="5383213" y="1519238"/>
            <a:ext cx="1062038" cy="731838"/>
          </a:xfrm>
          <a:custGeom>
            <a:gdLst>
              <a:gd name="T0" fmla="*/ 0 w 1114"/>
              <a:gd name="T1" fmla="*/ 767 h 767"/>
              <a:gd name="T2" fmla="*/ 0 w 1114"/>
              <a:gd name="T3" fmla="*/ 767 h 767"/>
              <a:gd name="T4" fmla="*/ 1114 w 1114"/>
              <a:gd name="T5" fmla="*/ 767 h 767"/>
              <a:gd name="T6" fmla="*/ 1114 w 1114"/>
              <a:gd name="T7" fmla="*/ 0 h 767"/>
              <a:gd name="T8" fmla="*/ 0 w 1114"/>
              <a:gd name="T9" fmla="*/ 0 h 767"/>
              <a:gd name="T10" fmla="*/ 0 w 1114"/>
              <a:gd name="T11" fmla="*/ 767 h 767"/>
            </a:gdLst>
            <a:cxnLst>
              <a:cxn ang="0">
                <a:pos x="T0" y="T1"/>
              </a:cxn>
              <a:cxn ang="0">
                <a:pos x="T2" y="T3"/>
              </a:cxn>
              <a:cxn ang="0">
                <a:pos x="T4" y="T5"/>
              </a:cxn>
              <a:cxn ang="0">
                <a:pos x="T6" y="T7"/>
              </a:cxn>
              <a:cxn ang="0">
                <a:pos x="T8" y="T9"/>
              </a:cxn>
              <a:cxn ang="0">
                <a:pos x="T10" y="T11"/>
              </a:cxn>
            </a:cxnLst>
            <a:rect l="0" t="0" r="r" b="b"/>
            <a:pathLst>
              <a:path w="1114" h="767">
                <a:moveTo>
                  <a:pt x="0" y="767"/>
                </a:moveTo>
                <a:lnTo>
                  <a:pt x="0" y="767"/>
                </a:lnTo>
                <a:lnTo>
                  <a:pt x="1114" y="767"/>
                </a:lnTo>
                <a:lnTo>
                  <a:pt x="1114" y="0"/>
                </a:lnTo>
                <a:lnTo>
                  <a:pt x="0" y="0"/>
                </a:lnTo>
                <a:lnTo>
                  <a:pt x="0" y="76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4" name="Freeform 9"/>
          <p:cNvSpPr/>
          <p:nvPr userDrawn="1"/>
        </p:nvSpPr>
        <p:spPr bwMode="auto">
          <a:xfrm>
            <a:off x="5383213" y="5464175"/>
            <a:ext cx="2874963" cy="349250"/>
          </a:xfrm>
          <a:custGeom>
            <a:gdLst>
              <a:gd name="T0" fmla="*/ 0 w 3015"/>
              <a:gd name="T1" fmla="*/ 365 h 365"/>
              <a:gd name="T2" fmla="*/ 0 w 3015"/>
              <a:gd name="T3" fmla="*/ 365 h 365"/>
              <a:gd name="T4" fmla="*/ 3015 w 3015"/>
              <a:gd name="T5" fmla="*/ 365 h 365"/>
              <a:gd name="T6" fmla="*/ 3015 w 3015"/>
              <a:gd name="T7" fmla="*/ 0 h 365"/>
              <a:gd name="T8" fmla="*/ 0 w 3015"/>
              <a:gd name="T9" fmla="*/ 0 h 365"/>
              <a:gd name="T10" fmla="*/ 0 w 3015"/>
              <a:gd name="T11" fmla="*/ 365 h 365"/>
            </a:gdLst>
            <a:cxnLst>
              <a:cxn ang="0">
                <a:pos x="T0" y="T1"/>
              </a:cxn>
              <a:cxn ang="0">
                <a:pos x="T2" y="T3"/>
              </a:cxn>
              <a:cxn ang="0">
                <a:pos x="T4" y="T5"/>
              </a:cxn>
              <a:cxn ang="0">
                <a:pos x="T6" y="T7"/>
              </a:cxn>
              <a:cxn ang="0">
                <a:pos x="T8" y="T9"/>
              </a:cxn>
              <a:cxn ang="0">
                <a:pos x="T10" y="T11"/>
              </a:cxn>
            </a:cxnLst>
            <a:rect l="0" t="0" r="r" b="b"/>
            <a:pathLst>
              <a:path w="3015" h="365">
                <a:moveTo>
                  <a:pt x="0" y="365"/>
                </a:moveTo>
                <a:lnTo>
                  <a:pt x="0" y="365"/>
                </a:lnTo>
                <a:lnTo>
                  <a:pt x="3015" y="365"/>
                </a:lnTo>
                <a:lnTo>
                  <a:pt x="3015"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5" name="Freeform 10"/>
          <p:cNvSpPr/>
          <p:nvPr userDrawn="1"/>
        </p:nvSpPr>
        <p:spPr bwMode="auto">
          <a:xfrm>
            <a:off x="457200" y="5464175"/>
            <a:ext cx="814388" cy="349250"/>
          </a:xfrm>
          <a:custGeom>
            <a:gdLst>
              <a:gd name="T0" fmla="*/ 0 w 854"/>
              <a:gd name="T1" fmla="*/ 365 h 365"/>
              <a:gd name="T2" fmla="*/ 0 w 854"/>
              <a:gd name="T3" fmla="*/ 365 h 365"/>
              <a:gd name="T4" fmla="*/ 854 w 854"/>
              <a:gd name="T5" fmla="*/ 365 h 365"/>
              <a:gd name="T6" fmla="*/ 854 w 854"/>
              <a:gd name="T7" fmla="*/ 0 h 365"/>
              <a:gd name="T8" fmla="*/ 0 w 854"/>
              <a:gd name="T9" fmla="*/ 0 h 365"/>
              <a:gd name="T10" fmla="*/ 0 w 854"/>
              <a:gd name="T11" fmla="*/ 365 h 365"/>
            </a:gdLst>
            <a:cxnLst>
              <a:cxn ang="0">
                <a:pos x="T0" y="T1"/>
              </a:cxn>
              <a:cxn ang="0">
                <a:pos x="T2" y="T3"/>
              </a:cxn>
              <a:cxn ang="0">
                <a:pos x="T4" y="T5"/>
              </a:cxn>
              <a:cxn ang="0">
                <a:pos x="T6" y="T7"/>
              </a:cxn>
              <a:cxn ang="0">
                <a:pos x="T8" y="T9"/>
              </a:cxn>
              <a:cxn ang="0">
                <a:pos x="T10" y="T11"/>
              </a:cxn>
            </a:cxnLst>
            <a:rect l="0" t="0" r="r" b="b"/>
            <a:pathLst>
              <a:path w="854" h="365">
                <a:moveTo>
                  <a:pt x="0" y="365"/>
                </a:moveTo>
                <a:lnTo>
                  <a:pt x="0" y="365"/>
                </a:lnTo>
                <a:lnTo>
                  <a:pt x="854" y="365"/>
                </a:lnTo>
                <a:lnTo>
                  <a:pt x="854"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6" name="Freeform 11"/>
          <p:cNvSpPr/>
          <p:nvPr userDrawn="1"/>
        </p:nvSpPr>
        <p:spPr bwMode="auto">
          <a:xfrm>
            <a:off x="1903413" y="1519238"/>
            <a:ext cx="1611313" cy="347663"/>
          </a:xfrm>
          <a:custGeom>
            <a:gdLst>
              <a:gd name="T0" fmla="*/ 0 w 1690"/>
              <a:gd name="T1" fmla="*/ 364 h 364"/>
              <a:gd name="T2" fmla="*/ 0 w 1690"/>
              <a:gd name="T3" fmla="*/ 364 h 364"/>
              <a:gd name="T4" fmla="*/ 1690 w 1690"/>
              <a:gd name="T5" fmla="*/ 364 h 364"/>
              <a:gd name="T6" fmla="*/ 1690 w 1690"/>
              <a:gd name="T7" fmla="*/ 0 h 364"/>
              <a:gd name="T8" fmla="*/ 0 w 1690"/>
              <a:gd name="T9" fmla="*/ 0 h 364"/>
              <a:gd name="T10" fmla="*/ 0 w 1690"/>
              <a:gd name="T11" fmla="*/ 364 h 364"/>
            </a:gdLst>
            <a:cxnLst>
              <a:cxn ang="0">
                <a:pos x="T0" y="T1"/>
              </a:cxn>
              <a:cxn ang="0">
                <a:pos x="T2" y="T3"/>
              </a:cxn>
              <a:cxn ang="0">
                <a:pos x="T4" y="T5"/>
              </a:cxn>
              <a:cxn ang="0">
                <a:pos x="T6" y="T7"/>
              </a:cxn>
              <a:cxn ang="0">
                <a:pos x="T8" y="T9"/>
              </a:cxn>
              <a:cxn ang="0">
                <a:pos x="T10" y="T11"/>
              </a:cxn>
            </a:cxnLst>
            <a:rect l="0" t="0" r="r" b="b"/>
            <a:pathLst>
              <a:path w="1690" h="364">
                <a:moveTo>
                  <a:pt x="0" y="364"/>
                </a:moveTo>
                <a:lnTo>
                  <a:pt x="0" y="364"/>
                </a:lnTo>
                <a:lnTo>
                  <a:pt x="1690" y="364"/>
                </a:lnTo>
                <a:lnTo>
                  <a:pt x="1690" y="0"/>
                </a:lnTo>
                <a:lnTo>
                  <a:pt x="0" y="0"/>
                </a:lnTo>
                <a:lnTo>
                  <a:pt x="0" y="364"/>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7" name="Freeform 12"/>
          <p:cNvSpPr/>
          <p:nvPr userDrawn="1"/>
        </p:nvSpPr>
        <p:spPr bwMode="auto">
          <a:xfrm>
            <a:off x="457200" y="1519238"/>
            <a:ext cx="328613" cy="608013"/>
          </a:xfrm>
          <a:custGeom>
            <a:gdLst>
              <a:gd name="T0" fmla="*/ 0 w 345"/>
              <a:gd name="T1" fmla="*/ 637 h 637"/>
              <a:gd name="T2" fmla="*/ 0 w 345"/>
              <a:gd name="T3" fmla="*/ 637 h 637"/>
              <a:gd name="T4" fmla="*/ 345 w 345"/>
              <a:gd name="T5" fmla="*/ 637 h 637"/>
              <a:gd name="T6" fmla="*/ 345 w 345"/>
              <a:gd name="T7" fmla="*/ 0 h 637"/>
              <a:gd name="T8" fmla="*/ 0 w 345"/>
              <a:gd name="T9" fmla="*/ 0 h 637"/>
              <a:gd name="T10" fmla="*/ 0 w 345"/>
              <a:gd name="T11" fmla="*/ 637 h 637"/>
            </a:gdLst>
            <a:cxnLst>
              <a:cxn ang="0">
                <a:pos x="T0" y="T1"/>
              </a:cxn>
              <a:cxn ang="0">
                <a:pos x="T2" y="T3"/>
              </a:cxn>
              <a:cxn ang="0">
                <a:pos x="T4" y="T5"/>
              </a:cxn>
              <a:cxn ang="0">
                <a:pos x="T6" y="T7"/>
              </a:cxn>
              <a:cxn ang="0">
                <a:pos x="T8" y="T9"/>
              </a:cxn>
              <a:cxn ang="0">
                <a:pos x="T10" y="T11"/>
              </a:cxn>
            </a:cxnLst>
            <a:rect l="0" t="0" r="r" b="b"/>
            <a:pathLst>
              <a:path w="345" h="637">
                <a:moveTo>
                  <a:pt x="0" y="637"/>
                </a:moveTo>
                <a:lnTo>
                  <a:pt x="0" y="637"/>
                </a:lnTo>
                <a:lnTo>
                  <a:pt x="345" y="637"/>
                </a:lnTo>
                <a:lnTo>
                  <a:pt x="345" y="0"/>
                </a:lnTo>
                <a:lnTo>
                  <a:pt x="0" y="0"/>
                </a:lnTo>
                <a:lnTo>
                  <a:pt x="0" y="63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cxnSp>
        <p:nvCxnSpPr>
          <p:cNvPr id="19" name="Straight Connector 18"/>
          <p:cNvCxnSpPr/>
          <p:nvPr userDrawn="1"/>
        </p:nvCxnSpPr>
        <p:spPr>
          <a:xfrm flipH="1">
            <a:off x="5890054" y="6252519"/>
            <a:ext cx="0" cy="4777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9"/>
          <p:cNvSpPr>
            <a:spLocks noGrp="1"/>
          </p:cNvSpPr>
          <p:nvPr>
            <p:ph type="pic" sz="quarter" idx="13" hasCustomPrompt="1"/>
          </p:nvPr>
        </p:nvSpPr>
        <p:spPr>
          <a:xfrm>
            <a:off x="3247806" y="6252519"/>
            <a:ext cx="2466975" cy="436690"/>
          </a:xfrm>
        </p:spPr>
        <p:txBody>
          <a:bodyPr anchor="ctr" anchorCtr="0"/>
          <a:lstStyle>
            <a:lvl1pPr algn="ctr">
              <a:defRPr/>
            </a:lvl1pPr>
          </a:lstStyle>
          <a:p>
            <a:r>
              <a:rPr lang="en-US" smtClean="0"/>
              <a:t>Click to insert cobrand logo</a:t>
            </a:r>
            <a:endParaRPr lang="en-US"/>
          </a:p>
        </p:txBody>
      </p:sp>
      <p:sp>
        <p:nvSpPr>
          <p:cNvPr id="18"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extLst>
      <p:ext uri="{BB962C8B-B14F-4D97-AF65-F5344CB8AC3E}">
        <p14:creationId xmlns:p14="http://schemas.microsoft.com/office/powerpoint/2010/main" val="1604444911"/>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with Image">
    <p:bg>
      <p:bgPr>
        <a:blipFill dpi="0" rotWithShape="1">
          <a:blip r:embed="rId2">
            <a:lum/>
          </a:blip>
          <a:stretch>
            <a:fillRect/>
          </a:stretch>
        </a:blipFill>
        <a:effectLst/>
      </p:bgPr>
    </p:bg>
    <p:spTree>
      <p:nvGrpSpPr>
        <p:cNvPr id="1" name=""/>
        <p:cNvGrpSpPr/>
        <p:nvPr/>
      </p:nvGrpSpPr>
      <p:grpSpPr>
        <a:xfrm>
          <a:off x="0" y="0"/>
          <a:ext cx="0" cy="0"/>
        </a:xfrm>
      </p:grpSpPr>
      <p:sp>
        <p:nvSpPr>
          <p:cNvPr id="11" name="Rectangle 10"/>
          <p:cNvSpPr/>
          <p:nvPr userDrawn="1"/>
        </p:nvSpPr>
        <p:spPr>
          <a:xfrm>
            <a:off x="228600" y="228600"/>
            <a:ext cx="5751576" cy="19476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solidFill>
                <a:prstClr val="white"/>
              </a:solidFill>
            </a:endParaRPr>
          </a:p>
        </p:txBody>
      </p:sp>
      <p:sp>
        <p:nvSpPr>
          <p:cNvPr id="20" name="Text Placeholder 5"/>
          <p:cNvSpPr>
            <a:spLocks noGrp="1"/>
          </p:cNvSpPr>
          <p:nvPr>
            <p:ph type="body" sz="quarter" idx="12" hasCustomPrompt="1"/>
          </p:nvPr>
        </p:nvSpPr>
        <p:spPr>
          <a:xfrm>
            <a:off x="466056" y="1811080"/>
            <a:ext cx="1527175" cy="285750"/>
          </a:xfrm>
        </p:spPr>
        <p:txBody>
          <a:bodyPr/>
          <a:lstStyle>
            <a:lvl1pPr algn="l">
              <a:defRPr sz="1200" b="0"/>
            </a:lvl1pPr>
            <a:lvl2pPr>
              <a:defRPr sz="1200" b="0"/>
            </a:lvl2pPr>
            <a:lvl3pPr>
              <a:defRPr sz="1200" b="0"/>
            </a:lvl3pPr>
            <a:lvl4pPr>
              <a:defRPr sz="1200" b="0"/>
            </a:lvl4pPr>
            <a:lvl5pPr>
              <a:defRPr sz="1200" b="0"/>
            </a:lvl5pPr>
          </a:lstStyle>
          <a:p>
            <a:pPr lvl="0"/>
            <a:r>
              <a:rPr lang="en-US" smtClean="0"/>
              <a:t>Insert Date</a:t>
            </a:r>
          </a:p>
        </p:txBody>
      </p:sp>
      <p:sp>
        <p:nvSpPr>
          <p:cNvPr id="19" name="Rectangle 18"/>
          <p:cNvSpPr/>
          <p:nvPr userDrawn="1"/>
        </p:nvSpPr>
        <p:spPr>
          <a:xfrm>
            <a:off x="0" y="6280484"/>
            <a:ext cx="9144000" cy="5775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solidFill>
                <a:prstClr val="white"/>
              </a:solidFill>
            </a:endParaRPr>
          </a:p>
        </p:txBody>
      </p:sp>
      <p:sp>
        <p:nvSpPr>
          <p:cNvPr id="2" name="Title 1"/>
          <p:cNvSpPr>
            <a:spLocks noGrp="1"/>
          </p:cNvSpPr>
          <p:nvPr>
            <p:ph type="title" hasCustomPrompt="1"/>
          </p:nvPr>
        </p:nvSpPr>
        <p:spPr>
          <a:xfrm>
            <a:off x="457200" y="457200"/>
            <a:ext cx="5257800" cy="615553"/>
          </a:xfrm>
        </p:spPr>
        <p:txBody>
          <a:bodyPr>
            <a:noAutofit/>
          </a:bodyPr>
          <a:lstStyle>
            <a:lvl1pPr>
              <a:defRPr/>
            </a:lvl1pPr>
          </a:lstStyle>
          <a:p>
            <a:r>
              <a:rPr lang="en-US" smtClean="0"/>
              <a:t>Click to edit Master title style</a:t>
            </a:r>
            <a:br>
              <a:rPr lang="en-US" smtClean="0"/>
            </a:br>
            <a:r>
              <a:rPr lang="en-US" smtClean="0"/>
              <a:t>second line if needed</a:t>
            </a:r>
            <a:endParaRPr lang="en-US"/>
          </a:p>
        </p:txBody>
      </p:sp>
      <p:sp>
        <p:nvSpPr>
          <p:cNvPr id="4" name="Footer Placeholder 3 Copyright"/>
          <p:cNvSpPr>
            <a:spLocks noGrp="1"/>
          </p:cNvSpPr>
          <p:nvPr>
            <p:ph type="ftr" sz="quarter" idx="11"/>
          </p:nvPr>
        </p:nvSpPr>
        <p:spPr/>
        <p:txBody>
          <a:bodyPr/>
          <a:lstStyle/>
          <a:p>
            <a:r>
              <a:rPr lang="en-GB" smtClean="0">
                <a:solidFill>
                  <a:prstClr val="black"/>
                </a:solidFill>
              </a:rPr>
              <a:t>© [2016] Willis Towers Watson. All rights reserved.</a:t>
            </a:r>
            <a:endParaRPr lang="en-US">
              <a:solidFill>
                <a:prstClr val="black"/>
              </a:solidFill>
            </a:endParaRPr>
          </a:p>
        </p:txBody>
      </p:sp>
      <p:pic>
        <p:nvPicPr>
          <p:cNvPr id="15" name="Picture 14"/>
          <p:cNvPicPr>
            <a:picLocks noChangeAspect="1"/>
          </p:cNvPicPr>
          <p:nvPr userDrawn="1"/>
        </p:nvPicPr>
        <p:blipFill>
          <a:blip r:embed="rId1"/>
          <a:stretch>
            <a:fillRect/>
          </a:stretch>
        </p:blipFill>
        <p:spPr>
          <a:xfrm>
            <a:off x="5877560" y="6195724"/>
            <a:ext cx="3022600" cy="584200"/>
          </a:xfrm>
          <a:prstGeom prst="rect">
            <a:avLst/>
          </a:prstGeom>
        </p:spPr>
      </p:pic>
      <p:sp>
        <p:nvSpPr>
          <p:cNvPr id="16" name="Text Placeholder 15"/>
          <p:cNvSpPr>
            <a:spLocks noGrp="1"/>
          </p:cNvSpPr>
          <p:nvPr>
            <p:ph type="body" sz="quarter" idx="13"/>
          </p:nvPr>
        </p:nvSpPr>
        <p:spPr>
          <a:xfrm>
            <a:off x="457200" y="1158874"/>
            <a:ext cx="5257800" cy="612648"/>
          </a:xfrm>
          <a:prstGeom prst="rect">
            <a:avLst/>
          </a:prstGeom>
        </p:spPr>
        <p:txBody>
          <a:bodyPr lIns="0" tIns="0" rIns="0" bIns="0">
            <a:noAutofit/>
          </a:bodyPr>
          <a:lstStyle>
            <a:lvl1pPr>
              <a:defRPr sz="1750" b="0"/>
            </a:lvl1pPr>
          </a:lstStyle>
          <a:p>
            <a:pPr lvl="0"/>
            <a:r>
              <a:rPr lang="en-US" altLang="zh-CN" smtClean="0"/>
              <a:t>Click to edit Master text styles</a:t>
            </a:r>
          </a:p>
        </p:txBody>
      </p:sp>
      <p:sp>
        <p:nvSpPr>
          <p:cNvPr id="7" name="Freeform 5"/>
          <p:cNvSpPr/>
          <p:nvPr userDrawn="1"/>
        </p:nvSpPr>
        <p:spPr bwMode="auto">
          <a:xfrm>
            <a:off x="6948488" y="1597025"/>
            <a:ext cx="1023938" cy="333375"/>
          </a:xfrm>
          <a:custGeom>
            <a:gdLst>
              <a:gd name="T0" fmla="*/ 0 w 1073"/>
              <a:gd name="T1" fmla="*/ 349 h 349"/>
              <a:gd name="T2" fmla="*/ 0 w 1073"/>
              <a:gd name="T3" fmla="*/ 349 h 349"/>
              <a:gd name="T4" fmla="*/ 1073 w 1073"/>
              <a:gd name="T5" fmla="*/ 349 h 349"/>
              <a:gd name="T6" fmla="*/ 1073 w 1073"/>
              <a:gd name="T7" fmla="*/ 0 h 349"/>
              <a:gd name="T8" fmla="*/ 0 w 1073"/>
              <a:gd name="T9" fmla="*/ 0 h 349"/>
              <a:gd name="T10" fmla="*/ 0 w 1073"/>
              <a:gd name="T11" fmla="*/ 349 h 349"/>
            </a:gdLst>
            <a:cxnLst>
              <a:cxn ang="0">
                <a:pos x="T0" y="T1"/>
              </a:cxn>
              <a:cxn ang="0">
                <a:pos x="T2" y="T3"/>
              </a:cxn>
              <a:cxn ang="0">
                <a:pos x="T4" y="T5"/>
              </a:cxn>
              <a:cxn ang="0">
                <a:pos x="T6" y="T7"/>
              </a:cxn>
              <a:cxn ang="0">
                <a:pos x="T8" y="T9"/>
              </a:cxn>
              <a:cxn ang="0">
                <a:pos x="T10" y="T11"/>
              </a:cxn>
            </a:cxnLst>
            <a:rect l="0" t="0" r="r" b="b"/>
            <a:pathLst>
              <a:path w="1073" h="349">
                <a:moveTo>
                  <a:pt x="0" y="349"/>
                </a:moveTo>
                <a:lnTo>
                  <a:pt x="0" y="349"/>
                </a:lnTo>
                <a:lnTo>
                  <a:pt x="1073" y="349"/>
                </a:lnTo>
                <a:lnTo>
                  <a:pt x="1073" y="0"/>
                </a:lnTo>
                <a:lnTo>
                  <a:pt x="0" y="0"/>
                </a:lnTo>
                <a:lnTo>
                  <a:pt x="0" y="349"/>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8" name="Freeform 6"/>
          <p:cNvSpPr/>
          <p:nvPr userDrawn="1"/>
        </p:nvSpPr>
        <p:spPr bwMode="auto">
          <a:xfrm>
            <a:off x="8421688" y="452438"/>
            <a:ext cx="276225" cy="622300"/>
          </a:xfrm>
          <a:custGeom>
            <a:gdLst>
              <a:gd name="T0" fmla="*/ 0 w 289"/>
              <a:gd name="T1" fmla="*/ 651 h 651"/>
              <a:gd name="T2" fmla="*/ 0 w 289"/>
              <a:gd name="T3" fmla="*/ 651 h 651"/>
              <a:gd name="T4" fmla="*/ 289 w 289"/>
              <a:gd name="T5" fmla="*/ 651 h 651"/>
              <a:gd name="T6" fmla="*/ 289 w 289"/>
              <a:gd name="T7" fmla="*/ 0 h 651"/>
              <a:gd name="T8" fmla="*/ 0 w 289"/>
              <a:gd name="T9" fmla="*/ 0 h 651"/>
              <a:gd name="T10" fmla="*/ 0 w 289"/>
              <a:gd name="T11" fmla="*/ 651 h 651"/>
            </a:gdLst>
            <a:cxnLst>
              <a:cxn ang="0">
                <a:pos x="T0" y="T1"/>
              </a:cxn>
              <a:cxn ang="0">
                <a:pos x="T2" y="T3"/>
              </a:cxn>
              <a:cxn ang="0">
                <a:pos x="T4" y="T5"/>
              </a:cxn>
              <a:cxn ang="0">
                <a:pos x="T6" y="T7"/>
              </a:cxn>
              <a:cxn ang="0">
                <a:pos x="T8" y="T9"/>
              </a:cxn>
              <a:cxn ang="0">
                <a:pos x="T10" y="T11"/>
              </a:cxn>
            </a:cxnLst>
            <a:rect l="0" t="0" r="r" b="b"/>
            <a:pathLst>
              <a:path w="289" h="651">
                <a:moveTo>
                  <a:pt x="0" y="651"/>
                </a:moveTo>
                <a:lnTo>
                  <a:pt x="0" y="651"/>
                </a:lnTo>
                <a:lnTo>
                  <a:pt x="289" y="651"/>
                </a:lnTo>
                <a:lnTo>
                  <a:pt x="289" y="0"/>
                </a:lnTo>
                <a:lnTo>
                  <a:pt x="0" y="0"/>
                </a:lnTo>
                <a:lnTo>
                  <a:pt x="0" y="65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9" name="Freeform 7"/>
          <p:cNvSpPr/>
          <p:nvPr userDrawn="1"/>
        </p:nvSpPr>
        <p:spPr bwMode="auto">
          <a:xfrm>
            <a:off x="7434263" y="3097213"/>
            <a:ext cx="1263650" cy="682625"/>
          </a:xfrm>
          <a:custGeom>
            <a:gdLst>
              <a:gd name="T0" fmla="*/ 0 w 1324"/>
              <a:gd name="T1" fmla="*/ 714 h 714"/>
              <a:gd name="T2" fmla="*/ 0 w 1324"/>
              <a:gd name="T3" fmla="*/ 714 h 714"/>
              <a:gd name="T4" fmla="*/ 1324 w 1324"/>
              <a:gd name="T5" fmla="*/ 714 h 714"/>
              <a:gd name="T6" fmla="*/ 1324 w 1324"/>
              <a:gd name="T7" fmla="*/ 0 h 714"/>
              <a:gd name="T8" fmla="*/ 0 w 1324"/>
              <a:gd name="T9" fmla="*/ 0 h 714"/>
              <a:gd name="T10" fmla="*/ 0 w 1324"/>
              <a:gd name="T11" fmla="*/ 714 h 714"/>
            </a:gdLst>
            <a:cxnLst>
              <a:cxn ang="0">
                <a:pos x="T0" y="T1"/>
              </a:cxn>
              <a:cxn ang="0">
                <a:pos x="T2" y="T3"/>
              </a:cxn>
              <a:cxn ang="0">
                <a:pos x="T4" y="T5"/>
              </a:cxn>
              <a:cxn ang="0">
                <a:pos x="T6" y="T7"/>
              </a:cxn>
              <a:cxn ang="0">
                <a:pos x="T8" y="T9"/>
              </a:cxn>
              <a:cxn ang="0">
                <a:pos x="T10" y="T11"/>
              </a:cxn>
            </a:cxnLst>
            <a:rect l="0" t="0" r="r" b="b"/>
            <a:pathLst>
              <a:path w="1324" h="714">
                <a:moveTo>
                  <a:pt x="0" y="714"/>
                </a:moveTo>
                <a:lnTo>
                  <a:pt x="0" y="714"/>
                </a:lnTo>
                <a:lnTo>
                  <a:pt x="1324" y="714"/>
                </a:lnTo>
                <a:lnTo>
                  <a:pt x="1324" y="0"/>
                </a:lnTo>
                <a:lnTo>
                  <a:pt x="0" y="0"/>
                </a:lnTo>
                <a:lnTo>
                  <a:pt x="0" y="71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3" name="Freeform 8"/>
          <p:cNvSpPr/>
          <p:nvPr userDrawn="1"/>
        </p:nvSpPr>
        <p:spPr bwMode="auto">
          <a:xfrm>
            <a:off x="7434263" y="5494338"/>
            <a:ext cx="1263650" cy="344488"/>
          </a:xfrm>
          <a:custGeom>
            <a:gdLst>
              <a:gd name="T0" fmla="*/ 0 w 1324"/>
              <a:gd name="T1" fmla="*/ 360 h 360"/>
              <a:gd name="T2" fmla="*/ 0 w 1324"/>
              <a:gd name="T3" fmla="*/ 360 h 360"/>
              <a:gd name="T4" fmla="*/ 1324 w 1324"/>
              <a:gd name="T5" fmla="*/ 360 h 360"/>
              <a:gd name="T6" fmla="*/ 1324 w 1324"/>
              <a:gd name="T7" fmla="*/ 0 h 360"/>
              <a:gd name="T8" fmla="*/ 0 w 1324"/>
              <a:gd name="T9" fmla="*/ 0 h 360"/>
              <a:gd name="T10" fmla="*/ 0 w 1324"/>
              <a:gd name="T11" fmla="*/ 360 h 360"/>
            </a:gdLst>
            <a:cxnLst>
              <a:cxn ang="0">
                <a:pos x="T0" y="T1"/>
              </a:cxn>
              <a:cxn ang="0">
                <a:pos x="T2" y="T3"/>
              </a:cxn>
              <a:cxn ang="0">
                <a:pos x="T4" y="T5"/>
              </a:cxn>
              <a:cxn ang="0">
                <a:pos x="T6" y="T7"/>
              </a:cxn>
              <a:cxn ang="0">
                <a:pos x="T8" y="T9"/>
              </a:cxn>
              <a:cxn ang="0">
                <a:pos x="T10" y="T11"/>
              </a:cxn>
            </a:cxnLst>
            <a:rect l="0" t="0" r="r" b="b"/>
            <a:pathLst>
              <a:path w="1324" h="360">
                <a:moveTo>
                  <a:pt x="0" y="360"/>
                </a:moveTo>
                <a:lnTo>
                  <a:pt x="0" y="360"/>
                </a:lnTo>
                <a:lnTo>
                  <a:pt x="1324" y="360"/>
                </a:lnTo>
                <a:lnTo>
                  <a:pt x="1324" y="0"/>
                </a:lnTo>
                <a:lnTo>
                  <a:pt x="0" y="0"/>
                </a:lnTo>
                <a:lnTo>
                  <a:pt x="0" y="360"/>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4" name="Freeform 9"/>
          <p:cNvSpPr/>
          <p:nvPr userDrawn="1"/>
        </p:nvSpPr>
        <p:spPr bwMode="auto">
          <a:xfrm>
            <a:off x="457200" y="4027488"/>
            <a:ext cx="800100" cy="1811338"/>
          </a:xfrm>
          <a:custGeom>
            <a:gdLst>
              <a:gd name="T0" fmla="*/ 0 w 839"/>
              <a:gd name="T1" fmla="*/ 1896 h 1896"/>
              <a:gd name="T2" fmla="*/ 0 w 839"/>
              <a:gd name="T3" fmla="*/ 1896 h 1896"/>
              <a:gd name="T4" fmla="*/ 839 w 839"/>
              <a:gd name="T5" fmla="*/ 1896 h 1896"/>
              <a:gd name="T6" fmla="*/ 839 w 839"/>
              <a:gd name="T7" fmla="*/ 0 h 1896"/>
              <a:gd name="T8" fmla="*/ 0 w 839"/>
              <a:gd name="T9" fmla="*/ 0 h 1896"/>
              <a:gd name="T10" fmla="*/ 0 w 839"/>
              <a:gd name="T11" fmla="*/ 1896 h 1896"/>
            </a:gdLst>
            <a:cxnLst>
              <a:cxn ang="0">
                <a:pos x="T0" y="T1"/>
              </a:cxn>
              <a:cxn ang="0">
                <a:pos x="T2" y="T3"/>
              </a:cxn>
              <a:cxn ang="0">
                <a:pos x="T4" y="T5"/>
              </a:cxn>
              <a:cxn ang="0">
                <a:pos x="T6" y="T7"/>
              </a:cxn>
              <a:cxn ang="0">
                <a:pos x="T8" y="T9"/>
              </a:cxn>
              <a:cxn ang="0">
                <a:pos x="T10" y="T11"/>
              </a:cxn>
            </a:cxnLst>
            <a:rect l="0" t="0" r="r" b="b"/>
            <a:pathLst>
              <a:path w="839" h="1895">
                <a:moveTo>
                  <a:pt x="0" y="1896"/>
                </a:moveTo>
                <a:lnTo>
                  <a:pt x="0" y="1896"/>
                </a:lnTo>
                <a:lnTo>
                  <a:pt x="839" y="1896"/>
                </a:lnTo>
                <a:lnTo>
                  <a:pt x="839" y="0"/>
                </a:lnTo>
                <a:lnTo>
                  <a:pt x="0" y="0"/>
                </a:lnTo>
                <a:lnTo>
                  <a:pt x="0" y="1896"/>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7" name="Freeform 10"/>
          <p:cNvSpPr/>
          <p:nvPr userDrawn="1"/>
        </p:nvSpPr>
        <p:spPr bwMode="auto">
          <a:xfrm>
            <a:off x="4860925" y="5037138"/>
            <a:ext cx="1031875" cy="338138"/>
          </a:xfrm>
          <a:custGeom>
            <a:gdLst>
              <a:gd name="T0" fmla="*/ 0 w 1081"/>
              <a:gd name="T1" fmla="*/ 354 h 354"/>
              <a:gd name="T2" fmla="*/ 0 w 1081"/>
              <a:gd name="T3" fmla="*/ 354 h 354"/>
              <a:gd name="T4" fmla="*/ 1081 w 1081"/>
              <a:gd name="T5" fmla="*/ 354 h 354"/>
              <a:gd name="T6" fmla="*/ 1081 w 1081"/>
              <a:gd name="T7" fmla="*/ 0 h 354"/>
              <a:gd name="T8" fmla="*/ 0 w 1081"/>
              <a:gd name="T9" fmla="*/ 0 h 354"/>
              <a:gd name="T10" fmla="*/ 0 w 1081"/>
              <a:gd name="T11" fmla="*/ 354 h 354"/>
            </a:gdLst>
            <a:cxnLst>
              <a:cxn ang="0">
                <a:pos x="T0" y="T1"/>
              </a:cxn>
              <a:cxn ang="0">
                <a:pos x="T2" y="T3"/>
              </a:cxn>
              <a:cxn ang="0">
                <a:pos x="T4" y="T5"/>
              </a:cxn>
              <a:cxn ang="0">
                <a:pos x="T6" y="T7"/>
              </a:cxn>
              <a:cxn ang="0">
                <a:pos x="T8" y="T9"/>
              </a:cxn>
              <a:cxn ang="0">
                <a:pos x="T10" y="T11"/>
              </a:cxn>
            </a:cxnLst>
            <a:rect l="0" t="0" r="r" b="b"/>
            <a:pathLst>
              <a:path w="1081" h="354">
                <a:moveTo>
                  <a:pt x="0" y="354"/>
                </a:moveTo>
                <a:lnTo>
                  <a:pt x="0" y="354"/>
                </a:lnTo>
                <a:lnTo>
                  <a:pt x="1081" y="354"/>
                </a:lnTo>
                <a:lnTo>
                  <a:pt x="1081" y="0"/>
                </a:lnTo>
                <a:lnTo>
                  <a:pt x="0" y="0"/>
                </a:lnTo>
                <a:lnTo>
                  <a:pt x="0" y="35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8" name="Freeform 11"/>
          <p:cNvSpPr/>
          <p:nvPr userDrawn="1"/>
        </p:nvSpPr>
        <p:spPr bwMode="auto">
          <a:xfrm>
            <a:off x="2300288" y="3571875"/>
            <a:ext cx="2074863" cy="903288"/>
          </a:xfrm>
          <a:custGeom>
            <a:gdLst>
              <a:gd name="T0" fmla="*/ 0 w 2175"/>
              <a:gd name="T1" fmla="*/ 945 h 945"/>
              <a:gd name="T2" fmla="*/ 0 w 2175"/>
              <a:gd name="T3" fmla="*/ 945 h 945"/>
              <a:gd name="T4" fmla="*/ 2175 w 2175"/>
              <a:gd name="T5" fmla="*/ 945 h 945"/>
              <a:gd name="T6" fmla="*/ 2175 w 2175"/>
              <a:gd name="T7" fmla="*/ 0 h 945"/>
              <a:gd name="T8" fmla="*/ 0 w 2175"/>
              <a:gd name="T9" fmla="*/ 0 h 945"/>
              <a:gd name="T10" fmla="*/ 0 w 2175"/>
              <a:gd name="T11" fmla="*/ 945 h 945"/>
            </a:gdLst>
            <a:cxnLst>
              <a:cxn ang="0">
                <a:pos x="T0" y="T1"/>
              </a:cxn>
              <a:cxn ang="0">
                <a:pos x="T2" y="T3"/>
              </a:cxn>
              <a:cxn ang="0">
                <a:pos x="T4" y="T5"/>
              </a:cxn>
              <a:cxn ang="0">
                <a:pos x="T6" y="T7"/>
              </a:cxn>
              <a:cxn ang="0">
                <a:pos x="T8" y="T9"/>
              </a:cxn>
              <a:cxn ang="0">
                <a:pos x="T10" y="T11"/>
              </a:cxn>
            </a:cxnLst>
            <a:rect l="0" t="0" r="r" b="b"/>
            <a:pathLst>
              <a:path w="2175" h="944">
                <a:moveTo>
                  <a:pt x="0" y="945"/>
                </a:moveTo>
                <a:lnTo>
                  <a:pt x="0" y="945"/>
                </a:lnTo>
                <a:lnTo>
                  <a:pt x="2175" y="945"/>
                </a:lnTo>
                <a:lnTo>
                  <a:pt x="2175" y="0"/>
                </a:lnTo>
                <a:lnTo>
                  <a:pt x="0" y="0"/>
                </a:lnTo>
                <a:lnTo>
                  <a:pt x="0" y="945"/>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Tree>
    <p:extLst>
      <p:ext uri="{BB962C8B-B14F-4D97-AF65-F5344CB8AC3E}">
        <p14:creationId xmlns:p14="http://schemas.microsoft.com/office/powerpoint/2010/main" val="2145990247"/>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Blue">
    <p:bg>
      <p:bgPr>
        <a:solidFill>
          <a:srgbClr val="C8D7DF"/>
        </a:solidFill>
        <a:effectLst/>
      </p:bgPr>
    </p:bg>
    <p:spTree>
      <p:nvGrpSpPr>
        <p:cNvPr id="1" name=""/>
        <p:cNvGrpSpPr/>
        <p:nvPr/>
      </p:nvGrpSpPr>
      <p:grpSpPr>
        <a:xfrm>
          <a:off x="0" y="0"/>
          <a:ext cx="0" cy="0"/>
        </a:xfrm>
      </p:grpSpPr>
      <p:sp>
        <p:nvSpPr>
          <p:cNvPr id="5" name="Footer Placeholder 4 Copyright"/>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6" name="Slide Number Placeholder 5"/>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13" name="Text Placeholder 12"/>
          <p:cNvSpPr>
            <a:spLocks noGrp="1"/>
          </p:cNvSpPr>
          <p:nvPr>
            <p:ph type="body" sz="quarter" idx="13" hasCustomPrompt="1"/>
          </p:nvPr>
        </p:nvSpPr>
        <p:spPr>
          <a:xfrm>
            <a:off x="457200" y="1872367"/>
            <a:ext cx="4495800" cy="337433"/>
          </a:xfrm>
        </p:spPr>
        <p:txBody>
          <a:bodyPr>
            <a:noAutofit/>
          </a:bodyPr>
          <a:lstStyle>
            <a:lvl1pPr>
              <a:defRPr sz="1800" b="0">
                <a:solidFill>
                  <a:schemeClr val="tx1"/>
                </a:solidFill>
              </a:defRPr>
            </a:lvl1pPr>
          </a:lstStyle>
          <a:p>
            <a:pPr lvl="0"/>
            <a:r>
              <a:rPr lang="en-US" smtClean="0"/>
              <a:t>Subheading here</a:t>
            </a:r>
            <a:endParaRPr lang="en-US"/>
          </a:p>
        </p:txBody>
      </p:sp>
      <p:pic>
        <p:nvPicPr>
          <p:cNvPr id="11" name="Picture 10"/>
          <p:cNvPicPr>
            <a:picLocks noChangeAspect="1"/>
          </p:cNvPicPr>
          <p:nvPr userDrawn="1"/>
        </p:nvPicPr>
        <p:blipFill>
          <a:blip r:embed="rId1"/>
          <a:stretch>
            <a:fillRect/>
          </a:stretch>
        </p:blipFill>
        <p:spPr>
          <a:xfrm>
            <a:off x="6675120" y="6300216"/>
            <a:ext cx="1782857" cy="347429"/>
          </a:xfrm>
          <a:prstGeom prst="rect">
            <a:avLst/>
          </a:prstGeom>
        </p:spPr>
      </p:pic>
      <p:sp>
        <p:nvSpPr>
          <p:cNvPr id="9" name="Title 1"/>
          <p:cNvSpPr>
            <a:spLocks noGrp="1"/>
          </p:cNvSpPr>
          <p:nvPr>
            <p:ph type="title"/>
          </p:nvPr>
        </p:nvSpPr>
        <p:spPr>
          <a:xfrm>
            <a:off x="457200" y="1524001"/>
            <a:ext cx="4495800" cy="381000"/>
          </a:xfrm>
        </p:spPr>
        <p:txBody>
          <a:bodyPr>
            <a:noAutofit/>
          </a:bodyPr>
          <a:lstStyle/>
          <a:p>
            <a:r>
              <a:rPr lang="en-US" altLang="zh-CN" smtClean="0"/>
              <a:t>Click to edit Master title style</a:t>
            </a:r>
            <a:endParaRPr lang="en-US"/>
          </a:p>
        </p:txBody>
      </p:sp>
      <p:sp>
        <p:nvSpPr>
          <p:cNvPr id="21"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22"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23"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24"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Tree>
    <p:extLst>
      <p:ext uri="{BB962C8B-B14F-4D97-AF65-F5344CB8AC3E}">
        <p14:creationId xmlns:p14="http://schemas.microsoft.com/office/powerpoint/2010/main" val="48764606"/>
      </p:ext>
    </p:extLst>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White">
    <p:spTree>
      <p:nvGrpSpPr>
        <p:cNvPr id="1" name=""/>
        <p:cNvGrpSpPr/>
        <p:nvPr/>
      </p:nvGrpSpPr>
      <p:grpSpPr>
        <a:xfrm>
          <a:off x="0" y="0"/>
          <a:ext cx="0" cy="0"/>
        </a:xfrm>
      </p:grpSpPr>
      <p:sp>
        <p:nvSpPr>
          <p:cNvPr id="5" name="Footer Placeholder 4 Copyright"/>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6" name="Slide Number Placeholder 5"/>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13" name="Text Placeholder 12"/>
          <p:cNvSpPr>
            <a:spLocks noGrp="1"/>
          </p:cNvSpPr>
          <p:nvPr>
            <p:ph type="body" sz="quarter" idx="13" hasCustomPrompt="1"/>
          </p:nvPr>
        </p:nvSpPr>
        <p:spPr>
          <a:xfrm>
            <a:off x="457200" y="1872367"/>
            <a:ext cx="4495800" cy="337433"/>
          </a:xfrm>
        </p:spPr>
        <p:txBody>
          <a:bodyPr>
            <a:noAutofit/>
          </a:bodyPr>
          <a:lstStyle>
            <a:lvl1pPr>
              <a:defRPr sz="1800" b="0">
                <a:solidFill>
                  <a:schemeClr val="tx1"/>
                </a:solidFill>
              </a:defRPr>
            </a:lvl1pPr>
          </a:lstStyle>
          <a:p>
            <a:pPr lvl="0"/>
            <a:r>
              <a:rPr lang="en-US" smtClean="0"/>
              <a:t>Subheading here</a:t>
            </a:r>
            <a:endParaRPr lang="en-US"/>
          </a:p>
        </p:txBody>
      </p:sp>
      <p:sp>
        <p:nvSpPr>
          <p:cNvPr id="7"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8"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9"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0"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2" name="Title 1"/>
          <p:cNvSpPr>
            <a:spLocks noGrp="1"/>
          </p:cNvSpPr>
          <p:nvPr>
            <p:ph type="title"/>
          </p:nvPr>
        </p:nvSpPr>
        <p:spPr>
          <a:xfrm>
            <a:off x="457200" y="1524001"/>
            <a:ext cx="4495800" cy="381000"/>
          </a:xfrm>
        </p:spPr>
        <p:txBody>
          <a:bodyPr>
            <a:noAutofit/>
          </a:bodyPr>
          <a:lstStyle/>
          <a:p>
            <a:r>
              <a:rPr lang="en-US" altLang="zh-CN" smtClean="0"/>
              <a:t>Click to edit Master title style</a:t>
            </a:r>
            <a:endParaRPr lang="en-US"/>
          </a:p>
        </p:txBody>
      </p:sp>
      <p:cxnSp>
        <p:nvCxnSpPr>
          <p:cNvPr id="14" name="Straight Connector 13"/>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userDrawn="1"/>
        </p:nvPicPr>
        <p:blipFill>
          <a:blip r:embed="rId1"/>
          <a:stretch>
            <a:fillRect/>
          </a:stretch>
        </p:blipFill>
        <p:spPr>
          <a:xfrm>
            <a:off x="6675120" y="6300216"/>
            <a:ext cx="1782857" cy="347429"/>
          </a:xfrm>
          <a:prstGeom prst="rect">
            <a:avLst/>
          </a:prstGeom>
        </p:spPr>
      </p:pic>
    </p:spTree>
    <p:extLst>
      <p:ext uri="{BB962C8B-B14F-4D97-AF65-F5344CB8AC3E}">
        <p14:creationId xmlns:p14="http://schemas.microsoft.com/office/powerpoint/2010/main" val="3112622637"/>
      </p:ext>
    </p:extLst>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hank You">
    <p:spTree>
      <p:nvGrpSpPr>
        <p:cNvPr id="1" name=""/>
        <p:cNvGrpSpPr/>
        <p:nvPr/>
      </p:nvGrpSpPr>
      <p:grpSpPr>
        <a:xfrm>
          <a:off x="0" y="0"/>
          <a:ext cx="0" cy="0"/>
        </a:xfrm>
      </p:grpSpPr>
      <p:sp>
        <p:nvSpPr>
          <p:cNvPr id="2" name="Title 1"/>
          <p:cNvSpPr>
            <a:spLocks noGrp="1"/>
          </p:cNvSpPr>
          <p:nvPr>
            <p:ph type="title" hasCustomPrompt="1"/>
          </p:nvPr>
        </p:nvSpPr>
        <p:spPr>
          <a:xfrm>
            <a:off x="457200" y="457200"/>
            <a:ext cx="4495800" cy="304800"/>
          </a:xfrm>
        </p:spPr>
        <p:txBody>
          <a:bodyPr/>
          <a:lstStyle>
            <a:lvl1pPr>
              <a:defRPr/>
            </a:lvl1pPr>
          </a:lstStyle>
          <a:p>
            <a:r>
              <a:rPr lang="en-US" smtClean="0"/>
              <a:t>Thank You</a:t>
            </a:r>
            <a:endParaRPr lang="en-US"/>
          </a:p>
        </p:txBody>
      </p:sp>
      <p:sp>
        <p:nvSpPr>
          <p:cNvPr id="5" name="Footer Placeholder 4 Copyright"/>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6" name="Slide Number Placeholder 5"/>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7"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9"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0"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sp>
        <p:nvSpPr>
          <p:cNvPr id="11"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solidFill>
                <a:prstClr val="black"/>
              </a:solidFill>
            </a:endParaRPr>
          </a:p>
        </p:txBody>
      </p:sp>
      <p:cxnSp>
        <p:nvCxnSpPr>
          <p:cNvPr id="12" name="Straight Connector 11"/>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353647"/>
      </p:ext>
    </p:extLst>
  </p:cSld>
  <p:clrMapOvr>
    <a:masterClrMapping/>
  </p:clrMapOvr>
  <p:transition/>
  <p:timing/>
  <p:extLst mod="1">
    <p:ext uri="{DCECCB84-F9BA-43D5-87BE-67443E8EF086}">
      <p15:sldGuideLst xmlns:p15="http://schemas.microsoft.com/office/powerpoint/2012/main"/>
    </p:ext>
  </p:extLst>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Biograph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6" name="Slide Number Placeholder 5"/>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13"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9" name="Content Placeholder 8"/>
          <p:cNvSpPr>
            <a:spLocks noGrp="1"/>
          </p:cNvSpPr>
          <p:nvPr>
            <p:ph sz="quarter" idx="14"/>
          </p:nvPr>
        </p:nvSpPr>
        <p:spPr>
          <a:xfrm>
            <a:off x="457200" y="1524000"/>
            <a:ext cx="1524000" cy="1905000"/>
          </a:xfrm>
          <a:solidFill>
            <a:srgbClr val="D8D7DF"/>
          </a:solidFill>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2" name="Text Placeholder 11"/>
          <p:cNvSpPr>
            <a:spLocks noGrp="1"/>
          </p:cNvSpPr>
          <p:nvPr>
            <p:ph type="body" sz="quarter" idx="15" hasCustomPrompt="1"/>
          </p:nvPr>
        </p:nvSpPr>
        <p:spPr>
          <a:xfrm>
            <a:off x="2133600" y="1524000"/>
            <a:ext cx="6553200" cy="4572000"/>
          </a:xfrm>
        </p:spPr>
        <p:txBody>
          <a:bodyPr/>
          <a:lstStyle>
            <a:lvl1pPr>
              <a:spcBef>
                <a:spcPct val="0"/>
              </a:spcBef>
              <a:spcAft>
                <a:spcPts val="1000"/>
              </a:spcAft>
              <a:defRPr lang="en-US" smtClean="0"/>
            </a:lvl1pPr>
            <a:lvl2pPr>
              <a:spcBef>
                <a:spcPct val="0"/>
              </a:spcBef>
              <a:spcAft>
                <a:spcPts val="400"/>
              </a:spcAft>
              <a:defRPr lang="en-US" smtClean="0"/>
            </a:lvl2pPr>
            <a:lvl3pPr>
              <a:spcBef>
                <a:spcPct val="0"/>
              </a:spcBef>
              <a:spcAft>
                <a:spcPts val="400"/>
              </a:spcAft>
              <a:buFont typeface="Wingdings" pitchFamily="2" charset="2"/>
              <a:buChar char="§"/>
              <a:defRPr lang="en-US" smtClean="0"/>
            </a:lvl3pPr>
            <a:lvl4pPr marL="457200" indent="-228600">
              <a:buClr>
                <a:schemeClr val="tx2"/>
              </a:buClr>
              <a:buFont typeface="Wingdings" pitchFamily="2" charset="2"/>
              <a:buChar char=""/>
              <a:defRPr/>
            </a:lvl4pPr>
            <a:lvl5pPr>
              <a:buFont typeface="Arial" pitchFamily="34" charset="0"/>
              <a:buChar char="˗"/>
              <a:defRPr/>
            </a:lvl5pPr>
          </a:lstStyle>
          <a:p>
            <a:pPr lvl="0"/>
            <a:r>
              <a:rPr lang="en-US" smtClean="0"/>
              <a:t>This layout provides specific paragraph formatting to provide hierarchy when users have extensive body copy, and less levels of bullets. Paragraphs have specific formatting so users do not need to use double-returns. </a:t>
            </a:r>
          </a:p>
          <a:p>
            <a:pPr lvl="1"/>
            <a:r>
              <a:rPr lang="en-US" smtClean="0"/>
              <a:t>Subheading</a:t>
            </a:r>
          </a:p>
          <a:p>
            <a:pPr lvl="2"/>
            <a:r>
              <a:rPr lang="en-US" smtClean="0"/>
              <a:t>Third level</a:t>
            </a:r>
          </a:p>
          <a:p>
            <a:pPr lvl="3"/>
            <a:r>
              <a:rPr lang="en-US" smtClean="0"/>
              <a:t>Fourth level</a:t>
            </a:r>
          </a:p>
          <a:p>
            <a:pPr lvl="4"/>
            <a:r>
              <a:rPr lang="en-US" smtClean="0"/>
              <a:t>Fifth level</a:t>
            </a:r>
          </a:p>
          <a:p>
            <a:pPr lvl="5"/>
            <a:r>
              <a:rPr lang="en-US" smtClean="0"/>
              <a:t>Sixth level</a:t>
            </a:r>
          </a:p>
          <a:p>
            <a:pPr lvl="6"/>
            <a:r>
              <a:rPr lang="en-US" smtClean="0"/>
              <a:t>Seventh level</a:t>
            </a:r>
          </a:p>
        </p:txBody>
      </p:sp>
      <p:cxnSp>
        <p:nvCxnSpPr>
          <p:cNvPr id="8" name="Straight Connector 7"/>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extLst>
      <p:ext uri="{BB962C8B-B14F-4D97-AF65-F5344CB8AC3E}">
        <p14:creationId xmlns:p14="http://schemas.microsoft.com/office/powerpoint/2010/main" val="262672433"/>
      </p:ext>
    </p:extLst>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lvl1pPr>
              <a:defRPr baseline="0"/>
            </a:lvl1p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6" name="Slide Number Placeholder 5"/>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8"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10" name="Content Placeholder 2"/>
          <p:cNvSpPr>
            <a:spLocks noGrp="1"/>
          </p:cNvSpPr>
          <p:nvPr>
            <p:ph idx="1"/>
          </p:nvPr>
        </p:nvSpPr>
        <p:spPr>
          <a:xfrm>
            <a:off x="457200" y="1524000"/>
            <a:ext cx="8229600" cy="4572000"/>
          </a:xfrm>
        </p:spPr>
        <p:txBody>
          <a:bodyPr/>
          <a:lstStyle>
            <a:lvl5pPr>
              <a:defRPr baseline="0"/>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cxnSp>
        <p:nvCxnSpPr>
          <p:cNvPr id="11" name="Straight Connector 10"/>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1"/>
          <a:stretch>
            <a:fillRect/>
          </a:stretch>
        </p:blipFill>
        <p:spPr>
          <a:xfrm>
            <a:off x="6675343" y="6300216"/>
            <a:ext cx="1782857" cy="347429"/>
          </a:xfrm>
          <a:prstGeom prst="rect">
            <a:avLst/>
          </a:prstGeom>
        </p:spPr>
      </p:pic>
    </p:spTree>
    <p:extLst>
      <p:ext uri="{BB962C8B-B14F-4D97-AF65-F5344CB8AC3E}">
        <p14:creationId xmlns:p14="http://schemas.microsoft.com/office/powerpoint/2010/main" val="1163082863"/>
      </p:ext>
    </p:extLst>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with Numbers">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6" name="Slide Number Placeholder 5"/>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9"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8" name="Content Placeholder 2"/>
          <p:cNvSpPr>
            <a:spLocks noGrp="1"/>
          </p:cNvSpPr>
          <p:nvPr>
            <p:ph idx="1"/>
          </p:nvPr>
        </p:nvSpPr>
        <p:spPr>
          <a:xfrm>
            <a:off x="457200" y="1524000"/>
            <a:ext cx="8229600" cy="4572000"/>
          </a:xfrm>
        </p:spPr>
        <p:txBody>
          <a:bodyPr/>
          <a:lstStyle>
            <a:lvl3pPr marL="233363" indent="-233363">
              <a:buFont typeface="+mj-lt"/>
              <a:buAutoNum type="arabicPeriod"/>
              <a:defRPr/>
            </a:lvl3pPr>
            <a:lvl5pPr>
              <a:defRPr baseline="0"/>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cxnSp>
        <p:nvCxnSpPr>
          <p:cNvPr id="10" name="Straight Connector 9"/>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userDrawn="1"/>
        </p:nvPicPr>
        <p:blipFill>
          <a:blip r:embed="rId1"/>
          <a:stretch>
            <a:fillRect/>
          </a:stretch>
        </p:blipFill>
        <p:spPr>
          <a:xfrm>
            <a:off x="6675343" y="6300216"/>
            <a:ext cx="1782857" cy="347429"/>
          </a:xfrm>
          <a:prstGeom prst="rect">
            <a:avLst/>
          </a:prstGeom>
        </p:spPr>
      </p:pic>
    </p:spTree>
    <p:extLst>
      <p:ext uri="{BB962C8B-B14F-4D97-AF65-F5344CB8AC3E}">
        <p14:creationId xmlns:p14="http://schemas.microsoft.com/office/powerpoint/2010/main" val="79894562"/>
      </p:ext>
    </p:extLst>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allout Box">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5" name="Slide Number Placeholder 4"/>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7" name="Content Placeholder 6"/>
          <p:cNvSpPr>
            <a:spLocks noGrp="1"/>
          </p:cNvSpPr>
          <p:nvPr>
            <p:ph sz="quarter" idx="13"/>
          </p:nvPr>
        </p:nvSpPr>
        <p:spPr>
          <a:xfrm>
            <a:off x="457200" y="1524000"/>
            <a:ext cx="4876800" cy="4572000"/>
          </a:xfrm>
        </p:spPr>
        <p:txBody>
          <a:bodyPr/>
          <a:lstStyle>
            <a:lvl5pPr>
              <a:defRPr/>
            </a:lvl5pPr>
            <a:lvl6pPr>
              <a:defRPr/>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2" name="Content Placeholder 11"/>
          <p:cNvSpPr>
            <a:spLocks noGrp="1"/>
          </p:cNvSpPr>
          <p:nvPr>
            <p:ph sz="quarter" idx="16"/>
          </p:nvPr>
        </p:nvSpPr>
        <p:spPr>
          <a:xfrm>
            <a:off x="5486400" y="1219200"/>
            <a:ext cx="3200400" cy="4038600"/>
          </a:xfrm>
          <a:solidFill>
            <a:srgbClr val="D8D7DF"/>
          </a:solidFill>
        </p:spPr>
        <p:txBody>
          <a:bodyPr/>
          <a:lstStyle/>
          <a:p>
            <a:pPr lvl="0"/>
            <a:r>
              <a:rPr lang="en-US" altLang="zh-CN" smtClean="0"/>
              <a:t>Click to edit Master text styles</a:t>
            </a:r>
          </a:p>
        </p:txBody>
      </p:sp>
      <p:sp>
        <p:nvSpPr>
          <p:cNvPr id="14" name="Text Placeholder 13"/>
          <p:cNvSpPr>
            <a:spLocks noGrp="1"/>
          </p:cNvSpPr>
          <p:nvPr>
            <p:ph type="body" sz="quarter" idx="17"/>
          </p:nvPr>
        </p:nvSpPr>
        <p:spPr>
          <a:xfrm>
            <a:off x="5791200" y="1524000"/>
            <a:ext cx="2590800" cy="3429000"/>
          </a:xfrm>
        </p:spPr>
        <p:txBody>
          <a:bodyPr/>
          <a:lstStyle>
            <a:lvl1pPr>
              <a:spcBef>
                <a:spcPct val="0"/>
              </a:spcBef>
              <a:spcAft>
                <a:spcPts val="1000"/>
              </a:spcAft>
              <a:defRPr baseline="0">
                <a:solidFill>
                  <a:schemeClr val="accent1"/>
                </a:solidFill>
                <a:latin typeface="Arial" pitchFamily="34" charset="0"/>
              </a:defRPr>
            </a:lvl1pPr>
            <a:lvl2pPr>
              <a:spcAft>
                <a:spcPts val="400"/>
              </a:spcAft>
              <a:defRPr sz="1200"/>
            </a:lvl2pPr>
          </a:lstStyle>
          <a:p>
            <a:pPr lvl="0"/>
            <a:r>
              <a:rPr lang="en-US" altLang="zh-CN" smtClean="0"/>
              <a:t>Click to edit Master text styles</a:t>
            </a:r>
          </a:p>
          <a:p>
            <a:pPr lvl="1"/>
            <a:r>
              <a:rPr lang="en-US" altLang="zh-CN" smtClean="0"/>
              <a:t>Second level</a:t>
            </a:r>
          </a:p>
        </p:txBody>
      </p:sp>
      <p:sp>
        <p:nvSpPr>
          <p:cNvPr id="11" name="Text Placeholder 12"/>
          <p:cNvSpPr>
            <a:spLocks noGrp="1"/>
          </p:cNvSpPr>
          <p:nvPr>
            <p:ph type="body" sz="quarter" idx="18"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9" name="Straight Connector 8"/>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extLst>
      <p:ext uri="{BB962C8B-B14F-4D97-AF65-F5344CB8AC3E}">
        <p14:creationId xmlns:p14="http://schemas.microsoft.com/office/powerpoint/2010/main" val="4197244277"/>
      </p:ext>
    </p:extLst>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5" name="Slide Number Placeholder 4"/>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7" name="Content Placeholder 6"/>
          <p:cNvSpPr>
            <a:spLocks noGrp="1"/>
          </p:cNvSpPr>
          <p:nvPr>
            <p:ph sz="quarter" idx="13"/>
          </p:nvPr>
        </p:nvSpPr>
        <p:spPr>
          <a:xfrm>
            <a:off x="457200" y="1524000"/>
            <a:ext cx="3962400" cy="4572000"/>
          </a:xfrm>
        </p:spPr>
        <p:txBody>
          <a:bodyPr/>
          <a:lstStyle>
            <a:lvl5pPr>
              <a:defRPr/>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9" name="Text Placeholder 8"/>
          <p:cNvSpPr>
            <a:spLocks noGrp="1"/>
          </p:cNvSpPr>
          <p:nvPr>
            <p:ph type="body" sz="quarter" idx="14"/>
          </p:nvPr>
        </p:nvSpPr>
        <p:spPr>
          <a:xfrm>
            <a:off x="4648200" y="1524000"/>
            <a:ext cx="4038600" cy="45720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1" name="Text Placeholder 12"/>
          <p:cNvSpPr>
            <a:spLocks noGrp="1"/>
          </p:cNvSpPr>
          <p:nvPr>
            <p:ph type="body" sz="quarter" idx="15"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8" name="Straight Connector 7"/>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extLst>
      <p:ext uri="{BB962C8B-B14F-4D97-AF65-F5344CB8AC3E}">
        <p14:creationId xmlns:p14="http://schemas.microsoft.com/office/powerpoint/2010/main" val="3479787518"/>
      </p:ext>
    </p:extLst>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Quote">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5" name="Slide Number Placeholder 4"/>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8" name="Text Placeholder 7"/>
          <p:cNvSpPr>
            <a:spLocks noGrp="1"/>
          </p:cNvSpPr>
          <p:nvPr>
            <p:ph type="body" sz="quarter" idx="16" hasCustomPrompt="1"/>
          </p:nvPr>
        </p:nvSpPr>
        <p:spPr>
          <a:xfrm>
            <a:off x="457200" y="1524000"/>
            <a:ext cx="8229600" cy="4572000"/>
          </a:xfrm>
        </p:spPr>
        <p:txBody>
          <a:bodyPr/>
          <a:lstStyle>
            <a:lvl1pPr>
              <a:lnSpc>
                <a:spcPts val="4400"/>
              </a:lnSpc>
              <a:spcBef>
                <a:spcPct val="0"/>
              </a:spcBef>
              <a:spcAft>
                <a:spcPct val="0"/>
              </a:spcAft>
              <a:defRPr sz="3900" b="0" i="0" baseline="0"/>
            </a:lvl1pPr>
          </a:lstStyle>
          <a:p>
            <a:pPr lvl="0"/>
            <a:r>
              <a:rPr lang="en-US" smtClean="0"/>
              <a:t>“Click to edit Master text styles</a:t>
            </a:r>
          </a:p>
        </p:txBody>
      </p:sp>
      <p:sp>
        <p:nvSpPr>
          <p:cNvPr id="9"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7" name="Straight Connector 6"/>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extLst>
      <p:ext uri="{BB962C8B-B14F-4D97-AF65-F5344CB8AC3E}">
        <p14:creationId xmlns:p14="http://schemas.microsoft.com/office/powerpoint/2010/main" val="1589371767"/>
      </p:ext>
    </p:extLst>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5" name="Slide Number Placeholder 4"/>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7"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6" name="Straight Connector 5"/>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1"/>
          <a:stretch>
            <a:fillRect/>
          </a:stretch>
        </p:blipFill>
        <p:spPr>
          <a:xfrm>
            <a:off x="6675343" y="6300216"/>
            <a:ext cx="1782857" cy="347429"/>
          </a:xfrm>
          <a:prstGeom prst="rect">
            <a:avLst/>
          </a:prstGeom>
        </p:spPr>
      </p:pic>
    </p:spTree>
    <p:extLst>
      <p:ext uri="{BB962C8B-B14F-4D97-AF65-F5344CB8AC3E}">
        <p14:creationId xmlns:p14="http://schemas.microsoft.com/office/powerpoint/2010/main" val="3993440308"/>
      </p:ext>
    </p:extLst>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3" name="Footer Placeholder 2"/>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cxnSp>
        <p:nvCxnSpPr>
          <p:cNvPr id="5" name="Straight Connector 4"/>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userDrawn="1"/>
        </p:nvPicPr>
        <p:blipFill>
          <a:blip r:embed="rId1"/>
          <a:stretch>
            <a:fillRect/>
          </a:stretch>
        </p:blipFill>
        <p:spPr>
          <a:xfrm>
            <a:off x="6675343" y="6300216"/>
            <a:ext cx="1782857" cy="347429"/>
          </a:xfrm>
          <a:prstGeom prst="rect">
            <a:avLst/>
          </a:prstGeom>
        </p:spPr>
      </p:pic>
    </p:spTree>
    <p:extLst>
      <p:ext uri="{BB962C8B-B14F-4D97-AF65-F5344CB8AC3E}">
        <p14:creationId xmlns:p14="http://schemas.microsoft.com/office/powerpoint/2010/main" val="621285916"/>
      </p:ext>
    </p:extLst>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Title 1"/>
          <p:cNvSpPr>
            <a:spLocks noGrp="1"/>
          </p:cNvSpPr>
          <p:nvPr>
            <p:ph type="title"/>
          </p:nvPr>
        </p:nvSpPr>
        <p:spPr/>
        <p:txBody>
          <a:bodyPr/>
          <a:lstStyle>
            <a:lvl1pPr>
              <a:defRPr baseline="0"/>
            </a:lvl1p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6" name="Slide Number Placeholder 5"/>
          <p:cNvSpPr>
            <a:spLocks noGrp="1"/>
          </p:cNvSpPr>
          <p:nvPr>
            <p:ph type="sldNum" sz="quarter" idx="12"/>
          </p:nvPr>
        </p:nvSpPr>
        <p:spPr/>
        <p:txBody>
          <a:bodyPr/>
          <a:lstStyle/>
          <a:p>
            <a:fld id="{2083E393-C0BF-4ED8-8545-7E4C90AFF831}" type="slidenum">
              <a:rPr lang="en-US" smtClean="0">
                <a:solidFill>
                  <a:prstClr val="black"/>
                </a:solidFill>
              </a:rPr>
              <a:t>‹#›</a:t>
            </a:fld>
            <a:endParaRPr lang="en-US">
              <a:solidFill>
                <a:prstClr val="black"/>
              </a:solidFill>
            </a:endParaRPr>
          </a:p>
        </p:txBody>
      </p:sp>
      <p:sp>
        <p:nvSpPr>
          <p:cNvPr id="8"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10" name="Content Placeholder 2"/>
          <p:cNvSpPr>
            <a:spLocks noGrp="1"/>
          </p:cNvSpPr>
          <p:nvPr>
            <p:ph idx="1"/>
          </p:nvPr>
        </p:nvSpPr>
        <p:spPr>
          <a:xfrm>
            <a:off x="457200" y="1524000"/>
            <a:ext cx="8229600" cy="4572000"/>
          </a:xfrm>
        </p:spPr>
        <p:txBody>
          <a:bodyPr/>
          <a:lstStyle>
            <a:lvl5pPr>
              <a:defRPr baseline="0"/>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cxnSp>
        <p:nvCxnSpPr>
          <p:cNvPr id="11" name="Straight Connector 10"/>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1"/>
          <a:stretch>
            <a:fillRect/>
          </a:stretch>
        </p:blipFill>
        <p:spPr>
          <a:xfrm>
            <a:off x="6675343" y="6300216"/>
            <a:ext cx="1782857" cy="347429"/>
          </a:xfrm>
          <a:prstGeom prst="rect">
            <a:avLst/>
          </a:prstGeom>
        </p:spPr>
      </p:pic>
    </p:spTree>
    <p:extLst>
      <p:ext uri="{BB962C8B-B14F-4D97-AF65-F5344CB8AC3E}">
        <p14:creationId xmlns:p14="http://schemas.microsoft.com/office/powerpoint/2010/main" val="93087822"/>
      </p:ext>
    </p:extLst>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cSld name="Title and Table">
    <p:spTree>
      <p:nvGrpSpPr>
        <p:cNvPr id="1" name=""/>
        <p:cNvGrpSpPr/>
        <p:nvPr/>
      </p:nvGrpSpPr>
      <p:grpSpPr>
        <a:xfrm>
          <a:off x="0" y="0"/>
          <a:ext cx="0" cy="0"/>
        </a:xfrm>
      </p:grpSpPr>
      <p:sp>
        <p:nvSpPr>
          <p:cNvPr id="2" name="Title 1"/>
          <p:cNvSpPr>
            <a:spLocks noGrp="1"/>
          </p:cNvSpPr>
          <p:nvPr>
            <p:ph type="title"/>
          </p:nvPr>
        </p:nvSpPr>
        <p:spPr>
          <a:xfrm>
            <a:off x="379536" y="428628"/>
            <a:ext cx="8370277" cy="765175"/>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385397" y="1428753"/>
            <a:ext cx="8376138" cy="4511675"/>
          </a:xfrm>
        </p:spPr>
        <p:txBody>
          <a:bodyPr/>
          <a:lstStyle/>
          <a:p>
            <a:pPr lvl="0"/>
            <a:endParaRPr lang="en-US" noProof="0" smtClean="0"/>
          </a:p>
        </p:txBody>
      </p:sp>
      <p:sp>
        <p:nvSpPr>
          <p:cNvPr id="5" name="Footer Placeholder 4"/>
          <p:cNvSpPr>
            <a:spLocks noGrp="1"/>
          </p:cNvSpPr>
          <p:nvPr>
            <p:ph type="ftr" sz="quarter" idx="11"/>
          </p:nvPr>
        </p:nvSpPr>
        <p:spPr>
          <a:xfrm>
            <a:off x="457199" y="6400800"/>
            <a:ext cx="5277853" cy="92333"/>
          </a:xfrm>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6" name="Slide Number Placeholder 5"/>
          <p:cNvSpPr>
            <a:spLocks noGrp="1"/>
          </p:cNvSpPr>
          <p:nvPr>
            <p:ph type="sldNum" sz="quarter" idx="12"/>
          </p:nvPr>
        </p:nvSpPr>
        <p:spPr>
          <a:xfrm>
            <a:off x="8305800" y="6400800"/>
            <a:ext cx="381000" cy="138499"/>
          </a:xfrm>
        </p:spPr>
        <p:txBody>
          <a:bodyPr/>
          <a:lstStyle/>
          <a:p>
            <a:fld id="{2083E393-C0BF-4ED8-8545-7E4C90AFF831}" type="slidenum">
              <a:rPr lang="en-US" smtClean="0">
                <a:solidFill>
                  <a:prstClr val="black"/>
                </a:solidFill>
              </a:rPr>
              <a:t>‹#›</a:t>
            </a:fld>
            <a:endParaRPr lang="en-US">
              <a:solidFill>
                <a:prstClr val="black"/>
              </a:solidFill>
            </a:endParaRPr>
          </a:p>
        </p:txBody>
      </p:sp>
      <p:pic>
        <p:nvPicPr>
          <p:cNvPr id="7" name="Picture 6"/>
          <p:cNvPicPr>
            <a:picLocks noChangeAspect="1"/>
          </p:cNvPicPr>
          <p:nvPr userDrawn="1"/>
        </p:nvPicPr>
        <p:blipFill>
          <a:blip r:embed="rId1"/>
          <a:stretch>
            <a:fillRect/>
          </a:stretch>
        </p:blipFill>
        <p:spPr>
          <a:xfrm>
            <a:off x="6675343" y="6300216"/>
            <a:ext cx="1782857" cy="347429"/>
          </a:xfrm>
          <a:prstGeom prst="rect">
            <a:avLst/>
          </a:prstGeom>
        </p:spPr>
      </p:pic>
      <p:cxnSp>
        <p:nvCxnSpPr>
          <p:cNvPr id="8" name="Straight Connector 7"/>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6938605"/>
      </p:ext>
    </p:extLst>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GB"/>
          </a:p>
        </p:txBody>
      </p:sp>
      <p:sp>
        <p:nvSpPr>
          <p:cNvPr id="3" name="Content Placeholder 2"/>
          <p:cNvSpPr>
            <a:spLocks noGrp="1"/>
          </p:cNvSpPr>
          <p:nvPr>
            <p:ph idx="1"/>
          </p:nvPr>
        </p:nvSpPr>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GB"/>
          </a:p>
        </p:txBody>
      </p:sp>
      <p:sp>
        <p:nvSpPr>
          <p:cNvPr id="9" name="Footer Placeholder 4"/>
          <p:cNvSpPr>
            <a:spLocks noGrp="1"/>
          </p:cNvSpPr>
          <p:nvPr>
            <p:ph type="ftr" sz="quarter" idx="11"/>
          </p:nvPr>
        </p:nvSpPr>
        <p:spPr>
          <a:xfrm>
            <a:off x="457199" y="6400800"/>
            <a:ext cx="5277853" cy="92333"/>
          </a:xfrm>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11" name="Slide Number Placeholder 5"/>
          <p:cNvSpPr>
            <a:spLocks noGrp="1"/>
          </p:cNvSpPr>
          <p:nvPr>
            <p:ph type="sldNum" sz="quarter" idx="12"/>
          </p:nvPr>
        </p:nvSpPr>
        <p:spPr>
          <a:xfrm>
            <a:off x="8305800" y="6400800"/>
            <a:ext cx="381000" cy="138499"/>
          </a:xfrm>
        </p:spPr>
        <p:txBody>
          <a:bodyPr/>
          <a:lstStyle/>
          <a:p>
            <a:fld id="{2083E393-C0BF-4ED8-8545-7E4C90AFF831}" type="slidenum">
              <a:rPr lang="en-US" smtClean="0">
                <a:solidFill>
                  <a:prstClr val="black"/>
                </a:solidFill>
              </a:rPr>
              <a:t>‹#›</a:t>
            </a:fld>
            <a:endParaRPr lang="en-US">
              <a:solidFill>
                <a:prstClr val="black"/>
              </a:solidFill>
            </a:endParaRPr>
          </a:p>
        </p:txBody>
      </p:sp>
      <p:pic>
        <p:nvPicPr>
          <p:cNvPr id="12" name="Picture 11"/>
          <p:cNvPicPr>
            <a:picLocks noChangeAspect="1"/>
          </p:cNvPicPr>
          <p:nvPr userDrawn="1"/>
        </p:nvPicPr>
        <p:blipFill>
          <a:blip r:embed="rId1"/>
          <a:stretch>
            <a:fillRect/>
          </a:stretch>
        </p:blipFill>
        <p:spPr>
          <a:xfrm>
            <a:off x="6675343" y="6300216"/>
            <a:ext cx="1782857" cy="347429"/>
          </a:xfrm>
          <a:prstGeom prst="rect">
            <a:avLst/>
          </a:prstGeom>
        </p:spPr>
      </p:pic>
      <p:cxnSp>
        <p:nvCxnSpPr>
          <p:cNvPr id="13" name="Straight Connector 12"/>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6823328"/>
      </p:ext>
    </p:extLst>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3_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9" name="Footer Placeholder 4"/>
          <p:cNvSpPr>
            <a:spLocks noGrp="1"/>
          </p:cNvSpPr>
          <p:nvPr>
            <p:ph type="ftr" sz="quarter" idx="11"/>
          </p:nvPr>
        </p:nvSpPr>
        <p:spPr>
          <a:xfrm>
            <a:off x="457199" y="6400800"/>
            <a:ext cx="5277853" cy="92333"/>
          </a:xfrm>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11" name="Slide Number Placeholder 5"/>
          <p:cNvSpPr>
            <a:spLocks noGrp="1"/>
          </p:cNvSpPr>
          <p:nvPr>
            <p:ph type="sldNum" sz="quarter" idx="12"/>
          </p:nvPr>
        </p:nvSpPr>
        <p:spPr>
          <a:xfrm>
            <a:off x="8305800" y="6400800"/>
            <a:ext cx="381000" cy="138499"/>
          </a:xfrm>
        </p:spPr>
        <p:txBody>
          <a:bodyPr/>
          <a:lstStyle/>
          <a:p>
            <a:fld id="{2083E393-C0BF-4ED8-8545-7E4C90AFF831}" type="slidenum">
              <a:rPr lang="en-US" smtClean="0">
                <a:solidFill>
                  <a:prstClr val="black"/>
                </a:solidFill>
              </a:rPr>
              <a:t>‹#›</a:t>
            </a:fld>
            <a:endParaRPr lang="en-US">
              <a:solidFill>
                <a:prstClr val="black"/>
              </a:solidFill>
            </a:endParaRPr>
          </a:p>
        </p:txBody>
      </p:sp>
      <p:pic>
        <p:nvPicPr>
          <p:cNvPr id="12" name="Picture 11"/>
          <p:cNvPicPr>
            <a:picLocks noChangeAspect="1"/>
          </p:cNvPicPr>
          <p:nvPr userDrawn="1"/>
        </p:nvPicPr>
        <p:blipFill>
          <a:blip r:embed="rId1"/>
          <a:stretch>
            <a:fillRect/>
          </a:stretch>
        </p:blipFill>
        <p:spPr>
          <a:xfrm>
            <a:off x="6675343" y="6300216"/>
            <a:ext cx="1782857" cy="347429"/>
          </a:xfrm>
          <a:prstGeom prst="rect">
            <a:avLst/>
          </a:prstGeom>
        </p:spPr>
      </p:pic>
      <p:cxnSp>
        <p:nvCxnSpPr>
          <p:cNvPr id="13" name="Straight Connector 12"/>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6759408"/>
      </p:ext>
    </p:extLst>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标题和内容">
    <p:spTree>
      <p:nvGrpSpPr>
        <p:cNvPr id="1" name=""/>
        <p:cNvGrpSpPr/>
        <p:nvPr/>
      </p:nvGrpSpPr>
      <p:grpSpPr>
        <a:xfrm>
          <a:off x="0" y="0"/>
          <a:ext cx="0" cy="0"/>
        </a:xfrm>
      </p:grpSpPr>
      <p:sp>
        <p:nvSpPr>
          <p:cNvPr id="3" name="Content Placeholder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GB"/>
          </a:p>
        </p:txBody>
      </p:sp>
      <p:sp>
        <p:nvSpPr>
          <p:cNvPr id="4" name="Date Placeholder 3"/>
          <p:cNvSpPr>
            <a:spLocks noGrp="1"/>
          </p:cNvSpPr>
          <p:nvPr>
            <p:ph type="dt" sz="half" idx="10"/>
          </p:nvPr>
        </p:nvSpPr>
        <p:spPr>
          <a:xfrm>
            <a:off x="2699792" y="6525344"/>
            <a:ext cx="6048672" cy="2160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solidFill>
                  <a:prstClr val="black"/>
                </a:solidFill>
              </a:rPr>
              <a:t>© 2015 Towers Watson. All rights reserved. Proprietary and Confidential. For Towers Watson and Towers Watson client use only.</a:t>
            </a:r>
            <a:endParaRPr lang="en-US">
              <a:solidFill>
                <a:prstClr val="black"/>
              </a:solidFill>
            </a:endParaRPr>
          </a:p>
        </p:txBody>
      </p:sp>
      <p:sp>
        <p:nvSpPr>
          <p:cNvPr id="5" name="Footer Placeholder 4"/>
          <p:cNvSpPr>
            <a:spLocks noGrp="1"/>
          </p:cNvSpPr>
          <p:nvPr>
            <p:ph type="ftr" sz="quarter" idx="11"/>
          </p:nvPr>
        </p:nvSpPr>
        <p:spPr/>
        <p:txBody>
          <a:bodyPr/>
          <a:lstStyle/>
          <a:p>
            <a:r>
              <a:rPr lang="en-US" smtClean="0">
                <a:solidFill>
                  <a:prstClr val="black"/>
                </a:solidFill>
              </a:rPr>
              <a:t>towerswatson.com</a:t>
            </a:r>
            <a:endParaRPr lang="en-US">
              <a:solidFill>
                <a:prstClr val="black"/>
              </a:solidFill>
            </a:endParaRPr>
          </a:p>
        </p:txBody>
      </p:sp>
      <p:sp>
        <p:nvSpPr>
          <p:cNvPr id="6" name="Slide Number Placeholder 5"/>
          <p:cNvSpPr>
            <a:spLocks noGrp="1"/>
          </p:cNvSpPr>
          <p:nvPr>
            <p:ph type="sldNum" sz="quarter" idx="12"/>
          </p:nvPr>
        </p:nvSpPr>
        <p:spPr/>
        <p:txBody>
          <a:bodyPr/>
          <a:lstStyle/>
          <a:p>
            <a:fld id="{ABBEF38E-A629-42CA-93CF-4BAB0D0700F0}" type="slidenum">
              <a:rPr lang="en-US" smtClean="0">
                <a:solidFill>
                  <a:prstClr val="black"/>
                </a:solidFill>
              </a:rPr>
              <a:t>‹#›</a:t>
            </a:fld>
            <a:endParaRPr lang="en-US">
              <a:solidFill>
                <a:prstClr val="black"/>
              </a:solidFill>
            </a:endParaRPr>
          </a:p>
        </p:txBody>
      </p:sp>
      <p:sp>
        <p:nvSpPr>
          <p:cNvPr id="7" name="Title Placeholder 1"/>
          <p:cNvSpPr>
            <a:spLocks noGrp="1"/>
          </p:cNvSpPr>
          <p:nvPr>
            <p:ph type="title"/>
          </p:nvPr>
        </p:nvSpPr>
        <p:spPr>
          <a:xfrm>
            <a:off x="395536" y="404664"/>
            <a:ext cx="8352928" cy="738932"/>
          </a:xfrm>
          <a:prstGeom prst="rect">
            <a:avLst/>
          </a:prstGeom>
        </p:spPr>
        <p:txBody>
          <a:bodyPr vert="horz" lIns="0" tIns="45720" rIns="0" bIns="45720" rtlCol="0" anchor="ctr">
            <a:normAutofit/>
          </a:bodyPr>
          <a:lstStyle>
            <a:lvl1pPr>
              <a:defRPr lang="en-GB"/>
            </a:lvl1pPr>
          </a:lstStyle>
          <a:p>
            <a:pPr lvl="0"/>
            <a:r>
              <a:rPr lang="zh-CN" altLang="en-US" smtClean="0"/>
              <a:t>单击此处编辑母版标题样式</a:t>
            </a:r>
            <a:endParaRPr lang="en-GB"/>
          </a:p>
        </p:txBody>
      </p:sp>
    </p:spTree>
    <p:extLst>
      <p:ext uri="{BB962C8B-B14F-4D97-AF65-F5344CB8AC3E}">
        <p14:creationId xmlns:p14="http://schemas.microsoft.com/office/powerpoint/2010/main" val="340449179"/>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ags" Target="../tags/tag1.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2.xml" /><Relationship Id="rId10" Type="http://schemas.openxmlformats.org/officeDocument/2006/relationships/slideLayout" Target="../slideLayouts/slideLayout41.xml" /><Relationship Id="rId11" Type="http://schemas.openxmlformats.org/officeDocument/2006/relationships/slideLayout" Target="../slideLayouts/slideLayout42.xml" /><Relationship Id="rId12" Type="http://schemas.openxmlformats.org/officeDocument/2006/relationships/slideLayout" Target="../slideLayouts/slideLayout43.xml" /><Relationship Id="rId13" Type="http://schemas.openxmlformats.org/officeDocument/2006/relationships/slideLayout" Target="../slideLayouts/slideLayout44.xml" /><Relationship Id="rId14" Type="http://schemas.openxmlformats.org/officeDocument/2006/relationships/slideLayout" Target="../slideLayouts/slideLayout45.xml" /><Relationship Id="rId15" Type="http://schemas.openxmlformats.org/officeDocument/2006/relationships/slideLayout" Target="../slideLayouts/slideLayout46.xml" /><Relationship Id="rId16" Type="http://schemas.openxmlformats.org/officeDocument/2006/relationships/slideLayout" Target="../slideLayouts/slideLayout47.xml" /><Relationship Id="rId17" Type="http://schemas.openxmlformats.org/officeDocument/2006/relationships/slideLayout" Target="../slideLayouts/slideLayout48.xml" /><Relationship Id="rId18" Type="http://schemas.openxmlformats.org/officeDocument/2006/relationships/slideLayout" Target="../slideLayouts/slideLayout49.xml" /><Relationship Id="rId19" Type="http://schemas.openxmlformats.org/officeDocument/2006/relationships/slideLayout" Target="../slideLayouts/slideLayout50.xml" /><Relationship Id="rId2" Type="http://schemas.openxmlformats.org/officeDocument/2006/relationships/slideLayout" Target="../slideLayouts/slideLayout33.xml" /><Relationship Id="rId20" Type="http://schemas.openxmlformats.org/officeDocument/2006/relationships/slideLayout" Target="../slideLayouts/slideLayout51.xml" /><Relationship Id="rId21" Type="http://schemas.openxmlformats.org/officeDocument/2006/relationships/tags" Target="../tags/tag2.xml" /><Relationship Id="rId22" Type="http://schemas.openxmlformats.org/officeDocument/2006/relationships/theme" Target="../theme/theme3.xml" /><Relationship Id="rId3" Type="http://schemas.openxmlformats.org/officeDocument/2006/relationships/slideLayout" Target="../slideLayouts/slideLayout34.xml" /><Relationship Id="rId4" Type="http://schemas.openxmlformats.org/officeDocument/2006/relationships/slideLayout" Target="../slideLayouts/slideLayout35.xml" /><Relationship Id="rId5" Type="http://schemas.openxmlformats.org/officeDocument/2006/relationships/slideLayout" Target="../slideLayouts/slideLayout36.xml" /><Relationship Id="rId6" Type="http://schemas.openxmlformats.org/officeDocument/2006/relationships/slideLayout" Target="../slideLayouts/slideLayout37.xml" /><Relationship Id="rId7" Type="http://schemas.openxmlformats.org/officeDocument/2006/relationships/slideLayout" Target="../slideLayouts/slideLayout38.xml" /><Relationship Id="rId8" Type="http://schemas.openxmlformats.org/officeDocument/2006/relationships/slideLayout" Target="../slideLayouts/slideLayout39.xml" /><Relationship Id="rId9" Type="http://schemas.openxmlformats.org/officeDocument/2006/relationships/slideLayout" Target="../slideLayouts/slideLayout4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8" name="TextBox 7"/>
          <p:cNvSpPr txBox="1"/>
          <p:nvPr userDrawn="1">
            <p:custDataLst>
              <p:tags r:id="rId21"/>
            </p:custDataLst>
          </p:nvPr>
        </p:nvSpPr>
        <p:spPr>
          <a:xfrm rot="19906912">
            <a:off x="243577" y="3029257"/>
            <a:ext cx="8514068" cy="1107996"/>
          </a:xfrm>
          <a:prstGeom prst="rect">
            <a:avLst/>
          </a:prstGeom>
          <a:noFill/>
        </p:spPr>
        <p:txBody>
          <a:bodyPr wrap="square"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6600" b="1" baseline="0" smtClean="0">
                <a:solidFill>
                  <a:srgbClr val="C0C0C0"/>
                </a:solidFill>
              </a:rPr>
              <a:t> </a:t>
            </a:r>
            <a:endParaRPr lang="en-GB" b="1">
              <a:solidFill>
                <a:srgbClr val="C0C0C0"/>
              </a:solidFill>
            </a:endParaRPr>
          </a:p>
        </p:txBody>
      </p:sp>
      <p:sp>
        <p:nvSpPr>
          <p:cNvPr id="2" name="Title Placeholder 1"/>
          <p:cNvSpPr>
            <a:spLocks noGrp="1"/>
          </p:cNvSpPr>
          <p:nvPr>
            <p:ph type="title"/>
          </p:nvPr>
        </p:nvSpPr>
        <p:spPr>
          <a:xfrm>
            <a:off x="457200" y="457200"/>
            <a:ext cx="8229600" cy="307777"/>
          </a:xfrm>
          <a:prstGeom prst="rect">
            <a:avLst/>
          </a:prstGeom>
        </p:spPr>
        <p:txBody>
          <a:bodyPr vert="horz" lIns="0" tIns="0" rIns="0" bIns="0" rtlCol="0" anchor="t" anchorCtr="0">
            <a:normAutofit/>
          </a:bodyPr>
          <a:lstStyle/>
          <a:p>
            <a:r>
              <a:rPr lang="en-US" altLang="zh-CN" smtClean="0"/>
              <a:t>Click to edit Master title style</a:t>
            </a:r>
            <a:endParaRPr lang="en-US"/>
          </a:p>
        </p:txBody>
      </p:sp>
      <p:sp>
        <p:nvSpPr>
          <p:cNvPr id="3" name="Text Placeholder 2"/>
          <p:cNvSpPr>
            <a:spLocks noGrp="1"/>
          </p:cNvSpPr>
          <p:nvPr>
            <p:ph type="body" idx="1"/>
          </p:nvPr>
        </p:nvSpPr>
        <p:spPr>
          <a:xfrm>
            <a:off x="457200" y="1524000"/>
            <a:ext cx="8229600" cy="4572000"/>
          </a:xfrm>
          <a:prstGeom prst="rect">
            <a:avLst/>
          </a:prstGeom>
        </p:spPr>
        <p:txBody>
          <a:bodyPr vert="horz" lIns="0" tIns="0" rIns="0" bIns="0" rtlCol="0">
            <a:noAutofit/>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5" name="Footer Placeholder 4 Copyright"/>
          <p:cNvSpPr>
            <a:spLocks noGrp="1"/>
          </p:cNvSpPr>
          <p:nvPr>
            <p:ph type="ftr" sz="quarter" idx="3"/>
          </p:nvPr>
        </p:nvSpPr>
        <p:spPr>
          <a:xfrm>
            <a:off x="457199" y="6400800"/>
            <a:ext cx="5277853" cy="92333"/>
          </a:xfrm>
          <a:prstGeom prst="rect">
            <a:avLst/>
          </a:prstGeom>
        </p:spPr>
        <p:txBody>
          <a:bodyPr vert="horz" wrap="square" lIns="0" tIns="0" rIns="0" bIns="0" rtlCol="0" anchor="t" anchorCtr="0">
            <a:spAutoFit/>
          </a:bodyPr>
          <a:lstStyle>
            <a:defPPr>
              <a:defRPr lang="en-US"/>
            </a:defPPr>
            <a:lvl1pPr marL="0" algn="l" defTabSz="914400" rtl="0" eaLnBrk="1" latinLnBrk="0" hangingPunct="1">
              <a:defRPr sz="6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4"/>
          </p:nvPr>
        </p:nvSpPr>
        <p:spPr>
          <a:xfrm>
            <a:off x="8305800" y="6400800"/>
            <a:ext cx="381000" cy="138499"/>
          </a:xfrm>
          <a:prstGeom prst="rect">
            <a:avLst/>
          </a:prstGeom>
        </p:spPr>
        <p:txBody>
          <a:bodyPr vert="horz" wrap="square" lIns="0" tIns="0" rIns="0" bIns="0" rtlCol="0" anchor="t" anchorCtr="0">
            <a:sp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083E393-C0BF-4ED8-8545-7E4C90AFF83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92" r:id="rId2"/>
    <p:sldLayoutId id="2147483693"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 id="2147483715" r:id="rId19"/>
    <p:sldLayoutId id="2147483716" r:id="rId20"/>
  </p:sldLayoutIdLst>
  <p:transition/>
  <p:timing/>
  <p:hf hdr="0" dt="0"/>
  <p:txStyles>
    <p:titleStyle>
      <a:lvl1pPr algn="l" defTabSz="914400" rtl="0" eaLnBrk="1" latinLnBrk="0" hangingPunct="1">
        <a:spcBef>
          <a:spcPct val="0"/>
        </a:spcBef>
        <a:buNone/>
        <a:defRPr sz="2000" b="1" kern="1200" baseline="0">
          <a:solidFill>
            <a:srgbClr val="70208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8" name="TextBox 7"/>
          <p:cNvSpPr txBox="1"/>
          <p:nvPr userDrawn="1">
            <p:custDataLst>
              <p:tags r:id="rId21"/>
            </p:custDataLst>
          </p:nvPr>
        </p:nvSpPr>
        <p:spPr>
          <a:xfrm rot="19906912">
            <a:off x="243577" y="3029257"/>
            <a:ext cx="8514068" cy="1107996"/>
          </a:xfrm>
          <a:prstGeom prst="rect">
            <a:avLst/>
          </a:prstGeom>
          <a:noFill/>
        </p:spPr>
        <p:txBody>
          <a:bodyPr wrap="square"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6600" b="1" smtClean="0">
                <a:solidFill>
                  <a:srgbClr val="C0C0C0"/>
                </a:solidFill>
              </a:rPr>
              <a:t> </a:t>
            </a:r>
            <a:endParaRPr lang="en-GB" b="1">
              <a:solidFill>
                <a:srgbClr val="C0C0C0"/>
              </a:solidFill>
            </a:endParaRPr>
          </a:p>
        </p:txBody>
      </p:sp>
      <p:sp>
        <p:nvSpPr>
          <p:cNvPr id="2" name="Title Placeholder 1"/>
          <p:cNvSpPr>
            <a:spLocks noGrp="1"/>
          </p:cNvSpPr>
          <p:nvPr>
            <p:ph type="title"/>
          </p:nvPr>
        </p:nvSpPr>
        <p:spPr>
          <a:xfrm>
            <a:off x="457200" y="457200"/>
            <a:ext cx="8229600" cy="307777"/>
          </a:xfrm>
          <a:prstGeom prst="rect">
            <a:avLst/>
          </a:prstGeom>
        </p:spPr>
        <p:txBody>
          <a:bodyPr vert="horz" lIns="0" tIns="0" rIns="0" bIns="0" rtlCol="0" anchor="t" anchorCtr="0">
            <a:normAutofit/>
          </a:bodyPr>
          <a:lstStyle/>
          <a:p>
            <a:r>
              <a:rPr lang="en-US" altLang="zh-CN" smtClean="0"/>
              <a:t>Click to edit Master title style</a:t>
            </a:r>
            <a:endParaRPr lang="en-US"/>
          </a:p>
        </p:txBody>
      </p:sp>
      <p:sp>
        <p:nvSpPr>
          <p:cNvPr id="3" name="Text Placeholder 2"/>
          <p:cNvSpPr>
            <a:spLocks noGrp="1"/>
          </p:cNvSpPr>
          <p:nvPr>
            <p:ph type="body" idx="1"/>
          </p:nvPr>
        </p:nvSpPr>
        <p:spPr>
          <a:xfrm>
            <a:off x="457200" y="1524000"/>
            <a:ext cx="8229600" cy="4572000"/>
          </a:xfrm>
          <a:prstGeom prst="rect">
            <a:avLst/>
          </a:prstGeom>
        </p:spPr>
        <p:txBody>
          <a:bodyPr vert="horz" lIns="0" tIns="0" rIns="0" bIns="0" rtlCol="0">
            <a:noAutofit/>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5" name="Footer Placeholder 4 Copyright"/>
          <p:cNvSpPr>
            <a:spLocks noGrp="1"/>
          </p:cNvSpPr>
          <p:nvPr>
            <p:ph type="ftr" sz="quarter" idx="3"/>
          </p:nvPr>
        </p:nvSpPr>
        <p:spPr>
          <a:xfrm>
            <a:off x="457199" y="6400800"/>
            <a:ext cx="5277853" cy="92333"/>
          </a:xfrm>
          <a:prstGeom prst="rect">
            <a:avLst/>
          </a:prstGeom>
        </p:spPr>
        <p:txBody>
          <a:bodyPr vert="horz" wrap="square" lIns="0" tIns="0" rIns="0" bIns="0" rtlCol="0" anchor="t" anchorCtr="0">
            <a:spAutoFit/>
          </a:bodyPr>
          <a:lstStyle>
            <a:defPPr>
              <a:defRPr lang="en-US"/>
            </a:defPPr>
            <a:lvl1pPr marL="0" algn="l" defTabSz="914400" rtl="0" eaLnBrk="1" latinLnBrk="0" hangingPunct="1">
              <a:defRPr sz="6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6" name="Slide Number Placeholder 5"/>
          <p:cNvSpPr>
            <a:spLocks noGrp="1"/>
          </p:cNvSpPr>
          <p:nvPr>
            <p:ph type="sldNum" sz="quarter" idx="4"/>
          </p:nvPr>
        </p:nvSpPr>
        <p:spPr>
          <a:xfrm>
            <a:off x="8305800" y="6400800"/>
            <a:ext cx="381000" cy="138499"/>
          </a:xfrm>
          <a:prstGeom prst="rect">
            <a:avLst/>
          </a:prstGeom>
        </p:spPr>
        <p:txBody>
          <a:bodyPr vert="horz" wrap="square" lIns="0" tIns="0" rIns="0" bIns="0" rtlCol="0" anchor="t" anchorCtr="0">
            <a:sp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083E393-C0BF-4ED8-8545-7E4C90AFF831}" type="slidenum">
              <a:rPr lang="en-US" smtClean="0">
                <a:solidFill>
                  <a:prstClr val="black"/>
                </a:solidFill>
              </a:rPr>
              <a:t>‹#›</a:t>
            </a:fld>
            <a:endParaRPr lang="en-US">
              <a:solidFill>
                <a:prstClr val="black"/>
              </a:solidFill>
            </a:endParaRPr>
          </a:p>
        </p:txBody>
      </p:sp>
    </p:spTree>
    <p:extLst>
      <p:ext uri="{BB962C8B-B14F-4D97-AF65-F5344CB8AC3E}">
        <p14:creationId xmlns:p14="http://schemas.microsoft.com/office/powerpoint/2010/main" val="151004229"/>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 id="2147483744" r:id="rId18"/>
    <p:sldLayoutId id="2147483745" r:id="rId19"/>
    <p:sldLayoutId id="2147483746" r:id="rId20"/>
  </p:sldLayoutIdLst>
  <p:transition/>
  <p:timing/>
  <p:hf hdr="0" dt="0"/>
  <p:txStyles>
    <p:titleStyle>
      <a:lvl1pPr algn="l" defTabSz="914400" rtl="0" eaLnBrk="1" latinLnBrk="0" hangingPunct="1">
        <a:spcBef>
          <a:spcPct val="0"/>
        </a:spcBef>
        <a:buNone/>
        <a:defRPr sz="2000" b="1" kern="1200" baseline="0">
          <a:solidFill>
            <a:srgbClr val="70208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image" Target="../media/image4.jpeg" /><Relationship Id="rId6" Type="http://schemas.openxmlformats.org/officeDocument/2006/relationships/tags" Target="../tags/tag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tags" Target="../tags/tag6.xml" /><Relationship Id="rId3" Type="http://schemas.openxmlformats.org/officeDocument/2006/relationships/tags" Target="../tags/tag7.xml" /><Relationship Id="rId4" Type="http://schemas.openxmlformats.org/officeDocument/2006/relationships/tags" Target="../tags/tag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tags" Target="../tags/tag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image" Target="../media/image6.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image" Target="../media/image7.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image" Target="../media/image8.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15102420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5"/>
          <a:stretch>
            <a:fillRect/>
          </a:stretch>
        </a:blipFill>
        <a:effectLst/>
      </p:bgPr>
    </p:bg>
    <p:spTree>
      <p:nvGrpSpPr>
        <p:cNvPr id="1" name=""/>
        <p:cNvGrpSpPr/>
        <p:nvPr/>
      </p:nvGrpSpPr>
      <p:grpSpPr>
        <a:xfrm>
          <a:off x="0" y="0"/>
          <a:ext cx="0" cy="0"/>
        </a:xfrm>
      </p:grpSpPr>
      <p:sp>
        <p:nvSpPr>
          <p:cNvPr id="2" name="Title 1"/>
          <p:cNvSpPr>
            <a:spLocks noGrp="1"/>
          </p:cNvSpPr>
          <p:nvPr>
            <p:ph type="title"/>
            <p:custDataLst>
              <p:tags r:id="rId3"/>
            </p:custDataLst>
          </p:nvPr>
        </p:nvSpPr>
        <p:spPr>
          <a:xfrm>
            <a:off x="457200" y="457200"/>
            <a:ext cx="7645400" cy="307777"/>
          </a:xfrm>
        </p:spPr>
        <p:txBody>
          <a:bodyPr/>
          <a:lstStyle/>
          <a:p>
            <a:r>
              <a:rPr lang="zh-CN" altLang="en-US" sz="3200">
                <a:solidFill>
                  <a:schemeClr val="bg1"/>
                </a:solidFill>
              </a:rPr>
              <a:t>国</a:t>
            </a:r>
            <a:r>
              <a:rPr lang="zh-CN" altLang="en-US" sz="3200" smtClean="0">
                <a:solidFill>
                  <a:schemeClr val="bg1"/>
                </a:solidFill>
              </a:rPr>
              <a:t>海证券投行</a:t>
            </a:r>
            <a:r>
              <a:rPr lang="en-US" altLang="zh-CN" sz="3200" smtClean="0">
                <a:solidFill>
                  <a:schemeClr val="bg1"/>
                </a:solidFill>
              </a:rPr>
              <a:t>2.0</a:t>
            </a:r>
            <a:r>
              <a:rPr lang="zh-CN" altLang="en-US" sz="3200">
                <a:solidFill>
                  <a:schemeClr val="bg1"/>
                </a:solidFill>
              </a:rPr>
              <a:t>落地</a:t>
            </a:r>
            <a:r>
              <a:rPr lang="zh-CN" altLang="en-US" sz="3200" smtClean="0">
                <a:solidFill>
                  <a:schemeClr val="bg1"/>
                </a:solidFill>
              </a:rPr>
              <a:t>方案</a:t>
            </a:r>
            <a:endParaRPr lang="en-US" sz="3200">
              <a:solidFill>
                <a:schemeClr val="bg1"/>
              </a:solidFill>
            </a:endParaRPr>
          </a:p>
        </p:txBody>
      </p:sp>
      <p:sp>
        <p:nvSpPr>
          <p:cNvPr id="4" name="Footer Placeholder 3"/>
          <p:cNvSpPr>
            <a:spLocks noGrp="1"/>
          </p:cNvSpPr>
          <p:nvPr>
            <p:ph type="ftr" sz="quarter" idx="11"/>
          </p:nvPr>
        </p:nvSpPr>
        <p:spPr/>
        <p:txBody>
          <a:bodyPr/>
          <a:lstStyle/>
          <a:p>
            <a:r>
              <a:rPr lang="en-US" smtClean="0"/>
              <a:t>© 2016 Willis Towers Watson. All rights reserved.</a:t>
            </a:r>
            <a:endParaRPr lang="en-GB"/>
          </a:p>
        </p:txBody>
      </p:sp>
      <p:sp>
        <p:nvSpPr>
          <p:cNvPr id="5" name="Content Placeholder 4"/>
          <p:cNvSpPr>
            <a:spLocks noGrp="1"/>
          </p:cNvSpPr>
          <p:nvPr>
            <p:ph idx="1"/>
            <p:custDataLst>
              <p:tags r:id="rId4"/>
            </p:custDataLst>
          </p:nvPr>
        </p:nvSpPr>
        <p:spPr>
          <a:xfrm>
            <a:off x="457200" y="1058672"/>
            <a:ext cx="6553200" cy="276999"/>
          </a:xfrm>
        </p:spPr>
        <p:txBody>
          <a:bodyPr/>
          <a:lstStyle/>
          <a:p>
            <a:r>
              <a:rPr lang="en-US" b="1" smtClean="0">
                <a:solidFill>
                  <a:schemeClr val="bg1"/>
                </a:solidFill>
              </a:rPr>
              <a:t>2016</a:t>
            </a:r>
            <a:r>
              <a:rPr lang="en-US" altLang="zh-CN" b="1" smtClean="0">
                <a:solidFill>
                  <a:schemeClr val="bg1"/>
                </a:solidFill>
              </a:rPr>
              <a:t>.3</a:t>
            </a:r>
            <a:endParaRPr lang="en-US" b="1">
              <a:solidFill>
                <a:schemeClr val="bg1"/>
              </a:solidFill>
            </a:endParaRPr>
          </a:p>
        </p:txBody>
      </p:sp>
      <p:sp>
        <p:nvSpPr>
          <p:cNvPr id="6" name="Path"/>
          <p:cNvSpPr/>
          <p:nvPr/>
        </p:nvSpPr>
        <p:spPr>
          <a:xfrm>
            <a:off x="449263" y="6569045"/>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tlCol="0" anchor="t" anchorCtr="0"/>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endParaRPr lang="en-GB" sz="700">
              <a:solidFill>
                <a:schemeClr val="tx1"/>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custDataLst>
              <p:tags r:id="rId2"/>
            </p:custDataLst>
          </p:nvPr>
        </p:nvSpPr>
        <p:spPr/>
        <p:txBody>
          <a:bodyPr/>
          <a:lstStyle/>
          <a:p>
            <a:r>
              <a:rPr lang="zh-CN" altLang="en-US">
                <a:latin typeface="微软雅黑" panose="020b0503020204020204" pitchFamily="34" charset="-122"/>
                <a:ea typeface="微软雅黑" panose="020b0503020204020204" pitchFamily="34" charset="-122"/>
              </a:rPr>
              <a:t>国海证</a:t>
            </a:r>
            <a:r>
              <a:rPr lang="zh-CN" altLang="en-US" smtClean="0">
                <a:latin typeface="微软雅黑" panose="020b0503020204020204" pitchFamily="34" charset="-122"/>
                <a:ea typeface="微软雅黑" panose="020b0503020204020204" pitchFamily="34" charset="-122"/>
              </a:rPr>
              <a:t>券投行</a:t>
            </a:r>
            <a:r>
              <a:rPr lang="en-US" altLang="zh-CN" smtClean="0">
                <a:latin typeface="微软雅黑" panose="020b0503020204020204" pitchFamily="34" charset="-122"/>
                <a:ea typeface="微软雅黑" panose="020b0503020204020204" pitchFamily="34" charset="-122"/>
              </a:rPr>
              <a:t>2.0</a:t>
            </a:r>
            <a:r>
              <a:rPr lang="zh-CN" altLang="en-US" smtClean="0">
                <a:latin typeface="微软雅黑" panose="020b0503020204020204" pitchFamily="34" charset="-122"/>
                <a:ea typeface="微软雅黑" panose="020b0503020204020204" pitchFamily="34" charset="-122"/>
              </a:rPr>
              <a:t>落地思路</a:t>
            </a:r>
            <a:endParaRPr lang="en-US">
              <a:latin typeface="微软雅黑" panose="020b0503020204020204" pitchFamily="34" charset="-122"/>
              <a:ea typeface="微软雅黑" panose="020b0503020204020204" pitchFamily="34" charset="-122"/>
            </a:endParaRPr>
          </a:p>
        </p:txBody>
      </p:sp>
      <p:sp>
        <p:nvSpPr>
          <p:cNvPr id="3" name="Footer Placeholder 2"/>
          <p:cNvSpPr>
            <a:spLocks noGrp="1"/>
          </p:cNvSpPr>
          <p:nvPr>
            <p:ph type="ftr" sz="quarter" idx="11"/>
          </p:nvPr>
        </p:nvSpPr>
        <p:spPr/>
        <p:txBody>
          <a:bodyPr/>
          <a:lstStyle/>
          <a:p>
            <a:r>
              <a:rPr lang="en-US" smtClean="0"/>
              <a:t>© 2016 Willis Towers Watson. All rights reserved. Proprietary and Confidential. For Willis Towers Watson and Willis Towers Watson client use only.</a:t>
            </a:r>
            <a:endParaRPr lang="en-GB"/>
          </a:p>
        </p:txBody>
      </p:sp>
      <p:sp>
        <p:nvSpPr>
          <p:cNvPr id="4" name="Slide Number Placeholder 3"/>
          <p:cNvSpPr>
            <a:spLocks noGrp="1"/>
          </p:cNvSpPr>
          <p:nvPr>
            <p:ph type="sldNum" sz="quarter" idx="12"/>
          </p:nvPr>
        </p:nvSpPr>
        <p:spPr/>
        <p:txBody>
          <a:bodyPr/>
          <a:lstStyle/>
          <a:p>
            <a:fld id="{2083E393-C0BF-4ED8-8545-7E4C90AFF831}" type="slidenum">
              <a:rPr lang="en-GB" smtClean="0"/>
              <a:t>2</a:t>
            </a:fld>
            <a:endParaRPr lang="en-GB"/>
          </a:p>
        </p:txBody>
      </p:sp>
      <p:sp>
        <p:nvSpPr>
          <p:cNvPr id="6" name="Text Placeholder 5"/>
          <p:cNvSpPr>
            <a:spLocks noGrp="1"/>
          </p:cNvSpPr>
          <p:nvPr>
            <p:ph type="body" sz="quarter" idx="13"/>
            <p:custDataLst>
              <p:tags r:id="rId3"/>
            </p:custDataLst>
          </p:nvPr>
        </p:nvSpPr>
        <p:spPr/>
        <p:txBody>
          <a:bodyPr/>
          <a:lstStyle/>
          <a:p>
            <a:pPr lvl="0"/>
            <a:r>
              <a:rPr lang="zh-CN" altLang="en-US" b="1">
                <a:solidFill>
                  <a:srgbClr val="000000"/>
                </a:solidFill>
                <a:latin typeface="微软雅黑" panose="020b0503020204020204" pitchFamily="34" charset="-122"/>
                <a:ea typeface="微软雅黑" panose="020b0503020204020204" pitchFamily="34" charset="-122"/>
              </a:rPr>
              <a:t>建平台，引团</a:t>
            </a:r>
            <a:r>
              <a:rPr lang="zh-CN" altLang="en-US" b="1" smtClean="0">
                <a:solidFill>
                  <a:srgbClr val="000000"/>
                </a:solidFill>
                <a:latin typeface="微软雅黑" panose="020b0503020204020204" pitchFamily="34" charset="-122"/>
                <a:ea typeface="微软雅黑" panose="020b0503020204020204" pitchFamily="34" charset="-122"/>
              </a:rPr>
              <a:t>队</a:t>
            </a:r>
            <a:r>
              <a:rPr lang="zh-CN" altLang="en-US" b="1">
                <a:solidFill>
                  <a:srgbClr val="000000"/>
                </a:solidFill>
                <a:latin typeface="微软雅黑" panose="020b0503020204020204" pitchFamily="34" charset="-122"/>
                <a:ea typeface="微软雅黑" panose="020b0503020204020204" pitchFamily="34" charset="-122"/>
              </a:rPr>
              <a:t>，</a:t>
            </a:r>
            <a:r>
              <a:rPr lang="zh-CN" altLang="en-US" b="1" smtClean="0">
                <a:solidFill>
                  <a:srgbClr val="000000"/>
                </a:solidFill>
                <a:latin typeface="微软雅黑" panose="020b0503020204020204" pitchFamily="34" charset="-122"/>
                <a:ea typeface="微软雅黑" panose="020b0503020204020204" pitchFamily="34" charset="-122"/>
              </a:rPr>
              <a:t>稳</a:t>
            </a:r>
            <a:r>
              <a:rPr lang="zh-CN" altLang="en-US" b="1">
                <a:solidFill>
                  <a:srgbClr val="000000"/>
                </a:solidFill>
                <a:latin typeface="微软雅黑" panose="020b0503020204020204" pitchFamily="34" charset="-122"/>
                <a:ea typeface="微软雅黑" panose="020b0503020204020204" pitchFamily="34" charset="-122"/>
              </a:rPr>
              <a:t>过渡，保增长</a:t>
            </a:r>
          </a:p>
          <a:p>
            <a:endParaRPr lang="en-US">
              <a:latin typeface="微软雅黑" panose="020b0503020204020204" pitchFamily="34" charset="-122"/>
              <a:ea typeface="微软雅黑" panose="020b0503020204020204" pitchFamily="34" charset="-122"/>
            </a:endParaRPr>
          </a:p>
        </p:txBody>
      </p:sp>
      <p:sp>
        <p:nvSpPr>
          <p:cNvPr id="7" name="Path"/>
          <p:cNvSpPr/>
          <p:nvPr/>
        </p:nvSpPr>
        <p:spPr>
          <a:xfrm>
            <a:off x="449263" y="6569045"/>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tlCol="0" anchor="t" anchorCtr="0"/>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endParaRPr lang="en-GB" sz="700">
              <a:solidFill>
                <a:schemeClr val="tx1"/>
              </a:solidFill>
            </a:endParaRPr>
          </a:p>
        </p:txBody>
      </p:sp>
      <p:sp>
        <p:nvSpPr>
          <p:cNvPr id="8" name="矩形 3"/>
          <p:cNvSpPr/>
          <p:nvPr/>
        </p:nvSpPr>
        <p:spPr>
          <a:xfrm>
            <a:off x="1041736" y="2209800"/>
            <a:ext cx="1600200" cy="9144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rgbClr val="000000"/>
                </a:solidFill>
                <a:latin typeface="微软雅黑" panose="020b0503020204020204" pitchFamily="34" charset="-122"/>
                <a:ea typeface="微软雅黑" panose="020b0503020204020204" pitchFamily="34" charset="-122"/>
              </a:rPr>
              <a:t>既定战略</a:t>
            </a:r>
            <a:endParaRPr lang="en-US" altLang="zh-CN" sz="1600" b="1" smtClean="0">
              <a:solidFill>
                <a:srgbClr val="000000"/>
              </a:solidFill>
              <a:latin typeface="微软雅黑" panose="020b0503020204020204" pitchFamily="34" charset="-122"/>
              <a:ea typeface="微软雅黑" panose="020b0503020204020204" pitchFamily="34" charset="-122"/>
            </a:endParaRPr>
          </a:p>
          <a:p>
            <a:pPr algn="ctr"/>
            <a:r>
              <a:rPr lang="zh-CN" altLang="en-US" sz="1200">
                <a:solidFill>
                  <a:srgbClr val="000000"/>
                </a:solidFill>
                <a:latin typeface="微软雅黑" panose="020b0503020204020204" pitchFamily="34" charset="-122"/>
                <a:ea typeface="微软雅黑" panose="020b0503020204020204" pitchFamily="34" charset="-122"/>
              </a:rPr>
              <a:t>企业综合服务商</a:t>
            </a:r>
            <a:endParaRPr lang="zh-CN" altLang="en-US" sz="1200" smtClean="0">
              <a:solidFill>
                <a:srgbClr val="000000"/>
              </a:solidFill>
              <a:latin typeface="微软雅黑" panose="020b0503020204020204" pitchFamily="34" charset="-122"/>
              <a:ea typeface="微软雅黑" panose="020b0503020204020204" pitchFamily="34" charset="-122"/>
            </a:endParaRPr>
          </a:p>
        </p:txBody>
      </p:sp>
      <p:sp>
        <p:nvSpPr>
          <p:cNvPr id="9" name="矩形 3"/>
          <p:cNvSpPr/>
          <p:nvPr/>
        </p:nvSpPr>
        <p:spPr>
          <a:xfrm>
            <a:off x="1041736" y="4648200"/>
            <a:ext cx="1600200" cy="9144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a:solidFill>
                  <a:srgbClr val="000000"/>
                </a:solidFill>
                <a:latin typeface="微软雅黑" panose="020b0503020204020204" pitchFamily="34" charset="-122"/>
                <a:ea typeface="微软雅黑" panose="020b0503020204020204" pitchFamily="34" charset="-122"/>
              </a:rPr>
              <a:t>国</a:t>
            </a:r>
            <a:r>
              <a:rPr lang="zh-CN" altLang="en-US" sz="1600" b="1" smtClean="0">
                <a:solidFill>
                  <a:srgbClr val="000000"/>
                </a:solidFill>
                <a:latin typeface="微软雅黑" panose="020b0503020204020204" pitchFamily="34" charset="-122"/>
                <a:ea typeface="微软雅黑" panose="020b0503020204020204" pitchFamily="34" charset="-122"/>
              </a:rPr>
              <a:t>海实际情况</a:t>
            </a:r>
            <a:endParaRPr lang="en-US" altLang="zh-CN" sz="1600" b="1" smtClean="0">
              <a:solidFill>
                <a:srgbClr val="000000"/>
              </a:solidFill>
              <a:latin typeface="微软雅黑" panose="020b0503020204020204" pitchFamily="34" charset="-122"/>
              <a:ea typeface="微软雅黑" panose="020b0503020204020204" pitchFamily="34" charset="-122"/>
            </a:endParaRPr>
          </a:p>
          <a:p>
            <a:pPr algn="ctr"/>
            <a:r>
              <a:rPr lang="zh-CN" altLang="en-US" sz="1200" smtClean="0">
                <a:solidFill>
                  <a:srgbClr val="000000"/>
                </a:solidFill>
                <a:latin typeface="微软雅黑" panose="020b0503020204020204" pitchFamily="34" charset="-122"/>
                <a:ea typeface="微软雅黑" panose="020b0503020204020204" pitchFamily="34" charset="-122"/>
              </a:rPr>
              <a:t>较难一步到位搭建完善平台</a:t>
            </a:r>
          </a:p>
        </p:txBody>
      </p:sp>
      <p:sp>
        <p:nvSpPr>
          <p:cNvPr id="10" name="椭圆 45"/>
          <p:cNvSpPr/>
          <p:nvPr/>
        </p:nvSpPr>
        <p:spPr>
          <a:xfrm>
            <a:off x="916632" y="4572000"/>
            <a:ext cx="245744" cy="228600"/>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sz="1400" b="1">
                <a:solidFill>
                  <a:srgbClr val="FFFFFF"/>
                </a:solidFill>
                <a:latin typeface="微软雅黑" panose="020b0503020204020204" pitchFamily="34" charset="-122"/>
                <a:ea typeface="微软雅黑" panose="020b0503020204020204" pitchFamily="34" charset="-122"/>
              </a:rPr>
              <a:t>2</a:t>
            </a:r>
          </a:p>
        </p:txBody>
      </p:sp>
      <p:cxnSp>
        <p:nvCxnSpPr>
          <p:cNvPr id="11" name="肘形连接符 39"/>
          <p:cNvCxnSpPr>
            <a:stCxn id="8" idx="2"/>
          </p:cNvCxnSpPr>
          <p:nvPr/>
        </p:nvCxnSpPr>
        <p:spPr>
          <a:xfrm rot="16200000" flipH="1">
            <a:off x="2299987" y="2666048"/>
            <a:ext cx="764383" cy="1680685"/>
          </a:xfrm>
          <a:prstGeom prst="bentConnector2">
            <a:avLst/>
          </a:prstGeom>
          <a:ln w="28575">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肘形连接符 39"/>
          <p:cNvCxnSpPr>
            <a:stCxn id="9" idx="0"/>
          </p:cNvCxnSpPr>
          <p:nvPr/>
        </p:nvCxnSpPr>
        <p:spPr>
          <a:xfrm rot="5400000" flipH="1" flipV="1">
            <a:off x="2298797" y="3424475"/>
            <a:ext cx="766765" cy="1680686"/>
          </a:xfrm>
          <a:prstGeom prst="bentConnector2">
            <a:avLst/>
          </a:prstGeom>
          <a:ln w="28575">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3" name="矩形 3"/>
          <p:cNvSpPr/>
          <p:nvPr/>
        </p:nvSpPr>
        <p:spPr>
          <a:xfrm>
            <a:off x="3547864" y="3428999"/>
            <a:ext cx="1799374" cy="9144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r>
              <a:rPr lang="zh-CN" altLang="en-US" sz="1600" b="1">
                <a:solidFill>
                  <a:srgbClr val="000000"/>
                </a:solidFill>
                <a:latin typeface="微软雅黑" panose="020b0503020204020204" pitchFamily="34" charset="-122"/>
                <a:ea typeface="微软雅黑" panose="020b0503020204020204" pitchFamily="34" charset="-122"/>
              </a:rPr>
              <a:t>建平</a:t>
            </a:r>
            <a:r>
              <a:rPr lang="zh-CN" altLang="en-US" sz="1600" b="1" smtClean="0">
                <a:solidFill>
                  <a:srgbClr val="000000"/>
                </a:solidFill>
                <a:latin typeface="微软雅黑" panose="020b0503020204020204" pitchFamily="34" charset="-122"/>
                <a:ea typeface="微软雅黑" panose="020b0503020204020204" pitchFamily="34" charset="-122"/>
              </a:rPr>
              <a:t>台，引团队</a:t>
            </a:r>
            <a:endParaRPr lang="en-US" altLang="zh-CN" sz="1600" b="1" smtClean="0">
              <a:solidFill>
                <a:srgbClr val="000000"/>
              </a:solidFill>
              <a:latin typeface="微软雅黑" panose="020b0503020204020204" pitchFamily="34" charset="-122"/>
              <a:ea typeface="微软雅黑" panose="020b0503020204020204" pitchFamily="34" charset="-122"/>
            </a:endParaRPr>
          </a:p>
          <a:p>
            <a:pPr lvl="0" algn="ctr"/>
            <a:r>
              <a:rPr lang="zh-CN" altLang="en-US" sz="1600" b="1">
                <a:solidFill>
                  <a:srgbClr val="000000"/>
                </a:solidFill>
                <a:latin typeface="微软雅黑" panose="020b0503020204020204" pitchFamily="34" charset="-122"/>
                <a:ea typeface="微软雅黑" panose="020b0503020204020204" pitchFamily="34" charset="-122"/>
              </a:rPr>
              <a:t>稳</a:t>
            </a:r>
            <a:r>
              <a:rPr lang="zh-CN" altLang="en-US" sz="1600" b="1" smtClean="0">
                <a:solidFill>
                  <a:srgbClr val="000000"/>
                </a:solidFill>
                <a:latin typeface="微软雅黑" panose="020b0503020204020204" pitchFamily="34" charset="-122"/>
                <a:ea typeface="微软雅黑" panose="020b0503020204020204" pitchFamily="34" charset="-122"/>
              </a:rPr>
              <a:t>过渡，</a:t>
            </a:r>
            <a:r>
              <a:rPr lang="zh-CN" altLang="en-US" sz="1600" b="1">
                <a:solidFill>
                  <a:srgbClr val="000000"/>
                </a:solidFill>
                <a:latin typeface="微软雅黑" panose="020b0503020204020204" pitchFamily="34" charset="-122"/>
                <a:ea typeface="微软雅黑" panose="020b0503020204020204" pitchFamily="34" charset="-122"/>
              </a:rPr>
              <a:t>保</a:t>
            </a:r>
            <a:r>
              <a:rPr lang="zh-CN" altLang="en-US" sz="1600" b="1" smtClean="0">
                <a:solidFill>
                  <a:srgbClr val="000000"/>
                </a:solidFill>
                <a:latin typeface="微软雅黑" panose="020b0503020204020204" pitchFamily="34" charset="-122"/>
                <a:ea typeface="微软雅黑" panose="020b0503020204020204" pitchFamily="34" charset="-122"/>
              </a:rPr>
              <a:t>增长</a:t>
            </a:r>
            <a:endParaRPr lang="zh-CN" altLang="en-US" sz="1600" b="1">
              <a:solidFill>
                <a:srgbClr val="000000"/>
              </a:solidFill>
              <a:latin typeface="微软雅黑" panose="020b0503020204020204" pitchFamily="34" charset="-122"/>
              <a:ea typeface="微软雅黑" panose="020b0503020204020204" pitchFamily="34" charset="-122"/>
            </a:endParaRPr>
          </a:p>
        </p:txBody>
      </p:sp>
      <p:sp>
        <p:nvSpPr>
          <p:cNvPr id="14" name="椭圆 45"/>
          <p:cNvSpPr/>
          <p:nvPr/>
        </p:nvSpPr>
        <p:spPr>
          <a:xfrm>
            <a:off x="3471665" y="3362326"/>
            <a:ext cx="245744" cy="228600"/>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sz="1400" b="1" smtClean="0">
                <a:solidFill>
                  <a:srgbClr val="FFFFFF"/>
                </a:solidFill>
                <a:latin typeface="微软雅黑" panose="020b0503020204020204" pitchFamily="34" charset="-122"/>
                <a:ea typeface="微软雅黑" panose="020b0503020204020204" pitchFamily="34" charset="-122"/>
              </a:rPr>
              <a:t>3</a:t>
            </a:r>
            <a:endParaRPr lang="en-US" sz="1400" b="1">
              <a:solidFill>
                <a:srgbClr val="FFFFFF"/>
              </a:solidFill>
              <a:latin typeface="微软雅黑" panose="020b0503020204020204" pitchFamily="34" charset="-122"/>
              <a:ea typeface="微软雅黑" panose="020b0503020204020204" pitchFamily="34" charset="-122"/>
            </a:endParaRPr>
          </a:p>
        </p:txBody>
      </p:sp>
      <p:sp>
        <p:nvSpPr>
          <p:cNvPr id="15" name="矩形 3"/>
          <p:cNvSpPr/>
          <p:nvPr/>
        </p:nvSpPr>
        <p:spPr>
          <a:xfrm>
            <a:off x="6553200" y="2209800"/>
            <a:ext cx="1600200" cy="9144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rgbClr val="000000"/>
                </a:solidFill>
                <a:latin typeface="微软雅黑" panose="020b0503020204020204" pitchFamily="34" charset="-122"/>
                <a:ea typeface="微软雅黑" panose="020b0503020204020204" pitchFamily="34" charset="-122"/>
              </a:rPr>
              <a:t>组织运作</a:t>
            </a:r>
          </a:p>
        </p:txBody>
      </p:sp>
      <p:sp>
        <p:nvSpPr>
          <p:cNvPr id="16" name="矩形 3"/>
          <p:cNvSpPr/>
          <p:nvPr/>
        </p:nvSpPr>
        <p:spPr>
          <a:xfrm>
            <a:off x="6553200" y="4648200"/>
            <a:ext cx="1600200" cy="9144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a:solidFill>
                  <a:srgbClr val="000000"/>
                </a:solidFill>
                <a:latin typeface="微软雅黑" panose="020b0503020204020204" pitchFamily="34" charset="-122"/>
                <a:ea typeface="微软雅黑" panose="020b0503020204020204" pitchFamily="34" charset="-122"/>
              </a:rPr>
              <a:t>激励考核</a:t>
            </a:r>
          </a:p>
        </p:txBody>
      </p:sp>
      <p:cxnSp>
        <p:nvCxnSpPr>
          <p:cNvPr id="20" name="肘形连接符 39"/>
          <p:cNvCxnSpPr>
            <a:stCxn id="13" idx="3"/>
            <a:endCxn id="15" idx="1"/>
          </p:cNvCxnSpPr>
          <p:nvPr/>
        </p:nvCxnSpPr>
        <p:spPr>
          <a:xfrm flipV="1">
            <a:off x="5347238" y="2667000"/>
            <a:ext cx="1205962" cy="1219199"/>
          </a:xfrm>
          <a:prstGeom prst="bentConnector3">
            <a:avLst>
              <a:gd name="adj1" fmla="val 50000"/>
            </a:avLst>
          </a:prstGeom>
          <a:ln w="28575">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2" name="肘形连接符 39"/>
          <p:cNvCxnSpPr>
            <a:stCxn id="13" idx="3"/>
            <a:endCxn id="16" idx="1"/>
          </p:cNvCxnSpPr>
          <p:nvPr/>
        </p:nvCxnSpPr>
        <p:spPr>
          <a:xfrm>
            <a:off x="5347238" y="3886199"/>
            <a:ext cx="1205962" cy="1219201"/>
          </a:xfrm>
          <a:prstGeom prst="bentConnector3">
            <a:avLst>
              <a:gd name="adj1" fmla="val 50000"/>
            </a:avLst>
          </a:prstGeom>
          <a:ln w="28575">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3" name="椭圆 45"/>
          <p:cNvSpPr/>
          <p:nvPr/>
        </p:nvSpPr>
        <p:spPr>
          <a:xfrm>
            <a:off x="916632" y="2133600"/>
            <a:ext cx="245744" cy="228600"/>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a:solidFill>
                  <a:srgbClr val="FFFFFF"/>
                </a:solidFill>
                <a:latin typeface="微软雅黑" panose="020b0503020204020204" pitchFamily="34" charset="-122"/>
                <a:ea typeface="微软雅黑" panose="020b0503020204020204" pitchFamily="34" charset="-122"/>
              </a:rPr>
              <a:t>1</a:t>
            </a:r>
            <a:endParaRPr lang="en-US" sz="1400" b="1">
              <a:solidFill>
                <a:srgbClr val="FFFFFF"/>
              </a:solidFill>
              <a:latin typeface="微软雅黑" panose="020b0503020204020204" pitchFamily="34" charset="-122"/>
              <a:ea typeface="微软雅黑" panose="020b0503020204020204" pitchFamily="34" charset="-122"/>
            </a:endParaRPr>
          </a:p>
        </p:txBody>
      </p:sp>
      <p:sp>
        <p:nvSpPr>
          <p:cNvPr id="24" name="椭圆 45"/>
          <p:cNvSpPr/>
          <p:nvPr/>
        </p:nvSpPr>
        <p:spPr>
          <a:xfrm>
            <a:off x="6428096" y="2133600"/>
            <a:ext cx="245744" cy="228600"/>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sz="1400" b="1">
                <a:solidFill>
                  <a:srgbClr val="FFFFFF"/>
                </a:solidFill>
                <a:latin typeface="微软雅黑" panose="020b0503020204020204" pitchFamily="34" charset="-122"/>
                <a:ea typeface="微软雅黑" panose="020b0503020204020204" pitchFamily="34" charset="-122"/>
              </a:rPr>
              <a:t>4</a:t>
            </a:r>
          </a:p>
        </p:txBody>
      </p:sp>
      <p:sp>
        <p:nvSpPr>
          <p:cNvPr id="25" name="Pentagon 24"/>
          <p:cNvSpPr/>
          <p:nvPr/>
        </p:nvSpPr>
        <p:spPr>
          <a:xfrm>
            <a:off x="5943600" y="1600200"/>
            <a:ext cx="2844000" cy="381000"/>
          </a:xfrm>
          <a:prstGeom prst="homePlate">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人力资源引擎</a:t>
            </a:r>
            <a:endParaRPr lang="zh-CN" altLang="en-US" sz="1400" b="1">
              <a:latin typeface="微软雅黑" panose="020b0503020204020204" pitchFamily="34" charset="-122"/>
              <a:ea typeface="微软雅黑" panose="020b0503020204020204" pitchFamily="34" charset="-122"/>
            </a:endParaRPr>
          </a:p>
        </p:txBody>
      </p:sp>
      <p:sp>
        <p:nvSpPr>
          <p:cNvPr id="26" name="Pentagon 25"/>
          <p:cNvSpPr/>
          <p:nvPr/>
        </p:nvSpPr>
        <p:spPr>
          <a:xfrm>
            <a:off x="3276600" y="1600200"/>
            <a:ext cx="2844000" cy="381000"/>
          </a:xfrm>
          <a:prstGeom prst="homePlate">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国海投行</a:t>
            </a:r>
            <a:r>
              <a:rPr lang="en-US" altLang="zh-CN" sz="1400" b="1" smtClean="0">
                <a:latin typeface="微软雅黑" panose="020b0503020204020204" pitchFamily="34" charset="-122"/>
                <a:ea typeface="微软雅黑" panose="020b0503020204020204" pitchFamily="34" charset="-122"/>
              </a:rPr>
              <a:t>2.0</a:t>
            </a:r>
            <a:r>
              <a:rPr lang="zh-CN" altLang="en-US" sz="1400" b="1" smtClean="0">
                <a:latin typeface="微软雅黑" panose="020b0503020204020204" pitchFamily="34" charset="-122"/>
                <a:ea typeface="微软雅黑" panose="020b0503020204020204" pitchFamily="34" charset="-122"/>
              </a:rPr>
              <a:t>定</a:t>
            </a:r>
            <a:r>
              <a:rPr lang="zh-CN" altLang="en-US" sz="1400" b="1">
                <a:latin typeface="微软雅黑" panose="020b0503020204020204" pitchFamily="34" charset="-122"/>
                <a:ea typeface="微软雅黑" panose="020b0503020204020204" pitchFamily="34" charset="-122"/>
              </a:rPr>
              <a:t>位</a:t>
            </a:r>
          </a:p>
        </p:txBody>
      </p:sp>
      <p:sp>
        <p:nvSpPr>
          <p:cNvPr id="27" name="Pentagon 26"/>
          <p:cNvSpPr/>
          <p:nvPr/>
        </p:nvSpPr>
        <p:spPr>
          <a:xfrm>
            <a:off x="609600" y="1600200"/>
            <a:ext cx="2844000" cy="381000"/>
          </a:xfrm>
          <a:prstGeom prst="homePlate">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投行内外部环境</a:t>
            </a:r>
            <a:endParaRPr lang="zh-CN" altLang="en-US" sz="1400" b="1">
              <a:latin typeface="微软雅黑" panose="020b0503020204020204" pitchFamily="34" charset="-122"/>
              <a:ea typeface="微软雅黑" panose="020b0503020204020204" pitchFamily="34" charset="-122"/>
            </a:endParaRPr>
          </a:p>
        </p:txBody>
      </p:sp>
      <p:sp>
        <p:nvSpPr>
          <p:cNvPr id="28" name="矩形 3"/>
          <p:cNvSpPr/>
          <p:nvPr/>
        </p:nvSpPr>
        <p:spPr>
          <a:xfrm>
            <a:off x="6550968" y="3424235"/>
            <a:ext cx="1600200" cy="9144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rgbClr val="000000"/>
                </a:solidFill>
                <a:latin typeface="微软雅黑" panose="020b0503020204020204" pitchFamily="34" charset="-122"/>
                <a:ea typeface="微软雅黑" panose="020b0503020204020204" pitchFamily="34" charset="-122"/>
              </a:rPr>
              <a:t>人才管理</a:t>
            </a:r>
          </a:p>
        </p:txBody>
      </p:sp>
      <p:sp>
        <p:nvSpPr>
          <p:cNvPr id="17" name="椭圆 45"/>
          <p:cNvSpPr/>
          <p:nvPr/>
        </p:nvSpPr>
        <p:spPr>
          <a:xfrm>
            <a:off x="6428096" y="3390900"/>
            <a:ext cx="245744" cy="228600"/>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sz="1400" b="1">
                <a:solidFill>
                  <a:srgbClr val="FFFFFF"/>
                </a:solidFill>
                <a:latin typeface="微软雅黑" panose="020b0503020204020204" pitchFamily="34" charset="-122"/>
                <a:ea typeface="微软雅黑" panose="020b0503020204020204" pitchFamily="34" charset="-122"/>
              </a:rPr>
              <a:t>5</a:t>
            </a:r>
          </a:p>
        </p:txBody>
      </p:sp>
      <p:sp>
        <p:nvSpPr>
          <p:cNvPr id="29" name="椭圆 45"/>
          <p:cNvSpPr/>
          <p:nvPr/>
        </p:nvSpPr>
        <p:spPr>
          <a:xfrm>
            <a:off x="6428096" y="4567235"/>
            <a:ext cx="245744" cy="228600"/>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sz="1400" b="1" smtClean="0">
                <a:solidFill>
                  <a:srgbClr val="FFFFFF"/>
                </a:solidFill>
                <a:latin typeface="微软雅黑" panose="020b0503020204020204" pitchFamily="34" charset="-122"/>
                <a:ea typeface="微软雅黑" panose="020b0503020204020204" pitchFamily="34" charset="-122"/>
              </a:rPr>
              <a:t>6</a:t>
            </a:r>
            <a:endParaRPr lang="en-US" sz="1400" b="1">
              <a:solidFill>
                <a:srgbClr val="FFFFFF"/>
              </a:solidFill>
              <a:latin typeface="微软雅黑" panose="020b0503020204020204" pitchFamily="34" charset="-122"/>
              <a:ea typeface="微软雅黑" panose="020b0503020204020204" pitchFamily="34" charset="-122"/>
            </a:endParaRPr>
          </a:p>
        </p:txBody>
      </p:sp>
    </p:spTree>
    <p:custDataLst>
      <p:tags r:id="rId4"/>
    </p:custDataLst>
    <p:extLst>
      <p:ext uri="{BB962C8B-B14F-4D97-AF65-F5344CB8AC3E}">
        <p14:creationId xmlns:p14="http://schemas.microsoft.com/office/powerpoint/2010/main" val="2023802643"/>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Footer Placeholder 2"/>
          <p:cNvSpPr>
            <a:spLocks noGrp="1"/>
          </p:cNvSpPr>
          <p:nvPr>
            <p:ph type="ftr" sz="quarter" idx="11"/>
          </p:nvPr>
        </p:nvSpPr>
        <p:spPr>
          <a:xfrm>
            <a:off x="457199" y="6400800"/>
            <a:ext cx="5277853" cy="184666"/>
          </a:xfrm>
        </p:spPr>
        <p:txBody>
          <a:bodyPr/>
          <a:lstStyle/>
          <a:p>
            <a:r>
              <a:rPr lang="en-GB" smtClean="0">
                <a:solidFill>
                  <a:prstClr val="black"/>
                </a:solidFill>
                <a:latin typeface="微软雅黑" panose="020b0503020204020204" pitchFamily="34" charset="-122"/>
                <a:ea typeface="微软雅黑" panose="020b0503020204020204" pitchFamily="34" charset="-122"/>
              </a:rPr>
              <a:t>© [yyyy] Willis Towers Watson. All rights reserved. Proprietary and Confidential. For Willis Towers Watson and Willis Towers Watson client use only.</a:t>
            </a:r>
            <a:endParaRPr lang="en-US">
              <a:solidFill>
                <a:prstClr val="black"/>
              </a:solidFill>
              <a:latin typeface="微软雅黑" panose="020b0503020204020204" pitchFamily="34" charset="-122"/>
              <a:ea typeface="微软雅黑" panose="020b0503020204020204" pitchFamily="34" charset="-122"/>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latin typeface="微软雅黑" panose="020b0503020204020204" pitchFamily="34" charset="-122"/>
                <a:ea typeface="微软雅黑" panose="020b0503020204020204" pitchFamily="34" charset="-122"/>
              </a:rPr>
              <a:t>3</a:t>
            </a:fld>
            <a:endParaRPr lang="en-US">
              <a:solidFill>
                <a:prstClr val="black"/>
              </a:solidFill>
              <a:latin typeface="微软雅黑" panose="020b0503020204020204" pitchFamily="34" charset="-122"/>
              <a:ea typeface="微软雅黑" panose="020b0503020204020204" pitchFamily="34" charset="-122"/>
            </a:endParaRPr>
          </a:p>
        </p:txBody>
      </p:sp>
      <p:sp>
        <p:nvSpPr>
          <p:cNvPr id="5" name="Text Placeholder 4"/>
          <p:cNvSpPr>
            <a:spLocks noGrp="1"/>
          </p:cNvSpPr>
          <p:nvPr>
            <p:ph type="body" sz="quarter" idx="13"/>
          </p:nvPr>
        </p:nvSpPr>
        <p:spPr>
          <a:xfrm>
            <a:off x="479350" y="837028"/>
            <a:ext cx="8229600" cy="276999"/>
          </a:xfrm>
        </p:spPr>
        <p:txBody>
          <a:bodyPr>
            <a:normAutofit/>
          </a:bodyPr>
          <a:lstStyle/>
          <a:p>
            <a:r>
              <a:rPr lang="zh-CN" altLang="en-US" b="1" smtClean="0">
                <a:latin typeface="微软雅黑" panose="020b0503020204020204" pitchFamily="34" charset="-122"/>
                <a:ea typeface="微软雅黑" panose="020b0503020204020204" pitchFamily="34" charset="-122"/>
              </a:rPr>
              <a:t>为的是长</a:t>
            </a:r>
            <a:r>
              <a:rPr lang="zh-CN" altLang="en-US" b="1">
                <a:latin typeface="微软雅黑" panose="020b0503020204020204" pitchFamily="34" charset="-122"/>
                <a:ea typeface="微软雅黑" panose="020b0503020204020204" pitchFamily="34" charset="-122"/>
              </a:rPr>
              <a:t>期稳定提升股东、公司、员工三方利益</a:t>
            </a:r>
          </a:p>
        </p:txBody>
      </p:sp>
      <p:sp>
        <p:nvSpPr>
          <p:cNvPr id="17" name="Rectangle 16"/>
          <p:cNvSpPr/>
          <p:nvPr/>
        </p:nvSpPr>
        <p:spPr>
          <a:xfrm>
            <a:off x="674225" y="1302708"/>
            <a:ext cx="1497496" cy="3600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bg1"/>
                </a:solidFill>
                <a:latin typeface="微软雅黑" panose="020b0503020204020204" pitchFamily="34" charset="-122"/>
                <a:ea typeface="微软雅黑" panose="020b0503020204020204" pitchFamily="34" charset="-122"/>
              </a:rPr>
              <a:t>投资银行</a:t>
            </a:r>
            <a:r>
              <a:rPr lang="en-US" altLang="zh-CN" sz="1600" b="1" smtClean="0">
                <a:solidFill>
                  <a:schemeClr val="bg1"/>
                </a:solidFill>
                <a:latin typeface="微软雅黑" panose="020b0503020204020204" pitchFamily="34" charset="-122"/>
                <a:ea typeface="微软雅黑" panose="020b0503020204020204" pitchFamily="34" charset="-122"/>
              </a:rPr>
              <a:t>1.0</a:t>
            </a:r>
            <a:endParaRPr lang="zh-CN" altLang="en-US" sz="1600" b="1">
              <a:solidFill>
                <a:schemeClr val="bg1"/>
              </a:solidFill>
              <a:latin typeface="微软雅黑" panose="020b0503020204020204" pitchFamily="34" charset="-122"/>
              <a:ea typeface="微软雅黑" panose="020b0503020204020204" pitchFamily="34" charset="-122"/>
            </a:endParaRPr>
          </a:p>
        </p:txBody>
      </p:sp>
      <p:sp>
        <p:nvSpPr>
          <p:cNvPr id="30" name="Rectangle 29"/>
          <p:cNvSpPr/>
          <p:nvPr/>
        </p:nvSpPr>
        <p:spPr>
          <a:xfrm>
            <a:off x="6462090" y="1302708"/>
            <a:ext cx="1497496" cy="3600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bg1"/>
                </a:solidFill>
                <a:latin typeface="微软雅黑" panose="020b0503020204020204" pitchFamily="34" charset="-122"/>
                <a:ea typeface="微软雅黑" panose="020b0503020204020204" pitchFamily="34" charset="-122"/>
              </a:rPr>
              <a:t>投资银行</a:t>
            </a:r>
            <a:r>
              <a:rPr lang="en-US" altLang="zh-CN" sz="1600" b="1" smtClean="0">
                <a:solidFill>
                  <a:schemeClr val="bg1"/>
                </a:solidFill>
                <a:latin typeface="微软雅黑" panose="020b0503020204020204" pitchFamily="34" charset="-122"/>
                <a:ea typeface="微软雅黑" panose="020b0503020204020204" pitchFamily="34" charset="-122"/>
              </a:rPr>
              <a:t>3.0</a:t>
            </a:r>
            <a:endParaRPr lang="zh-CN" altLang="en-US" sz="1600" b="1">
              <a:solidFill>
                <a:schemeClr val="bg1"/>
              </a:solidFill>
              <a:latin typeface="微软雅黑" panose="020b0503020204020204" pitchFamily="34" charset="-122"/>
              <a:ea typeface="微软雅黑" panose="020b0503020204020204" pitchFamily="34" charset="-122"/>
            </a:endParaRPr>
          </a:p>
        </p:txBody>
      </p:sp>
      <p:sp>
        <p:nvSpPr>
          <p:cNvPr id="87" name="Rectangle 86"/>
          <p:cNvSpPr/>
          <p:nvPr/>
        </p:nvSpPr>
        <p:spPr>
          <a:xfrm>
            <a:off x="3066260" y="3595858"/>
            <a:ext cx="2622673" cy="453770"/>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承销平台</a:t>
            </a:r>
          </a:p>
        </p:txBody>
      </p:sp>
      <p:sp>
        <p:nvSpPr>
          <p:cNvPr id="91" name="Rectangle 19"/>
          <p:cNvSpPr/>
          <p:nvPr/>
        </p:nvSpPr>
        <p:spPr>
          <a:xfrm>
            <a:off x="323528" y="2377918"/>
            <a:ext cx="631681" cy="585874"/>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400" smtClean="0">
                <a:solidFill>
                  <a:prstClr val="black"/>
                </a:solidFill>
                <a:latin typeface="微软雅黑" panose="020b0503020204020204" pitchFamily="34" charset="-122"/>
                <a:ea typeface="微软雅黑" panose="020b0503020204020204" pitchFamily="34" charset="-122"/>
              </a:rPr>
              <a:t>团队</a:t>
            </a:r>
            <a:r>
              <a:rPr lang="en-US" altLang="zh-CN" sz="1400">
                <a:solidFill>
                  <a:prstClr val="black"/>
                </a:solidFill>
                <a:latin typeface="微软雅黑" panose="020b0503020204020204" pitchFamily="34" charset="-122"/>
                <a:ea typeface="微软雅黑" panose="020b0503020204020204" pitchFamily="34" charset="-122"/>
              </a:rPr>
              <a:t>1</a:t>
            </a:r>
            <a:endParaRPr lang="en-US" altLang="zh-CN" sz="1400" smtClean="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承揽</a:t>
            </a:r>
            <a:endParaRPr lang="en-US" altLang="zh-CN" sz="140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a:t>
            </a:r>
            <a:r>
              <a:rPr lang="zh-CN" altLang="en-US" sz="1400" smtClean="0">
                <a:solidFill>
                  <a:prstClr val="black"/>
                </a:solidFill>
                <a:latin typeface="微软雅黑" panose="020b0503020204020204" pitchFamily="34" charset="-122"/>
                <a:ea typeface="微软雅黑" panose="020b0503020204020204" pitchFamily="34" charset="-122"/>
              </a:rPr>
              <a:t>做</a:t>
            </a:r>
            <a:endParaRPr lang="zh-CN" altLang="en-US" sz="1400">
              <a:solidFill>
                <a:prstClr val="black"/>
              </a:solidFill>
              <a:latin typeface="微软雅黑" panose="020b0503020204020204" pitchFamily="34" charset="-122"/>
              <a:ea typeface="微软雅黑" panose="020b0503020204020204" pitchFamily="34" charset="-122"/>
            </a:endParaRPr>
          </a:p>
        </p:txBody>
      </p:sp>
      <p:sp>
        <p:nvSpPr>
          <p:cNvPr id="80" name="Rectangle 79"/>
          <p:cNvSpPr/>
          <p:nvPr/>
        </p:nvSpPr>
        <p:spPr>
          <a:xfrm>
            <a:off x="1125639" y="2798194"/>
            <a:ext cx="590450" cy="4887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rgbClr val="E65032"/>
                </a:solidFill>
                <a:latin typeface="微软雅黑" panose="020b0503020204020204" pitchFamily="34" charset="-122"/>
                <a:ea typeface="微软雅黑" panose="020b0503020204020204" pitchFamily="34" charset="-122"/>
              </a:rPr>
              <a:t>投行</a:t>
            </a:r>
            <a:endParaRPr lang="en-US" altLang="zh-CN" sz="1400" b="1" smtClean="0">
              <a:solidFill>
                <a:srgbClr val="E65032"/>
              </a:solidFill>
              <a:latin typeface="微软雅黑" panose="020b0503020204020204" pitchFamily="34" charset="-122"/>
              <a:ea typeface="微软雅黑" panose="020b0503020204020204" pitchFamily="34" charset="-122"/>
            </a:endParaRPr>
          </a:p>
          <a:p>
            <a:pPr algn="ctr"/>
            <a:r>
              <a:rPr lang="zh-CN" altLang="en-US" sz="1400" b="1" smtClean="0">
                <a:solidFill>
                  <a:srgbClr val="E65032"/>
                </a:solidFill>
                <a:latin typeface="微软雅黑" panose="020b0503020204020204" pitchFamily="34" charset="-122"/>
                <a:ea typeface="微软雅黑" panose="020b0503020204020204" pitchFamily="34" charset="-122"/>
              </a:rPr>
              <a:t>牌照</a:t>
            </a:r>
            <a:endParaRPr lang="zh-CN" altLang="en-US" sz="1400" b="1">
              <a:solidFill>
                <a:srgbClr val="E65032"/>
              </a:solidFill>
              <a:latin typeface="微软雅黑" panose="020b0503020204020204" pitchFamily="34" charset="-122"/>
              <a:ea typeface="微软雅黑" panose="020b0503020204020204" pitchFamily="34" charset="-122"/>
            </a:endParaRPr>
          </a:p>
        </p:txBody>
      </p:sp>
      <p:sp>
        <p:nvSpPr>
          <p:cNvPr id="12" name="矩形 11"/>
          <p:cNvSpPr/>
          <p:nvPr/>
        </p:nvSpPr>
        <p:spPr>
          <a:xfrm>
            <a:off x="5724128" y="1590700"/>
            <a:ext cx="3038741" cy="382970"/>
          </a:xfrm>
          <a:prstGeom prst="rect">
            <a:avLst/>
          </a:prstGeom>
          <a:no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prstClr val="black"/>
                </a:solidFill>
                <a:latin typeface="微软雅黑" panose="020b0503020204020204" pitchFamily="34" charset="-122"/>
                <a:ea typeface="微软雅黑" panose="020b0503020204020204" pitchFamily="34" charset="-122"/>
              </a:rPr>
              <a:t>板块化</a:t>
            </a:r>
            <a:r>
              <a:rPr lang="zh-CN" altLang="en-US" sz="1400" b="1">
                <a:solidFill>
                  <a:prstClr val="black"/>
                </a:solidFill>
                <a:latin typeface="微软雅黑" panose="020b0503020204020204" pitchFamily="34" charset="-122"/>
                <a:ea typeface="微软雅黑" panose="020b0503020204020204" pitchFamily="34" charset="-122"/>
              </a:rPr>
              <a:t>运</a:t>
            </a:r>
            <a:r>
              <a:rPr lang="zh-CN" altLang="en-US" sz="1400" b="1" smtClean="0">
                <a:solidFill>
                  <a:prstClr val="black"/>
                </a:solidFill>
                <a:latin typeface="微软雅黑" panose="020b0503020204020204" pitchFamily="34" charset="-122"/>
                <a:ea typeface="微软雅黑" panose="020b0503020204020204" pitchFamily="34" charset="-122"/>
              </a:rPr>
              <a:t>作，形成公司平台优势</a:t>
            </a:r>
            <a:endParaRPr lang="zh-CN" altLang="en-US" sz="1400" b="1">
              <a:solidFill>
                <a:prstClr val="black"/>
              </a:solidFill>
              <a:latin typeface="微软雅黑" panose="020b0503020204020204" pitchFamily="34" charset="-122"/>
              <a:ea typeface="微软雅黑" panose="020b0503020204020204" pitchFamily="34" charset="-122"/>
            </a:endParaRPr>
          </a:p>
        </p:txBody>
      </p:sp>
      <p:sp>
        <p:nvSpPr>
          <p:cNvPr id="102" name="矩形 101"/>
          <p:cNvSpPr/>
          <p:nvPr/>
        </p:nvSpPr>
        <p:spPr>
          <a:xfrm>
            <a:off x="588962" y="1641791"/>
            <a:ext cx="1695772" cy="336376"/>
          </a:xfrm>
          <a:prstGeom prst="rect">
            <a:avLst/>
          </a:prstGeom>
          <a:no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dist"/>
            <a:r>
              <a:rPr lang="zh-CN" altLang="en-US" sz="1400" b="1">
                <a:solidFill>
                  <a:prstClr val="black"/>
                </a:solidFill>
                <a:latin typeface="微软雅黑" panose="020b0503020204020204" pitchFamily="34" charset="-122"/>
                <a:ea typeface="微软雅黑" panose="020b0503020204020204" pitchFamily="34" charset="-122"/>
              </a:rPr>
              <a:t>以投行牌照为中</a:t>
            </a:r>
            <a:r>
              <a:rPr lang="zh-CN" altLang="en-US" sz="1400" b="1" smtClean="0">
                <a:solidFill>
                  <a:prstClr val="black"/>
                </a:solidFill>
                <a:latin typeface="微软雅黑" panose="020b0503020204020204" pitchFamily="34" charset="-122"/>
                <a:ea typeface="微软雅黑" panose="020b0503020204020204" pitchFamily="34" charset="-122"/>
              </a:rPr>
              <a:t>心</a:t>
            </a:r>
            <a:endParaRPr lang="zh-CN" altLang="en-US" sz="1400" b="1">
              <a:solidFill>
                <a:prstClr val="black"/>
              </a:solidFill>
              <a:latin typeface="微软雅黑" panose="020b0503020204020204" pitchFamily="34" charset="-122"/>
              <a:ea typeface="微软雅黑" panose="020b0503020204020204" pitchFamily="34" charset="-122"/>
            </a:endParaRPr>
          </a:p>
        </p:txBody>
      </p:sp>
      <p:sp>
        <p:nvSpPr>
          <p:cNvPr id="55" name="Rectangle 19"/>
          <p:cNvSpPr/>
          <p:nvPr/>
        </p:nvSpPr>
        <p:spPr>
          <a:xfrm>
            <a:off x="1087355" y="2053008"/>
            <a:ext cx="631681" cy="585874"/>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400" smtClean="0">
                <a:solidFill>
                  <a:prstClr val="black"/>
                </a:solidFill>
                <a:latin typeface="微软雅黑" panose="020b0503020204020204" pitchFamily="34" charset="-122"/>
                <a:ea typeface="微软雅黑" panose="020b0503020204020204" pitchFamily="34" charset="-122"/>
              </a:rPr>
              <a:t>团队</a:t>
            </a:r>
            <a:r>
              <a:rPr lang="en-US" altLang="zh-CN" sz="1400">
                <a:solidFill>
                  <a:prstClr val="black"/>
                </a:solidFill>
                <a:latin typeface="微软雅黑" panose="020b0503020204020204" pitchFamily="34" charset="-122"/>
                <a:ea typeface="微软雅黑" panose="020b0503020204020204" pitchFamily="34" charset="-122"/>
              </a:rPr>
              <a:t>2</a:t>
            </a:r>
            <a:endParaRPr lang="en-US" altLang="zh-CN" sz="1400" smtClean="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承揽</a:t>
            </a:r>
            <a:endParaRPr lang="en-US" altLang="zh-CN" sz="140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a:t>
            </a:r>
            <a:r>
              <a:rPr lang="zh-CN" altLang="en-US" sz="1400" smtClean="0">
                <a:solidFill>
                  <a:prstClr val="black"/>
                </a:solidFill>
                <a:latin typeface="微软雅黑" panose="020b0503020204020204" pitchFamily="34" charset="-122"/>
                <a:ea typeface="微软雅黑" panose="020b0503020204020204" pitchFamily="34" charset="-122"/>
              </a:rPr>
              <a:t>做</a:t>
            </a:r>
            <a:endParaRPr lang="zh-CN" altLang="en-US" sz="1400">
              <a:solidFill>
                <a:prstClr val="black"/>
              </a:solidFill>
              <a:latin typeface="微软雅黑" panose="020b0503020204020204" pitchFamily="34" charset="-122"/>
              <a:ea typeface="微软雅黑" panose="020b0503020204020204" pitchFamily="34" charset="-122"/>
            </a:endParaRPr>
          </a:p>
        </p:txBody>
      </p:sp>
      <p:sp>
        <p:nvSpPr>
          <p:cNvPr id="56" name="Rectangle 19"/>
          <p:cNvSpPr/>
          <p:nvPr/>
        </p:nvSpPr>
        <p:spPr>
          <a:xfrm>
            <a:off x="1851182" y="2363240"/>
            <a:ext cx="631681" cy="585874"/>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400" smtClean="0">
                <a:solidFill>
                  <a:prstClr val="black"/>
                </a:solidFill>
                <a:latin typeface="微软雅黑" panose="020b0503020204020204" pitchFamily="34" charset="-122"/>
                <a:ea typeface="微软雅黑" panose="020b0503020204020204" pitchFamily="34" charset="-122"/>
              </a:rPr>
              <a:t>团队</a:t>
            </a:r>
            <a:r>
              <a:rPr lang="en-US" altLang="zh-CN" sz="1400">
                <a:solidFill>
                  <a:prstClr val="black"/>
                </a:solidFill>
                <a:latin typeface="微软雅黑" panose="020b0503020204020204" pitchFamily="34" charset="-122"/>
                <a:ea typeface="微软雅黑" panose="020b0503020204020204" pitchFamily="34" charset="-122"/>
              </a:rPr>
              <a:t>3</a:t>
            </a:r>
            <a:endParaRPr lang="en-US" altLang="zh-CN" sz="1400" smtClean="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承揽</a:t>
            </a:r>
            <a:endParaRPr lang="en-US" altLang="zh-CN" sz="140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a:t>
            </a:r>
            <a:r>
              <a:rPr lang="zh-CN" altLang="en-US" sz="1400" smtClean="0">
                <a:solidFill>
                  <a:prstClr val="black"/>
                </a:solidFill>
                <a:latin typeface="微软雅黑" panose="020b0503020204020204" pitchFamily="34" charset="-122"/>
                <a:ea typeface="微软雅黑" panose="020b0503020204020204" pitchFamily="34" charset="-122"/>
              </a:rPr>
              <a:t>做</a:t>
            </a:r>
            <a:endParaRPr lang="zh-CN" altLang="en-US" sz="1400">
              <a:solidFill>
                <a:prstClr val="black"/>
              </a:solidFill>
              <a:latin typeface="微软雅黑" panose="020b0503020204020204" pitchFamily="34" charset="-122"/>
              <a:ea typeface="微软雅黑" panose="020b0503020204020204" pitchFamily="34" charset="-122"/>
            </a:endParaRPr>
          </a:p>
        </p:txBody>
      </p:sp>
      <p:sp>
        <p:nvSpPr>
          <p:cNvPr id="57" name="Rectangle 19"/>
          <p:cNvSpPr/>
          <p:nvPr/>
        </p:nvSpPr>
        <p:spPr>
          <a:xfrm>
            <a:off x="337403" y="3160884"/>
            <a:ext cx="631681" cy="585874"/>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团</a:t>
            </a:r>
            <a:r>
              <a:rPr lang="zh-CN" altLang="en-US" sz="1400" smtClean="0">
                <a:solidFill>
                  <a:prstClr val="black"/>
                </a:solidFill>
                <a:latin typeface="微软雅黑" panose="020b0503020204020204" pitchFamily="34" charset="-122"/>
                <a:ea typeface="微软雅黑" panose="020b0503020204020204" pitchFamily="34" charset="-122"/>
              </a:rPr>
              <a:t>队</a:t>
            </a:r>
            <a:r>
              <a:rPr lang="en-US" altLang="zh-CN" sz="1400" smtClean="0">
                <a:solidFill>
                  <a:prstClr val="black"/>
                </a:solidFill>
                <a:latin typeface="微软雅黑" panose="020b0503020204020204" pitchFamily="34" charset="-122"/>
                <a:ea typeface="微软雅黑" panose="020b0503020204020204" pitchFamily="34" charset="-122"/>
              </a:rPr>
              <a:t>3</a:t>
            </a:r>
            <a:endParaRPr lang="en-US" altLang="zh-CN" sz="140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承揽</a:t>
            </a:r>
            <a:endParaRPr lang="en-US" altLang="zh-CN" sz="140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承做</a:t>
            </a:r>
          </a:p>
        </p:txBody>
      </p:sp>
      <p:sp>
        <p:nvSpPr>
          <p:cNvPr id="58" name="Rectangle 19"/>
          <p:cNvSpPr/>
          <p:nvPr/>
        </p:nvSpPr>
        <p:spPr>
          <a:xfrm>
            <a:off x="1087355" y="3525386"/>
            <a:ext cx="631681" cy="585874"/>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团</a:t>
            </a:r>
            <a:r>
              <a:rPr lang="zh-CN" altLang="en-US" sz="1400" smtClean="0">
                <a:solidFill>
                  <a:prstClr val="black"/>
                </a:solidFill>
                <a:latin typeface="微软雅黑" panose="020b0503020204020204" pitchFamily="34" charset="-122"/>
                <a:ea typeface="微软雅黑" panose="020b0503020204020204" pitchFamily="34" charset="-122"/>
              </a:rPr>
              <a:t>队</a:t>
            </a:r>
            <a:r>
              <a:rPr lang="en-US" altLang="zh-CN" sz="1400" smtClean="0">
                <a:solidFill>
                  <a:prstClr val="black"/>
                </a:solidFill>
                <a:latin typeface="微软雅黑" panose="020b0503020204020204" pitchFamily="34" charset="-122"/>
                <a:ea typeface="微软雅黑" panose="020b0503020204020204" pitchFamily="34" charset="-122"/>
              </a:rPr>
              <a:t>4</a:t>
            </a:r>
            <a:endParaRPr lang="en-US" altLang="zh-CN" sz="140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承揽</a:t>
            </a:r>
            <a:endParaRPr lang="en-US" altLang="zh-CN" sz="140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承做</a:t>
            </a:r>
          </a:p>
        </p:txBody>
      </p:sp>
      <p:sp>
        <p:nvSpPr>
          <p:cNvPr id="68" name="Rectangle 19"/>
          <p:cNvSpPr/>
          <p:nvPr/>
        </p:nvSpPr>
        <p:spPr>
          <a:xfrm>
            <a:off x="1814510" y="3240950"/>
            <a:ext cx="631681" cy="585874"/>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团</a:t>
            </a:r>
            <a:r>
              <a:rPr lang="zh-CN" altLang="en-US" sz="1400" smtClean="0">
                <a:solidFill>
                  <a:prstClr val="black"/>
                </a:solidFill>
                <a:latin typeface="微软雅黑" panose="020b0503020204020204" pitchFamily="34" charset="-122"/>
                <a:ea typeface="微软雅黑" panose="020b0503020204020204" pitchFamily="34" charset="-122"/>
              </a:rPr>
              <a:t>队</a:t>
            </a:r>
            <a:r>
              <a:rPr lang="en-US" altLang="zh-CN" sz="1400" smtClean="0">
                <a:solidFill>
                  <a:prstClr val="black"/>
                </a:solidFill>
                <a:latin typeface="微软雅黑" panose="020b0503020204020204" pitchFamily="34" charset="-122"/>
                <a:ea typeface="微软雅黑" panose="020b0503020204020204" pitchFamily="34" charset="-122"/>
              </a:rPr>
              <a:t>5</a:t>
            </a:r>
            <a:endParaRPr lang="en-US" altLang="zh-CN" sz="140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承揽</a:t>
            </a:r>
            <a:endParaRPr lang="en-US" altLang="zh-CN" sz="140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承做</a:t>
            </a:r>
          </a:p>
        </p:txBody>
      </p:sp>
      <p:sp>
        <p:nvSpPr>
          <p:cNvPr id="60" name="Rectangle 59"/>
          <p:cNvSpPr/>
          <p:nvPr/>
        </p:nvSpPr>
        <p:spPr>
          <a:xfrm>
            <a:off x="3599279" y="1301645"/>
            <a:ext cx="1497496" cy="360000"/>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bg1"/>
                </a:solidFill>
                <a:latin typeface="微软雅黑" panose="020b0503020204020204" pitchFamily="34" charset="-122"/>
                <a:ea typeface="微软雅黑" panose="020b0503020204020204" pitchFamily="34" charset="-122"/>
              </a:rPr>
              <a:t>投资银行</a:t>
            </a:r>
            <a:r>
              <a:rPr lang="en-US" altLang="zh-CN" sz="1600" b="1" smtClean="0">
                <a:solidFill>
                  <a:schemeClr val="bg1"/>
                </a:solidFill>
                <a:latin typeface="微软雅黑" panose="020b0503020204020204" pitchFamily="34" charset="-122"/>
                <a:ea typeface="微软雅黑" panose="020b0503020204020204" pitchFamily="34" charset="-122"/>
              </a:rPr>
              <a:t>2.0</a:t>
            </a:r>
            <a:endParaRPr lang="zh-CN" altLang="en-US" sz="1600" b="1">
              <a:solidFill>
                <a:schemeClr val="bg1"/>
              </a:solidFill>
              <a:latin typeface="微软雅黑" panose="020b0503020204020204" pitchFamily="34" charset="-122"/>
              <a:ea typeface="微软雅黑" panose="020b0503020204020204" pitchFamily="34" charset="-122"/>
            </a:endParaRPr>
          </a:p>
        </p:txBody>
      </p:sp>
      <p:sp>
        <p:nvSpPr>
          <p:cNvPr id="99" name="Rectangle 98"/>
          <p:cNvSpPr/>
          <p:nvPr/>
        </p:nvSpPr>
        <p:spPr>
          <a:xfrm>
            <a:off x="2971925" y="1988840"/>
            <a:ext cx="2783212" cy="2223680"/>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100" name="Rectangle 19"/>
          <p:cNvSpPr/>
          <p:nvPr/>
        </p:nvSpPr>
        <p:spPr>
          <a:xfrm>
            <a:off x="3066260" y="2556123"/>
            <a:ext cx="447091" cy="42268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en-US" altLang="zh-CN" sz="1400" smtClean="0">
                <a:solidFill>
                  <a:prstClr val="black"/>
                </a:solidFill>
                <a:latin typeface="微软雅黑" panose="020b0503020204020204" pitchFamily="34" charset="-122"/>
                <a:ea typeface="微软雅黑" panose="020b0503020204020204" pitchFamily="34" charset="-122"/>
              </a:rPr>
              <a:t>MD</a:t>
            </a:r>
          </a:p>
        </p:txBody>
      </p:sp>
      <p:sp>
        <p:nvSpPr>
          <p:cNvPr id="101" name="Rectangle 19"/>
          <p:cNvSpPr/>
          <p:nvPr/>
        </p:nvSpPr>
        <p:spPr>
          <a:xfrm>
            <a:off x="3565670" y="2556123"/>
            <a:ext cx="434540" cy="422685"/>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en-US" altLang="zh-CN" sz="1400" smtClean="0">
                <a:solidFill>
                  <a:prstClr val="black"/>
                </a:solidFill>
                <a:latin typeface="微软雅黑" panose="020b0503020204020204" pitchFamily="34" charset="-122"/>
                <a:ea typeface="微软雅黑" panose="020b0503020204020204" pitchFamily="34" charset="-122"/>
              </a:rPr>
              <a:t>ED</a:t>
            </a:r>
            <a:endParaRPr lang="en-US" altLang="zh-CN" sz="1400">
              <a:solidFill>
                <a:prstClr val="black"/>
              </a:solidFill>
              <a:latin typeface="微软雅黑" panose="020b0503020204020204" pitchFamily="34" charset="-122"/>
              <a:ea typeface="微软雅黑" panose="020b0503020204020204" pitchFamily="34" charset="-122"/>
            </a:endParaRPr>
          </a:p>
        </p:txBody>
      </p:sp>
      <p:sp>
        <p:nvSpPr>
          <p:cNvPr id="103" name="Rectangle 19"/>
          <p:cNvSpPr/>
          <p:nvPr/>
        </p:nvSpPr>
        <p:spPr>
          <a:xfrm>
            <a:off x="4066298" y="2556275"/>
            <a:ext cx="438601" cy="422685"/>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en-US" altLang="zh-CN" sz="1400" smtClean="0">
                <a:solidFill>
                  <a:prstClr val="black"/>
                </a:solidFill>
                <a:latin typeface="微软雅黑" panose="020b0503020204020204" pitchFamily="34" charset="-122"/>
                <a:ea typeface="微软雅黑" panose="020b0503020204020204" pitchFamily="34" charset="-122"/>
              </a:rPr>
              <a:t>D</a:t>
            </a:r>
            <a:endParaRPr lang="en-US" altLang="zh-CN" sz="1400">
              <a:solidFill>
                <a:prstClr val="black"/>
              </a:solidFill>
              <a:latin typeface="微软雅黑" panose="020b0503020204020204" pitchFamily="34" charset="-122"/>
              <a:ea typeface="微软雅黑" panose="020b0503020204020204" pitchFamily="34" charset="-122"/>
            </a:endParaRPr>
          </a:p>
        </p:txBody>
      </p:sp>
      <p:sp>
        <p:nvSpPr>
          <p:cNvPr id="104" name="矩形 101"/>
          <p:cNvSpPr/>
          <p:nvPr/>
        </p:nvSpPr>
        <p:spPr>
          <a:xfrm>
            <a:off x="3090648" y="2016415"/>
            <a:ext cx="2535577" cy="336376"/>
          </a:xfrm>
          <a:prstGeom prst="rect">
            <a:avLst/>
          </a:prstGeom>
          <a:solidFill>
            <a:srgbClr val="EFEEDE"/>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dist"/>
            <a:r>
              <a:rPr lang="zh-CN" altLang="en-US" sz="1400" b="1" smtClean="0">
                <a:solidFill>
                  <a:srgbClr val="E65032"/>
                </a:solidFill>
                <a:latin typeface="微软雅黑" panose="020b0503020204020204" pitchFamily="34" charset="-122"/>
                <a:ea typeface="微软雅黑" panose="020b0503020204020204" pitchFamily="34" charset="-122"/>
              </a:rPr>
              <a:t>投资银行委员会</a:t>
            </a:r>
            <a:endParaRPr lang="zh-CN" altLang="en-US" sz="1400" b="1">
              <a:solidFill>
                <a:srgbClr val="E65032"/>
              </a:solidFill>
              <a:latin typeface="微软雅黑" panose="020b0503020204020204" pitchFamily="34" charset="-122"/>
              <a:ea typeface="微软雅黑" panose="020b0503020204020204" pitchFamily="34" charset="-122"/>
            </a:endParaRPr>
          </a:p>
        </p:txBody>
      </p:sp>
      <p:sp>
        <p:nvSpPr>
          <p:cNvPr id="62" name="矩形 11"/>
          <p:cNvSpPr/>
          <p:nvPr/>
        </p:nvSpPr>
        <p:spPr>
          <a:xfrm>
            <a:off x="3090648" y="1594916"/>
            <a:ext cx="2490747" cy="380209"/>
          </a:xfrm>
          <a:prstGeom prst="rect">
            <a:avLst/>
          </a:prstGeom>
          <a:no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a:solidFill>
                  <a:prstClr val="black"/>
                </a:solidFill>
                <a:latin typeface="微软雅黑" panose="020b0503020204020204" pitchFamily="34" charset="-122"/>
                <a:ea typeface="微软雅黑" panose="020b0503020204020204" pitchFamily="34" charset="-122"/>
              </a:rPr>
              <a:t>打</a:t>
            </a:r>
            <a:r>
              <a:rPr lang="zh-CN" altLang="en-US" sz="1400" b="1" smtClean="0">
                <a:solidFill>
                  <a:prstClr val="black"/>
                </a:solidFill>
                <a:latin typeface="微软雅黑" panose="020b0503020204020204" pitchFamily="34" charset="-122"/>
                <a:ea typeface="微软雅黑" panose="020b0503020204020204" pitchFamily="34" charset="-122"/>
              </a:rPr>
              <a:t>造板块，做增量、建模式</a:t>
            </a:r>
            <a:endParaRPr lang="zh-CN" altLang="en-US" sz="1400" b="1">
              <a:solidFill>
                <a:prstClr val="black"/>
              </a:solidFill>
              <a:latin typeface="微软雅黑" panose="020b0503020204020204" pitchFamily="34" charset="-122"/>
              <a:ea typeface="微软雅黑" panose="020b0503020204020204" pitchFamily="34" charset="-122"/>
            </a:endParaRPr>
          </a:p>
        </p:txBody>
      </p:sp>
      <p:sp>
        <p:nvSpPr>
          <p:cNvPr id="64" name="Rectangle 63"/>
          <p:cNvSpPr/>
          <p:nvPr/>
        </p:nvSpPr>
        <p:spPr>
          <a:xfrm>
            <a:off x="2999784" y="4291920"/>
            <a:ext cx="1285922" cy="289175"/>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solidFill>
                  <a:prstClr val="white"/>
                </a:solidFill>
                <a:latin typeface="微软雅黑" panose="020b0503020204020204" pitchFamily="34" charset="-122"/>
                <a:ea typeface="微软雅黑" panose="020b0503020204020204" pitchFamily="34" charset="-122"/>
              </a:rPr>
              <a:t>运营</a:t>
            </a:r>
            <a:endParaRPr lang="zh-CN" altLang="en-US" sz="1400">
              <a:solidFill>
                <a:prstClr val="white"/>
              </a:solidFill>
              <a:latin typeface="微软雅黑" panose="020b0503020204020204" pitchFamily="34" charset="-122"/>
              <a:ea typeface="微软雅黑" panose="020b0503020204020204" pitchFamily="34" charset="-122"/>
            </a:endParaRPr>
          </a:p>
        </p:txBody>
      </p:sp>
      <p:sp>
        <p:nvSpPr>
          <p:cNvPr id="65" name="Rectangle 64"/>
          <p:cNvSpPr/>
          <p:nvPr/>
        </p:nvSpPr>
        <p:spPr>
          <a:xfrm>
            <a:off x="4445530" y="4291920"/>
            <a:ext cx="1260310" cy="276920"/>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solidFill>
                  <a:prstClr val="white"/>
                </a:solidFill>
                <a:latin typeface="微软雅黑" panose="020b0503020204020204" pitchFamily="34" charset="-122"/>
                <a:ea typeface="微软雅黑" panose="020b0503020204020204" pitchFamily="34" charset="-122"/>
              </a:rPr>
              <a:t>质控内核</a:t>
            </a:r>
            <a:endParaRPr lang="zh-CN" altLang="en-US" sz="1400">
              <a:solidFill>
                <a:prstClr val="white"/>
              </a:solidFill>
              <a:latin typeface="微软雅黑" panose="020b0503020204020204" pitchFamily="34" charset="-122"/>
              <a:ea typeface="微软雅黑" panose="020b0503020204020204" pitchFamily="34" charset="-122"/>
            </a:endParaRPr>
          </a:p>
        </p:txBody>
      </p:sp>
      <p:sp>
        <p:nvSpPr>
          <p:cNvPr id="77" name="Rectangle 76"/>
          <p:cNvSpPr/>
          <p:nvPr/>
        </p:nvSpPr>
        <p:spPr>
          <a:xfrm>
            <a:off x="6286892" y="3470556"/>
            <a:ext cx="1681200" cy="285728"/>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400">
                <a:solidFill>
                  <a:prstClr val="black"/>
                </a:solidFill>
                <a:latin typeface="微软雅黑" panose="020b0503020204020204" pitchFamily="34" charset="-122"/>
                <a:ea typeface="微软雅黑" panose="020b0503020204020204" pitchFamily="34" charset="-122"/>
              </a:rPr>
              <a:t>承销平台</a:t>
            </a:r>
          </a:p>
        </p:txBody>
      </p:sp>
      <p:sp>
        <p:nvSpPr>
          <p:cNvPr id="78" name="Rectangle 77"/>
          <p:cNvSpPr/>
          <p:nvPr/>
        </p:nvSpPr>
        <p:spPr>
          <a:xfrm>
            <a:off x="6211532" y="1988840"/>
            <a:ext cx="2295808" cy="2241008"/>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83" name="矩形 101"/>
          <p:cNvSpPr/>
          <p:nvPr/>
        </p:nvSpPr>
        <p:spPr>
          <a:xfrm>
            <a:off x="6330256" y="2016415"/>
            <a:ext cx="1695772" cy="336376"/>
          </a:xfrm>
          <a:prstGeom prst="rect">
            <a:avLst/>
          </a:prstGeom>
          <a:solidFill>
            <a:srgbClr val="EFEEDE"/>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dist"/>
            <a:r>
              <a:rPr lang="zh-CN" altLang="en-US" sz="1400" b="1">
                <a:solidFill>
                  <a:srgbClr val="E65032"/>
                </a:solidFill>
                <a:latin typeface="微软雅黑" panose="020b0503020204020204" pitchFamily="34" charset="-122"/>
                <a:ea typeface="微软雅黑" panose="020b0503020204020204" pitchFamily="34" charset="-122"/>
              </a:rPr>
              <a:t>投资银行委员会</a:t>
            </a:r>
          </a:p>
        </p:txBody>
      </p:sp>
      <p:sp>
        <p:nvSpPr>
          <p:cNvPr id="114" name="Rectangle 113"/>
          <p:cNvSpPr/>
          <p:nvPr/>
        </p:nvSpPr>
        <p:spPr>
          <a:xfrm>
            <a:off x="6286892" y="3819954"/>
            <a:ext cx="1681200" cy="285728"/>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400">
                <a:solidFill>
                  <a:schemeClr val="tx1"/>
                </a:solidFill>
                <a:latin typeface="微软雅黑" panose="020b0503020204020204" pitchFamily="34" charset="-122"/>
                <a:ea typeface="微软雅黑" panose="020b0503020204020204" pitchFamily="34" charset="-122"/>
              </a:rPr>
              <a:t>承做人才池</a:t>
            </a:r>
          </a:p>
        </p:txBody>
      </p:sp>
      <p:sp>
        <p:nvSpPr>
          <p:cNvPr id="23" name="Isosceles Triangle 22"/>
          <p:cNvSpPr/>
          <p:nvPr/>
        </p:nvSpPr>
        <p:spPr>
          <a:xfrm rot="5400000">
            <a:off x="2002716" y="2743054"/>
            <a:ext cx="1440160" cy="238075"/>
          </a:xfrm>
          <a:prstGeom prst="triangle">
            <a:avLst/>
          </a:prstGeom>
          <a:solidFill>
            <a:srgbClr val="E650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17" name="Isosceles Triangle 116"/>
          <p:cNvSpPr/>
          <p:nvPr/>
        </p:nvSpPr>
        <p:spPr>
          <a:xfrm rot="5400000">
            <a:off x="5251998" y="2763770"/>
            <a:ext cx="1440160" cy="238075"/>
          </a:xfrm>
          <a:prstGeom prst="triangle">
            <a:avLst/>
          </a:prstGeom>
          <a:solidFill>
            <a:srgbClr val="E650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6" name="Rectangle 125"/>
          <p:cNvSpPr/>
          <p:nvPr/>
        </p:nvSpPr>
        <p:spPr>
          <a:xfrm>
            <a:off x="6189011" y="4293096"/>
            <a:ext cx="1080000" cy="288000"/>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a:solidFill>
                  <a:prstClr val="white"/>
                </a:solidFill>
                <a:latin typeface="微软雅黑" panose="020b0503020204020204" pitchFamily="34" charset="-122"/>
                <a:ea typeface="微软雅黑" panose="020b0503020204020204" pitchFamily="34" charset="-122"/>
              </a:rPr>
              <a:t>运营</a:t>
            </a:r>
          </a:p>
        </p:txBody>
      </p:sp>
      <p:sp>
        <p:nvSpPr>
          <p:cNvPr id="127" name="Rectangle 126"/>
          <p:cNvSpPr/>
          <p:nvPr/>
        </p:nvSpPr>
        <p:spPr>
          <a:xfrm>
            <a:off x="7432724" y="4293096"/>
            <a:ext cx="1080000" cy="288000"/>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solidFill>
                  <a:prstClr val="white"/>
                </a:solidFill>
                <a:latin typeface="微软雅黑" panose="020b0503020204020204" pitchFamily="34" charset="-122"/>
                <a:ea typeface="微软雅黑" panose="020b0503020204020204" pitchFamily="34" charset="-122"/>
              </a:rPr>
              <a:t>质控内核</a:t>
            </a:r>
            <a:endParaRPr lang="zh-CN" altLang="en-US" sz="1400">
              <a:solidFill>
                <a:prstClr val="white"/>
              </a:solidFill>
              <a:latin typeface="微软雅黑" panose="020b0503020204020204" pitchFamily="34" charset="-122"/>
              <a:ea typeface="微软雅黑" panose="020b0503020204020204" pitchFamily="34" charset="-122"/>
            </a:endParaRPr>
          </a:p>
        </p:txBody>
      </p:sp>
      <p:sp>
        <p:nvSpPr>
          <p:cNvPr id="66" name="Rectangle 65"/>
          <p:cNvSpPr/>
          <p:nvPr/>
        </p:nvSpPr>
        <p:spPr>
          <a:xfrm>
            <a:off x="3066260" y="3056656"/>
            <a:ext cx="1438639" cy="291711"/>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400">
                <a:solidFill>
                  <a:schemeClr val="tx1"/>
                </a:solidFill>
                <a:latin typeface="微软雅黑" panose="020b0503020204020204" pitchFamily="34" charset="-122"/>
                <a:ea typeface="微软雅黑" panose="020b0503020204020204" pitchFamily="34" charset="-122"/>
              </a:rPr>
              <a:t>承做人才池</a:t>
            </a:r>
          </a:p>
        </p:txBody>
      </p:sp>
      <p:sp>
        <p:nvSpPr>
          <p:cNvPr id="69" name="Rectangle 19"/>
          <p:cNvSpPr/>
          <p:nvPr/>
        </p:nvSpPr>
        <p:spPr>
          <a:xfrm>
            <a:off x="4657134" y="2554472"/>
            <a:ext cx="509248" cy="815880"/>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200" smtClean="0">
                <a:solidFill>
                  <a:prstClr val="black"/>
                </a:solidFill>
                <a:latin typeface="微软雅黑" panose="020b0503020204020204" pitchFamily="34" charset="-122"/>
                <a:ea typeface="微软雅黑" panose="020b0503020204020204" pitchFamily="34" charset="-122"/>
              </a:rPr>
              <a:t>团队</a:t>
            </a:r>
            <a:r>
              <a:rPr lang="en-US" altLang="zh-CN" sz="1200" smtClean="0">
                <a:solidFill>
                  <a:prstClr val="black"/>
                </a:solidFill>
                <a:latin typeface="微软雅黑" panose="020b0503020204020204" pitchFamily="34" charset="-122"/>
                <a:ea typeface="微软雅黑" panose="020b0503020204020204" pitchFamily="34" charset="-122"/>
              </a:rPr>
              <a:t>1</a:t>
            </a:r>
          </a:p>
          <a:p>
            <a:pPr algn="ctr">
              <a:lnSpc>
                <a:spcPts val="1300"/>
              </a:lnSpc>
            </a:pPr>
            <a:r>
              <a:rPr lang="zh-CN" altLang="en-US" sz="1200">
                <a:solidFill>
                  <a:prstClr val="black"/>
                </a:solidFill>
                <a:latin typeface="微软雅黑" panose="020b0503020204020204" pitchFamily="34" charset="-122"/>
                <a:ea typeface="微软雅黑" panose="020b0503020204020204" pitchFamily="34" charset="-122"/>
              </a:rPr>
              <a:t>承揽</a:t>
            </a:r>
            <a:endParaRPr lang="en-US" altLang="zh-CN" sz="120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200">
                <a:solidFill>
                  <a:prstClr val="black"/>
                </a:solidFill>
                <a:latin typeface="微软雅黑" panose="020b0503020204020204" pitchFamily="34" charset="-122"/>
                <a:ea typeface="微软雅黑" panose="020b0503020204020204" pitchFamily="34" charset="-122"/>
              </a:rPr>
              <a:t>承</a:t>
            </a:r>
            <a:r>
              <a:rPr lang="zh-CN" altLang="en-US" sz="1200" smtClean="0">
                <a:solidFill>
                  <a:prstClr val="black"/>
                </a:solidFill>
                <a:latin typeface="微软雅黑" panose="020b0503020204020204" pitchFamily="34" charset="-122"/>
                <a:ea typeface="微软雅黑" panose="020b0503020204020204" pitchFamily="34" charset="-122"/>
              </a:rPr>
              <a:t>做</a:t>
            </a:r>
            <a:endParaRPr lang="zh-CN" altLang="en-US" sz="1200">
              <a:solidFill>
                <a:prstClr val="black"/>
              </a:solidFill>
              <a:latin typeface="微软雅黑" panose="020b0503020204020204" pitchFamily="34" charset="-122"/>
              <a:ea typeface="微软雅黑" panose="020b0503020204020204" pitchFamily="34" charset="-122"/>
            </a:endParaRPr>
          </a:p>
        </p:txBody>
      </p:sp>
      <p:sp>
        <p:nvSpPr>
          <p:cNvPr id="70" name="Rectangle 19"/>
          <p:cNvSpPr/>
          <p:nvPr/>
        </p:nvSpPr>
        <p:spPr>
          <a:xfrm>
            <a:off x="5203474" y="2555232"/>
            <a:ext cx="502366" cy="807727"/>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200" smtClean="0">
                <a:solidFill>
                  <a:prstClr val="black"/>
                </a:solidFill>
                <a:latin typeface="微软雅黑" panose="020b0503020204020204" pitchFamily="34" charset="-122"/>
                <a:ea typeface="微软雅黑" panose="020b0503020204020204" pitchFamily="34" charset="-122"/>
              </a:rPr>
              <a:t>团队</a:t>
            </a:r>
            <a:r>
              <a:rPr lang="en-US" altLang="zh-CN" sz="1200" smtClean="0">
                <a:solidFill>
                  <a:prstClr val="black"/>
                </a:solidFill>
                <a:latin typeface="微软雅黑" panose="020b0503020204020204" pitchFamily="34" charset="-122"/>
                <a:ea typeface="微软雅黑" panose="020b0503020204020204" pitchFamily="34" charset="-122"/>
              </a:rPr>
              <a:t>2</a:t>
            </a:r>
          </a:p>
          <a:p>
            <a:pPr algn="ctr">
              <a:lnSpc>
                <a:spcPts val="1300"/>
              </a:lnSpc>
            </a:pPr>
            <a:r>
              <a:rPr lang="zh-CN" altLang="en-US" sz="1200">
                <a:solidFill>
                  <a:prstClr val="black"/>
                </a:solidFill>
                <a:latin typeface="微软雅黑" panose="020b0503020204020204" pitchFamily="34" charset="-122"/>
                <a:ea typeface="微软雅黑" panose="020b0503020204020204" pitchFamily="34" charset="-122"/>
              </a:rPr>
              <a:t>承揽</a:t>
            </a:r>
            <a:endParaRPr lang="en-US" altLang="zh-CN" sz="1200">
              <a:solidFill>
                <a:prstClr val="black"/>
              </a:solidFill>
              <a:latin typeface="微软雅黑" panose="020b0503020204020204" pitchFamily="34" charset="-122"/>
              <a:ea typeface="微软雅黑" panose="020b0503020204020204" pitchFamily="34" charset="-122"/>
            </a:endParaRPr>
          </a:p>
          <a:p>
            <a:pPr algn="ctr">
              <a:lnSpc>
                <a:spcPts val="1300"/>
              </a:lnSpc>
            </a:pPr>
            <a:r>
              <a:rPr lang="zh-CN" altLang="en-US" sz="1200">
                <a:solidFill>
                  <a:prstClr val="black"/>
                </a:solidFill>
                <a:latin typeface="微软雅黑" panose="020b0503020204020204" pitchFamily="34" charset="-122"/>
                <a:ea typeface="微软雅黑" panose="020b0503020204020204" pitchFamily="34" charset="-122"/>
              </a:rPr>
              <a:t>承</a:t>
            </a:r>
            <a:r>
              <a:rPr lang="zh-CN" altLang="en-US" sz="1200" smtClean="0">
                <a:solidFill>
                  <a:prstClr val="black"/>
                </a:solidFill>
                <a:latin typeface="微软雅黑" panose="020b0503020204020204" pitchFamily="34" charset="-122"/>
                <a:ea typeface="微软雅黑" panose="020b0503020204020204" pitchFamily="34" charset="-122"/>
              </a:rPr>
              <a:t>做</a:t>
            </a:r>
            <a:endParaRPr lang="zh-CN" altLang="en-US" sz="1200">
              <a:solidFill>
                <a:prstClr val="black"/>
              </a:solidFill>
              <a:latin typeface="微软雅黑" panose="020b0503020204020204" pitchFamily="34" charset="-122"/>
              <a:ea typeface="微软雅黑" panose="020b0503020204020204" pitchFamily="34" charset="-122"/>
            </a:endParaRPr>
          </a:p>
        </p:txBody>
      </p:sp>
      <p:sp>
        <p:nvSpPr>
          <p:cNvPr id="118" name="Plus 117"/>
          <p:cNvSpPr/>
          <p:nvPr/>
        </p:nvSpPr>
        <p:spPr>
          <a:xfrm rot="5400000">
            <a:off x="4439602" y="2964698"/>
            <a:ext cx="331086" cy="353043"/>
          </a:xfrm>
          <a:prstGeom prst="mathPlus">
            <a:avLst/>
          </a:prstGeom>
          <a:solidFill>
            <a:srgbClr val="E650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67" name="Rectangle 66"/>
          <p:cNvSpPr/>
          <p:nvPr/>
        </p:nvSpPr>
        <p:spPr>
          <a:xfrm>
            <a:off x="7235919" y="2571855"/>
            <a:ext cx="368211" cy="769001"/>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000">
                <a:solidFill>
                  <a:prstClr val="black"/>
                </a:solidFill>
                <a:latin typeface="微软雅黑" panose="020b0503020204020204" pitchFamily="34" charset="-122"/>
                <a:ea typeface="微软雅黑" panose="020b0503020204020204" pitchFamily="34" charset="-122"/>
              </a:rPr>
              <a:t>地域承揽</a:t>
            </a:r>
            <a:r>
              <a:rPr lang="en-US" altLang="zh-CN" sz="1000">
                <a:solidFill>
                  <a:prstClr val="black"/>
                </a:solidFill>
                <a:latin typeface="微软雅黑" panose="020b0503020204020204" pitchFamily="34" charset="-122"/>
                <a:ea typeface="微软雅黑" panose="020b0503020204020204" pitchFamily="34" charset="-122"/>
              </a:rPr>
              <a:t>A</a:t>
            </a:r>
            <a:endParaRPr lang="zh-CN" altLang="en-US" sz="1000">
              <a:solidFill>
                <a:prstClr val="black"/>
              </a:solidFill>
              <a:latin typeface="微软雅黑" panose="020b0503020204020204" pitchFamily="34" charset="-122"/>
              <a:ea typeface="微软雅黑" panose="020b0503020204020204" pitchFamily="34" charset="-122"/>
            </a:endParaRPr>
          </a:p>
        </p:txBody>
      </p:sp>
      <p:sp>
        <p:nvSpPr>
          <p:cNvPr id="71" name="Rectangle 70"/>
          <p:cNvSpPr/>
          <p:nvPr/>
        </p:nvSpPr>
        <p:spPr>
          <a:xfrm>
            <a:off x="7634393" y="2576115"/>
            <a:ext cx="363830" cy="760480"/>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000">
                <a:solidFill>
                  <a:prstClr val="black"/>
                </a:solidFill>
                <a:latin typeface="微软雅黑" panose="020b0503020204020204" pitchFamily="34" charset="-122"/>
                <a:ea typeface="微软雅黑" panose="020b0503020204020204" pitchFamily="34" charset="-122"/>
              </a:rPr>
              <a:t>地域承揽</a:t>
            </a:r>
            <a:endParaRPr lang="en-US" altLang="zh-CN" sz="1000">
              <a:solidFill>
                <a:prstClr val="black"/>
              </a:solidFill>
              <a:latin typeface="微软雅黑" panose="020b0503020204020204" pitchFamily="34" charset="-122"/>
              <a:ea typeface="微软雅黑" panose="020b0503020204020204" pitchFamily="34" charset="-122"/>
            </a:endParaRPr>
          </a:p>
          <a:p>
            <a:pPr algn="ctr">
              <a:lnSpc>
                <a:spcPts val="1300"/>
              </a:lnSpc>
            </a:pPr>
            <a:r>
              <a:rPr lang="en-US" altLang="zh-CN" sz="1000">
                <a:solidFill>
                  <a:prstClr val="black"/>
                </a:solidFill>
                <a:latin typeface="微软雅黑" panose="020b0503020204020204" pitchFamily="34" charset="-122"/>
                <a:ea typeface="微软雅黑" panose="020b0503020204020204" pitchFamily="34" charset="-122"/>
              </a:rPr>
              <a:t>B</a:t>
            </a:r>
            <a:endParaRPr lang="zh-CN" altLang="en-US" sz="1000">
              <a:solidFill>
                <a:prstClr val="black"/>
              </a:solidFill>
              <a:latin typeface="微软雅黑" panose="020b0503020204020204" pitchFamily="34" charset="-122"/>
              <a:ea typeface="微软雅黑" panose="020b0503020204020204" pitchFamily="34" charset="-122"/>
            </a:endParaRPr>
          </a:p>
        </p:txBody>
      </p:sp>
      <p:sp>
        <p:nvSpPr>
          <p:cNvPr id="72" name="Rectangle 71"/>
          <p:cNvSpPr/>
          <p:nvPr/>
        </p:nvSpPr>
        <p:spPr>
          <a:xfrm>
            <a:off x="7172267" y="2331632"/>
            <a:ext cx="873680" cy="1066916"/>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73" name="Rectangle 72"/>
          <p:cNvSpPr/>
          <p:nvPr/>
        </p:nvSpPr>
        <p:spPr>
          <a:xfrm>
            <a:off x="7156555" y="2372125"/>
            <a:ext cx="905190" cy="148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100">
                <a:solidFill>
                  <a:prstClr val="black"/>
                </a:solidFill>
                <a:latin typeface="微软雅黑" panose="020b0503020204020204" pitchFamily="34" charset="-122"/>
                <a:ea typeface="微软雅黑" panose="020b0503020204020204" pitchFamily="34" charset="-122"/>
              </a:rPr>
              <a:t>地域资源型</a:t>
            </a:r>
          </a:p>
        </p:txBody>
      </p:sp>
      <p:sp>
        <p:nvSpPr>
          <p:cNvPr id="74" name="Rectangle 73"/>
          <p:cNvSpPr/>
          <p:nvPr/>
        </p:nvSpPr>
        <p:spPr>
          <a:xfrm>
            <a:off x="6280871" y="2568322"/>
            <a:ext cx="368211" cy="769001"/>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000">
                <a:solidFill>
                  <a:prstClr val="black"/>
                </a:solidFill>
                <a:latin typeface="微软雅黑" panose="020b0503020204020204" pitchFamily="34" charset="-122"/>
                <a:ea typeface="微软雅黑" panose="020b0503020204020204" pitchFamily="34" charset="-122"/>
              </a:rPr>
              <a:t>行业承揽</a:t>
            </a:r>
            <a:r>
              <a:rPr lang="en-US" altLang="zh-CN" sz="1000">
                <a:solidFill>
                  <a:prstClr val="black"/>
                </a:solidFill>
                <a:latin typeface="微软雅黑" panose="020b0503020204020204" pitchFamily="34" charset="-122"/>
                <a:ea typeface="微软雅黑" panose="020b0503020204020204" pitchFamily="34" charset="-122"/>
              </a:rPr>
              <a:t>A</a:t>
            </a:r>
            <a:endParaRPr lang="zh-CN" altLang="en-US" sz="1000">
              <a:solidFill>
                <a:prstClr val="black"/>
              </a:solidFill>
              <a:latin typeface="微软雅黑" panose="020b0503020204020204" pitchFamily="34" charset="-122"/>
              <a:ea typeface="微软雅黑" panose="020b0503020204020204" pitchFamily="34" charset="-122"/>
            </a:endParaRPr>
          </a:p>
        </p:txBody>
      </p:sp>
      <p:sp>
        <p:nvSpPr>
          <p:cNvPr id="75" name="Rectangle 74"/>
          <p:cNvSpPr/>
          <p:nvPr/>
        </p:nvSpPr>
        <p:spPr>
          <a:xfrm>
            <a:off x="6687981" y="2565646"/>
            <a:ext cx="368211" cy="77094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000">
                <a:solidFill>
                  <a:prstClr val="black"/>
                </a:solidFill>
                <a:latin typeface="微软雅黑" panose="020b0503020204020204" pitchFamily="34" charset="-122"/>
                <a:ea typeface="微软雅黑" panose="020b0503020204020204" pitchFamily="34" charset="-122"/>
              </a:rPr>
              <a:t>行业承揽</a:t>
            </a:r>
            <a:r>
              <a:rPr lang="en-US" altLang="zh-CN" sz="1000">
                <a:solidFill>
                  <a:prstClr val="black"/>
                </a:solidFill>
                <a:latin typeface="微软雅黑" panose="020b0503020204020204" pitchFamily="34" charset="-122"/>
                <a:ea typeface="微软雅黑" panose="020b0503020204020204" pitchFamily="34" charset="-122"/>
              </a:rPr>
              <a:t>B</a:t>
            </a:r>
            <a:endParaRPr lang="zh-CN" altLang="en-US" sz="1000">
              <a:solidFill>
                <a:prstClr val="black"/>
              </a:solidFill>
              <a:latin typeface="微软雅黑" panose="020b0503020204020204" pitchFamily="34" charset="-122"/>
              <a:ea typeface="微软雅黑" panose="020b0503020204020204" pitchFamily="34" charset="-122"/>
            </a:endParaRPr>
          </a:p>
        </p:txBody>
      </p:sp>
      <p:sp>
        <p:nvSpPr>
          <p:cNvPr id="76" name="Rectangle 75"/>
          <p:cNvSpPr/>
          <p:nvPr/>
        </p:nvSpPr>
        <p:spPr>
          <a:xfrm>
            <a:off x="6239437" y="2342212"/>
            <a:ext cx="856365" cy="1066916"/>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81" name="Rectangle 80"/>
          <p:cNvSpPr/>
          <p:nvPr/>
        </p:nvSpPr>
        <p:spPr>
          <a:xfrm>
            <a:off x="6215024" y="2371810"/>
            <a:ext cx="905190" cy="148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ts val="1300"/>
              </a:lnSpc>
            </a:pPr>
            <a:r>
              <a:rPr lang="zh-CN" altLang="en-US" sz="1100">
                <a:solidFill>
                  <a:prstClr val="black"/>
                </a:solidFill>
                <a:latin typeface="微软雅黑" panose="020b0503020204020204" pitchFamily="34" charset="-122"/>
                <a:ea typeface="微软雅黑" panose="020b0503020204020204" pitchFamily="34" charset="-122"/>
              </a:rPr>
              <a:t>行业资源型</a:t>
            </a:r>
          </a:p>
        </p:txBody>
      </p:sp>
      <p:sp>
        <p:nvSpPr>
          <p:cNvPr id="82" name="Rectangle 81"/>
          <p:cNvSpPr/>
          <p:nvPr/>
        </p:nvSpPr>
        <p:spPr>
          <a:xfrm>
            <a:off x="6740034" y="3291277"/>
            <a:ext cx="804312" cy="147449"/>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numCol="2"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dist"/>
            <a:r>
              <a:rPr lang="zh-CN" altLang="en-US" sz="1100" smtClean="0">
                <a:solidFill>
                  <a:schemeClr val="tx1"/>
                </a:solidFill>
                <a:latin typeface="微软雅黑" panose="020b0503020204020204" pitchFamily="34" charset="-122"/>
                <a:ea typeface="微软雅黑" panose="020b0503020204020204" pitchFamily="34" charset="-122"/>
              </a:rPr>
              <a:t>互相协同</a:t>
            </a:r>
            <a:endParaRPr lang="zh-CN" altLang="en-US" sz="1100">
              <a:solidFill>
                <a:schemeClr val="tx1"/>
              </a:solidFill>
              <a:latin typeface="微软雅黑" panose="020b0503020204020204" pitchFamily="34" charset="-122"/>
              <a:ea typeface="微软雅黑" panose="020b0503020204020204" pitchFamily="34" charset="-122"/>
            </a:endParaRPr>
          </a:p>
        </p:txBody>
      </p:sp>
      <p:cxnSp>
        <p:nvCxnSpPr>
          <p:cNvPr id="93" name="Straight Arrow Connector 92"/>
          <p:cNvCxnSpPr/>
          <p:nvPr/>
        </p:nvCxnSpPr>
        <p:spPr>
          <a:xfrm>
            <a:off x="6980726" y="3122597"/>
            <a:ext cx="344179" cy="9853"/>
          </a:xfrm>
          <a:prstGeom prst="straightConnector1">
            <a:avLst/>
          </a:prstGeom>
          <a:ln w="190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94" name="Straight Arrow Connector 93"/>
          <p:cNvCxnSpPr/>
          <p:nvPr/>
        </p:nvCxnSpPr>
        <p:spPr>
          <a:xfrm flipH="1" flipV="1">
            <a:off x="6957535" y="3227607"/>
            <a:ext cx="367370" cy="12149"/>
          </a:xfrm>
          <a:prstGeom prst="straightConnector1">
            <a:avLst/>
          </a:prstGeom>
          <a:ln w="19050">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35" name="Rectangle 34"/>
          <p:cNvSpPr/>
          <p:nvPr/>
        </p:nvSpPr>
        <p:spPr>
          <a:xfrm>
            <a:off x="8102493" y="2031693"/>
            <a:ext cx="341535" cy="2049926"/>
          </a:xfrm>
          <a:prstGeom prst="rect">
            <a:avLst/>
          </a:prstGeom>
          <a:solidFill>
            <a:schemeClr val="bg1">
              <a:lumMod val="95000"/>
            </a:schemeClr>
          </a:solidFill>
          <a:ln w="28575">
            <a:no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solidFill>
                  <a:schemeClr val="tx1"/>
                </a:solidFill>
                <a:latin typeface="微软雅黑" panose="020b0503020204020204" pitchFamily="34" charset="-122"/>
                <a:ea typeface="微软雅黑" panose="020b0503020204020204" pitchFamily="34" charset="-122"/>
              </a:rPr>
              <a:t>兴业、华泰联合模式</a:t>
            </a:r>
          </a:p>
        </p:txBody>
      </p:sp>
      <p:sp>
        <p:nvSpPr>
          <p:cNvPr id="84" name="Rectangle 83"/>
          <p:cNvSpPr/>
          <p:nvPr/>
        </p:nvSpPr>
        <p:spPr>
          <a:xfrm>
            <a:off x="323528" y="4814692"/>
            <a:ext cx="2518306" cy="1374287"/>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a:solidFill>
                  <a:schemeClr val="bg1"/>
                </a:solidFill>
                <a:latin typeface="微软雅黑" panose="020b0503020204020204" pitchFamily="34" charset="-122"/>
                <a:ea typeface="微软雅黑" panose="020b0503020204020204" pitchFamily="34" charset="-122"/>
              </a:rPr>
              <a:t>投资银行</a:t>
            </a:r>
            <a:r>
              <a:rPr lang="en-US" altLang="zh-CN" sz="1600" b="1" smtClean="0">
                <a:solidFill>
                  <a:schemeClr val="bg1"/>
                </a:solidFill>
                <a:latin typeface="微软雅黑" panose="020b0503020204020204" pitchFamily="34" charset="-122"/>
                <a:ea typeface="微软雅黑" panose="020b0503020204020204" pitchFamily="34" charset="-122"/>
              </a:rPr>
              <a:t>1.0</a:t>
            </a:r>
            <a:endParaRPr lang="en-US" altLang="zh-CN" sz="1600" b="1">
              <a:solidFill>
                <a:schemeClr val="bg1"/>
              </a:solidFill>
              <a:latin typeface="微软雅黑" panose="020b0503020204020204" pitchFamily="34" charset="-122"/>
              <a:ea typeface="微软雅黑" panose="020b0503020204020204" pitchFamily="34" charset="-122"/>
            </a:endParaRPr>
          </a:p>
          <a:p>
            <a:r>
              <a:rPr lang="zh-CN" altLang="en-US" sz="1200" b="1" u="sng">
                <a:solidFill>
                  <a:schemeClr val="bg1"/>
                </a:solidFill>
                <a:latin typeface="微软雅黑" panose="020b0503020204020204" pitchFamily="34" charset="-122"/>
                <a:ea typeface="微软雅黑" panose="020b0503020204020204" pitchFamily="34" charset="-122"/>
              </a:rPr>
              <a:t>效果：</a:t>
            </a:r>
            <a:r>
              <a:rPr lang="zh-CN" altLang="en-US" sz="1200">
                <a:solidFill>
                  <a:schemeClr val="bg1"/>
                </a:solidFill>
                <a:latin typeface="微软雅黑" panose="020b0503020204020204" pitchFamily="34" charset="-122"/>
                <a:ea typeface="微软雅黑" panose="020b0503020204020204" pitchFamily="34" charset="-122"/>
              </a:rPr>
              <a:t>高授权</a:t>
            </a:r>
            <a:r>
              <a:rPr lang="en-US" altLang="zh-CN" sz="1200">
                <a:solidFill>
                  <a:schemeClr val="bg1"/>
                </a:solidFill>
                <a:latin typeface="微软雅黑" panose="020b0503020204020204" pitchFamily="34" charset="-122"/>
                <a:ea typeface="微软雅黑" panose="020b0503020204020204" pitchFamily="34" charset="-122"/>
              </a:rPr>
              <a:t>&amp;</a:t>
            </a:r>
            <a:r>
              <a:rPr lang="zh-CN" altLang="en-US" sz="1200">
                <a:solidFill>
                  <a:schemeClr val="bg1"/>
                </a:solidFill>
                <a:latin typeface="微软雅黑" panose="020b0503020204020204" pitchFamily="34" charset="-122"/>
                <a:ea typeface="微软雅黑" panose="020b0503020204020204" pitchFamily="34" charset="-122"/>
              </a:rPr>
              <a:t>激励引入大量团队，迅速完成从零到一积累</a:t>
            </a:r>
            <a:endParaRPr lang="en-US" altLang="zh-CN" sz="1200">
              <a:solidFill>
                <a:schemeClr val="bg1"/>
              </a:solidFill>
              <a:latin typeface="微软雅黑" panose="020b0503020204020204" pitchFamily="34" charset="-122"/>
              <a:ea typeface="微软雅黑" panose="020b0503020204020204" pitchFamily="34" charset="-122"/>
            </a:endParaRPr>
          </a:p>
          <a:p>
            <a:r>
              <a:rPr lang="zh-CN" altLang="en-US" sz="1200" b="1" u="sng">
                <a:solidFill>
                  <a:schemeClr val="bg1"/>
                </a:solidFill>
                <a:latin typeface="微软雅黑" panose="020b0503020204020204" pitchFamily="34" charset="-122"/>
                <a:ea typeface="微软雅黑" panose="020b0503020204020204" pitchFamily="34" charset="-122"/>
              </a:rPr>
              <a:t>问题：</a:t>
            </a:r>
            <a:r>
              <a:rPr lang="zh-CN" altLang="en-US" sz="1200">
                <a:solidFill>
                  <a:schemeClr val="bg1"/>
                </a:solidFill>
                <a:latin typeface="微软雅黑" panose="020b0503020204020204" pitchFamily="34" charset="-122"/>
                <a:ea typeface="微软雅黑" panose="020b0503020204020204" pitchFamily="34" charset="-122"/>
              </a:rPr>
              <a:t>整体盈利但事业部两级分化，资源调配不顺，无核心竞争力</a:t>
            </a:r>
            <a:endParaRPr lang="en-US" altLang="zh-CN" sz="1200">
              <a:solidFill>
                <a:schemeClr val="bg1"/>
              </a:solidFill>
              <a:latin typeface="微软雅黑" panose="020b0503020204020204" pitchFamily="34" charset="-122"/>
              <a:ea typeface="微软雅黑" panose="020b0503020204020204" pitchFamily="34" charset="-122"/>
            </a:endParaRPr>
          </a:p>
        </p:txBody>
      </p:sp>
      <p:sp>
        <p:nvSpPr>
          <p:cNvPr id="85" name="Rectangle 84"/>
          <p:cNvSpPr/>
          <p:nvPr/>
        </p:nvSpPr>
        <p:spPr>
          <a:xfrm>
            <a:off x="6024130" y="4814693"/>
            <a:ext cx="2827770" cy="1374286"/>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bg1"/>
                </a:solidFill>
                <a:latin typeface="微软雅黑" panose="020b0503020204020204" pitchFamily="34" charset="-122"/>
                <a:ea typeface="微软雅黑" panose="020b0503020204020204" pitchFamily="34" charset="-122"/>
              </a:rPr>
              <a:t>投</a:t>
            </a:r>
            <a:r>
              <a:rPr lang="zh-CN" altLang="en-US" sz="1600" b="1">
                <a:solidFill>
                  <a:schemeClr val="bg1"/>
                </a:solidFill>
                <a:latin typeface="微软雅黑" panose="020b0503020204020204" pitchFamily="34" charset="-122"/>
                <a:ea typeface="微软雅黑" panose="020b0503020204020204" pitchFamily="34" charset="-122"/>
              </a:rPr>
              <a:t>资银</a:t>
            </a:r>
            <a:r>
              <a:rPr lang="zh-CN" altLang="en-US" sz="1600" b="1" smtClean="0">
                <a:solidFill>
                  <a:schemeClr val="bg1"/>
                </a:solidFill>
                <a:latin typeface="微软雅黑" panose="020b0503020204020204" pitchFamily="34" charset="-122"/>
                <a:ea typeface="微软雅黑" panose="020b0503020204020204" pitchFamily="34" charset="-122"/>
              </a:rPr>
              <a:t>行</a:t>
            </a:r>
            <a:r>
              <a:rPr lang="en-US" altLang="zh-CN" sz="1600" b="1" smtClean="0">
                <a:solidFill>
                  <a:schemeClr val="bg1"/>
                </a:solidFill>
                <a:latin typeface="微软雅黑" panose="020b0503020204020204" pitchFamily="34" charset="-122"/>
                <a:ea typeface="微软雅黑" panose="020b0503020204020204" pitchFamily="34" charset="-122"/>
              </a:rPr>
              <a:t>3.0</a:t>
            </a:r>
          </a:p>
          <a:p>
            <a:r>
              <a:rPr lang="zh-CN" altLang="en-US" sz="1200" b="1" u="sng" smtClean="0">
                <a:solidFill>
                  <a:schemeClr val="bg1"/>
                </a:solidFill>
                <a:latin typeface="微软雅黑" panose="020b0503020204020204" pitchFamily="34" charset="-122"/>
                <a:ea typeface="微软雅黑" panose="020b0503020204020204" pitchFamily="34" charset="-122"/>
              </a:rPr>
              <a:t>愿景：</a:t>
            </a:r>
            <a:r>
              <a:rPr lang="zh-CN" altLang="en-US" sz="1200">
                <a:solidFill>
                  <a:schemeClr val="bg1"/>
                </a:solidFill>
                <a:latin typeface="微软雅黑" panose="020b0503020204020204" pitchFamily="34" charset="-122"/>
                <a:ea typeface="微软雅黑" panose="020b0503020204020204" pitchFamily="34" charset="-122"/>
              </a:rPr>
              <a:t>公</a:t>
            </a:r>
            <a:r>
              <a:rPr lang="zh-CN" altLang="en-US" sz="1200" smtClean="0">
                <a:solidFill>
                  <a:schemeClr val="bg1"/>
                </a:solidFill>
                <a:latin typeface="微软雅黑" panose="020b0503020204020204" pitchFamily="34" charset="-122"/>
                <a:ea typeface="微软雅黑" panose="020b0503020204020204" pitchFamily="34" charset="-122"/>
              </a:rPr>
              <a:t>司</a:t>
            </a:r>
            <a:r>
              <a:rPr lang="en-US" altLang="zh-CN" sz="1200" smtClean="0">
                <a:solidFill>
                  <a:schemeClr val="bg1"/>
                </a:solidFill>
                <a:latin typeface="微软雅黑" panose="020b0503020204020204" pitchFamily="34" charset="-122"/>
                <a:ea typeface="微软雅黑" panose="020b0503020204020204" pitchFamily="34" charset="-122"/>
              </a:rPr>
              <a:t>-</a:t>
            </a:r>
            <a:r>
              <a:rPr lang="zh-CN" altLang="en-US" sz="1200" smtClean="0">
                <a:solidFill>
                  <a:schemeClr val="bg1"/>
                </a:solidFill>
                <a:latin typeface="微软雅黑" panose="020b0503020204020204" pitchFamily="34" charset="-122"/>
                <a:ea typeface="微软雅黑" panose="020b0503020204020204" pitchFamily="34" charset="-122"/>
              </a:rPr>
              <a:t>委</a:t>
            </a:r>
            <a:r>
              <a:rPr lang="zh-CN" altLang="en-US" sz="1200">
                <a:solidFill>
                  <a:schemeClr val="bg1"/>
                </a:solidFill>
                <a:latin typeface="微软雅黑" panose="020b0503020204020204" pitchFamily="34" charset="-122"/>
                <a:ea typeface="微软雅黑" panose="020b0503020204020204" pitchFamily="34" charset="-122"/>
              </a:rPr>
              <a:t>员</a:t>
            </a:r>
            <a:r>
              <a:rPr lang="zh-CN" altLang="en-US" sz="1200" smtClean="0">
                <a:solidFill>
                  <a:schemeClr val="bg1"/>
                </a:solidFill>
                <a:latin typeface="微软雅黑" panose="020b0503020204020204" pitchFamily="34" charset="-122"/>
                <a:ea typeface="微软雅黑" panose="020b0503020204020204" pitchFamily="34" charset="-122"/>
              </a:rPr>
              <a:t>会</a:t>
            </a:r>
            <a:r>
              <a:rPr lang="en-US" altLang="zh-CN" sz="1200" smtClean="0">
                <a:solidFill>
                  <a:schemeClr val="bg1"/>
                </a:solidFill>
                <a:latin typeface="微软雅黑" panose="020b0503020204020204" pitchFamily="34" charset="-122"/>
                <a:ea typeface="微软雅黑" panose="020b0503020204020204" pitchFamily="34" charset="-122"/>
              </a:rPr>
              <a:t>-</a:t>
            </a:r>
            <a:r>
              <a:rPr lang="zh-CN" altLang="en-US" sz="1200" smtClean="0">
                <a:solidFill>
                  <a:schemeClr val="bg1"/>
                </a:solidFill>
                <a:latin typeface="微软雅黑" panose="020b0503020204020204" pitchFamily="34" charset="-122"/>
                <a:ea typeface="微软雅黑" panose="020b0503020204020204" pitchFamily="34" charset="-122"/>
              </a:rPr>
              <a:t>平</a:t>
            </a:r>
            <a:r>
              <a:rPr lang="zh-CN" altLang="en-US" sz="1200">
                <a:solidFill>
                  <a:schemeClr val="bg1"/>
                </a:solidFill>
                <a:latin typeface="微软雅黑" panose="020b0503020204020204" pitchFamily="34" charset="-122"/>
                <a:ea typeface="微软雅黑" panose="020b0503020204020204" pitchFamily="34" charset="-122"/>
              </a:rPr>
              <a:t>台</a:t>
            </a:r>
            <a:r>
              <a:rPr lang="en-US" altLang="zh-CN" sz="1200">
                <a:solidFill>
                  <a:schemeClr val="bg1"/>
                </a:solidFill>
                <a:latin typeface="微软雅黑" panose="020b0503020204020204" pitchFamily="34" charset="-122"/>
                <a:ea typeface="微软雅黑" panose="020b0503020204020204" pitchFamily="34" charset="-122"/>
              </a:rPr>
              <a:t>3</a:t>
            </a:r>
            <a:r>
              <a:rPr lang="zh-CN" altLang="en-US" sz="1200">
                <a:solidFill>
                  <a:schemeClr val="bg1"/>
                </a:solidFill>
                <a:latin typeface="微软雅黑" panose="020b0503020204020204" pitchFamily="34" charset="-122"/>
                <a:ea typeface="微软雅黑" panose="020b0503020204020204" pitchFamily="34" charset="-122"/>
              </a:rPr>
              <a:t>层架</a:t>
            </a:r>
            <a:r>
              <a:rPr lang="zh-CN" altLang="en-US" sz="1200" smtClean="0">
                <a:solidFill>
                  <a:schemeClr val="bg1"/>
                </a:solidFill>
                <a:latin typeface="微软雅黑" panose="020b0503020204020204" pitchFamily="34" charset="-122"/>
                <a:ea typeface="微软雅黑" panose="020b0503020204020204" pitchFamily="34" charset="-122"/>
              </a:rPr>
              <a:t>构，项目制核算，人才统一调配，资源在平台</a:t>
            </a:r>
            <a:endParaRPr lang="en-US" altLang="zh-CN" sz="1200" smtClean="0">
              <a:solidFill>
                <a:schemeClr val="bg1"/>
              </a:solidFill>
              <a:latin typeface="微软雅黑" panose="020b0503020204020204" pitchFamily="34" charset="-122"/>
              <a:ea typeface="微软雅黑" panose="020b0503020204020204" pitchFamily="34" charset="-122"/>
            </a:endParaRPr>
          </a:p>
          <a:p>
            <a:endParaRPr lang="en-US" altLang="zh-CN" sz="1200" smtClean="0">
              <a:solidFill>
                <a:schemeClr val="bg1"/>
              </a:solidFill>
              <a:latin typeface="微软雅黑" panose="020b0503020204020204" pitchFamily="34" charset="-122"/>
              <a:ea typeface="微软雅黑" panose="020b0503020204020204" pitchFamily="34" charset="-122"/>
            </a:endParaRPr>
          </a:p>
          <a:p>
            <a:endParaRPr lang="en-US" altLang="zh-CN" sz="1200">
              <a:solidFill>
                <a:schemeClr val="bg1"/>
              </a:solidFill>
              <a:latin typeface="微软雅黑" panose="020b0503020204020204" pitchFamily="34" charset="-122"/>
              <a:ea typeface="微软雅黑" panose="020b0503020204020204" pitchFamily="34" charset="-122"/>
            </a:endParaRPr>
          </a:p>
        </p:txBody>
      </p:sp>
      <p:sp>
        <p:nvSpPr>
          <p:cNvPr id="86" name="Rectangle 85"/>
          <p:cNvSpPr/>
          <p:nvPr/>
        </p:nvSpPr>
        <p:spPr>
          <a:xfrm>
            <a:off x="2999784" y="4814692"/>
            <a:ext cx="2863828" cy="137428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a:solidFill>
                  <a:schemeClr val="bg1"/>
                </a:solidFill>
                <a:latin typeface="微软雅黑" panose="020b0503020204020204" pitchFamily="34" charset="-122"/>
                <a:ea typeface="微软雅黑" panose="020b0503020204020204" pitchFamily="34" charset="-122"/>
              </a:rPr>
              <a:t>投资银</a:t>
            </a:r>
            <a:r>
              <a:rPr lang="zh-CN" altLang="en-US" sz="1600" b="1" smtClean="0">
                <a:solidFill>
                  <a:schemeClr val="bg1"/>
                </a:solidFill>
                <a:latin typeface="微软雅黑" panose="020b0503020204020204" pitchFamily="34" charset="-122"/>
                <a:ea typeface="微软雅黑" panose="020b0503020204020204" pitchFamily="34" charset="-122"/>
              </a:rPr>
              <a:t>行</a:t>
            </a:r>
            <a:r>
              <a:rPr lang="en-US" altLang="zh-CN" sz="1600" b="1" smtClean="0">
                <a:solidFill>
                  <a:schemeClr val="bg1"/>
                </a:solidFill>
                <a:latin typeface="微软雅黑" panose="020b0503020204020204" pitchFamily="34" charset="-122"/>
                <a:ea typeface="微软雅黑" panose="020b0503020204020204" pitchFamily="34" charset="-122"/>
              </a:rPr>
              <a:t>2.0</a:t>
            </a:r>
            <a:endParaRPr lang="en-US" altLang="zh-CN" sz="1600" b="1">
              <a:solidFill>
                <a:schemeClr val="bg1"/>
              </a:solidFill>
              <a:latin typeface="微软雅黑" panose="020b0503020204020204" pitchFamily="34" charset="-122"/>
              <a:ea typeface="微软雅黑" panose="020b0503020204020204" pitchFamily="34" charset="-122"/>
            </a:endParaRPr>
          </a:p>
          <a:p>
            <a:r>
              <a:rPr lang="zh-CN" altLang="en-US" sz="1200" b="1" u="sng">
                <a:solidFill>
                  <a:schemeClr val="bg1"/>
                </a:solidFill>
                <a:latin typeface="微软雅黑" panose="020b0503020204020204" pitchFamily="34" charset="-122"/>
                <a:ea typeface="微软雅黑" panose="020b0503020204020204" pitchFamily="34" charset="-122"/>
              </a:rPr>
              <a:t>目标</a:t>
            </a:r>
            <a:r>
              <a:rPr lang="zh-CN" altLang="en-US" sz="1200" b="1" u="sng" smtClean="0">
                <a:solidFill>
                  <a:schemeClr val="bg1"/>
                </a:solidFill>
                <a:latin typeface="微软雅黑" panose="020b0503020204020204" pitchFamily="34" charset="-122"/>
                <a:ea typeface="微软雅黑" panose="020b0503020204020204" pitchFamily="34" charset="-122"/>
              </a:rPr>
              <a:t>：</a:t>
            </a:r>
            <a:r>
              <a:rPr lang="zh-CN" altLang="en-US" sz="1200">
                <a:solidFill>
                  <a:schemeClr val="bg1"/>
                </a:solidFill>
                <a:latin typeface="微软雅黑" panose="020b0503020204020204" pitchFamily="34" charset="-122"/>
                <a:ea typeface="微软雅黑" panose="020b0503020204020204" pitchFamily="34" charset="-122"/>
              </a:rPr>
              <a:t>搭建委员会</a:t>
            </a:r>
            <a:r>
              <a:rPr lang="en-US" altLang="zh-CN" sz="1200">
                <a:solidFill>
                  <a:schemeClr val="bg1"/>
                </a:solidFill>
                <a:latin typeface="微软雅黑" panose="020b0503020204020204" pitchFamily="34" charset="-122"/>
                <a:ea typeface="微软雅黑" panose="020b0503020204020204" pitchFamily="34" charset="-122"/>
              </a:rPr>
              <a:t>&amp;</a:t>
            </a:r>
            <a:r>
              <a:rPr lang="zh-CN" altLang="en-US" sz="1200">
                <a:solidFill>
                  <a:schemeClr val="bg1"/>
                </a:solidFill>
                <a:latin typeface="微软雅黑" panose="020b0503020204020204" pitchFamily="34" charset="-122"/>
                <a:ea typeface="微软雅黑" panose="020b0503020204020204" pitchFamily="34" charset="-122"/>
              </a:rPr>
              <a:t>新平台，引入新团队，老团队稳过</a:t>
            </a:r>
            <a:r>
              <a:rPr lang="zh-CN" altLang="en-US" sz="1200" smtClean="0">
                <a:solidFill>
                  <a:schemeClr val="bg1"/>
                </a:solidFill>
                <a:latin typeface="微软雅黑" panose="020b0503020204020204" pitchFamily="34" charset="-122"/>
                <a:ea typeface="微软雅黑" panose="020b0503020204020204" pitchFamily="34" charset="-122"/>
              </a:rPr>
              <a:t>渡；加</a:t>
            </a:r>
            <a:r>
              <a:rPr lang="zh-CN" altLang="en-US" sz="1200">
                <a:solidFill>
                  <a:schemeClr val="bg1"/>
                </a:solidFill>
                <a:latin typeface="微软雅黑" panose="020b0503020204020204" pitchFamily="34" charset="-122"/>
                <a:ea typeface="微软雅黑" panose="020b0503020204020204" pitchFamily="34" charset="-122"/>
              </a:rPr>
              <a:t>强事业部管理，规避经营风险，迈向综合化投</a:t>
            </a:r>
            <a:r>
              <a:rPr lang="zh-CN" altLang="en-US" sz="1200" smtClean="0">
                <a:solidFill>
                  <a:schemeClr val="bg1"/>
                </a:solidFill>
                <a:latin typeface="微软雅黑" panose="020b0503020204020204" pitchFamily="34" charset="-122"/>
                <a:ea typeface="微软雅黑" panose="020b0503020204020204" pitchFamily="34" charset="-122"/>
              </a:rPr>
              <a:t>行</a:t>
            </a:r>
            <a:endParaRPr lang="en-US" altLang="zh-CN" sz="1200" smtClean="0">
              <a:solidFill>
                <a:schemeClr val="bg1"/>
              </a:solidFill>
              <a:latin typeface="微软雅黑" panose="020b0503020204020204" pitchFamily="34" charset="-122"/>
              <a:ea typeface="微软雅黑" panose="020b0503020204020204" pitchFamily="34" charset="-122"/>
            </a:endParaRPr>
          </a:p>
          <a:p>
            <a:r>
              <a:rPr lang="zh-CN" altLang="en-US" sz="1200" b="1" u="sng" smtClean="0">
                <a:solidFill>
                  <a:schemeClr val="bg1"/>
                </a:solidFill>
                <a:latin typeface="微软雅黑" panose="020b0503020204020204" pitchFamily="34" charset="-122"/>
                <a:ea typeface="微软雅黑" panose="020b0503020204020204" pitchFamily="34" charset="-122"/>
              </a:rPr>
              <a:t>难</a:t>
            </a:r>
            <a:r>
              <a:rPr lang="zh-CN" altLang="en-US" sz="1200" b="1" u="sng">
                <a:solidFill>
                  <a:schemeClr val="bg1"/>
                </a:solidFill>
                <a:latin typeface="微软雅黑" panose="020b0503020204020204" pitchFamily="34" charset="-122"/>
                <a:ea typeface="微软雅黑" panose="020b0503020204020204" pitchFamily="34" charset="-122"/>
              </a:rPr>
              <a:t>点</a:t>
            </a:r>
            <a:r>
              <a:rPr lang="zh-CN" altLang="en-US" sz="1200" b="1" u="sng" smtClean="0">
                <a:solidFill>
                  <a:schemeClr val="bg1"/>
                </a:solidFill>
                <a:latin typeface="微软雅黑" panose="020b0503020204020204" pitchFamily="34" charset="-122"/>
                <a:ea typeface="微软雅黑" panose="020b0503020204020204" pitchFamily="34" charset="-122"/>
              </a:rPr>
              <a:t>：</a:t>
            </a:r>
            <a:r>
              <a:rPr lang="zh-CN" altLang="en-US" sz="1200">
                <a:solidFill>
                  <a:schemeClr val="bg1"/>
                </a:solidFill>
                <a:latin typeface="微软雅黑" panose="020b0503020204020204" pitchFamily="34" charset="-122"/>
                <a:ea typeface="微软雅黑" panose="020b0503020204020204" pitchFamily="34" charset="-122"/>
              </a:rPr>
              <a:t>平台组建，欠款偿还，运作模式，考核激励</a:t>
            </a:r>
            <a:endParaRPr lang="en-US" altLang="zh-CN" sz="1200" smtClean="0">
              <a:solidFill>
                <a:schemeClr val="bg1"/>
              </a:solidFill>
              <a:latin typeface="微软雅黑" panose="020b0503020204020204" pitchFamily="34" charset="-122"/>
              <a:ea typeface="微软雅黑" panose="020b0503020204020204" pitchFamily="34" charset="-122"/>
            </a:endParaRPr>
          </a:p>
        </p:txBody>
      </p:sp>
      <p:sp>
        <p:nvSpPr>
          <p:cNvPr id="90" name="Title 1"/>
          <p:cNvSpPr txBox="1"/>
          <p:nvPr>
            <p:custDataLst>
              <p:tags r:id="rId2"/>
            </p:custDataLst>
          </p:nvPr>
        </p:nvSpPr>
        <p:spPr>
          <a:xfrm>
            <a:off x="457200" y="483045"/>
            <a:ext cx="8229600" cy="307777"/>
          </a:xfrm>
          <a:prstGeom prst="rect">
            <a:avLst/>
          </a:prstGeom>
        </p:spPr>
        <p:txBody>
          <a:bodyPr vert="horz" lIns="0" tIns="0" rIns="0" bIns="0" rtlCol="0" anchor="t" anchorCtr="0">
            <a:normAutofit/>
          </a:bodyPr>
          <a:lstStyle>
            <a:defPPr>
              <a:defRPr lang="en-US"/>
            </a:defPPr>
            <a:lvl1pPr marL="0" algn="l" defTabSz="914400" rtl="0" eaLnBrk="1" latinLnBrk="0" hangingPunct="1">
              <a:spcBef>
                <a:spcPct val="0"/>
              </a:spcBef>
              <a:buNone/>
              <a:defRPr sz="2000" b="1" kern="1200" baseline="0">
                <a:solidFill>
                  <a:srgbClr val="702082"/>
                </a:solidFill>
                <a:latin typeface="+mj-lt"/>
                <a:ea typeface="+mj-ea"/>
                <a:cs typeface="+mj-cs"/>
              </a:defRPr>
            </a:lvl1pPr>
            <a:lvl2pPr marL="457200" algn="l" defTabSz="914400" rtl="0" eaLnBrk="1" latinLnBrk="0" hangingPunct="1">
              <a:defRPr sz="1800" kern="1200">
                <a:solidFill>
                  <a:schemeClr val="tx2"/>
                </a:solidFill>
                <a:latin typeface="+mn-lt"/>
                <a:ea typeface="+mn-ea"/>
                <a:cs typeface="+mn-cs"/>
              </a:defRPr>
            </a:lvl2pPr>
            <a:lvl3pPr marL="914400" algn="l" defTabSz="914400" rtl="0" eaLnBrk="1" latinLnBrk="0" hangingPunct="1">
              <a:defRPr sz="1800" kern="1200">
                <a:solidFill>
                  <a:schemeClr val="tx2"/>
                </a:solidFill>
                <a:latin typeface="+mn-lt"/>
                <a:ea typeface="+mn-ea"/>
                <a:cs typeface="+mn-cs"/>
              </a:defRPr>
            </a:lvl3pPr>
            <a:lvl4pPr marL="1371600" algn="l" defTabSz="914400" rtl="0" eaLnBrk="1" latinLnBrk="0" hangingPunct="1">
              <a:defRPr sz="1800" kern="1200">
                <a:solidFill>
                  <a:schemeClr val="tx2"/>
                </a:solidFill>
                <a:latin typeface="+mn-lt"/>
                <a:ea typeface="+mn-ea"/>
                <a:cs typeface="+mn-cs"/>
              </a:defRPr>
            </a:lvl4pPr>
            <a:lvl5pPr marL="1828800" algn="l" defTabSz="914400" rtl="0" eaLnBrk="1" latinLnBrk="0" hangingPunct="1">
              <a:defRPr sz="1800" kern="1200">
                <a:solidFill>
                  <a:schemeClr val="tx2"/>
                </a:solidFill>
                <a:latin typeface="+mn-lt"/>
                <a:ea typeface="+mn-ea"/>
                <a:cs typeface="+mn-cs"/>
              </a:defRPr>
            </a:lvl5pPr>
            <a:lvl6pPr marL="2286000" algn="l" defTabSz="914400" rtl="0" eaLnBrk="1" latinLnBrk="0" hangingPunct="1">
              <a:defRPr sz="1800" kern="1200">
                <a:solidFill>
                  <a:schemeClr val="tx2"/>
                </a:solidFill>
                <a:latin typeface="+mn-lt"/>
                <a:ea typeface="+mn-ea"/>
                <a:cs typeface="+mn-cs"/>
              </a:defRPr>
            </a:lvl6pPr>
            <a:lvl7pPr marL="2743200" algn="l" defTabSz="914400" rtl="0" eaLnBrk="1" latinLnBrk="0" hangingPunct="1">
              <a:defRPr sz="1800" kern="1200">
                <a:solidFill>
                  <a:schemeClr val="tx2"/>
                </a:solidFill>
                <a:latin typeface="+mn-lt"/>
                <a:ea typeface="+mn-ea"/>
                <a:cs typeface="+mn-cs"/>
              </a:defRPr>
            </a:lvl7pPr>
            <a:lvl8pPr marL="3200400" algn="l" defTabSz="914400" rtl="0" eaLnBrk="1" latinLnBrk="0" hangingPunct="1">
              <a:defRPr sz="1800" kern="1200">
                <a:solidFill>
                  <a:schemeClr val="tx2"/>
                </a:solidFill>
                <a:latin typeface="+mn-lt"/>
                <a:ea typeface="+mn-ea"/>
                <a:cs typeface="+mn-cs"/>
              </a:defRPr>
            </a:lvl8pPr>
            <a:lvl9pPr marL="3657600" algn="l" defTabSz="914400" rtl="0" eaLnBrk="1" latinLnBrk="0" hangingPunct="1">
              <a:defRPr sz="1800" kern="1200">
                <a:solidFill>
                  <a:schemeClr val="tx2"/>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为</a:t>
            </a:r>
            <a:r>
              <a:rPr lang="zh-CN" altLang="en-US" smtClean="0">
                <a:latin typeface="微软雅黑" panose="020b0503020204020204" pitchFamily="34" charset="-122"/>
                <a:ea typeface="微软雅黑" panose="020b0503020204020204" pitchFamily="34" charset="-122"/>
              </a:rPr>
              <a:t>何要打造国海投行</a:t>
            </a:r>
            <a:r>
              <a:rPr lang="en-US" altLang="zh-CN" smtClean="0">
                <a:latin typeface="微软雅黑" panose="020b0503020204020204" pitchFamily="34" charset="-122"/>
                <a:ea typeface="微软雅黑" panose="020b0503020204020204" pitchFamily="34" charset="-122"/>
              </a:rPr>
              <a:t>2.0</a:t>
            </a:r>
            <a:r>
              <a:rPr lang="zh-CN" altLang="en-US" smtClean="0">
                <a:latin typeface="微软雅黑" panose="020b0503020204020204" pitchFamily="34" charset="-122"/>
                <a:ea typeface="微软雅黑" panose="020b0503020204020204" pitchFamily="34" charset="-122"/>
              </a:rPr>
              <a:t>？</a:t>
            </a:r>
            <a:endParaRPr lang="en-US">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765526671"/>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投行运作模式的市场趋</a:t>
            </a:r>
            <a:r>
              <a:rPr lang="zh-CN" altLang="en-US" smtClean="0">
                <a:latin typeface="微软雅黑" panose="020b0503020204020204" pitchFamily="34" charset="-122"/>
                <a:ea typeface="微软雅黑" panose="020b0503020204020204" pitchFamily="34" charset="-122"/>
              </a:rPr>
              <a:t>势</a:t>
            </a:r>
            <a:endParaRPr lang="zh-CN" altLang="en-US"/>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4</a:t>
            </a:fld>
            <a:endParaRPr lang="en-US">
              <a:solidFill>
                <a:prstClr val="black"/>
              </a:solidFill>
            </a:endParaRPr>
          </a:p>
        </p:txBody>
      </p:sp>
      <p:sp>
        <p:nvSpPr>
          <p:cNvPr id="5" name="Text Placeholder 4"/>
          <p:cNvSpPr>
            <a:spLocks noGrp="1"/>
          </p:cNvSpPr>
          <p:nvPr>
            <p:ph type="body" sz="quarter" idx="13"/>
          </p:nvPr>
        </p:nvSpPr>
        <p:spPr/>
        <p:txBody>
          <a:bodyPr/>
          <a:lstStyle/>
          <a:p>
            <a:r>
              <a:rPr lang="zh-CN" altLang="en-US" b="1"/>
              <a:t>投</a:t>
            </a:r>
            <a:r>
              <a:rPr lang="zh-CN" altLang="en-US" b="1" smtClean="0"/>
              <a:t>行排名领先的券商多采用委员会</a:t>
            </a:r>
            <a:r>
              <a:rPr lang="en-US" altLang="zh-CN" b="1" smtClean="0"/>
              <a:t>-</a:t>
            </a:r>
            <a:r>
              <a:rPr lang="zh-CN" altLang="en-US" b="1" smtClean="0"/>
              <a:t>组</a:t>
            </a:r>
            <a:r>
              <a:rPr lang="en-US" altLang="zh-CN" b="1" smtClean="0"/>
              <a:t>-</a:t>
            </a:r>
            <a:r>
              <a:rPr lang="zh-CN" altLang="en-US" b="1" smtClean="0"/>
              <a:t>人才池的三层架构</a:t>
            </a:r>
            <a:endParaRPr lang="zh-CN" altLang="en-US" b="1"/>
          </a:p>
        </p:txBody>
      </p:sp>
      <p:sp>
        <p:nvSpPr>
          <p:cNvPr id="7" name="Rectangle 6"/>
          <p:cNvSpPr/>
          <p:nvPr/>
        </p:nvSpPr>
        <p:spPr>
          <a:xfrm>
            <a:off x="2761276" y="1175174"/>
            <a:ext cx="2073500" cy="49229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投资银行净收入</a:t>
            </a:r>
            <a:r>
              <a:rPr lang="en-US" altLang="zh-CN" smtClean="0"/>
              <a:t>32</a:t>
            </a:r>
            <a:endParaRPr lang="zh-CN" altLang="en-US"/>
          </a:p>
        </p:txBody>
      </p:sp>
      <p:sp>
        <p:nvSpPr>
          <p:cNvPr id="8" name="Rectangle 7"/>
          <p:cNvSpPr/>
          <p:nvPr/>
        </p:nvSpPr>
        <p:spPr>
          <a:xfrm>
            <a:off x="1286644" y="1791167"/>
            <a:ext cx="2358076" cy="49229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承销与保</a:t>
            </a:r>
            <a:r>
              <a:rPr lang="zh-CN" altLang="en-US" smtClean="0"/>
              <a:t>荐净</a:t>
            </a:r>
            <a:r>
              <a:rPr lang="zh-CN" altLang="en-US"/>
              <a:t>收</a:t>
            </a:r>
            <a:r>
              <a:rPr lang="zh-CN" altLang="en-US" smtClean="0"/>
              <a:t>入</a:t>
            </a:r>
            <a:r>
              <a:rPr lang="en-US" altLang="zh-CN" smtClean="0"/>
              <a:t>33</a:t>
            </a:r>
            <a:endParaRPr lang="zh-CN" altLang="en-US"/>
          </a:p>
        </p:txBody>
      </p:sp>
      <p:sp>
        <p:nvSpPr>
          <p:cNvPr id="10" name="Rectangle 9"/>
          <p:cNvSpPr/>
          <p:nvPr/>
        </p:nvSpPr>
        <p:spPr>
          <a:xfrm>
            <a:off x="243454" y="2422164"/>
            <a:ext cx="2073500" cy="49229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股票主承销家</a:t>
            </a:r>
            <a:r>
              <a:rPr lang="zh-CN" altLang="en-US" smtClean="0"/>
              <a:t>数</a:t>
            </a:r>
            <a:r>
              <a:rPr lang="en-US" altLang="zh-CN" smtClean="0"/>
              <a:t>28</a:t>
            </a:r>
            <a:endParaRPr lang="zh-CN" altLang="en-US"/>
          </a:p>
        </p:txBody>
      </p:sp>
      <p:sp>
        <p:nvSpPr>
          <p:cNvPr id="11" name="Rectangle 10"/>
          <p:cNvSpPr/>
          <p:nvPr/>
        </p:nvSpPr>
        <p:spPr>
          <a:xfrm>
            <a:off x="243454" y="3036781"/>
            <a:ext cx="2073500" cy="49229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股票主承销金</a:t>
            </a:r>
            <a:r>
              <a:rPr lang="zh-CN" altLang="en-US" smtClean="0"/>
              <a:t>额</a:t>
            </a:r>
            <a:r>
              <a:rPr lang="en-US" altLang="zh-CN" smtClean="0"/>
              <a:t>43</a:t>
            </a:r>
            <a:endParaRPr lang="zh-CN" altLang="en-US"/>
          </a:p>
        </p:txBody>
      </p:sp>
      <p:sp>
        <p:nvSpPr>
          <p:cNvPr id="13" name="Rectangle 12"/>
          <p:cNvSpPr/>
          <p:nvPr/>
        </p:nvSpPr>
        <p:spPr>
          <a:xfrm>
            <a:off x="249894" y="3651398"/>
            <a:ext cx="2073500" cy="49229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股票承销净收</a:t>
            </a:r>
            <a:r>
              <a:rPr lang="zh-CN" altLang="en-US" smtClean="0"/>
              <a:t>入</a:t>
            </a:r>
            <a:r>
              <a:rPr lang="en-US" altLang="zh-CN" smtClean="0"/>
              <a:t>41</a:t>
            </a:r>
            <a:endParaRPr lang="zh-CN" altLang="en-US"/>
          </a:p>
        </p:txBody>
      </p:sp>
      <p:sp>
        <p:nvSpPr>
          <p:cNvPr id="19" name="Rectangle 18"/>
          <p:cNvSpPr/>
          <p:nvPr/>
        </p:nvSpPr>
        <p:spPr>
          <a:xfrm>
            <a:off x="2580970" y="3640426"/>
            <a:ext cx="2073500" cy="49229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债券承销净收</a:t>
            </a:r>
            <a:r>
              <a:rPr lang="zh-CN" altLang="en-US" smtClean="0"/>
              <a:t>入</a:t>
            </a:r>
            <a:r>
              <a:rPr lang="en-US" altLang="zh-CN" smtClean="0"/>
              <a:t>19</a:t>
            </a:r>
            <a:endParaRPr lang="zh-CN" altLang="en-US"/>
          </a:p>
        </p:txBody>
      </p:sp>
      <p:sp>
        <p:nvSpPr>
          <p:cNvPr id="20" name="Rectangle 19"/>
          <p:cNvSpPr/>
          <p:nvPr/>
        </p:nvSpPr>
        <p:spPr>
          <a:xfrm>
            <a:off x="4834776" y="2422163"/>
            <a:ext cx="2073500" cy="49229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并购重组净收</a:t>
            </a:r>
            <a:r>
              <a:rPr lang="zh-CN" altLang="en-US" smtClean="0"/>
              <a:t>入</a:t>
            </a:r>
            <a:r>
              <a:rPr lang="en-US" altLang="zh-CN" smtClean="0"/>
              <a:t>38</a:t>
            </a:r>
            <a:endParaRPr lang="zh-CN" altLang="en-US"/>
          </a:p>
        </p:txBody>
      </p:sp>
      <p:sp>
        <p:nvSpPr>
          <p:cNvPr id="21" name="Rectangle 20"/>
          <p:cNvSpPr/>
          <p:nvPr/>
        </p:nvSpPr>
        <p:spPr>
          <a:xfrm>
            <a:off x="4834776" y="3036781"/>
            <a:ext cx="2073500" cy="49229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财务顾问净</a:t>
            </a:r>
            <a:r>
              <a:rPr lang="zh-CN" altLang="en-US"/>
              <a:t>收</a:t>
            </a:r>
            <a:r>
              <a:rPr lang="zh-CN" altLang="en-US" smtClean="0"/>
              <a:t>入</a:t>
            </a:r>
            <a:r>
              <a:rPr lang="en-US" altLang="zh-CN" smtClean="0"/>
              <a:t>32</a:t>
            </a:r>
            <a:endParaRPr lang="zh-CN" altLang="en-US"/>
          </a:p>
        </p:txBody>
      </p:sp>
      <p:cxnSp>
        <p:nvCxnSpPr>
          <p:cNvPr id="34" name="Elbow Connector 33"/>
          <p:cNvCxnSpPr>
            <a:stCxn id="7" idx="2"/>
            <a:endCxn id="8" idx="0"/>
          </p:cNvCxnSpPr>
          <p:nvPr/>
        </p:nvCxnSpPr>
        <p:spPr>
          <a:xfrm rot="5400000">
            <a:off x="3070007" y="1063148"/>
            <a:ext cx="123694" cy="133234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0" name="Elbow Connector 39"/>
          <p:cNvCxnSpPr>
            <a:stCxn id="8" idx="2"/>
            <a:endCxn id="15" idx="1"/>
          </p:cNvCxnSpPr>
          <p:nvPr/>
        </p:nvCxnSpPr>
        <p:spPr>
          <a:xfrm rot="16200000" flipH="1">
            <a:off x="2330902" y="2418246"/>
            <a:ext cx="384848" cy="115288"/>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42" name="Elbow Connector 41"/>
          <p:cNvCxnSpPr>
            <a:stCxn id="8" idx="2"/>
            <a:endCxn id="10" idx="3"/>
          </p:cNvCxnSpPr>
          <p:nvPr/>
        </p:nvCxnSpPr>
        <p:spPr>
          <a:xfrm rot="5400000">
            <a:off x="2198894" y="2401526"/>
            <a:ext cx="384848" cy="148728"/>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44" name="Elbow Connector 43"/>
          <p:cNvCxnSpPr>
            <a:stCxn id="8" idx="2"/>
            <a:endCxn id="17" idx="1"/>
          </p:cNvCxnSpPr>
          <p:nvPr/>
        </p:nvCxnSpPr>
        <p:spPr>
          <a:xfrm rot="16200000" flipH="1">
            <a:off x="2023594" y="2725554"/>
            <a:ext cx="999465" cy="115288"/>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46" name="Elbow Connector 45"/>
          <p:cNvCxnSpPr>
            <a:stCxn id="8" idx="2"/>
            <a:endCxn id="11" idx="3"/>
          </p:cNvCxnSpPr>
          <p:nvPr/>
        </p:nvCxnSpPr>
        <p:spPr>
          <a:xfrm rot="5400000">
            <a:off x="1891586" y="2708834"/>
            <a:ext cx="999465" cy="148728"/>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48" name="Elbow Connector 47"/>
          <p:cNvCxnSpPr>
            <a:stCxn id="8" idx="2"/>
            <a:endCxn id="19" idx="1"/>
          </p:cNvCxnSpPr>
          <p:nvPr/>
        </p:nvCxnSpPr>
        <p:spPr>
          <a:xfrm rot="16200000" flipH="1">
            <a:off x="1721771" y="3027377"/>
            <a:ext cx="1603110" cy="115288"/>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50" name="Elbow Connector 49"/>
          <p:cNvCxnSpPr>
            <a:stCxn id="8" idx="2"/>
            <a:endCxn id="13" idx="3"/>
          </p:cNvCxnSpPr>
          <p:nvPr/>
        </p:nvCxnSpPr>
        <p:spPr>
          <a:xfrm rot="5400000">
            <a:off x="1587497" y="3019363"/>
            <a:ext cx="1614082" cy="142288"/>
          </a:xfrm>
          <a:prstGeom prst="bentConnector2">
            <a:avLst/>
          </a:prstGeom>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2580970" y="2422164"/>
            <a:ext cx="2073500" cy="49229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债券主承销家</a:t>
            </a:r>
            <a:r>
              <a:rPr lang="zh-CN" altLang="en-US" smtClean="0"/>
              <a:t>数</a:t>
            </a:r>
            <a:r>
              <a:rPr lang="en-US" altLang="zh-CN" smtClean="0"/>
              <a:t>17</a:t>
            </a:r>
            <a:endParaRPr lang="zh-CN" altLang="en-US"/>
          </a:p>
        </p:txBody>
      </p:sp>
      <p:sp>
        <p:nvSpPr>
          <p:cNvPr id="17" name="Rectangle 16"/>
          <p:cNvSpPr/>
          <p:nvPr/>
        </p:nvSpPr>
        <p:spPr>
          <a:xfrm>
            <a:off x="2580970" y="3036781"/>
            <a:ext cx="2073500" cy="49229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债券主承销金</a:t>
            </a:r>
            <a:r>
              <a:rPr lang="zh-CN" altLang="en-US" smtClean="0"/>
              <a:t>额</a:t>
            </a:r>
            <a:r>
              <a:rPr lang="en-US" altLang="zh-CN" smtClean="0"/>
              <a:t>25</a:t>
            </a:r>
            <a:endParaRPr lang="zh-CN" altLang="en-US"/>
          </a:p>
        </p:txBody>
      </p:sp>
      <p:cxnSp>
        <p:nvCxnSpPr>
          <p:cNvPr id="70" name="Elbow Connector 69"/>
          <p:cNvCxnSpPr>
            <a:stCxn id="7" idx="2"/>
            <a:endCxn id="20" idx="0"/>
          </p:cNvCxnSpPr>
          <p:nvPr/>
        </p:nvCxnSpPr>
        <p:spPr>
          <a:xfrm rot="16200000" flipH="1">
            <a:off x="4457431" y="1008068"/>
            <a:ext cx="754690" cy="2073500"/>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a:stCxn id="20" idx="2"/>
            <a:endCxn id="21" idx="0"/>
          </p:cNvCxnSpPr>
          <p:nvPr/>
        </p:nvCxnSpPr>
        <p:spPr>
          <a:xfrm flipH="1">
            <a:off x="5871526" y="2914462"/>
            <a:ext cx="0" cy="122319"/>
          </a:xfrm>
          <a:prstGeom prst="line">
            <a:avLst/>
          </a:prstGeom>
        </p:spPr>
        <p:style>
          <a:lnRef idx="1">
            <a:schemeClr val="accent1"/>
          </a:lnRef>
          <a:fillRef idx="0">
            <a:schemeClr val="accent1"/>
          </a:fillRef>
          <a:effectRef idx="0">
            <a:schemeClr val="accent1"/>
          </a:effectRef>
          <a:fontRef idx="minor">
            <a:schemeClr val="tx1"/>
          </a:fontRef>
        </p:style>
      </p:cxnSp>
      <p:sp>
        <p:nvSpPr>
          <p:cNvPr id="104" name="Flowchart: Connector 103"/>
          <p:cNvSpPr/>
          <p:nvPr/>
        </p:nvSpPr>
        <p:spPr>
          <a:xfrm>
            <a:off x="4497215" y="1134252"/>
            <a:ext cx="570624" cy="574653"/>
          </a:xfrm>
          <a:prstGeom prst="flowChartConnector">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32</a:t>
            </a:r>
            <a:endParaRPr lang="zh-CN" altLang="en-US" sz="1400" b="1"/>
          </a:p>
        </p:txBody>
      </p:sp>
      <p:sp>
        <p:nvSpPr>
          <p:cNvPr id="105" name="Flowchart: Connector 104"/>
          <p:cNvSpPr/>
          <p:nvPr/>
        </p:nvSpPr>
        <p:spPr>
          <a:xfrm>
            <a:off x="3247345" y="1749990"/>
            <a:ext cx="570624" cy="574653"/>
          </a:xfrm>
          <a:prstGeom prst="flowChartConnector">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33</a:t>
            </a:r>
            <a:endParaRPr lang="zh-CN" altLang="en-US" sz="1400" b="1"/>
          </a:p>
        </p:txBody>
      </p:sp>
      <p:sp>
        <p:nvSpPr>
          <p:cNvPr id="106" name="Flowchart: Connector 105"/>
          <p:cNvSpPr/>
          <p:nvPr/>
        </p:nvSpPr>
        <p:spPr>
          <a:xfrm>
            <a:off x="1978149" y="2364606"/>
            <a:ext cx="570624" cy="574653"/>
          </a:xfrm>
          <a:prstGeom prst="flowChartConnector">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28</a:t>
            </a:r>
            <a:endParaRPr lang="zh-CN" altLang="en-US" sz="1400" b="1"/>
          </a:p>
        </p:txBody>
      </p:sp>
      <p:sp>
        <p:nvSpPr>
          <p:cNvPr id="107" name="Flowchart: Connector 106"/>
          <p:cNvSpPr/>
          <p:nvPr/>
        </p:nvSpPr>
        <p:spPr>
          <a:xfrm>
            <a:off x="1977527" y="2982590"/>
            <a:ext cx="570624" cy="574653"/>
          </a:xfrm>
          <a:prstGeom prst="flowChartConnector">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43</a:t>
            </a:r>
            <a:endParaRPr lang="zh-CN" altLang="en-US" sz="1400" b="1"/>
          </a:p>
        </p:txBody>
      </p:sp>
      <p:sp>
        <p:nvSpPr>
          <p:cNvPr id="108" name="Flowchart: Connector 107"/>
          <p:cNvSpPr/>
          <p:nvPr/>
        </p:nvSpPr>
        <p:spPr>
          <a:xfrm>
            <a:off x="1977527" y="3625862"/>
            <a:ext cx="570624" cy="574653"/>
          </a:xfrm>
          <a:prstGeom prst="flowChartConnector">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41</a:t>
            </a:r>
            <a:endParaRPr lang="zh-CN" altLang="en-US" sz="1400" b="1"/>
          </a:p>
        </p:txBody>
      </p:sp>
      <p:sp>
        <p:nvSpPr>
          <p:cNvPr id="109" name="Flowchart: Connector 108"/>
          <p:cNvSpPr/>
          <p:nvPr/>
        </p:nvSpPr>
        <p:spPr>
          <a:xfrm>
            <a:off x="4309226" y="2380730"/>
            <a:ext cx="570624" cy="574653"/>
          </a:xfrm>
          <a:prstGeom prst="flowChartConnector">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17</a:t>
            </a:r>
            <a:endParaRPr lang="zh-CN" altLang="en-US" sz="1400" b="1"/>
          </a:p>
        </p:txBody>
      </p:sp>
      <p:sp>
        <p:nvSpPr>
          <p:cNvPr id="110" name="Flowchart: Connector 109"/>
          <p:cNvSpPr/>
          <p:nvPr/>
        </p:nvSpPr>
        <p:spPr>
          <a:xfrm>
            <a:off x="4316908" y="2982590"/>
            <a:ext cx="570624" cy="574653"/>
          </a:xfrm>
          <a:prstGeom prst="flowChartConnector">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25</a:t>
            </a:r>
            <a:endParaRPr lang="zh-CN" altLang="en-US" sz="1400" b="1"/>
          </a:p>
        </p:txBody>
      </p:sp>
      <p:sp>
        <p:nvSpPr>
          <p:cNvPr id="111" name="Flowchart: Connector 110"/>
          <p:cNvSpPr/>
          <p:nvPr/>
        </p:nvSpPr>
        <p:spPr>
          <a:xfrm>
            <a:off x="4316908" y="3625371"/>
            <a:ext cx="570624" cy="574653"/>
          </a:xfrm>
          <a:prstGeom prst="flowChartConnector">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19</a:t>
            </a:r>
            <a:endParaRPr lang="zh-CN" altLang="en-US" sz="1400" b="1"/>
          </a:p>
        </p:txBody>
      </p:sp>
      <p:sp>
        <p:nvSpPr>
          <p:cNvPr id="112" name="Flowchart: Connector 111"/>
          <p:cNvSpPr/>
          <p:nvPr/>
        </p:nvSpPr>
        <p:spPr>
          <a:xfrm>
            <a:off x="6517957" y="2380729"/>
            <a:ext cx="570624" cy="574653"/>
          </a:xfrm>
          <a:prstGeom prst="flowChartConnector">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38</a:t>
            </a:r>
            <a:endParaRPr lang="zh-CN" altLang="en-US" sz="1400" b="1"/>
          </a:p>
        </p:txBody>
      </p:sp>
      <p:sp>
        <p:nvSpPr>
          <p:cNvPr id="113" name="Flowchart: Connector 112"/>
          <p:cNvSpPr/>
          <p:nvPr/>
        </p:nvSpPr>
        <p:spPr>
          <a:xfrm>
            <a:off x="6524399" y="3026409"/>
            <a:ext cx="570624" cy="574653"/>
          </a:xfrm>
          <a:prstGeom prst="flowChartConnector">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32</a:t>
            </a:r>
            <a:endParaRPr lang="zh-CN" altLang="en-US" sz="1400" b="1"/>
          </a:p>
        </p:txBody>
      </p:sp>
      <p:sp>
        <p:nvSpPr>
          <p:cNvPr id="114" name="Flowchart: Connector 113"/>
          <p:cNvSpPr/>
          <p:nvPr/>
        </p:nvSpPr>
        <p:spPr>
          <a:xfrm>
            <a:off x="299687" y="1282451"/>
            <a:ext cx="315024" cy="332552"/>
          </a:xfrm>
          <a:prstGeom prst="flowChartConnector">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b="1"/>
          </a:p>
        </p:txBody>
      </p:sp>
      <p:sp>
        <p:nvSpPr>
          <p:cNvPr id="115" name="TextBox 114"/>
          <p:cNvSpPr txBox="1"/>
          <p:nvPr/>
        </p:nvSpPr>
        <p:spPr>
          <a:xfrm>
            <a:off x="598864" y="1322281"/>
            <a:ext cx="6309412"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国海证券该项指标排名</a:t>
            </a:r>
            <a:endParaRPr lang="zh-CN" altLang="en-US" sz="1400"/>
          </a:p>
        </p:txBody>
      </p:sp>
      <p:sp>
        <p:nvSpPr>
          <p:cNvPr id="116" name="Rectangle 115"/>
          <p:cNvSpPr/>
          <p:nvPr/>
        </p:nvSpPr>
        <p:spPr>
          <a:xfrm>
            <a:off x="7203870" y="2324643"/>
            <a:ext cx="1799535" cy="958288"/>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国海证券投行综合排名处于证券行业前</a:t>
            </a:r>
            <a:r>
              <a:rPr lang="en-US" altLang="zh-CN" sz="1400" smtClean="0"/>
              <a:t>25%</a:t>
            </a:r>
            <a:r>
              <a:rPr lang="zh-CN" altLang="en-US" sz="1400" smtClean="0"/>
              <a:t>，较为领先</a:t>
            </a:r>
            <a:endParaRPr lang="zh-CN" altLang="en-US" sz="1400"/>
          </a:p>
        </p:txBody>
      </p:sp>
      <p:sp>
        <p:nvSpPr>
          <p:cNvPr id="117" name="Isosceles Triangle 116"/>
          <p:cNvSpPr/>
          <p:nvPr/>
        </p:nvSpPr>
        <p:spPr>
          <a:xfrm rot="10800000">
            <a:off x="282087" y="4311860"/>
            <a:ext cx="3916425" cy="193117"/>
          </a:xfrm>
          <a:prstGeom prst="triangl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aphicFrame>
        <p:nvGraphicFramePr>
          <p:cNvPr id="120" name="Table 119"/>
          <p:cNvGraphicFramePr>
            <a:graphicFrameLocks noGrp="1"/>
          </p:cNvGraphicFramePr>
          <p:nvPr>
            <p:extLst>
              <p:ext uri="{D42A27DB-BD31-4B8C-83A1-F6EECF244321}">
                <p14:modId xmlns:p14="http://schemas.microsoft.com/office/powerpoint/2010/main" val="1615740779"/>
              </p:ext>
            </p:extLst>
          </p:nvPr>
        </p:nvGraphicFramePr>
        <p:xfrm>
          <a:off x="1564783" y="4699646"/>
          <a:ext cx="2707052" cy="1701154"/>
        </p:xfrm>
        <a:graphic>
          <a:graphicData uri="http://schemas.openxmlformats.org/drawingml/2006/table">
            <a:tbl>
              <a:tblPr/>
              <a:tblGrid>
                <a:gridCol w="1353526"/>
                <a:gridCol w="1353526"/>
              </a:tblGrid>
              <a:tr h="275290">
                <a:tc gridSpan="2">
                  <a:txBody>
                    <a:bodyPr vert="horz" wrap="square"/>
                    <a:lstStyle/>
                    <a:p>
                      <a:pPr algn="ctr" fontAlgn="b"/>
                      <a:r>
                        <a:rPr lang="zh-CN" altLang="en-US" sz="1400" b="1" i="0" u="none" strike="noStrike" smtClean="0">
                          <a:solidFill>
                            <a:srgbClr val="000000"/>
                          </a:solidFill>
                          <a:effectLst/>
                          <a:latin typeface="微软雅黑" panose="020b0503020204020204" pitchFamily="34" charset="-122"/>
                          <a:ea typeface="微软雅黑" panose="020b0503020204020204" pitchFamily="34" charset="-122"/>
                        </a:rPr>
                        <a:t>内资投</a:t>
                      </a:r>
                      <a:r>
                        <a:rPr lang="zh-CN" altLang="en-US" sz="1400" b="1" i="0" u="none" strike="noStrike">
                          <a:solidFill>
                            <a:srgbClr val="000000"/>
                          </a:solidFill>
                          <a:effectLst/>
                          <a:latin typeface="微软雅黑" panose="020b0503020204020204" pitchFamily="34" charset="-122"/>
                          <a:ea typeface="微软雅黑" panose="020b0503020204020204" pitchFamily="34" charset="-122"/>
                        </a:rPr>
                        <a:t>行前</a:t>
                      </a:r>
                      <a:r>
                        <a:rPr lang="en-US" altLang="zh-CN" sz="1400" b="1" i="0" u="none" strike="noStrike">
                          <a:solidFill>
                            <a:srgbClr val="000000"/>
                          </a:solidFill>
                          <a:effectLst/>
                          <a:latin typeface="微软雅黑" panose="020b0503020204020204" pitchFamily="34" charset="-122"/>
                          <a:ea typeface="微软雅黑" panose="020b0503020204020204" pitchFamily="34" charset="-122"/>
                        </a:rPr>
                        <a:t>12</a:t>
                      </a:r>
                      <a:r>
                        <a:rPr lang="zh-CN" altLang="en-US" sz="1400" b="1" i="0" u="none" strike="noStrike">
                          <a:solidFill>
                            <a:srgbClr val="000000"/>
                          </a:solidFill>
                          <a:effectLst/>
                          <a:latin typeface="微软雅黑" panose="020b0503020204020204" pitchFamily="34" charset="-122"/>
                          <a:ea typeface="微软雅黑" panose="020b0503020204020204" pitchFamily="34" charset="-122"/>
                        </a:rPr>
                        <a:t>强</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r>
              <a:tr h="237644">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中信证券</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FFEC"/>
                    </a:solidFill>
                  </a:tcPr>
                </a:tc>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中金公司</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FFEC"/>
                    </a:solidFill>
                  </a:tcPr>
                </a:tc>
              </a:tr>
              <a:tr h="237644">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中信建投</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FFD9"/>
                    </a:solidFill>
                  </a:tcPr>
                </a:tc>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申万宏源</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FFD9"/>
                    </a:solidFill>
                  </a:tcPr>
                </a:tc>
              </a:tr>
              <a:tr h="237644">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国泰君安</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FFEC"/>
                    </a:solidFill>
                  </a:tcPr>
                </a:tc>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西南证券</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FFEC"/>
                    </a:solidFill>
                  </a:tcPr>
                </a:tc>
              </a:tr>
              <a:tr h="237644">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广发证券</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FFD9"/>
                    </a:solidFill>
                  </a:tcPr>
                </a:tc>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银河证券</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FFD9"/>
                    </a:solidFill>
                  </a:tcPr>
                </a:tc>
              </a:tr>
              <a:tr h="237644">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海通证券</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FFEC"/>
                    </a:solidFill>
                  </a:tcPr>
                </a:tc>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国开证券</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FFEC"/>
                    </a:solidFill>
                  </a:tcPr>
                </a:tc>
              </a:tr>
              <a:tr h="237644">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国信证券</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FFD9"/>
                    </a:solidFill>
                  </a:tcPr>
                </a:tc>
                <a:tc>
                  <a:txBody>
                    <a:bodyPr vert="horz" wrap="square"/>
                    <a:lstStyle/>
                    <a:p>
                      <a:pPr algn="ctr" fontAlgn="b"/>
                      <a:r>
                        <a:rPr lang="zh-CN" altLang="en-US" sz="1200" b="1" i="0" u="none" strike="noStrike">
                          <a:solidFill>
                            <a:srgbClr val="000000"/>
                          </a:solidFill>
                          <a:effectLst/>
                          <a:latin typeface="微软雅黑" panose="020b0503020204020204" pitchFamily="34" charset="-122"/>
                          <a:ea typeface="微软雅黑" panose="020b0503020204020204" pitchFamily="34" charset="-122"/>
                        </a:rPr>
                        <a:t>华泰证券</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0FFD9"/>
                    </a:solidFill>
                  </a:tcPr>
                </a:tc>
              </a:tr>
            </a:tbl>
          </a:graphicData>
        </a:graphic>
      </p:graphicFrame>
      <p:sp>
        <p:nvSpPr>
          <p:cNvPr id="121" name="Rectangle 120"/>
          <p:cNvSpPr/>
          <p:nvPr/>
        </p:nvSpPr>
        <p:spPr>
          <a:xfrm>
            <a:off x="92493" y="4930262"/>
            <a:ext cx="1378663" cy="108844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smtClean="0"/>
              <a:t>选取每项排名前</a:t>
            </a:r>
            <a:r>
              <a:rPr lang="en-US" altLang="zh-CN" sz="1600" smtClean="0"/>
              <a:t>5</a:t>
            </a:r>
            <a:r>
              <a:rPr lang="zh-CN" altLang="en-US" sz="1600" smtClean="0"/>
              <a:t>中出现最多的公司</a:t>
            </a:r>
            <a:endParaRPr lang="zh-CN" altLang="en-US" sz="1600"/>
          </a:p>
        </p:txBody>
      </p:sp>
      <p:sp>
        <p:nvSpPr>
          <p:cNvPr id="122" name="Rectangle 121"/>
          <p:cNvSpPr/>
          <p:nvPr/>
        </p:nvSpPr>
        <p:spPr>
          <a:xfrm>
            <a:off x="4601881" y="4360552"/>
            <a:ext cx="4414965" cy="2178747"/>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endParaRPr lang="en-US" altLang="zh-CN" sz="1400" smtClean="0"/>
          </a:p>
          <a:p>
            <a:pPr marL="285750" indent="-285750">
              <a:buFont typeface="Arial" pitchFamily="34" charset="0"/>
              <a:buChar char="•"/>
            </a:pPr>
            <a:endParaRPr lang="en-US" altLang="zh-CN" sz="1400" b="1" u="sng" smtClean="0"/>
          </a:p>
          <a:p>
            <a:pPr marL="285750" indent="-285750">
              <a:buFont typeface="Arial" pitchFamily="34" charset="0"/>
              <a:buChar char="•"/>
            </a:pPr>
            <a:r>
              <a:rPr lang="zh-CN" altLang="en-US" sz="1400" b="1" u="sng" smtClean="0"/>
              <a:t>一流券商多使用投行大平台架构：</a:t>
            </a:r>
            <a:r>
              <a:rPr lang="zh-CN" altLang="en-US" sz="1400" smtClean="0"/>
              <a:t>我们专项调研了内资投行第一梯队的券商，发现其都采用委员会</a:t>
            </a:r>
            <a:r>
              <a:rPr lang="en-US" altLang="zh-CN" sz="1400" smtClean="0"/>
              <a:t>-</a:t>
            </a:r>
            <a:r>
              <a:rPr lang="zh-CN" altLang="en-US" sz="1400" smtClean="0"/>
              <a:t>行业</a:t>
            </a:r>
            <a:r>
              <a:rPr lang="en-US" altLang="zh-CN" sz="1400" smtClean="0"/>
              <a:t>/</a:t>
            </a:r>
            <a:r>
              <a:rPr lang="zh-CN" altLang="en-US" sz="1400" smtClean="0"/>
              <a:t>地域组</a:t>
            </a:r>
            <a:r>
              <a:rPr lang="en-US" altLang="zh-CN" sz="1400" smtClean="0"/>
              <a:t>-</a:t>
            </a:r>
            <a:r>
              <a:rPr lang="zh-CN" altLang="en-US" sz="1400" smtClean="0"/>
              <a:t>人才池的组织架构来承接其战略目标</a:t>
            </a:r>
            <a:endParaRPr lang="en-US" altLang="zh-CN" sz="1400" smtClean="0"/>
          </a:p>
          <a:p>
            <a:pPr marL="285750" indent="-285750">
              <a:buFont typeface="Arial" pitchFamily="34" charset="0"/>
              <a:buChar char="•"/>
            </a:pPr>
            <a:r>
              <a:rPr lang="zh-CN" altLang="en-US" sz="1400" b="1" u="sng" smtClean="0"/>
              <a:t>投行平台定位大事业部：</a:t>
            </a:r>
            <a:r>
              <a:rPr lang="zh-CN" altLang="en-US" sz="1400" smtClean="0"/>
              <a:t>部分券商会对投行整体进行类事业部制考核，例如：国泰君安、国信、海通</a:t>
            </a:r>
            <a:endParaRPr lang="en-US" altLang="zh-CN" sz="1400" smtClean="0"/>
          </a:p>
          <a:p>
            <a:pPr marL="285750" indent="-285750">
              <a:buFont typeface="Arial" pitchFamily="34" charset="0"/>
              <a:buChar char="•"/>
            </a:pPr>
            <a:r>
              <a:rPr lang="zh-CN" altLang="en-US" sz="1400" b="1" u="sng" smtClean="0"/>
              <a:t>大投行化成为趋势：</a:t>
            </a:r>
            <a:r>
              <a:rPr lang="zh-CN" altLang="en-US" sz="1400"/>
              <a:t>部分</a:t>
            </a:r>
            <a:r>
              <a:rPr lang="zh-CN" altLang="en-US" sz="1400" smtClean="0"/>
              <a:t>与国海投行排名接近的券商最近也完成了由团队事业部朝投行大平台的改造，例如：东吴证券</a:t>
            </a:r>
            <a:endParaRPr lang="zh-CN" altLang="en-US" sz="1400"/>
          </a:p>
        </p:txBody>
      </p:sp>
      <p:sp>
        <p:nvSpPr>
          <p:cNvPr id="123" name="Rectangle 122"/>
          <p:cNvSpPr/>
          <p:nvPr/>
        </p:nvSpPr>
        <p:spPr>
          <a:xfrm>
            <a:off x="5884226" y="4143697"/>
            <a:ext cx="1817161" cy="581522"/>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专项调研发现</a:t>
            </a:r>
            <a:endParaRPr lang="zh-CN" altLang="en-US"/>
          </a:p>
        </p:txBody>
      </p:sp>
      <p:sp>
        <p:nvSpPr>
          <p:cNvPr id="124" name="Rectangle 123"/>
          <p:cNvSpPr/>
          <p:nvPr/>
        </p:nvSpPr>
        <p:spPr>
          <a:xfrm>
            <a:off x="7610336" y="2008152"/>
            <a:ext cx="946602" cy="416127"/>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现状</a:t>
            </a:r>
            <a:endParaRPr lang="zh-CN" altLang="en-US"/>
          </a:p>
        </p:txBody>
      </p:sp>
      <p:sp>
        <p:nvSpPr>
          <p:cNvPr id="125" name="TextBox 124"/>
          <p:cNvSpPr txBox="1"/>
          <p:nvPr/>
        </p:nvSpPr>
        <p:spPr>
          <a:xfrm>
            <a:off x="0" y="6400800"/>
            <a:ext cx="5871526"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*数据来源：证券业协会</a:t>
            </a:r>
            <a:r>
              <a:rPr lang="en-US" altLang="zh-CN" sz="1200" smtClean="0"/>
              <a:t>2014</a:t>
            </a:r>
            <a:r>
              <a:rPr lang="zh-CN" altLang="en-US" sz="1200" smtClean="0"/>
              <a:t>年排名、韬睿惠悦数据库及专项调研</a:t>
            </a:r>
            <a:endParaRPr lang="zh-CN" altLang="en-US" sz="1200"/>
          </a:p>
        </p:txBody>
      </p:sp>
    </p:spTree>
    <p:extLst>
      <p:ext uri="{BB962C8B-B14F-4D97-AF65-F5344CB8AC3E}">
        <p14:creationId xmlns:p14="http://schemas.microsoft.com/office/powerpoint/2010/main" val="3477044995"/>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a:t>
            </a:r>
            <a:r>
              <a:rPr lang="zh-CN" altLang="en-US" smtClean="0">
                <a:latin typeface="微软雅黑" panose="020b0503020204020204" pitchFamily="34" charset="-122"/>
                <a:ea typeface="微软雅黑" panose="020b0503020204020204" pitchFamily="34" charset="-122"/>
              </a:rPr>
              <a:t>行</a:t>
            </a:r>
            <a:r>
              <a:rPr lang="en-US" altLang="zh-CN" smtClean="0">
                <a:latin typeface="微软雅黑" panose="020b0503020204020204" pitchFamily="34" charset="-122"/>
                <a:ea typeface="微软雅黑" panose="020b0503020204020204" pitchFamily="34" charset="-122"/>
              </a:rPr>
              <a:t>1.0</a:t>
            </a:r>
            <a:r>
              <a:rPr lang="zh-CN" altLang="en-US" smtClean="0">
                <a:latin typeface="微软雅黑" panose="020b0503020204020204" pitchFamily="34" charset="-122"/>
                <a:ea typeface="微软雅黑" panose="020b0503020204020204" pitchFamily="34" charset="-122"/>
              </a:rPr>
              <a:t>→</a:t>
            </a:r>
            <a:r>
              <a:rPr lang="en-US" altLang="zh-CN" smtClean="0">
                <a:latin typeface="微软雅黑" panose="020b0503020204020204" pitchFamily="34" charset="-122"/>
                <a:ea typeface="微软雅黑" panose="020b0503020204020204" pitchFamily="34" charset="-122"/>
              </a:rPr>
              <a:t>2.0</a:t>
            </a:r>
            <a:r>
              <a:rPr lang="zh-CN" altLang="en-US" smtClean="0">
                <a:latin typeface="微软雅黑" panose="020b0503020204020204" pitchFamily="34" charset="-122"/>
                <a:ea typeface="微软雅黑" panose="020b0503020204020204" pitchFamily="34" charset="-122"/>
              </a:rPr>
              <a:t>的核心</a:t>
            </a:r>
            <a:r>
              <a:rPr lang="zh-CN" altLang="en-US">
                <a:latin typeface="微软雅黑" panose="020b0503020204020204" pitchFamily="34" charset="-122"/>
                <a:ea typeface="微软雅黑" panose="020b0503020204020204" pitchFamily="34" charset="-122"/>
              </a:rPr>
              <a:t>变化</a:t>
            </a:r>
            <a:r>
              <a:rPr lang="zh-CN" altLang="en-US" smtClean="0">
                <a:latin typeface="微软雅黑" panose="020b0503020204020204" pitchFamily="34" charset="-122"/>
                <a:ea typeface="微软雅黑" panose="020b0503020204020204" pitchFamily="34" charset="-122"/>
              </a:rPr>
              <a:t>逻辑</a:t>
            </a:r>
            <a:endParaRPr lang="zh-CN" altLang="en-US">
              <a:latin typeface="微软雅黑" panose="020b0503020204020204" pitchFamily="34" charset="-122"/>
              <a:ea typeface="微软雅黑" panose="020b0503020204020204" pitchFamily="34" charset="-122"/>
            </a:endParaRPr>
          </a:p>
        </p:txBody>
      </p:sp>
      <p:sp>
        <p:nvSpPr>
          <p:cNvPr id="3" name="Footer Placeholder 2"/>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5</a:t>
            </a:fld>
            <a:endParaRPr lang="en-US">
              <a:solidFill>
                <a:prstClr val="black"/>
              </a:solidFill>
            </a:endParaRPr>
          </a:p>
        </p:txBody>
      </p:sp>
      <p:sp>
        <p:nvSpPr>
          <p:cNvPr id="8" name="Text Placeholder 4"/>
          <p:cNvSpPr>
            <a:spLocks noGrp="1"/>
          </p:cNvSpPr>
          <p:nvPr>
            <p:ph type="body" sz="quarter" idx="13"/>
          </p:nvPr>
        </p:nvSpPr>
        <p:spPr>
          <a:xfrm>
            <a:off x="479350" y="837028"/>
            <a:ext cx="8229600" cy="276999"/>
          </a:xfrm>
        </p:spPr>
        <p:txBody>
          <a:bodyPr>
            <a:normAutofit/>
          </a:bodyPr>
          <a:lstStyle/>
          <a:p>
            <a:r>
              <a:rPr lang="zh-CN" altLang="en-US" b="1" smtClean="0">
                <a:latin typeface="微软雅黑" panose="020b0503020204020204" pitchFamily="34" charset="-122"/>
                <a:ea typeface="微软雅黑" panose="020b0503020204020204" pitchFamily="34" charset="-122"/>
              </a:rPr>
              <a:t>为达成战略目标公司需要的两大抓手：客户资源回笼公司，精细管理规避风险</a:t>
            </a:r>
            <a:endParaRPr lang="zh-CN" altLang="en-US" b="1">
              <a:latin typeface="微软雅黑" panose="020b0503020204020204" pitchFamily="34" charset="-122"/>
              <a:ea typeface="微软雅黑" panose="020b0503020204020204" pitchFamily="34" charset="-122"/>
            </a:endParaRPr>
          </a:p>
        </p:txBody>
      </p:sp>
      <p:sp>
        <p:nvSpPr>
          <p:cNvPr id="9" name="Rectangle 8"/>
          <p:cNvSpPr/>
          <p:nvPr/>
        </p:nvSpPr>
        <p:spPr>
          <a:xfrm>
            <a:off x="264017" y="2220435"/>
            <a:ext cx="1775138" cy="3779520"/>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latin typeface="微软雅黑" panose="020b0503020204020204" pitchFamily="34" charset="-122"/>
                <a:ea typeface="微软雅黑" panose="020b0503020204020204" pitchFamily="34" charset="-122"/>
              </a:rPr>
              <a:t>以客户为中心的广义投</a:t>
            </a:r>
            <a:r>
              <a:rPr lang="zh-CN" altLang="en-US" b="1" smtClean="0">
                <a:latin typeface="微软雅黑" panose="020b0503020204020204" pitchFamily="34" charset="-122"/>
                <a:ea typeface="微软雅黑" panose="020b0503020204020204" pitchFamily="34" charset="-122"/>
              </a:rPr>
              <a:t>行</a:t>
            </a:r>
            <a:endParaRPr lang="zh-CN" altLang="en-US" b="1">
              <a:latin typeface="微软雅黑" panose="020b0503020204020204" pitchFamily="34" charset="-122"/>
              <a:ea typeface="微软雅黑" panose="020b0503020204020204" pitchFamily="34" charset="-122"/>
            </a:endParaRPr>
          </a:p>
        </p:txBody>
      </p:sp>
      <p:sp>
        <p:nvSpPr>
          <p:cNvPr id="10" name="Rectangle 9"/>
          <p:cNvSpPr/>
          <p:nvPr/>
        </p:nvSpPr>
        <p:spPr>
          <a:xfrm>
            <a:off x="2232337" y="1177647"/>
            <a:ext cx="2004812" cy="75331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latin typeface="微软雅黑" panose="020b0503020204020204" pitchFamily="34" charset="-122"/>
                <a:ea typeface="微软雅黑" panose="020b0503020204020204" pitchFamily="34" charset="-122"/>
              </a:rPr>
              <a:t>成功因素</a:t>
            </a:r>
            <a:endParaRPr lang="zh-CN" altLang="en-US" b="1">
              <a:latin typeface="微软雅黑" panose="020b0503020204020204" pitchFamily="34" charset="-122"/>
              <a:ea typeface="微软雅黑" panose="020b0503020204020204" pitchFamily="34" charset="-122"/>
            </a:endParaRPr>
          </a:p>
        </p:txBody>
      </p:sp>
      <p:sp>
        <p:nvSpPr>
          <p:cNvPr id="11" name="Rectangle 10"/>
          <p:cNvSpPr/>
          <p:nvPr/>
        </p:nvSpPr>
        <p:spPr>
          <a:xfrm>
            <a:off x="2232336" y="5172470"/>
            <a:ext cx="2004813" cy="831447"/>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b="1">
                <a:solidFill>
                  <a:schemeClr val="dk1"/>
                </a:solidFill>
                <a:latin typeface="微软雅黑" panose="020b0503020204020204" pitchFamily="34" charset="-122"/>
                <a:ea typeface="微软雅黑" panose="020b0503020204020204" pitchFamily="34" charset="-122"/>
              </a:rPr>
              <a:t>行业专长</a:t>
            </a:r>
            <a:endParaRPr lang="en-US" altLang="zh-CN" b="1">
              <a:solidFill>
                <a:schemeClr val="dk1"/>
              </a:solidFill>
              <a:latin typeface="微软雅黑" panose="020b0503020204020204" pitchFamily="34" charset="-122"/>
              <a:ea typeface="微软雅黑" panose="020b0503020204020204" pitchFamily="34" charset="-122"/>
            </a:endParaRPr>
          </a:p>
          <a:p>
            <a:pPr algn="ctr"/>
            <a:r>
              <a:rPr lang="zh-CN" altLang="en-US" sz="1400" b="1">
                <a:solidFill>
                  <a:schemeClr val="dk1"/>
                </a:solidFill>
                <a:latin typeface="微软雅黑" panose="020b0503020204020204" pitchFamily="34" charset="-122"/>
                <a:ea typeface="微软雅黑" panose="020b0503020204020204" pitchFamily="34" charset="-122"/>
              </a:rPr>
              <a:t>了解客户所在行</a:t>
            </a:r>
            <a:r>
              <a:rPr lang="zh-CN" altLang="en-US" sz="1400" b="1" smtClean="0">
                <a:solidFill>
                  <a:schemeClr val="dk1"/>
                </a:solidFill>
                <a:latin typeface="微软雅黑" panose="020b0503020204020204" pitchFamily="34" charset="-122"/>
                <a:ea typeface="微软雅黑" panose="020b0503020204020204" pitchFamily="34" charset="-122"/>
              </a:rPr>
              <a:t>业</a:t>
            </a:r>
            <a:endParaRPr lang="en-US" altLang="zh-CN" sz="1400" b="1" smtClean="0">
              <a:solidFill>
                <a:schemeClr val="dk1"/>
              </a:solidFill>
              <a:latin typeface="微软雅黑" panose="020b0503020204020204" pitchFamily="34" charset="-122"/>
              <a:ea typeface="微软雅黑" panose="020b0503020204020204" pitchFamily="34" charset="-122"/>
            </a:endParaRPr>
          </a:p>
          <a:p>
            <a:pPr algn="ctr"/>
            <a:r>
              <a:rPr lang="zh-CN" altLang="en-US" sz="1400" b="1" smtClean="0">
                <a:solidFill>
                  <a:schemeClr val="dk1"/>
                </a:solidFill>
                <a:latin typeface="微软雅黑" panose="020b0503020204020204" pitchFamily="34" charset="-122"/>
                <a:ea typeface="微软雅黑" panose="020b0503020204020204" pitchFamily="34" charset="-122"/>
              </a:rPr>
              <a:t>设</a:t>
            </a:r>
            <a:r>
              <a:rPr lang="zh-CN" altLang="en-US" sz="1400" b="1">
                <a:solidFill>
                  <a:schemeClr val="dk1"/>
                </a:solidFill>
                <a:latin typeface="微软雅黑" panose="020b0503020204020204" pitchFamily="34" charset="-122"/>
                <a:ea typeface="微软雅黑" panose="020b0503020204020204" pitchFamily="34" charset="-122"/>
              </a:rPr>
              <a:t>计最优融资方案</a:t>
            </a:r>
          </a:p>
        </p:txBody>
      </p:sp>
      <p:sp>
        <p:nvSpPr>
          <p:cNvPr id="12" name="Rectangle 11"/>
          <p:cNvSpPr/>
          <p:nvPr/>
        </p:nvSpPr>
        <p:spPr>
          <a:xfrm>
            <a:off x="2232336" y="3215807"/>
            <a:ext cx="2004812" cy="807191"/>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b="1">
                <a:latin typeface="微软雅黑" panose="020b0503020204020204" pitchFamily="34" charset="-122"/>
                <a:ea typeface="微软雅黑" panose="020b0503020204020204" pitchFamily="34" charset="-122"/>
              </a:rPr>
              <a:t>客户资源</a:t>
            </a:r>
            <a:endParaRPr lang="en-US" altLang="zh-CN" b="1">
              <a:latin typeface="微软雅黑" panose="020b0503020204020204" pitchFamily="34" charset="-122"/>
              <a:ea typeface="微软雅黑" panose="020b0503020204020204" pitchFamily="34" charset="-122"/>
            </a:endParaRPr>
          </a:p>
          <a:p>
            <a:pPr algn="ctr"/>
            <a:r>
              <a:rPr lang="zh-CN" altLang="en-US" sz="1400" b="1" smtClean="0">
                <a:latin typeface="微软雅黑" panose="020b0503020204020204" pitchFamily="34" charset="-122"/>
                <a:ea typeface="微软雅黑" panose="020b0503020204020204" pitchFamily="34" charset="-122"/>
              </a:rPr>
              <a:t>为客户提供产业链上下游或政府关系介绍</a:t>
            </a:r>
            <a:endParaRPr lang="zh-CN" altLang="en-US" sz="1400" b="1">
              <a:latin typeface="微软雅黑" panose="020b0503020204020204" pitchFamily="34" charset="-122"/>
              <a:ea typeface="微软雅黑" panose="020b0503020204020204" pitchFamily="34" charset="-122"/>
            </a:endParaRPr>
          </a:p>
        </p:txBody>
      </p:sp>
      <p:sp>
        <p:nvSpPr>
          <p:cNvPr id="13" name="Rectangle 12"/>
          <p:cNvSpPr/>
          <p:nvPr/>
        </p:nvSpPr>
        <p:spPr>
          <a:xfrm>
            <a:off x="2232336" y="4173136"/>
            <a:ext cx="2004812" cy="831447"/>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b="1" smtClean="0">
                <a:latin typeface="微软雅黑" panose="020b0503020204020204" pitchFamily="34" charset="-122"/>
                <a:ea typeface="微软雅黑" panose="020b0503020204020204" pitchFamily="34" charset="-122"/>
              </a:rPr>
              <a:t>资本实力</a:t>
            </a:r>
            <a:endParaRPr lang="en-US" altLang="zh-CN" b="1" smtClean="0">
              <a:latin typeface="微软雅黑" panose="020b0503020204020204" pitchFamily="34" charset="-122"/>
              <a:ea typeface="微软雅黑" panose="020b0503020204020204" pitchFamily="34" charset="-122"/>
            </a:endParaRPr>
          </a:p>
          <a:p>
            <a:pPr algn="ctr"/>
            <a:r>
              <a:rPr lang="zh-CN" altLang="en-US" sz="1400" b="1" smtClean="0">
                <a:latin typeface="微软雅黑" panose="020b0503020204020204" pitchFamily="34" charset="-122"/>
                <a:ea typeface="微软雅黑" panose="020b0503020204020204" pitchFamily="34" charset="-122"/>
              </a:rPr>
              <a:t>为中小企业提供资本拆借，寻找资金提供方</a:t>
            </a:r>
            <a:endParaRPr lang="zh-CN" altLang="en-US" sz="1400" b="1">
              <a:latin typeface="微软雅黑" panose="020b0503020204020204" pitchFamily="34" charset="-122"/>
              <a:ea typeface="微软雅黑" panose="020b0503020204020204" pitchFamily="34" charset="-122"/>
            </a:endParaRPr>
          </a:p>
        </p:txBody>
      </p:sp>
      <p:sp>
        <p:nvSpPr>
          <p:cNvPr id="14" name="Rectangle 13"/>
          <p:cNvSpPr/>
          <p:nvPr/>
        </p:nvSpPr>
        <p:spPr>
          <a:xfrm>
            <a:off x="4434234" y="1177647"/>
            <a:ext cx="2028812" cy="75331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latin typeface="微软雅黑" panose="020b0503020204020204" pitchFamily="34" charset="-122"/>
                <a:ea typeface="微软雅黑" panose="020b0503020204020204" pitchFamily="34" charset="-122"/>
              </a:rPr>
              <a:t>投行</a:t>
            </a:r>
            <a:r>
              <a:rPr lang="en-US" altLang="zh-CN" b="1" smtClean="0">
                <a:latin typeface="微软雅黑" panose="020b0503020204020204" pitchFamily="34" charset="-122"/>
                <a:ea typeface="微软雅黑" panose="020b0503020204020204" pitchFamily="34" charset="-122"/>
              </a:rPr>
              <a:t>1.0</a:t>
            </a:r>
            <a:endParaRPr lang="zh-CN" altLang="en-US" b="1">
              <a:latin typeface="微软雅黑" panose="020b0503020204020204" pitchFamily="34" charset="-122"/>
              <a:ea typeface="微软雅黑" panose="020b0503020204020204" pitchFamily="34" charset="-122"/>
            </a:endParaRPr>
          </a:p>
        </p:txBody>
      </p:sp>
      <p:sp>
        <p:nvSpPr>
          <p:cNvPr id="15" name="Rectangle 14"/>
          <p:cNvSpPr/>
          <p:nvPr/>
        </p:nvSpPr>
        <p:spPr>
          <a:xfrm>
            <a:off x="4434233" y="5172754"/>
            <a:ext cx="2028813" cy="82352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事业</a:t>
            </a:r>
            <a:r>
              <a:rPr lang="zh-CN" altLang="en-US" sz="1400" b="1" smtClean="0">
                <a:latin typeface="微软雅黑" panose="020b0503020204020204" pitchFamily="34" charset="-122"/>
                <a:ea typeface="微软雅黑" panose="020b0503020204020204" pitchFamily="34" charset="-122"/>
              </a:rPr>
              <a:t>部以利润为导向，不会深耕行业</a:t>
            </a:r>
            <a:endParaRPr lang="zh-CN" altLang="en-US" sz="1400" b="1">
              <a:latin typeface="微软雅黑" panose="020b0503020204020204" pitchFamily="34" charset="-122"/>
              <a:ea typeface="微软雅黑" panose="020b0503020204020204" pitchFamily="34" charset="-122"/>
            </a:endParaRPr>
          </a:p>
        </p:txBody>
      </p:sp>
      <p:sp>
        <p:nvSpPr>
          <p:cNvPr id="16" name="Rectangle 15"/>
          <p:cNvSpPr/>
          <p:nvPr/>
        </p:nvSpPr>
        <p:spPr>
          <a:xfrm>
            <a:off x="6673010" y="1177647"/>
            <a:ext cx="2013790" cy="75331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latin typeface="微软雅黑" panose="020b0503020204020204" pitchFamily="34" charset="-122"/>
                <a:ea typeface="微软雅黑" panose="020b0503020204020204" pitchFamily="34" charset="-122"/>
              </a:rPr>
              <a:t>投行</a:t>
            </a:r>
            <a:r>
              <a:rPr lang="en-US" altLang="zh-CN" b="1" smtClean="0">
                <a:latin typeface="微软雅黑" panose="020b0503020204020204" pitchFamily="34" charset="-122"/>
                <a:ea typeface="微软雅黑" panose="020b0503020204020204" pitchFamily="34" charset="-122"/>
              </a:rPr>
              <a:t>2.0</a:t>
            </a:r>
            <a:endParaRPr lang="zh-CN" altLang="en-US" b="1">
              <a:latin typeface="微软雅黑" panose="020b0503020204020204" pitchFamily="34" charset="-122"/>
              <a:ea typeface="微软雅黑" panose="020b0503020204020204" pitchFamily="34" charset="-122"/>
            </a:endParaRPr>
          </a:p>
        </p:txBody>
      </p:sp>
      <p:sp>
        <p:nvSpPr>
          <p:cNvPr id="17" name="Rectangle 16"/>
          <p:cNvSpPr/>
          <p:nvPr/>
        </p:nvSpPr>
        <p:spPr>
          <a:xfrm>
            <a:off x="4434234" y="3191551"/>
            <a:ext cx="2028812" cy="83144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客户资源留在事业部，不利于全产业链广义投行搭建</a:t>
            </a:r>
            <a:endParaRPr lang="zh-CN" altLang="en-US" sz="1400" b="1">
              <a:latin typeface="微软雅黑" panose="020b0503020204020204" pitchFamily="34" charset="-122"/>
              <a:ea typeface="微软雅黑" panose="020b0503020204020204" pitchFamily="34" charset="-122"/>
            </a:endParaRPr>
          </a:p>
        </p:txBody>
      </p:sp>
      <p:sp>
        <p:nvSpPr>
          <p:cNvPr id="18" name="Rectangle 17"/>
          <p:cNvSpPr/>
          <p:nvPr/>
        </p:nvSpPr>
        <p:spPr>
          <a:xfrm>
            <a:off x="4434233" y="4175546"/>
            <a:ext cx="2030959" cy="83144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事业部更多关注自身缺少协同，不利于大投行资本中介业务开展</a:t>
            </a:r>
            <a:endParaRPr lang="zh-CN" altLang="en-US" sz="1400" b="1">
              <a:latin typeface="微软雅黑" panose="020b0503020204020204" pitchFamily="34" charset="-122"/>
              <a:ea typeface="微软雅黑" panose="020b0503020204020204" pitchFamily="34" charset="-122"/>
            </a:endParaRPr>
          </a:p>
        </p:txBody>
      </p:sp>
      <p:sp>
        <p:nvSpPr>
          <p:cNvPr id="19" name="Rectangle 18"/>
          <p:cNvSpPr/>
          <p:nvPr/>
        </p:nvSpPr>
        <p:spPr>
          <a:xfrm>
            <a:off x="264016" y="1180997"/>
            <a:ext cx="1771235" cy="75331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latin typeface="微软雅黑" panose="020b0503020204020204" pitchFamily="34" charset="-122"/>
                <a:ea typeface="微软雅黑" panose="020b0503020204020204" pitchFamily="34" charset="-122"/>
              </a:rPr>
              <a:t>战略目标</a:t>
            </a:r>
            <a:endParaRPr lang="zh-CN" altLang="en-US" b="1">
              <a:latin typeface="微软雅黑" panose="020b0503020204020204" pitchFamily="34" charset="-122"/>
              <a:ea typeface="微软雅黑" panose="020b0503020204020204" pitchFamily="34" charset="-122"/>
            </a:endParaRPr>
          </a:p>
        </p:txBody>
      </p:sp>
      <p:sp>
        <p:nvSpPr>
          <p:cNvPr id="20" name="Rectangle 19"/>
          <p:cNvSpPr/>
          <p:nvPr/>
        </p:nvSpPr>
        <p:spPr>
          <a:xfrm>
            <a:off x="2232336" y="2234222"/>
            <a:ext cx="2004812" cy="831447"/>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b="1">
                <a:latin typeface="微软雅黑" panose="020b0503020204020204" pitchFamily="34" charset="-122"/>
                <a:ea typeface="微软雅黑" panose="020b0503020204020204" pitchFamily="34" charset="-122"/>
              </a:rPr>
              <a:t>盈</a:t>
            </a:r>
            <a:r>
              <a:rPr lang="zh-CN" altLang="en-US" b="1" smtClean="0">
                <a:latin typeface="微软雅黑" panose="020b0503020204020204" pitchFamily="34" charset="-122"/>
                <a:ea typeface="微软雅黑" panose="020b0503020204020204" pitchFamily="34" charset="-122"/>
              </a:rPr>
              <a:t>利保障</a:t>
            </a:r>
            <a:endParaRPr lang="en-US" altLang="zh-CN" b="1">
              <a:latin typeface="微软雅黑" panose="020b0503020204020204" pitchFamily="34" charset="-122"/>
              <a:ea typeface="微软雅黑" panose="020b0503020204020204" pitchFamily="34" charset="-122"/>
            </a:endParaRPr>
          </a:p>
          <a:p>
            <a:pPr algn="ctr"/>
            <a:r>
              <a:rPr lang="zh-CN" altLang="en-US" sz="1400" b="1">
                <a:latin typeface="微软雅黑" panose="020b0503020204020204" pitchFamily="34" charset="-122"/>
                <a:ea typeface="微软雅黑" panose="020b0503020204020204" pitchFamily="34" charset="-122"/>
              </a:rPr>
              <a:t>通</a:t>
            </a:r>
            <a:r>
              <a:rPr lang="zh-CN" altLang="en-US" sz="1400" b="1" smtClean="0">
                <a:latin typeface="微软雅黑" panose="020b0503020204020204" pitchFamily="34" charset="-122"/>
                <a:ea typeface="微软雅黑" panose="020b0503020204020204" pitchFamily="34" charset="-122"/>
              </a:rPr>
              <a:t>过精细化管理规避事业部制经营性风险</a:t>
            </a:r>
            <a:endParaRPr lang="zh-CN" altLang="en-US" sz="1400" b="1">
              <a:latin typeface="微软雅黑" panose="020b0503020204020204" pitchFamily="34" charset="-122"/>
              <a:ea typeface="微软雅黑" panose="020b0503020204020204" pitchFamily="34" charset="-122"/>
            </a:endParaRPr>
          </a:p>
        </p:txBody>
      </p:sp>
      <p:sp>
        <p:nvSpPr>
          <p:cNvPr id="21" name="Rectangle 20"/>
          <p:cNvSpPr/>
          <p:nvPr/>
        </p:nvSpPr>
        <p:spPr>
          <a:xfrm>
            <a:off x="4433160" y="2220434"/>
            <a:ext cx="2030959" cy="83144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激励团队核算，粗放管理易产生欠款，不利国海投行稳定发展</a:t>
            </a:r>
            <a:endParaRPr lang="zh-CN" altLang="en-US" sz="1400" b="1">
              <a:latin typeface="微软雅黑" panose="020b0503020204020204" pitchFamily="34" charset="-122"/>
              <a:ea typeface="微软雅黑" panose="020b0503020204020204" pitchFamily="34" charset="-122"/>
            </a:endParaRPr>
          </a:p>
        </p:txBody>
      </p:sp>
      <p:sp>
        <p:nvSpPr>
          <p:cNvPr id="22" name="Rectangle 21"/>
          <p:cNvSpPr/>
          <p:nvPr/>
        </p:nvSpPr>
        <p:spPr>
          <a:xfrm>
            <a:off x="6695158" y="5172470"/>
            <a:ext cx="2013791" cy="82352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200" b="1" smtClean="0">
                <a:latin typeface="微软雅黑" panose="020b0503020204020204" pitchFamily="34" charset="-122"/>
                <a:ea typeface="微软雅黑" panose="020b0503020204020204" pitchFamily="34" charset="-122"/>
              </a:rPr>
              <a:t>委员会可通过内部制度调整对行业进行战略投入以形成国海投行特色</a:t>
            </a:r>
            <a:endParaRPr lang="zh-CN" altLang="en-US" sz="1200" b="1">
              <a:latin typeface="微软雅黑" panose="020b0503020204020204" pitchFamily="34" charset="-122"/>
              <a:ea typeface="微软雅黑" panose="020b0503020204020204" pitchFamily="34" charset="-122"/>
            </a:endParaRPr>
          </a:p>
        </p:txBody>
      </p:sp>
      <p:sp>
        <p:nvSpPr>
          <p:cNvPr id="23" name="Rectangle 22"/>
          <p:cNvSpPr/>
          <p:nvPr/>
        </p:nvSpPr>
        <p:spPr>
          <a:xfrm>
            <a:off x="6697694" y="3191551"/>
            <a:ext cx="2013791" cy="82352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200" b="1">
                <a:latin typeface="微软雅黑" panose="020b0503020204020204" pitchFamily="34" charset="-122"/>
                <a:ea typeface="微软雅黑" panose="020b0503020204020204" pitchFamily="34" charset="-122"/>
              </a:rPr>
              <a:t>加</a:t>
            </a:r>
            <a:r>
              <a:rPr lang="zh-CN" altLang="en-US" sz="1200" b="1" smtClean="0">
                <a:latin typeface="微软雅黑" panose="020b0503020204020204" pitchFamily="34" charset="-122"/>
                <a:ea typeface="微软雅黑" panose="020b0503020204020204" pitchFamily="34" charset="-122"/>
              </a:rPr>
              <a:t>强中后台建设，统一客户管理，加强承销介入，资源在平台积累</a:t>
            </a:r>
            <a:endParaRPr lang="zh-CN" altLang="en-US" sz="1200" b="1">
              <a:latin typeface="微软雅黑" panose="020b0503020204020204" pitchFamily="34" charset="-122"/>
              <a:ea typeface="微软雅黑" panose="020b0503020204020204" pitchFamily="34" charset="-122"/>
            </a:endParaRPr>
          </a:p>
        </p:txBody>
      </p:sp>
      <p:sp>
        <p:nvSpPr>
          <p:cNvPr id="24" name="Rectangle 23"/>
          <p:cNvSpPr/>
          <p:nvPr/>
        </p:nvSpPr>
        <p:spPr>
          <a:xfrm>
            <a:off x="6695158" y="4173136"/>
            <a:ext cx="2013791" cy="82352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200" b="1" smtClean="0">
                <a:latin typeface="微软雅黑" panose="020b0503020204020204" pitchFamily="34" charset="-122"/>
                <a:ea typeface="微软雅黑" panose="020b0503020204020204" pitchFamily="34" charset="-122"/>
              </a:rPr>
              <a:t>委员会统筹调配，内</a:t>
            </a:r>
            <a:r>
              <a:rPr lang="zh-CN" altLang="en-US" sz="1200" b="1">
                <a:latin typeface="微软雅黑" panose="020b0503020204020204" pitchFamily="34" charset="-122"/>
                <a:ea typeface="微软雅黑" panose="020b0503020204020204" pitchFamily="34" charset="-122"/>
              </a:rPr>
              <a:t>部信息互通协同加</a:t>
            </a:r>
            <a:r>
              <a:rPr lang="zh-CN" altLang="en-US" sz="1200" b="1" smtClean="0">
                <a:latin typeface="微软雅黑" panose="020b0503020204020204" pitchFamily="34" charset="-122"/>
                <a:ea typeface="微软雅黑" panose="020b0503020204020204" pitchFamily="34" charset="-122"/>
              </a:rPr>
              <a:t>强，实现不同客户和项目间联动</a:t>
            </a:r>
            <a:endParaRPr lang="zh-CN" altLang="en-US" sz="1200" b="1">
              <a:latin typeface="微软雅黑" panose="020b0503020204020204" pitchFamily="34" charset="-122"/>
              <a:ea typeface="微软雅黑" panose="020b0503020204020204" pitchFamily="34" charset="-122"/>
            </a:endParaRPr>
          </a:p>
        </p:txBody>
      </p:sp>
      <p:sp>
        <p:nvSpPr>
          <p:cNvPr id="25" name="Rectangle 24"/>
          <p:cNvSpPr/>
          <p:nvPr/>
        </p:nvSpPr>
        <p:spPr>
          <a:xfrm>
            <a:off x="6695159" y="2232441"/>
            <a:ext cx="2013791" cy="82352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200" b="1" smtClean="0">
                <a:latin typeface="微软雅黑" panose="020b0503020204020204" pitchFamily="34" charset="-122"/>
                <a:ea typeface="微软雅黑" panose="020b0503020204020204" pitchFamily="34" charset="-122"/>
              </a:rPr>
              <a:t>团队核算→平台</a:t>
            </a:r>
            <a:r>
              <a:rPr lang="zh-CN" altLang="en-US" sz="1200" b="1">
                <a:latin typeface="微软雅黑" panose="020b0503020204020204" pitchFamily="34" charset="-122"/>
                <a:ea typeface="微软雅黑" panose="020b0503020204020204" pitchFamily="34" charset="-122"/>
              </a:rPr>
              <a:t>统筹</a:t>
            </a:r>
            <a:r>
              <a:rPr lang="zh-CN" altLang="en-US" sz="1200" b="1" smtClean="0">
                <a:latin typeface="微软雅黑" panose="020b0503020204020204" pitchFamily="34" charset="-122"/>
                <a:ea typeface="微软雅黑" panose="020b0503020204020204" pitchFamily="34" charset="-122"/>
              </a:rPr>
              <a:t>，细化团队进出标准，强化</a:t>
            </a:r>
            <a:r>
              <a:rPr lang="zh-CN" altLang="en-US" sz="1200" b="1">
                <a:latin typeface="微软雅黑" panose="020b0503020204020204" pitchFamily="34" charset="-122"/>
                <a:ea typeface="微软雅黑" panose="020b0503020204020204" pitchFamily="34" charset="-122"/>
              </a:rPr>
              <a:t>指</a:t>
            </a:r>
            <a:r>
              <a:rPr lang="zh-CN" altLang="en-US" sz="1200" b="1" smtClean="0">
                <a:latin typeface="微软雅黑" panose="020b0503020204020204" pitchFamily="34" charset="-122"/>
                <a:ea typeface="微软雅黑" panose="020b0503020204020204" pitchFamily="34" charset="-122"/>
              </a:rPr>
              <a:t>标及考核引导，落实新老事业部人均产能要求</a:t>
            </a:r>
            <a:endParaRPr lang="zh-CN" altLang="en-US" sz="1200" b="1">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155185516"/>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页脚占位符 2"/>
          <p:cNvSpPr>
            <a:spLocks noGrp="1"/>
          </p:cNvSpPr>
          <p:nvPr>
            <p:ph type="ftr" sz="quarter" idx="11"/>
          </p:nvPr>
        </p:nvSpPr>
        <p:spPr>
          <a:xfrm>
            <a:off x="457199" y="6400800"/>
            <a:ext cx="5277853" cy="184666"/>
          </a:xfrm>
        </p:spPr>
        <p:txBody>
          <a:bodyPr/>
          <a:lstStyle/>
          <a:p>
            <a:r>
              <a:rPr lang="en-GB" smtClean="0">
                <a:solidFill>
                  <a:prstClr val="black"/>
                </a:solidFill>
                <a:latin typeface="微软雅黑" panose="020b0503020204020204" pitchFamily="34" charset="-122"/>
                <a:ea typeface="微软雅黑" panose="020b0503020204020204" pitchFamily="34" charset="-122"/>
              </a:rPr>
              <a:t>© [yyyy] Willis Towers Watson. All rights reserved. Proprietary and Confidential. For Willis Towers Watson and Willis Towers Watson client use only.</a:t>
            </a:r>
            <a:endParaRPr lang="en-US">
              <a:solidFill>
                <a:prstClr val="black"/>
              </a:solidFill>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12"/>
          </p:nvPr>
        </p:nvSpPr>
        <p:spPr/>
        <p:txBody>
          <a:bodyPr/>
          <a:lstStyle/>
          <a:p>
            <a:fld id="{2083E393-C0BF-4ED8-8545-7E4C90AFF831}" type="slidenum">
              <a:rPr lang="en-US" smtClean="0">
                <a:solidFill>
                  <a:prstClr val="black"/>
                </a:solidFill>
                <a:latin typeface="微软雅黑" panose="020b0503020204020204" pitchFamily="34" charset="-122"/>
                <a:ea typeface="微软雅黑" panose="020b0503020204020204" pitchFamily="34" charset="-122"/>
              </a:rPr>
              <a:t>6</a:t>
            </a:fld>
            <a:endParaRPr lang="en-US">
              <a:solidFill>
                <a:prstClr val="black"/>
              </a:solidFill>
              <a:latin typeface="微软雅黑" panose="020b0503020204020204" pitchFamily="34" charset="-122"/>
              <a:ea typeface="微软雅黑" panose="020b0503020204020204" pitchFamily="34" charset="-122"/>
            </a:endParaRPr>
          </a:p>
        </p:txBody>
      </p:sp>
      <p:sp>
        <p:nvSpPr>
          <p:cNvPr id="7" name="Title 1"/>
          <p:cNvSpPr>
            <a:spLocks noGrp="1"/>
          </p:cNvSpPr>
          <p:nvPr>
            <p:ph type="title"/>
          </p:nvPr>
        </p:nvSpPr>
        <p:spPr>
          <a:xfrm>
            <a:off x="395536" y="404664"/>
            <a:ext cx="8352928" cy="738932"/>
          </a:xfrm>
        </p:spPr>
        <p:txBody>
          <a:bodyPr>
            <a:noAutofit/>
          </a:bodyPr>
          <a:lstStyle/>
          <a:p>
            <a:r>
              <a:rPr lang="zh-CN" altLang="en-US" smtClean="0">
                <a:solidFill>
                  <a:srgbClr val="702082"/>
                </a:solidFill>
                <a:latin typeface="微软雅黑" panose="020b0503020204020204" pitchFamily="34" charset="-122"/>
                <a:ea typeface="微软雅黑" panose="020b0503020204020204" pitchFamily="34" charset="-122"/>
              </a:rPr>
              <a:t>目录</a:t>
            </a:r>
            <a:endParaRPr lang="zh-CN" altLang="en-US">
              <a:solidFill>
                <a:srgbClr val="702082"/>
              </a:solidFill>
              <a:latin typeface="微软雅黑" panose="020b0503020204020204" pitchFamily="34" charset="-122"/>
              <a:ea typeface="微软雅黑" panose="020b0503020204020204" pitchFamily="34" charset="-122"/>
            </a:endParaRPr>
          </a:p>
        </p:txBody>
      </p:sp>
      <p:sp>
        <p:nvSpPr>
          <p:cNvPr id="8" name="Rectangle 3"/>
          <p:cNvSpPr>
            <a:spLocks noChangeArrowheads="1"/>
          </p:cNvSpPr>
          <p:nvPr/>
        </p:nvSpPr>
        <p:spPr bwMode="auto">
          <a:xfrm>
            <a:off x="3131838" y="3068739"/>
            <a:ext cx="4715611" cy="640080"/>
          </a:xfrm>
          <a:prstGeom prst="rect">
            <a:avLst/>
          </a:prstGeom>
          <a:solidFill>
            <a:srgbClr val="D9D9D9"/>
          </a:solidFill>
          <a:ln w="9525" algn="ctr">
            <a:noFill/>
            <a:miter lim="800000"/>
          </a:ln>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b="1" smtClean="0">
                <a:solidFill>
                  <a:prstClr val="black"/>
                </a:solidFill>
                <a:latin typeface="微软雅黑" panose="020b0503020204020204" pitchFamily="34" charset="-122"/>
                <a:ea typeface="微软雅黑" panose="020b0503020204020204" pitchFamily="34" charset="-122"/>
              </a:rPr>
              <a:t>团队人才管理</a:t>
            </a:r>
            <a:endParaRPr kumimoji="1" lang="zh-CN" altLang="en-US" sz="2000" b="1">
              <a:solidFill>
                <a:prstClr val="black"/>
              </a:solidFill>
              <a:latin typeface="微软雅黑" panose="020b0503020204020204" pitchFamily="34" charset="-122"/>
              <a:ea typeface="微软雅黑" panose="020b0503020204020204" pitchFamily="34" charset="-122"/>
            </a:endParaRPr>
          </a:p>
        </p:txBody>
      </p:sp>
      <p:sp>
        <p:nvSpPr>
          <p:cNvPr id="9" name="Rectangle 3"/>
          <p:cNvSpPr>
            <a:spLocks noChangeArrowheads="1"/>
          </p:cNvSpPr>
          <p:nvPr/>
        </p:nvSpPr>
        <p:spPr bwMode="auto">
          <a:xfrm>
            <a:off x="3131839" y="2146403"/>
            <a:ext cx="4715611" cy="640080"/>
          </a:xfrm>
          <a:prstGeom prst="rect">
            <a:avLst/>
          </a:prstGeom>
          <a:solidFill>
            <a:srgbClr val="702082"/>
          </a:solidFill>
          <a:ln w="9525" algn="ctr">
            <a:noFill/>
            <a:miter lim="800000"/>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b="1" smtClean="0">
                <a:solidFill>
                  <a:srgbClr val="FFFFFF"/>
                </a:solidFill>
                <a:latin typeface="微软雅黑" panose="020b0503020204020204" pitchFamily="34" charset="-122"/>
                <a:ea typeface="微软雅黑" panose="020b0503020204020204" pitchFamily="34" charset="-122"/>
              </a:rPr>
              <a:t>组织运作模式</a:t>
            </a:r>
            <a:endParaRPr kumimoji="1" lang="zh-CN" altLang="en-US" sz="2000" b="1">
              <a:solidFill>
                <a:srgbClr val="FFFFFF"/>
              </a:solidFill>
              <a:latin typeface="微软雅黑" panose="020b0503020204020204" pitchFamily="34" charset="-122"/>
              <a:ea typeface="微软雅黑" panose="020b0503020204020204" pitchFamily="34" charset="-122"/>
            </a:endParaRPr>
          </a:p>
        </p:txBody>
      </p:sp>
      <p:sp>
        <p:nvSpPr>
          <p:cNvPr id="10" name="Rectangle 6"/>
          <p:cNvSpPr>
            <a:spLocks noChangeArrowheads="1"/>
          </p:cNvSpPr>
          <p:nvPr/>
        </p:nvSpPr>
        <p:spPr bwMode="auto">
          <a:xfrm>
            <a:off x="3131837" y="3991075"/>
            <a:ext cx="4715611" cy="640080"/>
          </a:xfrm>
          <a:prstGeom prst="rect">
            <a:avLst/>
          </a:prstGeom>
          <a:solidFill>
            <a:srgbClr val="D9D9D9"/>
          </a:solidFill>
          <a:ln w="9525" algn="ctr">
            <a:noFill/>
            <a:miter lim="800000"/>
          </a:ln>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000000"/>
                </a:solidFill>
                <a:latin typeface="微软雅黑" panose="020b0503020204020204" pitchFamily="34" charset="-122"/>
                <a:ea typeface="微软雅黑" panose="020b0503020204020204" pitchFamily="34" charset="-122"/>
              </a:rPr>
              <a:t>激励考</a:t>
            </a:r>
            <a:r>
              <a:rPr lang="zh-CN" altLang="en-US" sz="2000" b="1" smtClean="0">
                <a:solidFill>
                  <a:srgbClr val="000000"/>
                </a:solidFill>
                <a:latin typeface="微软雅黑" panose="020b0503020204020204" pitchFamily="34" charset="-122"/>
                <a:ea typeface="微软雅黑" panose="020b0503020204020204" pitchFamily="34" charset="-122"/>
              </a:rPr>
              <a:t>核</a:t>
            </a:r>
            <a:r>
              <a:rPr kumimoji="1" lang="zh-CN" altLang="en-US" sz="2000" b="1" smtClean="0">
                <a:solidFill>
                  <a:prstClr val="black"/>
                </a:solidFill>
                <a:latin typeface="微软雅黑" panose="020b0503020204020204" pitchFamily="34" charset="-122"/>
                <a:ea typeface="微软雅黑" panose="020b0503020204020204" pitchFamily="34" charset="-122"/>
              </a:rPr>
              <a:t>制度</a:t>
            </a:r>
            <a:endParaRPr kumimoji="1" lang="zh-CN" altLang="zh-CN" sz="2000" b="1">
              <a:solidFill>
                <a:prstClr val="black"/>
              </a:solidFill>
              <a:latin typeface="微软雅黑" panose="020b0503020204020204" pitchFamily="34" charset="-122"/>
              <a:ea typeface="微软雅黑" panose="020b0503020204020204" pitchFamily="34" charset="-122"/>
            </a:endParaRPr>
          </a:p>
        </p:txBody>
      </p:sp>
      <p:pic>
        <p:nvPicPr>
          <p:cNvPr id="11"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591688"/>
            <a:ext cx="2568554" cy="3664800"/>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914375562"/>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Footer Placeholder 2"/>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7</a:t>
            </a:fld>
            <a:endParaRPr lang="en-US"/>
          </a:p>
        </p:txBody>
      </p:sp>
      <p:sp>
        <p:nvSpPr>
          <p:cNvPr id="6" name="Content Placeholder 5"/>
          <p:cNvSpPr>
            <a:spLocks noGrp="1"/>
          </p:cNvSpPr>
          <p:nvPr>
            <p:ph idx="1"/>
          </p:nvPr>
        </p:nvSpPr>
        <p:spPr>
          <a:xfrm>
            <a:off x="457200" y="1214904"/>
            <a:ext cx="8229600" cy="4572000"/>
          </a:xfrm>
        </p:spPr>
        <p:txBody>
          <a:bodyPr/>
          <a:lstStyle/>
          <a:p>
            <a:pPr marL="285750" indent="-285750">
              <a:buFont typeface="Wingdings" pitchFamily="2" charset="2"/>
              <a:buChar char="ü"/>
            </a:pPr>
            <a:r>
              <a:rPr lang="zh-CN" altLang="en-US" sz="1600" u="sng" smtClean="0">
                <a:latin typeface="微软雅黑" panose="020b0503020204020204" pitchFamily="34" charset="-122"/>
                <a:ea typeface="微软雅黑" panose="020b0503020204020204" pitchFamily="34" charset="-122"/>
              </a:rPr>
              <a:t>投行</a:t>
            </a:r>
            <a:r>
              <a:rPr lang="en-US" altLang="zh-CN" sz="1600" u="sng" smtClean="0">
                <a:latin typeface="微软雅黑" panose="020b0503020204020204" pitchFamily="34" charset="-122"/>
                <a:ea typeface="微软雅黑" panose="020b0503020204020204" pitchFamily="34" charset="-122"/>
              </a:rPr>
              <a:t>2.0</a:t>
            </a:r>
            <a:r>
              <a:rPr lang="zh-CN" altLang="en-US" sz="1600" u="sng" smtClean="0">
                <a:latin typeface="微软雅黑" panose="020b0503020204020204" pitchFamily="34" charset="-122"/>
                <a:ea typeface="微软雅黑" panose="020b0503020204020204" pitchFamily="34" charset="-122"/>
              </a:rPr>
              <a:t>长什么样</a:t>
            </a:r>
            <a:endParaRPr lang="en-US" altLang="zh-CN" sz="1600" u="sng" smtClean="0">
              <a:latin typeface="微软雅黑" panose="020b0503020204020204" pitchFamily="34" charset="-122"/>
              <a:ea typeface="微软雅黑" panose="020b0503020204020204" pitchFamily="34" charset="-122"/>
            </a:endParaRPr>
          </a:p>
          <a:p>
            <a:pPr marL="285750" indent="-285750">
              <a:buFont typeface="Arial" pitchFamily="34" charset="0"/>
              <a:buChar char="•"/>
            </a:pPr>
            <a:endParaRPr lang="en-US" altLang="zh-CN" sz="1600" smtClean="0">
              <a:latin typeface="微软雅黑" panose="020b0503020204020204" pitchFamily="34" charset="-122"/>
              <a:ea typeface="微软雅黑" panose="020b0503020204020204" pitchFamily="34" charset="-122"/>
            </a:endParaRPr>
          </a:p>
          <a:p>
            <a:pPr marL="285750" indent="-285750">
              <a:buFont typeface="Wingdings" pitchFamily="2" charset="2"/>
              <a:buChar char="ü"/>
            </a:pPr>
            <a:r>
              <a:rPr lang="zh-CN" altLang="en-US" sz="1600" u="sng">
                <a:latin typeface="微软雅黑" panose="020b0503020204020204" pitchFamily="34" charset="-122"/>
                <a:ea typeface="微软雅黑" panose="020b0503020204020204" pitchFamily="34" charset="-122"/>
              </a:rPr>
              <a:t>投</a:t>
            </a:r>
            <a:r>
              <a:rPr lang="zh-CN" altLang="en-US" sz="1600" u="sng" smtClean="0">
                <a:latin typeface="微软雅黑" panose="020b0503020204020204" pitchFamily="34" charset="-122"/>
                <a:ea typeface="微软雅黑" panose="020b0503020204020204" pitchFamily="34" charset="-122"/>
              </a:rPr>
              <a:t>行</a:t>
            </a:r>
            <a:r>
              <a:rPr lang="en-US" altLang="zh-CN" sz="1600" u="sng" smtClean="0">
                <a:latin typeface="微软雅黑" panose="020b0503020204020204" pitchFamily="34" charset="-122"/>
                <a:ea typeface="微软雅黑" panose="020b0503020204020204" pitchFamily="34" charset="-122"/>
              </a:rPr>
              <a:t>2.0</a:t>
            </a:r>
            <a:r>
              <a:rPr lang="zh-CN" altLang="en-US" sz="1600" u="sng" smtClean="0">
                <a:latin typeface="微软雅黑" panose="020b0503020204020204" pitchFamily="34" charset="-122"/>
                <a:ea typeface="微软雅黑" panose="020b0503020204020204" pitchFamily="34" charset="-122"/>
              </a:rPr>
              <a:t>委员会的运作</a:t>
            </a:r>
            <a:endParaRPr lang="en-US" altLang="zh-CN" sz="1600" u="sng"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r>
              <a:rPr lang="zh-CN" altLang="en-US" sz="1400">
                <a:latin typeface="微软雅黑" panose="020b0503020204020204" pitchFamily="34" charset="-122"/>
                <a:ea typeface="微软雅黑" panose="020b0503020204020204" pitchFamily="34" charset="-122"/>
              </a:rPr>
              <a:t>核心</a:t>
            </a:r>
            <a:r>
              <a:rPr lang="zh-CN" altLang="en-US" sz="1400" smtClean="0">
                <a:latin typeface="微软雅黑" panose="020b0503020204020204" pitchFamily="34" charset="-122"/>
                <a:ea typeface="微软雅黑" panose="020b0503020204020204" pitchFamily="34" charset="-122"/>
              </a:rPr>
              <a:t>定位：经营性委员会</a:t>
            </a:r>
            <a:endParaRPr lang="en-US" altLang="zh-CN" sz="1400"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五大职责：</a:t>
            </a:r>
            <a:r>
              <a:rPr lang="zh-CN" altLang="en-US" sz="1400">
                <a:latin typeface="微软雅黑" panose="020b0503020204020204" pitchFamily="34" charset="-122"/>
                <a:ea typeface="微软雅黑" panose="020b0503020204020204" pitchFamily="34" charset="-122"/>
              </a:rPr>
              <a:t>战略实</a:t>
            </a:r>
            <a:r>
              <a:rPr lang="zh-CN" altLang="en-US" sz="1400" smtClean="0">
                <a:latin typeface="微软雅黑" panose="020b0503020204020204" pitchFamily="34" charset="-122"/>
                <a:ea typeface="微软雅黑" panose="020b0503020204020204" pitchFamily="34" charset="-122"/>
              </a:rPr>
              <a:t>施、</a:t>
            </a:r>
            <a:r>
              <a:rPr lang="zh-CN" altLang="en-US" sz="1400">
                <a:latin typeface="微软雅黑" panose="020b0503020204020204" pitchFamily="34" charset="-122"/>
                <a:ea typeface="微软雅黑" panose="020b0503020204020204" pitchFamily="34" charset="-122"/>
              </a:rPr>
              <a:t>人员任</a:t>
            </a:r>
            <a:r>
              <a:rPr lang="zh-CN" altLang="en-US" sz="1400" smtClean="0">
                <a:latin typeface="微软雅黑" panose="020b0503020204020204" pitchFamily="34" charset="-122"/>
                <a:ea typeface="微软雅黑" panose="020b0503020204020204" pitchFamily="34" charset="-122"/>
              </a:rPr>
              <a:t>命、</a:t>
            </a:r>
            <a:r>
              <a:rPr lang="zh-CN" altLang="en-US" sz="1400">
                <a:latin typeface="微软雅黑" panose="020b0503020204020204" pitchFamily="34" charset="-122"/>
                <a:ea typeface="微软雅黑" panose="020b0503020204020204" pitchFamily="34" charset="-122"/>
              </a:rPr>
              <a:t>政策研</a:t>
            </a:r>
            <a:r>
              <a:rPr lang="zh-CN" altLang="en-US" sz="1400" smtClean="0">
                <a:latin typeface="微软雅黑" panose="020b0503020204020204" pitchFamily="34" charset="-122"/>
                <a:ea typeface="微软雅黑" panose="020b0503020204020204" pitchFamily="34" charset="-122"/>
              </a:rPr>
              <a:t>究、</a:t>
            </a:r>
            <a:r>
              <a:rPr lang="zh-CN" altLang="en-US" sz="1400">
                <a:latin typeface="微软雅黑" panose="020b0503020204020204" pitchFamily="34" charset="-122"/>
                <a:ea typeface="微软雅黑" panose="020b0503020204020204" pitchFamily="34" charset="-122"/>
              </a:rPr>
              <a:t>资源沉</a:t>
            </a:r>
            <a:r>
              <a:rPr lang="zh-CN" altLang="en-US" sz="1400" smtClean="0">
                <a:latin typeface="微软雅黑" panose="020b0503020204020204" pitchFamily="34" charset="-122"/>
                <a:ea typeface="微软雅黑" panose="020b0503020204020204" pitchFamily="34" charset="-122"/>
              </a:rPr>
              <a:t>淀、</a:t>
            </a:r>
            <a:r>
              <a:rPr lang="zh-CN" altLang="en-US" sz="1400">
                <a:latin typeface="微软雅黑" panose="020b0503020204020204" pitchFamily="34" charset="-122"/>
                <a:ea typeface="微软雅黑" panose="020b0503020204020204" pitchFamily="34" charset="-122"/>
              </a:rPr>
              <a:t>管理机</a:t>
            </a:r>
            <a:r>
              <a:rPr lang="zh-CN" altLang="en-US" sz="1400" smtClean="0">
                <a:latin typeface="微软雅黑" panose="020b0503020204020204" pitchFamily="34" charset="-122"/>
                <a:ea typeface="微软雅黑" panose="020b0503020204020204" pitchFamily="34" charset="-122"/>
              </a:rPr>
              <a:t>制</a:t>
            </a:r>
            <a:endParaRPr lang="en-US" altLang="zh-CN" sz="1400"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三层架构：公司</a:t>
            </a:r>
            <a:r>
              <a:rPr lang="en-US" altLang="zh-CN" sz="140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委员会</a:t>
            </a:r>
            <a:r>
              <a:rPr lang="en-US" altLang="zh-CN" sz="1400" smtClean="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新平台</a:t>
            </a:r>
            <a:r>
              <a:rPr lang="en-US" altLang="zh-CN" sz="1400" smtClean="0">
                <a:latin typeface="微软雅黑" panose="020b0503020204020204" pitchFamily="34" charset="-122"/>
                <a:ea typeface="微软雅黑" panose="020b0503020204020204" pitchFamily="34" charset="-122"/>
              </a:rPr>
              <a:t>&amp;</a:t>
            </a:r>
            <a:r>
              <a:rPr lang="zh-CN" altLang="en-US" sz="1400" smtClean="0">
                <a:latin typeface="微软雅黑" panose="020b0503020204020204" pitchFamily="34" charset="-122"/>
                <a:ea typeface="微软雅黑" panose="020b0503020204020204" pitchFamily="34" charset="-122"/>
              </a:rPr>
              <a:t>事业部</a:t>
            </a:r>
            <a:endParaRPr lang="en-US" altLang="zh-CN" sz="1400"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r>
              <a:rPr lang="zh-CN" altLang="en-US" sz="1400">
                <a:latin typeface="微软雅黑" panose="020b0503020204020204" pitchFamily="34" charset="-122"/>
                <a:ea typeface="微软雅黑" panose="020b0503020204020204" pitchFamily="34" charset="-122"/>
              </a:rPr>
              <a:t>构</a:t>
            </a:r>
            <a:r>
              <a:rPr lang="zh-CN" altLang="en-US" sz="1400" smtClean="0">
                <a:latin typeface="微软雅黑" panose="020b0503020204020204" pitchFamily="34" charset="-122"/>
                <a:ea typeface="微软雅黑" panose="020b0503020204020204" pitchFamily="34" charset="-122"/>
              </a:rPr>
              <a:t>成任免：</a:t>
            </a:r>
            <a:r>
              <a:rPr lang="zh-CN" altLang="en-US" sz="1400">
                <a:latin typeface="微软雅黑" panose="020b0503020204020204" pitchFamily="34" charset="-122"/>
                <a:ea typeface="微软雅黑" panose="020b0503020204020204" pitchFamily="34" charset="-122"/>
              </a:rPr>
              <a:t>九</a:t>
            </a:r>
            <a:r>
              <a:rPr lang="zh-CN" altLang="en-US" sz="1400" smtClean="0">
                <a:latin typeface="微软雅黑" panose="020b0503020204020204" pitchFamily="34" charset="-122"/>
                <a:ea typeface="微软雅黑" panose="020b0503020204020204" pitchFamily="34" charset="-122"/>
              </a:rPr>
              <a:t>人、主任公司任命、成员一年一选、两年一考</a:t>
            </a:r>
            <a:endParaRPr lang="en-US" altLang="zh-CN" sz="1400"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激励机制：管理津贴</a:t>
            </a:r>
            <a:r>
              <a:rPr lang="en-US" altLang="zh-CN" sz="1400" smtClean="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分红权</a:t>
            </a:r>
            <a:endParaRPr lang="en-US" altLang="zh-CN" sz="1400"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endParaRPr lang="en-US" altLang="zh-CN" sz="1400" smtClean="0">
              <a:latin typeface="微软雅黑" panose="020b0503020204020204" pitchFamily="34" charset="-122"/>
              <a:ea typeface="微软雅黑" panose="020b0503020204020204" pitchFamily="34" charset="-122"/>
            </a:endParaRPr>
          </a:p>
          <a:p>
            <a:pPr marL="285750" lvl="1" indent="-285750">
              <a:buFont typeface="Wingdings" pitchFamily="2" charset="2"/>
              <a:buChar char="ü"/>
            </a:pPr>
            <a:r>
              <a:rPr lang="zh-CN" altLang="en-US" sz="1600" b="1" u="sng">
                <a:latin typeface="微软雅黑" panose="020b0503020204020204" pitchFamily="34" charset="-122"/>
                <a:ea typeface="微软雅黑" panose="020b0503020204020204" pitchFamily="34" charset="-122"/>
              </a:rPr>
              <a:t>投行</a:t>
            </a:r>
            <a:r>
              <a:rPr lang="en-US" altLang="zh-CN" sz="1600" b="1" u="sng">
                <a:latin typeface="微软雅黑" panose="020b0503020204020204" pitchFamily="34" charset="-122"/>
                <a:ea typeface="微软雅黑" panose="020b0503020204020204" pitchFamily="34" charset="-122"/>
              </a:rPr>
              <a:t>2.0</a:t>
            </a:r>
            <a:r>
              <a:rPr lang="zh-CN" altLang="en-US" sz="1600" b="1" u="sng">
                <a:latin typeface="微软雅黑" panose="020b0503020204020204" pitchFamily="34" charset="-122"/>
                <a:ea typeface="微软雅黑" panose="020b0503020204020204" pitchFamily="34" charset="-122"/>
              </a:rPr>
              <a:t>承揽承做的运作</a:t>
            </a:r>
            <a:endParaRPr lang="en-US" altLang="zh-CN" sz="1600" b="1" u="sng">
              <a:latin typeface="微软雅黑" panose="020b0503020204020204" pitchFamily="34" charset="-122"/>
              <a:ea typeface="微软雅黑" panose="020b0503020204020204" pitchFamily="34" charset="-122"/>
            </a:endParaRPr>
          </a:p>
          <a:p>
            <a:pPr marL="742950" lvl="3" indent="-285750">
              <a:buFont typeface="Arial" pitchFamily="34" charset="0"/>
              <a:buChar char="•"/>
            </a:pPr>
            <a:r>
              <a:rPr lang="zh-CN" altLang="en-US" sz="1400">
                <a:latin typeface="微软雅黑" panose="020b0503020204020204" pitchFamily="34" charset="-122"/>
                <a:ea typeface="微软雅黑" panose="020b0503020204020204" pitchFamily="34" charset="-122"/>
              </a:rPr>
              <a:t>核心定位</a:t>
            </a:r>
            <a:r>
              <a:rPr lang="zh-CN" altLang="en-US" sz="1400" smtClean="0">
                <a:latin typeface="微软雅黑" panose="020b0503020204020204" pitchFamily="34" charset="-122"/>
                <a:ea typeface="微软雅黑" panose="020b0503020204020204" pitchFamily="34" charset="-122"/>
              </a:rPr>
              <a:t>：</a:t>
            </a:r>
            <a:r>
              <a:rPr lang="en-US" altLang="zh-CN" sz="1400" smtClean="0">
                <a:latin typeface="微软雅黑" panose="020b0503020204020204" pitchFamily="34" charset="-122"/>
                <a:ea typeface="微软雅黑" panose="020b0503020204020204" pitchFamily="34" charset="-122"/>
              </a:rPr>
              <a:t>D</a:t>
            </a:r>
            <a:r>
              <a:rPr lang="zh-CN" altLang="en-US" sz="1400" smtClean="0">
                <a:latin typeface="微软雅黑" panose="020b0503020204020204" pitchFamily="34" charset="-122"/>
                <a:ea typeface="微软雅黑" panose="020b0503020204020204" pitchFamily="34" charset="-122"/>
              </a:rPr>
              <a:t>以上承揽、</a:t>
            </a:r>
            <a:r>
              <a:rPr lang="en-US" altLang="zh-CN" sz="1400" smtClean="0">
                <a:latin typeface="微软雅黑" panose="020b0503020204020204" pitchFamily="34" charset="-122"/>
                <a:ea typeface="微软雅黑" panose="020b0503020204020204" pitchFamily="34" charset="-122"/>
              </a:rPr>
              <a:t>VP</a:t>
            </a:r>
            <a:r>
              <a:rPr lang="zh-CN" altLang="en-US" sz="1400" smtClean="0">
                <a:latin typeface="微软雅黑" panose="020b0503020204020204" pitchFamily="34" charset="-122"/>
                <a:ea typeface="微软雅黑" panose="020b0503020204020204" pitchFamily="34" charset="-122"/>
              </a:rPr>
              <a:t>及以下承做</a:t>
            </a:r>
            <a:endParaRPr lang="en-US" altLang="zh-CN" sz="1400"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人才运用：服务新平台、支持事业部</a:t>
            </a:r>
            <a:endParaRPr lang="en-US" altLang="zh-CN" sz="1400"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业务协同：投行、投资联动</a:t>
            </a:r>
            <a:endParaRPr lang="en-US" altLang="zh-CN" sz="1400" smtClean="0">
              <a:latin typeface="微软雅黑" panose="020b0503020204020204" pitchFamily="34" charset="-122"/>
              <a:ea typeface="微软雅黑" panose="020b0503020204020204" pitchFamily="34" charset="-122"/>
            </a:endParaRPr>
          </a:p>
          <a:p>
            <a:pPr marL="742950" lvl="3" indent="-285750">
              <a:buFont typeface="Wingdings" pitchFamily="2" charset="2"/>
              <a:buChar char="ü"/>
            </a:pPr>
            <a:endParaRPr lang="en-US" altLang="zh-CN" sz="1400" smtClean="0">
              <a:latin typeface="微软雅黑" panose="020b0503020204020204" pitchFamily="34" charset="-122"/>
              <a:ea typeface="微软雅黑" panose="020b0503020204020204" pitchFamily="34" charset="-122"/>
            </a:endParaRPr>
          </a:p>
          <a:p>
            <a:pPr marL="285750" lvl="1" indent="-285750">
              <a:buFont typeface="Wingdings" pitchFamily="2" charset="2"/>
              <a:buChar char="ü"/>
            </a:pPr>
            <a:r>
              <a:rPr lang="zh-CN" altLang="en-US" sz="1600" b="1" u="sng">
                <a:latin typeface="微软雅黑" panose="020b0503020204020204" pitchFamily="34" charset="-122"/>
                <a:ea typeface="微软雅黑" panose="020b0503020204020204" pitchFamily="34" charset="-122"/>
              </a:rPr>
              <a:t>投行</a:t>
            </a:r>
            <a:r>
              <a:rPr lang="en-US" altLang="zh-CN" sz="1600" b="1" u="sng">
                <a:latin typeface="微软雅黑" panose="020b0503020204020204" pitchFamily="34" charset="-122"/>
                <a:ea typeface="微软雅黑" panose="020b0503020204020204" pitchFamily="34" charset="-122"/>
              </a:rPr>
              <a:t>2.0</a:t>
            </a:r>
            <a:r>
              <a:rPr lang="zh-CN" altLang="en-US" sz="1600" b="1" u="sng">
                <a:latin typeface="微软雅黑" panose="020b0503020204020204" pitchFamily="34" charset="-122"/>
                <a:ea typeface="微软雅黑" panose="020b0503020204020204" pitchFamily="34" charset="-122"/>
              </a:rPr>
              <a:t>平台支撑</a:t>
            </a:r>
            <a:endParaRPr lang="en-US" altLang="zh-CN" sz="1600" b="1" u="sng">
              <a:latin typeface="微软雅黑" panose="020b0503020204020204" pitchFamily="34" charset="-122"/>
              <a:ea typeface="微软雅黑" panose="020b0503020204020204" pitchFamily="34" charset="-122"/>
            </a:endParaRPr>
          </a:p>
          <a:p>
            <a:pPr marL="742950" lvl="3"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三个统一：承销、内核、质控</a:t>
            </a:r>
            <a:endParaRPr lang="en-US" altLang="zh-CN" sz="1400"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r>
              <a:rPr lang="zh-CN" altLang="en-US" sz="1400">
                <a:latin typeface="微软雅黑" panose="020b0503020204020204" pitchFamily="34" charset="-122"/>
                <a:ea typeface="微软雅黑" panose="020b0503020204020204" pitchFamily="34" charset="-122"/>
              </a:rPr>
              <a:t>两</a:t>
            </a:r>
            <a:r>
              <a:rPr lang="zh-CN" altLang="en-US" sz="1400" smtClean="0">
                <a:latin typeface="微软雅黑" panose="020b0503020204020204" pitchFamily="34" charset="-122"/>
                <a:ea typeface="微软雅黑" panose="020b0503020204020204" pitchFamily="34" charset="-122"/>
              </a:rPr>
              <a:t>个维度：月度项目分析、利用率分析</a:t>
            </a:r>
            <a:endParaRPr lang="en-US" altLang="zh-CN" sz="1400"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endParaRPr lang="en-US" altLang="zh-CN" sz="1400"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endParaRPr lang="en-US" altLang="zh-CN" sz="1400">
              <a:latin typeface="微软雅黑" panose="020b0503020204020204" pitchFamily="34" charset="-122"/>
              <a:ea typeface="微软雅黑" panose="020b0503020204020204" pitchFamily="34" charset="-122"/>
            </a:endParaRPr>
          </a:p>
          <a:p>
            <a:pPr marL="742950" lvl="3" indent="-285750">
              <a:buFont typeface="Arial" pitchFamily="34" charset="0"/>
              <a:buChar char="•"/>
            </a:pPr>
            <a:endParaRPr lang="en-US" altLang="zh-CN" sz="1400" smtClean="0">
              <a:latin typeface="微软雅黑" panose="020b0503020204020204" pitchFamily="34" charset="-122"/>
              <a:ea typeface="微软雅黑" panose="020b0503020204020204" pitchFamily="34" charset="-122"/>
            </a:endParaRPr>
          </a:p>
          <a:p>
            <a:pPr marL="742950" lvl="3" indent="-285750">
              <a:buFont typeface="Arial" pitchFamily="34" charset="0"/>
              <a:buChar char="•"/>
            </a:pPr>
            <a:endParaRPr lang="en-US" altLang="zh-CN" sz="14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endParaRPr lang="zh-CN" altLang="en-US" sz="1600">
              <a:latin typeface="微软雅黑" panose="020b0503020204020204" pitchFamily="34" charset="-122"/>
              <a:ea typeface="微软雅黑" panose="020b0503020204020204" pitchFamily="34" charset="-122"/>
            </a:endParaRPr>
          </a:p>
        </p:txBody>
      </p:sp>
      <p:sp>
        <p:nvSpPr>
          <p:cNvPr id="7" name="Title 6"/>
          <p:cNvSpPr>
            <a:spLocks noGrp="1"/>
          </p:cNvSpPr>
          <p:nvPr>
            <p:ph type="title"/>
          </p:nvPr>
        </p:nvSpPr>
        <p:spPr/>
        <p:txBody>
          <a:bodyPr/>
          <a:lstStyle/>
          <a:p>
            <a:r>
              <a:rPr lang="zh-CN" altLang="en-US" smtClean="0"/>
              <a:t>投行</a:t>
            </a:r>
            <a:r>
              <a:rPr lang="en-US" altLang="zh-CN">
                <a:latin typeface="微软雅黑" panose="020b0503020204020204" pitchFamily="34" charset="-122"/>
                <a:ea typeface="微软雅黑" panose="020b0503020204020204" pitchFamily="34" charset="-122"/>
              </a:rPr>
              <a:t>2.0</a:t>
            </a:r>
            <a:r>
              <a:rPr lang="zh-CN" altLang="en-US" smtClean="0"/>
              <a:t>组织运作模式</a:t>
            </a:r>
            <a:endParaRPr lang="zh-CN" altLang="en-US"/>
          </a:p>
        </p:txBody>
      </p:sp>
    </p:spTree>
    <p:extLst>
      <p:ext uri="{BB962C8B-B14F-4D97-AF65-F5344CB8AC3E}">
        <p14:creationId xmlns:p14="http://schemas.microsoft.com/office/powerpoint/2010/main" val="158569624"/>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投行</a:t>
            </a:r>
            <a:r>
              <a:rPr lang="en-US" altLang="zh-CN">
                <a:latin typeface="微软雅黑" panose="020b0503020204020204" pitchFamily="34" charset="-122"/>
                <a:ea typeface="微软雅黑" panose="020b0503020204020204" pitchFamily="34" charset="-122"/>
              </a:rPr>
              <a:t>2.0</a:t>
            </a:r>
            <a:r>
              <a:rPr lang="zh-CN" altLang="en-US">
                <a:latin typeface="微软雅黑" panose="020b0503020204020204" pitchFamily="34" charset="-122"/>
                <a:ea typeface="微软雅黑" panose="020b0503020204020204" pitchFamily="34" charset="-122"/>
              </a:rPr>
              <a:t>组织架构图</a:t>
            </a:r>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8</a:t>
            </a:fld>
            <a:endParaRPr lang="en-US">
              <a:solidFill>
                <a:prstClr val="black"/>
              </a:solidFill>
            </a:endParaRPr>
          </a:p>
        </p:txBody>
      </p:sp>
      <p:sp>
        <p:nvSpPr>
          <p:cNvPr id="9" name="Rectangle 8"/>
          <p:cNvSpPr/>
          <p:nvPr/>
        </p:nvSpPr>
        <p:spPr>
          <a:xfrm>
            <a:off x="2403049" y="1339716"/>
            <a:ext cx="4297698"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公司</a:t>
            </a:r>
          </a:p>
        </p:txBody>
      </p:sp>
      <p:sp>
        <p:nvSpPr>
          <p:cNvPr id="10" name="矩形 2"/>
          <p:cNvSpPr/>
          <p:nvPr/>
        </p:nvSpPr>
        <p:spPr>
          <a:xfrm>
            <a:off x="2403047" y="1945111"/>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企业金融服务决策委</a:t>
            </a:r>
            <a:r>
              <a:rPr lang="zh-CN" altLang="en-US">
                <a:latin typeface="微软雅黑" panose="020b0503020204020204" pitchFamily="34" charset="-122"/>
                <a:ea typeface="微软雅黑" panose="020b0503020204020204" pitchFamily="34" charset="-122"/>
              </a:rPr>
              <a:t>员会</a:t>
            </a:r>
            <a:endParaRPr lang="en-US">
              <a:latin typeface="微软雅黑" panose="020b0503020204020204" pitchFamily="34" charset="-122"/>
              <a:ea typeface="微软雅黑" panose="020b0503020204020204" pitchFamily="34" charset="-122"/>
            </a:endParaRPr>
          </a:p>
        </p:txBody>
      </p:sp>
      <p:sp>
        <p:nvSpPr>
          <p:cNvPr id="11" name="Rectangle 10"/>
          <p:cNvSpPr/>
          <p:nvPr/>
        </p:nvSpPr>
        <p:spPr>
          <a:xfrm>
            <a:off x="1496984" y="2637333"/>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1</a:t>
            </a:r>
            <a:endParaRPr lang="zh-CN" altLang="en-US">
              <a:latin typeface="微软雅黑" panose="020b0503020204020204" pitchFamily="34" charset="-122"/>
              <a:ea typeface="微软雅黑" panose="020b0503020204020204" pitchFamily="34" charset="-122"/>
            </a:endParaRPr>
          </a:p>
        </p:txBody>
      </p:sp>
      <p:sp>
        <p:nvSpPr>
          <p:cNvPr id="12" name="Rectangle 11"/>
          <p:cNvSpPr/>
          <p:nvPr/>
        </p:nvSpPr>
        <p:spPr>
          <a:xfrm>
            <a:off x="2278115" y="264069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2</a:t>
            </a:r>
            <a:endParaRPr lang="zh-CN" altLang="en-US">
              <a:latin typeface="微软雅黑" panose="020b0503020204020204" pitchFamily="34" charset="-122"/>
              <a:ea typeface="微软雅黑" panose="020b0503020204020204" pitchFamily="34" charset="-122"/>
            </a:endParaRPr>
          </a:p>
        </p:txBody>
      </p:sp>
      <p:sp>
        <p:nvSpPr>
          <p:cNvPr id="19" name="Rectangle 18"/>
          <p:cNvSpPr/>
          <p:nvPr/>
        </p:nvSpPr>
        <p:spPr>
          <a:xfrm>
            <a:off x="3069769" y="2640692"/>
            <a:ext cx="712180" cy="887215"/>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事</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业</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部</a:t>
            </a:r>
            <a:endParaRPr lang="zh-CN" altLang="en-US">
              <a:latin typeface="微软雅黑" panose="020b0503020204020204" pitchFamily="34" charset="-122"/>
              <a:ea typeface="微软雅黑" panose="020b0503020204020204" pitchFamily="34" charset="-122"/>
            </a:endParaRPr>
          </a:p>
        </p:txBody>
      </p:sp>
      <p:sp>
        <p:nvSpPr>
          <p:cNvPr id="22" name="矩形 2"/>
          <p:cNvSpPr/>
          <p:nvPr/>
        </p:nvSpPr>
        <p:spPr>
          <a:xfrm>
            <a:off x="3861423" y="2631460"/>
            <a:ext cx="986299" cy="89896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资本</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市场部</a:t>
            </a:r>
            <a:endParaRPr lang="en-US">
              <a:latin typeface="微软雅黑" panose="020b0503020204020204" pitchFamily="34" charset="-122"/>
              <a:ea typeface="微软雅黑" panose="020b0503020204020204" pitchFamily="34" charset="-122"/>
            </a:endParaRPr>
          </a:p>
        </p:txBody>
      </p:sp>
      <p:sp>
        <p:nvSpPr>
          <p:cNvPr id="23" name="矩形 2"/>
          <p:cNvSpPr/>
          <p:nvPr/>
        </p:nvSpPr>
        <p:spPr>
          <a:xfrm>
            <a:off x="4927196" y="2640690"/>
            <a:ext cx="986299" cy="89992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质控</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内核</a:t>
            </a:r>
            <a:endParaRPr lang="en-US">
              <a:latin typeface="微软雅黑" panose="020b0503020204020204" pitchFamily="34" charset="-122"/>
              <a:ea typeface="微软雅黑" panose="020b0503020204020204" pitchFamily="34" charset="-122"/>
            </a:endParaRPr>
          </a:p>
        </p:txBody>
      </p:sp>
      <p:sp>
        <p:nvSpPr>
          <p:cNvPr id="24" name="矩形 2"/>
          <p:cNvSpPr/>
          <p:nvPr/>
        </p:nvSpPr>
        <p:spPr>
          <a:xfrm>
            <a:off x="5992969" y="2620867"/>
            <a:ext cx="986299" cy="90368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运</a:t>
            </a:r>
            <a:r>
              <a:rPr lang="zh-CN" altLang="en-US" smtClean="0"/>
              <a:t>营</a:t>
            </a:r>
            <a:endParaRPr lang="en-US" altLang="zh-CN" smtClean="0"/>
          </a:p>
          <a:p>
            <a:pPr algn="ctr"/>
            <a:r>
              <a:rPr lang="zh-CN" altLang="en-US" smtClean="0">
                <a:latin typeface="微软雅黑" panose="020b0503020204020204" pitchFamily="34" charset="-122"/>
                <a:ea typeface="微软雅黑" panose="020b0503020204020204" pitchFamily="34" charset="-122"/>
              </a:rPr>
              <a:t>管理</a:t>
            </a:r>
            <a:endParaRPr lang="en-US">
              <a:latin typeface="微软雅黑" panose="020b0503020204020204" pitchFamily="34" charset="-122"/>
              <a:ea typeface="微软雅黑" panose="020b0503020204020204" pitchFamily="34" charset="-122"/>
            </a:endParaRPr>
          </a:p>
        </p:txBody>
      </p:sp>
      <p:sp>
        <p:nvSpPr>
          <p:cNvPr id="29" name="Rectangle 28"/>
          <p:cNvSpPr/>
          <p:nvPr/>
        </p:nvSpPr>
        <p:spPr>
          <a:xfrm>
            <a:off x="7058742" y="265340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多</a:t>
            </a:r>
            <a:r>
              <a:rPr lang="zh-CN" altLang="en-US" smtClean="0">
                <a:latin typeface="微软雅黑" panose="020b0503020204020204" pitchFamily="34" charset="-122"/>
                <a:ea typeface="微软雅黑" panose="020b0503020204020204" pitchFamily="34" charset="-122"/>
              </a:rPr>
              <a:t>元投资基金</a:t>
            </a:r>
            <a:endParaRPr lang="zh-CN" altLang="en-US">
              <a:latin typeface="微软雅黑" panose="020b0503020204020204" pitchFamily="34" charset="-122"/>
              <a:ea typeface="微软雅黑" panose="020b0503020204020204" pitchFamily="34" charset="-122"/>
            </a:endParaRPr>
          </a:p>
        </p:txBody>
      </p:sp>
      <p:cxnSp>
        <p:nvCxnSpPr>
          <p:cNvPr id="31" name="Straight Connector 30"/>
          <p:cNvCxnSpPr>
            <a:stCxn id="9" idx="2"/>
            <a:endCxn id="10" idx="0"/>
          </p:cNvCxnSpPr>
          <p:nvPr/>
        </p:nvCxnSpPr>
        <p:spPr>
          <a:xfrm flipH="1">
            <a:off x="4551897" y="1751840"/>
            <a:ext cx="1" cy="193271"/>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10" idx="2"/>
            <a:endCxn id="11" idx="0"/>
          </p:cNvCxnSpPr>
          <p:nvPr/>
        </p:nvCxnSpPr>
        <p:spPr>
          <a:xfrm rot="5400000">
            <a:off x="3062437" y="1147873"/>
            <a:ext cx="280098" cy="26988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10" idx="2"/>
            <a:endCxn id="12" idx="0"/>
          </p:cNvCxnSpPr>
          <p:nvPr/>
        </p:nvCxnSpPr>
        <p:spPr>
          <a:xfrm rot="5400000">
            <a:off x="3451324" y="1540116"/>
            <a:ext cx="283455" cy="191769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0" idx="2"/>
            <a:endCxn id="19" idx="0"/>
          </p:cNvCxnSpPr>
          <p:nvPr/>
        </p:nvCxnSpPr>
        <p:spPr>
          <a:xfrm rot="5400000">
            <a:off x="3847150" y="1935944"/>
            <a:ext cx="283457" cy="112603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10" idx="2"/>
            <a:endCxn id="22" idx="0"/>
          </p:cNvCxnSpPr>
          <p:nvPr/>
        </p:nvCxnSpPr>
        <p:spPr>
          <a:xfrm rot="5400000">
            <a:off x="4316123" y="2395685"/>
            <a:ext cx="274225" cy="19732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0" idx="2"/>
            <a:endCxn id="23" idx="0"/>
          </p:cNvCxnSpPr>
          <p:nvPr/>
        </p:nvCxnSpPr>
        <p:spPr>
          <a:xfrm rot="16200000" flipH="1">
            <a:off x="4844394" y="2064737"/>
            <a:ext cx="283455" cy="86844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0" idx="2"/>
            <a:endCxn id="24" idx="0"/>
          </p:cNvCxnSpPr>
          <p:nvPr/>
        </p:nvCxnSpPr>
        <p:spPr>
          <a:xfrm rot="16200000" flipH="1">
            <a:off x="5387192" y="1521940"/>
            <a:ext cx="263632" cy="1934222"/>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Elbow Connector 47"/>
          <p:cNvCxnSpPr>
            <a:stCxn id="10" idx="2"/>
            <a:endCxn id="29" idx="0"/>
          </p:cNvCxnSpPr>
          <p:nvPr/>
        </p:nvCxnSpPr>
        <p:spPr>
          <a:xfrm rot="16200000" flipH="1">
            <a:off x="5835282" y="1073849"/>
            <a:ext cx="296165" cy="2862935"/>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1436560" y="2620868"/>
            <a:ext cx="1572785"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1" name="TextBox 50"/>
          <p:cNvSpPr txBox="1"/>
          <p:nvPr/>
        </p:nvSpPr>
        <p:spPr>
          <a:xfrm>
            <a:off x="1548090" y="3333228"/>
            <a:ext cx="1384129"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人才池</a:t>
            </a:r>
            <a:endParaRPr lang="zh-CN" altLang="en-US" sz="1400">
              <a:latin typeface="微软雅黑" panose="020b0503020204020204" pitchFamily="34" charset="-122"/>
              <a:ea typeface="微软雅黑" panose="020b0503020204020204" pitchFamily="34" charset="-122"/>
            </a:endParaRPr>
          </a:p>
        </p:txBody>
      </p:sp>
      <p:sp>
        <p:nvSpPr>
          <p:cNvPr id="53" name="Rectangle 52"/>
          <p:cNvSpPr/>
          <p:nvPr/>
        </p:nvSpPr>
        <p:spPr>
          <a:xfrm>
            <a:off x="3817279" y="2620868"/>
            <a:ext cx="3161989"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4" name="TextBox 53"/>
          <p:cNvSpPr txBox="1"/>
          <p:nvPr/>
        </p:nvSpPr>
        <p:spPr>
          <a:xfrm>
            <a:off x="5145244" y="3602905"/>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支持</a:t>
            </a:r>
          </a:p>
        </p:txBody>
      </p:sp>
      <p:sp>
        <p:nvSpPr>
          <p:cNvPr id="55" name="Rectangle 54"/>
          <p:cNvSpPr/>
          <p:nvPr/>
        </p:nvSpPr>
        <p:spPr>
          <a:xfrm>
            <a:off x="7045590" y="2620868"/>
            <a:ext cx="1514490"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6" name="TextBox 55"/>
          <p:cNvSpPr txBox="1"/>
          <p:nvPr/>
        </p:nvSpPr>
        <p:spPr>
          <a:xfrm>
            <a:off x="7344798" y="357314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业务协同</a:t>
            </a:r>
            <a:endParaRPr lang="zh-CN" altLang="en-US">
              <a:latin typeface="微软雅黑" panose="020b0503020204020204" pitchFamily="34" charset="-122"/>
              <a:ea typeface="微软雅黑" panose="020b0503020204020204" pitchFamily="34" charset="-122"/>
            </a:endParaRPr>
          </a:p>
        </p:txBody>
      </p:sp>
      <p:sp>
        <p:nvSpPr>
          <p:cNvPr id="57" name="Rectangle 56"/>
          <p:cNvSpPr/>
          <p:nvPr/>
        </p:nvSpPr>
        <p:spPr>
          <a:xfrm>
            <a:off x="1274118" y="4197029"/>
            <a:ext cx="6891982" cy="1441771"/>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r>
              <a:rPr lang="zh-CN" altLang="en-US" sz="1600">
                <a:latin typeface="微软雅黑" panose="020b0503020204020204" pitchFamily="34" charset="-122"/>
                <a:ea typeface="微软雅黑" panose="020b0503020204020204" pitchFamily="34" charset="-122"/>
              </a:rPr>
              <a:t>企</a:t>
            </a:r>
            <a:r>
              <a:rPr lang="zh-CN" altLang="en-US" sz="1600" smtClean="0">
                <a:latin typeface="微软雅黑" panose="020b0503020204020204" pitchFamily="34" charset="-122"/>
                <a:ea typeface="微软雅黑" panose="020b0503020204020204" pitchFamily="34" charset="-122"/>
              </a:rPr>
              <a:t>业板块下设决策委员会统管投行新平台、事业部、及支持部门，其中新平台按项目核算，事业部以团队核算</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latin typeface="微软雅黑" panose="020b0503020204020204" pitchFamily="34" charset="-122"/>
                <a:ea typeface="微软雅黑" panose="020b0503020204020204" pitchFamily="34" charset="-122"/>
              </a:rPr>
              <a:t>投</a:t>
            </a:r>
            <a:r>
              <a:rPr lang="zh-CN" altLang="en-US" sz="1600" smtClean="0">
                <a:latin typeface="微软雅黑" panose="020b0503020204020204" pitchFamily="34" charset="-122"/>
                <a:ea typeface="微软雅黑" panose="020b0503020204020204" pitchFamily="34" charset="-122"/>
              </a:rPr>
              <a:t>行</a:t>
            </a:r>
            <a:r>
              <a:rPr lang="en-US" altLang="zh-CN" sz="1600" smtClean="0">
                <a:latin typeface="微软雅黑" panose="020b0503020204020204" pitchFamily="34" charset="-122"/>
                <a:ea typeface="微软雅黑" panose="020b0503020204020204" pitchFamily="34" charset="-122"/>
              </a:rPr>
              <a:t>2.0</a:t>
            </a:r>
            <a:r>
              <a:rPr lang="zh-CN" altLang="en-US" sz="1600" smtClean="0">
                <a:latin typeface="微软雅黑" panose="020b0503020204020204" pitchFamily="34" charset="-122"/>
                <a:ea typeface="微软雅黑" panose="020b0503020204020204" pitchFamily="34" charset="-122"/>
              </a:rPr>
              <a:t>中事业部与新平台共存，原则上未来所有团队全部按照项目制核算（投行</a:t>
            </a:r>
            <a:r>
              <a:rPr lang="en-US" altLang="zh-CN" sz="1600" smtClean="0">
                <a:latin typeface="微软雅黑" panose="020b0503020204020204" pitchFamily="34" charset="-122"/>
                <a:ea typeface="微软雅黑" panose="020b0503020204020204" pitchFamily="34" charset="-122"/>
              </a:rPr>
              <a:t>3.0</a:t>
            </a:r>
            <a:r>
              <a:rPr lang="zh-CN" altLang="en-US" sz="1600" smtClean="0">
                <a:latin typeface="微软雅黑" panose="020b0503020204020204" pitchFamily="34" charset="-122"/>
                <a:ea typeface="微软雅黑" panose="020b0503020204020204" pitchFamily="34" charset="-122"/>
              </a:rPr>
              <a:t>）</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旧事业部进入新平台原则上要求为没有欠款；所有按照新平台的团队按</a:t>
            </a:r>
            <a:r>
              <a:rPr lang="en-US" altLang="zh-CN" sz="1600" smtClean="0">
                <a:latin typeface="微软雅黑" panose="020b0503020204020204" pitchFamily="34" charset="-122"/>
                <a:ea typeface="微软雅黑" panose="020b0503020204020204" pitchFamily="34" charset="-122"/>
              </a:rPr>
              <a:t>MD</a:t>
            </a:r>
            <a:r>
              <a:rPr lang="zh-CN" altLang="en-US" sz="1600" smtClean="0">
                <a:latin typeface="微软雅黑" panose="020b0503020204020204" pitchFamily="34" charset="-122"/>
                <a:ea typeface="微软雅黑" panose="020b0503020204020204" pitchFamily="34" charset="-122"/>
              </a:rPr>
              <a:t>标准重新评定，进入新平台当年度考核不合格，则淘汰</a:t>
            </a:r>
            <a:endParaRPr lang="en-US" altLang="zh-CN" sz="1600" smtClean="0">
              <a:latin typeface="微软雅黑" panose="020b0503020204020204" pitchFamily="34" charset="-122"/>
              <a:ea typeface="微软雅黑" panose="020b0503020204020204" pitchFamily="34" charset="-122"/>
            </a:endParaRPr>
          </a:p>
        </p:txBody>
      </p:sp>
      <p:sp>
        <p:nvSpPr>
          <p:cNvPr id="58" name="TextBox 57"/>
          <p:cNvSpPr txBox="1"/>
          <p:nvPr/>
        </p:nvSpPr>
        <p:spPr>
          <a:xfrm>
            <a:off x="170709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项目制核算</a:t>
            </a:r>
            <a:endParaRPr lang="zh-CN" altLang="en-US">
              <a:latin typeface="微软雅黑" panose="020b0503020204020204" pitchFamily="34" charset="-122"/>
              <a:ea typeface="微软雅黑" panose="020b0503020204020204" pitchFamily="34" charset="-122"/>
            </a:endParaRPr>
          </a:p>
        </p:txBody>
      </p:sp>
      <p:sp>
        <p:nvSpPr>
          <p:cNvPr id="59" name="TextBox 58"/>
          <p:cNvSpPr txBox="1"/>
          <p:nvPr/>
        </p:nvSpPr>
        <p:spPr>
          <a:xfrm>
            <a:off x="298332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团队核算</a:t>
            </a:r>
            <a:endParaRPr lang="zh-CN" altLang="en-US">
              <a:latin typeface="微软雅黑" panose="020b0503020204020204" pitchFamily="34" charset="-122"/>
              <a:ea typeface="微软雅黑" panose="020b0503020204020204" pitchFamily="34" charset="-122"/>
            </a:endParaRPr>
          </a:p>
        </p:txBody>
      </p:sp>
      <p:sp>
        <p:nvSpPr>
          <p:cNvPr id="60" name="TextBox 59"/>
          <p:cNvSpPr txBox="1"/>
          <p:nvPr/>
        </p:nvSpPr>
        <p:spPr>
          <a:xfrm>
            <a:off x="1876807" y="2600354"/>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新平台</a:t>
            </a:r>
            <a:endParaRPr lang="zh-CN" altLang="en-US">
              <a:latin typeface="微软雅黑" panose="020b0503020204020204" pitchFamily="34" charset="-122"/>
              <a:ea typeface="微软雅黑" panose="020b0503020204020204" pitchFamily="34" charset="-122"/>
            </a:endParaRPr>
          </a:p>
        </p:txBody>
      </p:sp>
      <p:sp>
        <p:nvSpPr>
          <p:cNvPr id="62" name="Rectangle 61"/>
          <p:cNvSpPr/>
          <p:nvPr/>
        </p:nvSpPr>
        <p:spPr>
          <a:xfrm>
            <a:off x="7801913" y="265339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场外市场</a:t>
            </a:r>
            <a:endParaRPr lang="zh-CN" altLang="en-US">
              <a:latin typeface="微软雅黑" panose="020b0503020204020204" pitchFamily="34" charset="-122"/>
              <a:ea typeface="微软雅黑" panose="020b0503020204020204" pitchFamily="34" charset="-122"/>
            </a:endParaRPr>
          </a:p>
        </p:txBody>
      </p:sp>
      <p:cxnSp>
        <p:nvCxnSpPr>
          <p:cNvPr id="64" name="Elbow Connector 63"/>
          <p:cNvCxnSpPr>
            <a:stCxn id="10" idx="2"/>
            <a:endCxn id="62" idx="0"/>
          </p:cNvCxnSpPr>
          <p:nvPr/>
        </p:nvCxnSpPr>
        <p:spPr>
          <a:xfrm rot="16200000" flipH="1">
            <a:off x="6206868" y="702264"/>
            <a:ext cx="296164" cy="3606106"/>
          </a:xfrm>
          <a:prstGeom prst="bentConnector3">
            <a:avLst/>
          </a:prstGeom>
          <a:ln w="9525">
            <a:prstDash val="solid"/>
          </a:ln>
        </p:spPr>
        <p:style>
          <a:lnRef idx="1">
            <a:schemeClr val="accent1"/>
          </a:lnRef>
          <a:fillRef idx="0">
            <a:schemeClr val="accent1"/>
          </a:fillRef>
          <a:effectRef idx="0">
            <a:schemeClr val="accent1"/>
          </a:effectRef>
          <a:fontRef idx="minor">
            <a:schemeClr val="tx1"/>
          </a:fontRef>
        </p:style>
      </p:cxnSp>
      <p:sp>
        <p:nvSpPr>
          <p:cNvPr id="5" name="Oval 4"/>
          <p:cNvSpPr/>
          <p:nvPr/>
        </p:nvSpPr>
        <p:spPr>
          <a:xfrm>
            <a:off x="78002" y="2478090"/>
            <a:ext cx="3417499" cy="211855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欠款部门</a:t>
            </a:r>
            <a:r>
              <a:rPr lang="en-US" altLang="zh-CN" smtClean="0"/>
              <a:t>-</a:t>
            </a:r>
            <a:r>
              <a:rPr lang="zh-CN" altLang="en-US" smtClean="0"/>
              <a:t>砍掉；</a:t>
            </a:r>
            <a:endParaRPr lang="en-US" altLang="zh-CN" smtClean="0"/>
          </a:p>
          <a:p>
            <a:pPr algn="ctr"/>
            <a:r>
              <a:rPr lang="zh-CN" altLang="en-US" smtClean="0"/>
              <a:t>新的必须没欠款，现在是处理历史问题</a:t>
            </a:r>
            <a:endParaRPr lang="zh-CN" altLang="en-US"/>
          </a:p>
        </p:txBody>
      </p:sp>
    </p:spTree>
    <p:extLst>
      <p:ext uri="{BB962C8B-B14F-4D97-AF65-F5344CB8AC3E}">
        <p14:creationId xmlns:p14="http://schemas.microsoft.com/office/powerpoint/2010/main" val="1105663707"/>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50" name="Elbow Connector 49"/>
          <p:cNvCxnSpPr/>
          <p:nvPr/>
        </p:nvCxnSpPr>
        <p:spPr>
          <a:xfrm rot="16200000" flipH="1">
            <a:off x="6206868" y="702264"/>
            <a:ext cx="296164" cy="3606106"/>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42" name="Rectangle 41"/>
          <p:cNvSpPr/>
          <p:nvPr/>
        </p:nvSpPr>
        <p:spPr>
          <a:xfrm>
            <a:off x="7801913" y="265339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场外市场</a:t>
            </a:r>
            <a:endParaRPr lang="zh-CN" altLang="en-US">
              <a:latin typeface="微软雅黑" panose="020b0503020204020204" pitchFamily="34" charset="-122"/>
              <a:ea typeface="微软雅黑" panose="020b0503020204020204" pitchFamily="34" charset="-122"/>
            </a:endParaRPr>
          </a:p>
        </p:txBody>
      </p:sp>
      <p:sp>
        <p:nvSpPr>
          <p:cNvPr id="36" name="Rectangle 35"/>
          <p:cNvSpPr/>
          <p:nvPr/>
        </p:nvSpPr>
        <p:spPr>
          <a:xfrm>
            <a:off x="729039" y="264068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新</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团队</a:t>
            </a:r>
            <a:endParaRPr lang="zh-CN" altLang="en-US">
              <a:latin typeface="微软雅黑" panose="020b0503020204020204" pitchFamily="34" charset="-122"/>
              <a:ea typeface="微软雅黑" panose="020b0503020204020204" pitchFamily="34" charset="-122"/>
            </a:endParaRPr>
          </a:p>
        </p:txBody>
      </p:sp>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投行</a:t>
            </a:r>
            <a:r>
              <a:rPr lang="en-US" altLang="zh-CN" smtClean="0">
                <a:latin typeface="微软雅黑" panose="020b0503020204020204" pitchFamily="34" charset="-122"/>
                <a:ea typeface="微软雅黑" panose="020b0503020204020204" pitchFamily="34" charset="-122"/>
              </a:rPr>
              <a:t>2.0</a:t>
            </a:r>
            <a:r>
              <a:rPr lang="zh-CN" altLang="en-US" smtClean="0">
                <a:latin typeface="微软雅黑" panose="020b0503020204020204" pitchFamily="34" charset="-122"/>
                <a:ea typeface="微软雅黑" panose="020b0503020204020204" pitchFamily="34" charset="-122"/>
              </a:rPr>
              <a:t>委员会定位</a:t>
            </a:r>
            <a:endParaRPr lang="zh-CN" altLang="en-US">
              <a:latin typeface="微软雅黑" panose="020b0503020204020204" pitchFamily="34" charset="-122"/>
              <a:ea typeface="微软雅黑" panose="020b0503020204020204" pitchFamily="34" charset="-122"/>
            </a:endParaRPr>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9</a:t>
            </a:fld>
            <a:endParaRPr lang="en-US">
              <a:solidFill>
                <a:prstClr val="black"/>
              </a:solidFill>
            </a:endParaRPr>
          </a:p>
        </p:txBody>
      </p:sp>
      <p:sp>
        <p:nvSpPr>
          <p:cNvPr id="9" name="Rectangle 8"/>
          <p:cNvSpPr/>
          <p:nvPr/>
        </p:nvSpPr>
        <p:spPr>
          <a:xfrm>
            <a:off x="2403049" y="1339716"/>
            <a:ext cx="4297698"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公司</a:t>
            </a:r>
          </a:p>
        </p:txBody>
      </p:sp>
      <p:sp>
        <p:nvSpPr>
          <p:cNvPr id="10" name="矩形 2"/>
          <p:cNvSpPr/>
          <p:nvPr/>
        </p:nvSpPr>
        <p:spPr>
          <a:xfrm>
            <a:off x="2403047" y="1945111"/>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企业金融服务决策委</a:t>
            </a:r>
            <a:r>
              <a:rPr lang="zh-CN" altLang="en-US">
                <a:latin typeface="微软雅黑" panose="020b0503020204020204" pitchFamily="34" charset="-122"/>
                <a:ea typeface="微软雅黑" panose="020b0503020204020204" pitchFamily="34" charset="-122"/>
              </a:rPr>
              <a:t>员会</a:t>
            </a:r>
            <a:endParaRPr lang="en-US">
              <a:latin typeface="微软雅黑" panose="020b0503020204020204" pitchFamily="34" charset="-122"/>
              <a:ea typeface="微软雅黑" panose="020b0503020204020204" pitchFamily="34" charset="-122"/>
            </a:endParaRPr>
          </a:p>
        </p:txBody>
      </p:sp>
      <p:sp>
        <p:nvSpPr>
          <p:cNvPr id="11" name="Rectangle 10"/>
          <p:cNvSpPr/>
          <p:nvPr/>
        </p:nvSpPr>
        <p:spPr>
          <a:xfrm>
            <a:off x="1496984" y="2637333"/>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1</a:t>
            </a:r>
            <a:endParaRPr lang="zh-CN" altLang="en-US">
              <a:latin typeface="微软雅黑" panose="020b0503020204020204" pitchFamily="34" charset="-122"/>
              <a:ea typeface="微软雅黑" panose="020b0503020204020204" pitchFamily="34" charset="-122"/>
            </a:endParaRPr>
          </a:p>
        </p:txBody>
      </p:sp>
      <p:sp>
        <p:nvSpPr>
          <p:cNvPr id="12" name="Rectangle 11"/>
          <p:cNvSpPr/>
          <p:nvPr/>
        </p:nvSpPr>
        <p:spPr>
          <a:xfrm>
            <a:off x="2278115" y="264069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2</a:t>
            </a:r>
            <a:endParaRPr lang="zh-CN" altLang="en-US">
              <a:latin typeface="微软雅黑" panose="020b0503020204020204" pitchFamily="34" charset="-122"/>
              <a:ea typeface="微软雅黑" panose="020b0503020204020204" pitchFamily="34" charset="-122"/>
            </a:endParaRPr>
          </a:p>
        </p:txBody>
      </p:sp>
      <p:sp>
        <p:nvSpPr>
          <p:cNvPr id="19" name="Rectangle 18"/>
          <p:cNvSpPr/>
          <p:nvPr/>
        </p:nvSpPr>
        <p:spPr>
          <a:xfrm>
            <a:off x="3069769" y="2640692"/>
            <a:ext cx="712180" cy="887215"/>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事</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业</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部</a:t>
            </a:r>
            <a:endParaRPr lang="zh-CN" altLang="en-US">
              <a:latin typeface="微软雅黑" panose="020b0503020204020204" pitchFamily="34" charset="-122"/>
              <a:ea typeface="微软雅黑" panose="020b0503020204020204" pitchFamily="34" charset="-122"/>
            </a:endParaRPr>
          </a:p>
        </p:txBody>
      </p:sp>
      <p:sp>
        <p:nvSpPr>
          <p:cNvPr id="22" name="矩形 2"/>
          <p:cNvSpPr/>
          <p:nvPr/>
        </p:nvSpPr>
        <p:spPr>
          <a:xfrm>
            <a:off x="3861423" y="2631460"/>
            <a:ext cx="986299" cy="89896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资本</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市场部</a:t>
            </a:r>
            <a:endParaRPr lang="en-US">
              <a:latin typeface="微软雅黑" panose="020b0503020204020204" pitchFamily="34" charset="-122"/>
              <a:ea typeface="微软雅黑" panose="020b0503020204020204" pitchFamily="34" charset="-122"/>
            </a:endParaRPr>
          </a:p>
        </p:txBody>
      </p:sp>
      <p:sp>
        <p:nvSpPr>
          <p:cNvPr id="23" name="矩形 2"/>
          <p:cNvSpPr/>
          <p:nvPr/>
        </p:nvSpPr>
        <p:spPr>
          <a:xfrm>
            <a:off x="4927196" y="2640690"/>
            <a:ext cx="986299" cy="89992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质控</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内核</a:t>
            </a:r>
            <a:endParaRPr lang="en-US">
              <a:latin typeface="微软雅黑" panose="020b0503020204020204" pitchFamily="34" charset="-122"/>
              <a:ea typeface="微软雅黑" panose="020b0503020204020204" pitchFamily="34" charset="-122"/>
            </a:endParaRPr>
          </a:p>
        </p:txBody>
      </p:sp>
      <p:sp>
        <p:nvSpPr>
          <p:cNvPr id="24" name="矩形 2"/>
          <p:cNvSpPr/>
          <p:nvPr/>
        </p:nvSpPr>
        <p:spPr>
          <a:xfrm>
            <a:off x="5992969" y="2620867"/>
            <a:ext cx="986299" cy="90368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综合</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管理</a:t>
            </a:r>
            <a:endParaRPr lang="en-US">
              <a:latin typeface="微软雅黑" panose="020b0503020204020204" pitchFamily="34" charset="-122"/>
              <a:ea typeface="微软雅黑" panose="020b0503020204020204" pitchFamily="34" charset="-122"/>
            </a:endParaRPr>
          </a:p>
        </p:txBody>
      </p:sp>
      <p:sp>
        <p:nvSpPr>
          <p:cNvPr id="29" name="Rectangle 28"/>
          <p:cNvSpPr/>
          <p:nvPr/>
        </p:nvSpPr>
        <p:spPr>
          <a:xfrm>
            <a:off x="7058742" y="265340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多</a:t>
            </a:r>
            <a:r>
              <a:rPr lang="zh-CN" altLang="en-US" smtClean="0">
                <a:latin typeface="微软雅黑" panose="020b0503020204020204" pitchFamily="34" charset="-122"/>
                <a:ea typeface="微软雅黑" panose="020b0503020204020204" pitchFamily="34" charset="-122"/>
              </a:rPr>
              <a:t>元投资基金</a:t>
            </a:r>
            <a:endParaRPr lang="zh-CN" altLang="en-US">
              <a:latin typeface="微软雅黑" panose="020b0503020204020204" pitchFamily="34" charset="-122"/>
              <a:ea typeface="微软雅黑" panose="020b0503020204020204" pitchFamily="34" charset="-122"/>
            </a:endParaRPr>
          </a:p>
        </p:txBody>
      </p:sp>
      <p:cxnSp>
        <p:nvCxnSpPr>
          <p:cNvPr id="31" name="Straight Connector 30"/>
          <p:cNvCxnSpPr>
            <a:stCxn id="9" idx="2"/>
            <a:endCxn id="10" idx="0"/>
          </p:cNvCxnSpPr>
          <p:nvPr/>
        </p:nvCxnSpPr>
        <p:spPr>
          <a:xfrm flipH="1">
            <a:off x="4551897" y="1751840"/>
            <a:ext cx="1" cy="193271"/>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10" idx="2"/>
            <a:endCxn id="11" idx="0"/>
          </p:cNvCxnSpPr>
          <p:nvPr/>
        </p:nvCxnSpPr>
        <p:spPr>
          <a:xfrm rot="5400000">
            <a:off x="3062437" y="1147873"/>
            <a:ext cx="280098" cy="26988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10" idx="2"/>
            <a:endCxn id="12" idx="0"/>
          </p:cNvCxnSpPr>
          <p:nvPr/>
        </p:nvCxnSpPr>
        <p:spPr>
          <a:xfrm rot="5400000">
            <a:off x="3451324" y="1540116"/>
            <a:ext cx="283455" cy="191769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0" idx="2"/>
            <a:endCxn id="19" idx="0"/>
          </p:cNvCxnSpPr>
          <p:nvPr/>
        </p:nvCxnSpPr>
        <p:spPr>
          <a:xfrm rot="5400000">
            <a:off x="3847150" y="1935944"/>
            <a:ext cx="283457" cy="112603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10" idx="2"/>
            <a:endCxn id="22" idx="0"/>
          </p:cNvCxnSpPr>
          <p:nvPr/>
        </p:nvCxnSpPr>
        <p:spPr>
          <a:xfrm rot="5400000">
            <a:off x="4316123" y="2395685"/>
            <a:ext cx="274225" cy="19732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0" idx="2"/>
            <a:endCxn id="23" idx="0"/>
          </p:cNvCxnSpPr>
          <p:nvPr/>
        </p:nvCxnSpPr>
        <p:spPr>
          <a:xfrm rot="16200000" flipH="1">
            <a:off x="4844394" y="2064737"/>
            <a:ext cx="283455" cy="86844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0" idx="2"/>
            <a:endCxn id="24" idx="0"/>
          </p:cNvCxnSpPr>
          <p:nvPr/>
        </p:nvCxnSpPr>
        <p:spPr>
          <a:xfrm rot="16200000" flipH="1">
            <a:off x="5387192" y="1521940"/>
            <a:ext cx="263632" cy="1934222"/>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Elbow Connector 47"/>
          <p:cNvCxnSpPr>
            <a:stCxn id="10" idx="2"/>
            <a:endCxn id="29" idx="0"/>
          </p:cNvCxnSpPr>
          <p:nvPr/>
        </p:nvCxnSpPr>
        <p:spPr>
          <a:xfrm rot="16200000" flipH="1">
            <a:off x="5835282" y="1073849"/>
            <a:ext cx="296165" cy="2862935"/>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666264" y="2620868"/>
            <a:ext cx="2343081"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1" name="TextBox 50"/>
          <p:cNvSpPr txBox="1"/>
          <p:nvPr/>
        </p:nvSpPr>
        <p:spPr>
          <a:xfrm>
            <a:off x="838200" y="3333228"/>
            <a:ext cx="2094019"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人才池</a:t>
            </a:r>
            <a:endParaRPr lang="zh-CN" altLang="en-US" sz="1400">
              <a:latin typeface="微软雅黑" panose="020b0503020204020204" pitchFamily="34" charset="-122"/>
              <a:ea typeface="微软雅黑" panose="020b0503020204020204" pitchFamily="34" charset="-122"/>
            </a:endParaRPr>
          </a:p>
        </p:txBody>
      </p:sp>
      <p:sp>
        <p:nvSpPr>
          <p:cNvPr id="53" name="Rectangle 52"/>
          <p:cNvSpPr/>
          <p:nvPr/>
        </p:nvSpPr>
        <p:spPr>
          <a:xfrm>
            <a:off x="3817279" y="2620868"/>
            <a:ext cx="3161989"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4" name="TextBox 53"/>
          <p:cNvSpPr txBox="1"/>
          <p:nvPr/>
        </p:nvSpPr>
        <p:spPr>
          <a:xfrm>
            <a:off x="5145244" y="3602905"/>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支持</a:t>
            </a:r>
          </a:p>
        </p:txBody>
      </p:sp>
      <p:sp>
        <p:nvSpPr>
          <p:cNvPr id="55" name="Rectangle 54"/>
          <p:cNvSpPr/>
          <p:nvPr/>
        </p:nvSpPr>
        <p:spPr>
          <a:xfrm>
            <a:off x="7045589" y="2620868"/>
            <a:ext cx="1514490"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6" name="TextBox 55"/>
          <p:cNvSpPr txBox="1"/>
          <p:nvPr/>
        </p:nvSpPr>
        <p:spPr>
          <a:xfrm>
            <a:off x="7344798" y="357314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业务协同</a:t>
            </a:r>
            <a:endParaRPr lang="zh-CN" altLang="en-US">
              <a:latin typeface="微软雅黑" panose="020b0503020204020204" pitchFamily="34" charset="-122"/>
              <a:ea typeface="微软雅黑" panose="020b0503020204020204" pitchFamily="34" charset="-122"/>
            </a:endParaRPr>
          </a:p>
        </p:txBody>
      </p:sp>
      <p:sp>
        <p:nvSpPr>
          <p:cNvPr id="57" name="Rectangle 56"/>
          <p:cNvSpPr/>
          <p:nvPr/>
        </p:nvSpPr>
        <p:spPr>
          <a:xfrm>
            <a:off x="1274118" y="4197029"/>
            <a:ext cx="6891982" cy="1441771"/>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r>
              <a:rPr lang="zh-CN" altLang="en-US" smtClean="0">
                <a:latin typeface="微软雅黑" panose="020b0503020204020204" pitchFamily="34" charset="-122"/>
                <a:ea typeface="微软雅黑" panose="020b0503020204020204" pitchFamily="34" charset="-122"/>
              </a:rPr>
              <a:t>投行</a:t>
            </a:r>
            <a:r>
              <a:rPr lang="en-US" altLang="zh-CN" smtClean="0">
                <a:latin typeface="微软雅黑" panose="020b0503020204020204" pitchFamily="34" charset="-122"/>
                <a:ea typeface="微软雅黑" panose="020b0503020204020204" pitchFamily="34" charset="-122"/>
              </a:rPr>
              <a:t>2.0</a:t>
            </a:r>
            <a:r>
              <a:rPr lang="zh-CN" altLang="en-US" smtClean="0">
                <a:latin typeface="微软雅黑" panose="020b0503020204020204" pitchFamily="34" charset="-122"/>
                <a:ea typeface="微软雅黑" panose="020b0503020204020204" pitchFamily="34" charset="-122"/>
              </a:rPr>
              <a:t>委员会定位经营性委员会，以负责增加收入为主；</a:t>
            </a:r>
            <a:endParaRPr lang="en-US" altLang="zh-CN" smtClean="0">
              <a:latin typeface="微软雅黑" panose="020b0503020204020204" pitchFamily="34" charset="-122"/>
              <a:ea typeface="微软雅黑" panose="020b0503020204020204" pitchFamily="34" charset="-122"/>
            </a:endParaRPr>
          </a:p>
          <a:p>
            <a:r>
              <a:rPr lang="en-US" altLang="zh-CN" smtClean="0">
                <a:latin typeface="微软雅黑" panose="020b0503020204020204" pitchFamily="34" charset="-122"/>
                <a:ea typeface="微软雅黑" panose="020b0503020204020204" pitchFamily="34" charset="-122"/>
              </a:rPr>
              <a:t>    3.0</a:t>
            </a:r>
            <a:r>
              <a:rPr lang="zh-CN" altLang="en-US" smtClean="0">
                <a:latin typeface="微软雅黑" panose="020b0503020204020204" pitchFamily="34" charset="-122"/>
                <a:ea typeface="微软雅黑" panose="020b0503020204020204" pitchFamily="34" charset="-122"/>
              </a:rPr>
              <a:t>委员会定位为管理委员会，以建设专业团队为主</a:t>
            </a:r>
            <a:endParaRPr lang="en-US" altLang="zh-CN" smtClean="0">
              <a:latin typeface="微软雅黑" panose="020b0503020204020204" pitchFamily="34" charset="-122"/>
              <a:ea typeface="微软雅黑" panose="020b0503020204020204" pitchFamily="34" charset="-122"/>
            </a:endParaRPr>
          </a:p>
        </p:txBody>
      </p:sp>
      <p:sp>
        <p:nvSpPr>
          <p:cNvPr id="58" name="TextBox 57"/>
          <p:cNvSpPr txBox="1"/>
          <p:nvPr/>
        </p:nvSpPr>
        <p:spPr>
          <a:xfrm>
            <a:off x="170709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项目制核算</a:t>
            </a:r>
            <a:endParaRPr lang="zh-CN" altLang="en-US">
              <a:latin typeface="微软雅黑" panose="020b0503020204020204" pitchFamily="34" charset="-122"/>
              <a:ea typeface="微软雅黑" panose="020b0503020204020204" pitchFamily="34" charset="-122"/>
            </a:endParaRPr>
          </a:p>
        </p:txBody>
      </p:sp>
      <p:sp>
        <p:nvSpPr>
          <p:cNvPr id="59" name="TextBox 58"/>
          <p:cNvSpPr txBox="1"/>
          <p:nvPr/>
        </p:nvSpPr>
        <p:spPr>
          <a:xfrm>
            <a:off x="298332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团队核算</a:t>
            </a:r>
            <a:endParaRPr lang="zh-CN" altLang="en-US">
              <a:latin typeface="微软雅黑" panose="020b0503020204020204" pitchFamily="34" charset="-122"/>
              <a:ea typeface="微软雅黑" panose="020b0503020204020204" pitchFamily="34" charset="-122"/>
            </a:endParaRPr>
          </a:p>
        </p:txBody>
      </p:sp>
      <p:sp>
        <p:nvSpPr>
          <p:cNvPr id="60" name="TextBox 59"/>
          <p:cNvSpPr txBox="1"/>
          <p:nvPr/>
        </p:nvSpPr>
        <p:spPr>
          <a:xfrm>
            <a:off x="1876807" y="2600354"/>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新平台</a:t>
            </a:r>
            <a:endParaRPr lang="zh-CN" altLang="en-US">
              <a:latin typeface="微软雅黑" panose="020b0503020204020204" pitchFamily="34" charset="-122"/>
              <a:ea typeface="微软雅黑" panose="020b0503020204020204" pitchFamily="34" charset="-122"/>
            </a:endParaRPr>
          </a:p>
        </p:txBody>
      </p:sp>
      <p:sp>
        <p:nvSpPr>
          <p:cNvPr id="5" name="Rectangle 4"/>
          <p:cNvSpPr/>
          <p:nvPr/>
        </p:nvSpPr>
        <p:spPr>
          <a:xfrm>
            <a:off x="3030555" y="2432885"/>
            <a:ext cx="5653722" cy="1532091"/>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4" name="Rectangle 33"/>
          <p:cNvSpPr/>
          <p:nvPr/>
        </p:nvSpPr>
        <p:spPr>
          <a:xfrm>
            <a:off x="1208096" y="1132064"/>
            <a:ext cx="7279252" cy="737396"/>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Plus 5"/>
          <p:cNvSpPr/>
          <p:nvPr/>
        </p:nvSpPr>
        <p:spPr>
          <a:xfrm>
            <a:off x="1113528" y="2398783"/>
            <a:ext cx="431800" cy="483812"/>
          </a:xfrm>
          <a:prstGeom prst="mathPlus">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15" name="Group 14"/>
          <p:cNvGrpSpPr/>
          <p:nvPr/>
        </p:nvGrpSpPr>
        <p:grpSpPr>
          <a:xfrm>
            <a:off x="5447642" y="1631682"/>
            <a:ext cx="3591956" cy="2694870"/>
            <a:chOff x="5788692" y="1339716"/>
            <a:chExt cx="3591956" cy="2694870"/>
          </a:xfrm>
        </p:grpSpPr>
        <p:graphicFrame>
          <p:nvGraphicFramePr>
            <p:cNvPr id="7" name="Diagram 6"/>
            <p:cNvGraphicFramePr/>
            <p:nvPr>
              <p:extLst>
                <p:ext uri="{D42A27DB-BD31-4B8C-83A1-F6EECF244321}">
                  <p14:modId xmlns:p14="http://schemas.microsoft.com/office/powerpoint/2010/main" val="2257808410"/>
                </p:ext>
              </p:extLst>
            </p:nvPr>
          </p:nvGraphicFramePr>
          <p:xfrm>
            <a:off x="5788692" y="1339716"/>
            <a:ext cx="3275737" cy="2694870"/>
          </p:xfrm>
          <a:graphic>
            <a:graphicData uri="http://schemas.openxmlformats.org/drawingml/2006/diagram">
              <dgm:relIds xmlns:dgm="http://schemas.openxmlformats.org/drawingml/2006/diagram" r:dm="rId3" r:lo="rId4" r:qs="rId5" r:cs="rId6"/>
            </a:graphicData>
          </a:graphic>
        </p:graphicFrame>
        <p:sp>
          <p:nvSpPr>
            <p:cNvPr id="8" name="Isosceles Triangle 7"/>
            <p:cNvSpPr/>
            <p:nvPr/>
          </p:nvSpPr>
          <p:spPr>
            <a:xfrm>
              <a:off x="6537563" y="1662319"/>
              <a:ext cx="1791970" cy="1039028"/>
            </a:xfrm>
            <a:prstGeom prst="triangle">
              <a:avLst/>
            </a:prstGeom>
            <a:no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8" name="Isosceles Triangle 37"/>
            <p:cNvSpPr/>
            <p:nvPr/>
          </p:nvSpPr>
          <p:spPr>
            <a:xfrm rot="10800000">
              <a:off x="6525936" y="2715686"/>
              <a:ext cx="1791970" cy="1064604"/>
            </a:xfrm>
            <a:prstGeom prst="triangle">
              <a:avLst/>
            </a:prstGeom>
            <a:no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p:cNvSpPr txBox="1"/>
            <p:nvPr/>
          </p:nvSpPr>
          <p:spPr>
            <a:xfrm>
              <a:off x="7059697" y="2001508"/>
              <a:ext cx="1126038"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t>2.0</a:t>
              </a:r>
              <a:r>
                <a:rPr lang="zh-CN" altLang="en-US" sz="1400" smtClean="0"/>
                <a:t>重点</a:t>
              </a:r>
              <a:endParaRPr lang="zh-CN" altLang="en-US" sz="1400"/>
            </a:p>
          </p:txBody>
        </p:sp>
        <p:sp>
          <p:nvSpPr>
            <p:cNvPr id="40" name="TextBox 39"/>
            <p:cNvSpPr txBox="1"/>
            <p:nvPr/>
          </p:nvSpPr>
          <p:spPr>
            <a:xfrm>
              <a:off x="7059697" y="3103059"/>
              <a:ext cx="1126038"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t>3.0</a:t>
              </a:r>
              <a:r>
                <a:rPr lang="zh-CN" altLang="en-US" sz="1400" smtClean="0"/>
                <a:t>重点</a:t>
              </a:r>
              <a:endParaRPr lang="zh-CN" altLang="en-US" sz="1400"/>
            </a:p>
          </p:txBody>
        </p:sp>
        <p:sp>
          <p:nvSpPr>
            <p:cNvPr id="14" name="TextBox 13"/>
            <p:cNvSpPr txBox="1"/>
            <p:nvPr/>
          </p:nvSpPr>
          <p:spPr>
            <a:xfrm>
              <a:off x="7950687" y="1612001"/>
              <a:ext cx="1429961"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accent4"/>
                  </a:solidFill>
                </a:rPr>
                <a:t>业绩正循环</a:t>
              </a:r>
              <a:endParaRPr lang="zh-CN" altLang="en-US" sz="1400">
                <a:solidFill>
                  <a:schemeClr val="accent4"/>
                </a:solidFill>
              </a:endParaRPr>
            </a:p>
          </p:txBody>
        </p:sp>
      </p:grpSp>
      <p:sp>
        <p:nvSpPr>
          <p:cNvPr id="25" name="Rectangle 24"/>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61" name="Rectangle 60"/>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62" name="Rectangle 61"/>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26" name="Rectangle 25"/>
          <p:cNvSpPr/>
          <p:nvPr/>
        </p:nvSpPr>
        <p:spPr>
          <a:xfrm>
            <a:off x="7324625" y="0"/>
            <a:ext cx="1819375"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314997677"/>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5" name="Elbow Connector 44"/>
          <p:cNvCxnSpPr>
            <a:endCxn id="44" idx="0"/>
          </p:cNvCxnSpPr>
          <p:nvPr/>
        </p:nvCxnSpPr>
        <p:spPr>
          <a:xfrm rot="16200000" flipH="1">
            <a:off x="6206868" y="702264"/>
            <a:ext cx="296164" cy="3606106"/>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40" name="Rectangle 39"/>
          <p:cNvSpPr/>
          <p:nvPr/>
        </p:nvSpPr>
        <p:spPr>
          <a:xfrm>
            <a:off x="7045590" y="2620868"/>
            <a:ext cx="1514490"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42" name="TextBox 41"/>
          <p:cNvSpPr txBox="1"/>
          <p:nvPr/>
        </p:nvSpPr>
        <p:spPr>
          <a:xfrm>
            <a:off x="7344798" y="357314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业务协同</a:t>
            </a:r>
            <a:endParaRPr lang="zh-CN" altLang="en-US">
              <a:latin typeface="微软雅黑" panose="020b0503020204020204" pitchFamily="34" charset="-122"/>
              <a:ea typeface="微软雅黑" panose="020b0503020204020204" pitchFamily="34" charset="-122"/>
            </a:endParaRPr>
          </a:p>
        </p:txBody>
      </p:sp>
      <p:sp>
        <p:nvSpPr>
          <p:cNvPr id="44" name="Rectangle 43"/>
          <p:cNvSpPr/>
          <p:nvPr/>
        </p:nvSpPr>
        <p:spPr>
          <a:xfrm>
            <a:off x="7801913" y="265339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场外市场</a:t>
            </a:r>
            <a:endParaRPr lang="zh-CN" altLang="en-US">
              <a:latin typeface="微软雅黑" panose="020b0503020204020204" pitchFamily="34" charset="-122"/>
              <a:ea typeface="微软雅黑" panose="020b0503020204020204" pitchFamily="34" charset="-122"/>
            </a:endParaRPr>
          </a:p>
        </p:txBody>
      </p:sp>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投行</a:t>
            </a:r>
            <a:r>
              <a:rPr lang="en-US" altLang="zh-CN" smtClean="0">
                <a:latin typeface="微软雅黑" panose="020b0503020204020204" pitchFamily="34" charset="-122"/>
                <a:ea typeface="微软雅黑" panose="020b0503020204020204" pitchFamily="34" charset="-122"/>
              </a:rPr>
              <a:t>2.0</a:t>
            </a:r>
            <a:r>
              <a:rPr lang="zh-CN" altLang="en-US" smtClean="0">
                <a:latin typeface="微软雅黑" panose="020b0503020204020204" pitchFamily="34" charset="-122"/>
                <a:ea typeface="微软雅黑" panose="020b0503020204020204" pitchFamily="34" charset="-122"/>
              </a:rPr>
              <a:t>委员会职责</a:t>
            </a:r>
            <a:endParaRPr lang="zh-CN" altLang="en-US">
              <a:latin typeface="微软雅黑" panose="020b0503020204020204" pitchFamily="34" charset="-122"/>
              <a:ea typeface="微软雅黑" panose="020b0503020204020204" pitchFamily="34" charset="-122"/>
            </a:endParaRPr>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10</a:t>
            </a:fld>
            <a:endParaRPr lang="en-US">
              <a:solidFill>
                <a:prstClr val="black"/>
              </a:solidFill>
            </a:endParaRPr>
          </a:p>
        </p:txBody>
      </p:sp>
      <p:sp>
        <p:nvSpPr>
          <p:cNvPr id="9" name="Rectangle 8"/>
          <p:cNvSpPr/>
          <p:nvPr/>
        </p:nvSpPr>
        <p:spPr>
          <a:xfrm>
            <a:off x="2403049" y="1339716"/>
            <a:ext cx="4297698"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公司</a:t>
            </a:r>
          </a:p>
        </p:txBody>
      </p:sp>
      <p:sp>
        <p:nvSpPr>
          <p:cNvPr id="10" name="矩形 2"/>
          <p:cNvSpPr/>
          <p:nvPr/>
        </p:nvSpPr>
        <p:spPr>
          <a:xfrm>
            <a:off x="2403047" y="1945111"/>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企业金融服务决策委</a:t>
            </a:r>
            <a:r>
              <a:rPr lang="zh-CN" altLang="en-US">
                <a:latin typeface="微软雅黑" panose="020b0503020204020204" pitchFamily="34" charset="-122"/>
                <a:ea typeface="微软雅黑" panose="020b0503020204020204" pitchFamily="34" charset="-122"/>
              </a:rPr>
              <a:t>员会</a:t>
            </a:r>
            <a:endParaRPr lang="en-US">
              <a:latin typeface="微软雅黑" panose="020b0503020204020204" pitchFamily="34" charset="-122"/>
              <a:ea typeface="微软雅黑" panose="020b0503020204020204" pitchFamily="34" charset="-122"/>
            </a:endParaRPr>
          </a:p>
        </p:txBody>
      </p:sp>
      <p:sp>
        <p:nvSpPr>
          <p:cNvPr id="11" name="Rectangle 10"/>
          <p:cNvSpPr/>
          <p:nvPr/>
        </p:nvSpPr>
        <p:spPr>
          <a:xfrm>
            <a:off x="1496984" y="2637333"/>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1</a:t>
            </a:r>
            <a:endParaRPr lang="zh-CN" altLang="en-US">
              <a:latin typeface="微软雅黑" panose="020b0503020204020204" pitchFamily="34" charset="-122"/>
              <a:ea typeface="微软雅黑" panose="020b0503020204020204" pitchFamily="34" charset="-122"/>
            </a:endParaRPr>
          </a:p>
        </p:txBody>
      </p:sp>
      <p:sp>
        <p:nvSpPr>
          <p:cNvPr id="12" name="Rectangle 11"/>
          <p:cNvSpPr/>
          <p:nvPr/>
        </p:nvSpPr>
        <p:spPr>
          <a:xfrm>
            <a:off x="2278115" y="264069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2</a:t>
            </a:r>
            <a:endParaRPr lang="zh-CN" altLang="en-US">
              <a:latin typeface="微软雅黑" panose="020b0503020204020204" pitchFamily="34" charset="-122"/>
              <a:ea typeface="微软雅黑" panose="020b0503020204020204" pitchFamily="34" charset="-122"/>
            </a:endParaRPr>
          </a:p>
        </p:txBody>
      </p:sp>
      <p:sp>
        <p:nvSpPr>
          <p:cNvPr id="19" name="Rectangle 18"/>
          <p:cNvSpPr/>
          <p:nvPr/>
        </p:nvSpPr>
        <p:spPr>
          <a:xfrm>
            <a:off x="3069769" y="2640692"/>
            <a:ext cx="712180" cy="887215"/>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事</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业</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部</a:t>
            </a:r>
            <a:endParaRPr lang="zh-CN" altLang="en-US">
              <a:latin typeface="微软雅黑" panose="020b0503020204020204" pitchFamily="34" charset="-122"/>
              <a:ea typeface="微软雅黑" panose="020b0503020204020204" pitchFamily="34" charset="-122"/>
            </a:endParaRPr>
          </a:p>
        </p:txBody>
      </p:sp>
      <p:sp>
        <p:nvSpPr>
          <p:cNvPr id="22" name="矩形 2"/>
          <p:cNvSpPr/>
          <p:nvPr/>
        </p:nvSpPr>
        <p:spPr>
          <a:xfrm>
            <a:off x="3861423" y="2631460"/>
            <a:ext cx="986299" cy="89896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资本</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市场部</a:t>
            </a:r>
            <a:endParaRPr lang="en-US">
              <a:latin typeface="微软雅黑" panose="020b0503020204020204" pitchFamily="34" charset="-122"/>
              <a:ea typeface="微软雅黑" panose="020b0503020204020204" pitchFamily="34" charset="-122"/>
            </a:endParaRPr>
          </a:p>
        </p:txBody>
      </p:sp>
      <p:sp>
        <p:nvSpPr>
          <p:cNvPr id="23" name="矩形 2"/>
          <p:cNvSpPr/>
          <p:nvPr/>
        </p:nvSpPr>
        <p:spPr>
          <a:xfrm>
            <a:off x="4927196" y="2640690"/>
            <a:ext cx="986299" cy="89992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质控</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内核</a:t>
            </a:r>
            <a:endParaRPr lang="en-US">
              <a:latin typeface="微软雅黑" panose="020b0503020204020204" pitchFamily="34" charset="-122"/>
              <a:ea typeface="微软雅黑" panose="020b0503020204020204" pitchFamily="34" charset="-122"/>
            </a:endParaRPr>
          </a:p>
        </p:txBody>
      </p:sp>
      <p:sp>
        <p:nvSpPr>
          <p:cNvPr id="24" name="矩形 2"/>
          <p:cNvSpPr/>
          <p:nvPr/>
        </p:nvSpPr>
        <p:spPr>
          <a:xfrm>
            <a:off x="5992969" y="2620867"/>
            <a:ext cx="986299" cy="90368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综合</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管理</a:t>
            </a:r>
            <a:endParaRPr lang="en-US">
              <a:latin typeface="微软雅黑" panose="020b0503020204020204" pitchFamily="34" charset="-122"/>
              <a:ea typeface="微软雅黑" panose="020b0503020204020204" pitchFamily="34" charset="-122"/>
            </a:endParaRPr>
          </a:p>
        </p:txBody>
      </p:sp>
      <p:sp>
        <p:nvSpPr>
          <p:cNvPr id="29" name="Rectangle 28"/>
          <p:cNvSpPr/>
          <p:nvPr/>
        </p:nvSpPr>
        <p:spPr>
          <a:xfrm>
            <a:off x="7058742" y="265340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多</a:t>
            </a:r>
            <a:r>
              <a:rPr lang="zh-CN" altLang="en-US" smtClean="0">
                <a:latin typeface="微软雅黑" panose="020b0503020204020204" pitchFamily="34" charset="-122"/>
                <a:ea typeface="微软雅黑" panose="020b0503020204020204" pitchFamily="34" charset="-122"/>
              </a:rPr>
              <a:t>元投资基金</a:t>
            </a:r>
            <a:endParaRPr lang="zh-CN" altLang="en-US">
              <a:latin typeface="微软雅黑" panose="020b0503020204020204" pitchFamily="34" charset="-122"/>
              <a:ea typeface="微软雅黑" panose="020b0503020204020204" pitchFamily="34" charset="-122"/>
            </a:endParaRPr>
          </a:p>
        </p:txBody>
      </p:sp>
      <p:cxnSp>
        <p:nvCxnSpPr>
          <p:cNvPr id="31" name="Straight Connector 30"/>
          <p:cNvCxnSpPr>
            <a:stCxn id="9" idx="2"/>
            <a:endCxn id="10" idx="0"/>
          </p:cNvCxnSpPr>
          <p:nvPr/>
        </p:nvCxnSpPr>
        <p:spPr>
          <a:xfrm flipH="1">
            <a:off x="4551897" y="1751840"/>
            <a:ext cx="1" cy="193271"/>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10" idx="2"/>
            <a:endCxn id="11" idx="0"/>
          </p:cNvCxnSpPr>
          <p:nvPr/>
        </p:nvCxnSpPr>
        <p:spPr>
          <a:xfrm rot="5400000">
            <a:off x="3062437" y="1147873"/>
            <a:ext cx="280098" cy="26988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10" idx="2"/>
            <a:endCxn id="12" idx="0"/>
          </p:cNvCxnSpPr>
          <p:nvPr/>
        </p:nvCxnSpPr>
        <p:spPr>
          <a:xfrm rot="5400000">
            <a:off x="3451324" y="1540116"/>
            <a:ext cx="283455" cy="191769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0" idx="2"/>
            <a:endCxn id="19" idx="0"/>
          </p:cNvCxnSpPr>
          <p:nvPr/>
        </p:nvCxnSpPr>
        <p:spPr>
          <a:xfrm rot="5400000">
            <a:off x="3847150" y="1935944"/>
            <a:ext cx="283457" cy="112603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10" idx="2"/>
            <a:endCxn id="22" idx="0"/>
          </p:cNvCxnSpPr>
          <p:nvPr/>
        </p:nvCxnSpPr>
        <p:spPr>
          <a:xfrm rot="5400000">
            <a:off x="4316123" y="2395685"/>
            <a:ext cx="274225" cy="19732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0" idx="2"/>
            <a:endCxn id="23" idx="0"/>
          </p:cNvCxnSpPr>
          <p:nvPr/>
        </p:nvCxnSpPr>
        <p:spPr>
          <a:xfrm rot="16200000" flipH="1">
            <a:off x="4844394" y="2064737"/>
            <a:ext cx="283455" cy="86844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0" idx="2"/>
            <a:endCxn id="24" idx="0"/>
          </p:cNvCxnSpPr>
          <p:nvPr/>
        </p:nvCxnSpPr>
        <p:spPr>
          <a:xfrm rot="16200000" flipH="1">
            <a:off x="5387192" y="1521940"/>
            <a:ext cx="263632" cy="1934222"/>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Elbow Connector 47"/>
          <p:cNvCxnSpPr>
            <a:stCxn id="10" idx="2"/>
            <a:endCxn id="29" idx="0"/>
          </p:cNvCxnSpPr>
          <p:nvPr/>
        </p:nvCxnSpPr>
        <p:spPr>
          <a:xfrm rot="16200000" flipH="1">
            <a:off x="5835282" y="1073849"/>
            <a:ext cx="296165" cy="2862935"/>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1436560" y="2620868"/>
            <a:ext cx="1572785"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1" name="TextBox 50"/>
          <p:cNvSpPr txBox="1"/>
          <p:nvPr/>
        </p:nvSpPr>
        <p:spPr>
          <a:xfrm>
            <a:off x="1548090" y="3333228"/>
            <a:ext cx="1384129"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人才池</a:t>
            </a:r>
            <a:endParaRPr lang="zh-CN" altLang="en-US" sz="1400">
              <a:latin typeface="微软雅黑" panose="020b0503020204020204" pitchFamily="34" charset="-122"/>
              <a:ea typeface="微软雅黑" panose="020b0503020204020204" pitchFamily="34" charset="-122"/>
            </a:endParaRPr>
          </a:p>
        </p:txBody>
      </p:sp>
      <p:sp>
        <p:nvSpPr>
          <p:cNvPr id="53" name="Rectangle 52"/>
          <p:cNvSpPr/>
          <p:nvPr/>
        </p:nvSpPr>
        <p:spPr>
          <a:xfrm>
            <a:off x="3817279" y="2620868"/>
            <a:ext cx="3161989"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4" name="TextBox 53"/>
          <p:cNvSpPr txBox="1"/>
          <p:nvPr/>
        </p:nvSpPr>
        <p:spPr>
          <a:xfrm>
            <a:off x="5145244" y="3602905"/>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支持</a:t>
            </a:r>
          </a:p>
        </p:txBody>
      </p:sp>
      <p:sp>
        <p:nvSpPr>
          <p:cNvPr id="57" name="Rectangle 56"/>
          <p:cNvSpPr/>
          <p:nvPr/>
        </p:nvSpPr>
        <p:spPr>
          <a:xfrm>
            <a:off x="1274118" y="4197029"/>
            <a:ext cx="6891982" cy="1441771"/>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r>
              <a:rPr lang="zh-CN" altLang="en-US" sz="1600">
                <a:latin typeface="微软雅黑" panose="020b0503020204020204" pitchFamily="34" charset="-122"/>
                <a:ea typeface="微软雅黑" panose="020b0503020204020204" pitchFamily="34" charset="-122"/>
              </a:rPr>
              <a:t>战</a:t>
            </a:r>
            <a:r>
              <a:rPr lang="zh-CN" altLang="en-US" sz="1600" smtClean="0">
                <a:latin typeface="微软雅黑" panose="020b0503020204020204" pitchFamily="34" charset="-122"/>
                <a:ea typeface="微软雅黑" panose="020b0503020204020204" pitchFamily="34" charset="-122"/>
              </a:rPr>
              <a:t>略实施</a:t>
            </a:r>
            <a:r>
              <a:rPr lang="en-US" altLang="zh-CN" sz="1600" smtClean="0">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企业板块发展计划、经营制度；承担公司指标</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latin typeface="微软雅黑" panose="020b0503020204020204" pitchFamily="34" charset="-122"/>
                <a:ea typeface="微软雅黑" panose="020b0503020204020204" pitchFamily="34" charset="-122"/>
              </a:rPr>
              <a:t>人</a:t>
            </a:r>
            <a:r>
              <a:rPr lang="zh-CN" altLang="en-US" sz="1600" smtClean="0">
                <a:latin typeface="微软雅黑" panose="020b0503020204020204" pitchFamily="34" charset="-122"/>
                <a:ea typeface="微软雅黑" panose="020b0503020204020204" pitchFamily="34" charset="-122"/>
              </a:rPr>
              <a:t>员任命</a:t>
            </a:r>
            <a:r>
              <a:rPr lang="en-US" altLang="zh-CN" sz="1600" smtClean="0">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委员会人员提名报批，板块内员工任命</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政策研究</a:t>
            </a:r>
            <a:r>
              <a:rPr lang="en-US" altLang="zh-CN" sz="1600" smtClean="0">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企业板块新政策研究，方案制定</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资源沉淀</a:t>
            </a:r>
            <a:r>
              <a:rPr lang="en-US" altLang="zh-CN" sz="1600" smtClean="0">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建立企业客户数据库，多元投资基金业务协同</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管理机制</a:t>
            </a:r>
            <a:r>
              <a:rPr lang="en-US" altLang="zh-CN" sz="1600" smtClean="0">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职级体系、人才档案、绩效考核、奖酬分配、费用管理</a:t>
            </a:r>
            <a:endParaRPr lang="en-US" altLang="zh-CN" sz="1600" smtClean="0">
              <a:latin typeface="微软雅黑" panose="020b0503020204020204" pitchFamily="34" charset="-122"/>
              <a:ea typeface="微软雅黑" panose="020b0503020204020204" pitchFamily="34" charset="-122"/>
            </a:endParaRPr>
          </a:p>
        </p:txBody>
      </p:sp>
      <p:sp>
        <p:nvSpPr>
          <p:cNvPr id="58" name="TextBox 57"/>
          <p:cNvSpPr txBox="1"/>
          <p:nvPr/>
        </p:nvSpPr>
        <p:spPr>
          <a:xfrm>
            <a:off x="170709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项目制核算</a:t>
            </a:r>
            <a:endParaRPr lang="zh-CN" altLang="en-US">
              <a:latin typeface="微软雅黑" panose="020b0503020204020204" pitchFamily="34" charset="-122"/>
              <a:ea typeface="微软雅黑" panose="020b0503020204020204" pitchFamily="34" charset="-122"/>
            </a:endParaRPr>
          </a:p>
        </p:txBody>
      </p:sp>
      <p:sp>
        <p:nvSpPr>
          <p:cNvPr id="59" name="TextBox 58"/>
          <p:cNvSpPr txBox="1"/>
          <p:nvPr/>
        </p:nvSpPr>
        <p:spPr>
          <a:xfrm>
            <a:off x="298332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团队核算</a:t>
            </a:r>
            <a:endParaRPr lang="zh-CN" altLang="en-US">
              <a:latin typeface="微软雅黑" panose="020b0503020204020204" pitchFamily="34" charset="-122"/>
              <a:ea typeface="微软雅黑" panose="020b0503020204020204" pitchFamily="34" charset="-122"/>
            </a:endParaRPr>
          </a:p>
        </p:txBody>
      </p:sp>
      <p:sp>
        <p:nvSpPr>
          <p:cNvPr id="60" name="TextBox 59"/>
          <p:cNvSpPr txBox="1"/>
          <p:nvPr/>
        </p:nvSpPr>
        <p:spPr>
          <a:xfrm>
            <a:off x="1876807" y="2600354"/>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新平台</a:t>
            </a:r>
            <a:endParaRPr lang="zh-CN" altLang="en-US">
              <a:latin typeface="微软雅黑" panose="020b0503020204020204" pitchFamily="34" charset="-122"/>
              <a:ea typeface="微软雅黑" panose="020b0503020204020204" pitchFamily="34" charset="-122"/>
            </a:endParaRPr>
          </a:p>
        </p:txBody>
      </p:sp>
      <p:sp>
        <p:nvSpPr>
          <p:cNvPr id="32" name="Rectangle 31"/>
          <p:cNvSpPr/>
          <p:nvPr/>
        </p:nvSpPr>
        <p:spPr>
          <a:xfrm>
            <a:off x="1201216" y="2424319"/>
            <a:ext cx="7485584" cy="1605060"/>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4" name="矩形 2"/>
          <p:cNvSpPr/>
          <p:nvPr/>
        </p:nvSpPr>
        <p:spPr>
          <a:xfrm>
            <a:off x="2402652" y="2531813"/>
            <a:ext cx="2069771"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决策业务</a:t>
            </a:r>
            <a:endParaRPr lang="en-US">
              <a:latin typeface="微软雅黑" panose="020b0503020204020204" pitchFamily="34" charset="-122"/>
              <a:ea typeface="微软雅黑" panose="020b0503020204020204" pitchFamily="34" charset="-122"/>
            </a:endParaRPr>
          </a:p>
        </p:txBody>
      </p:sp>
      <p:sp>
        <p:nvSpPr>
          <p:cNvPr id="36" name="矩形 2"/>
          <p:cNvSpPr/>
          <p:nvPr/>
        </p:nvSpPr>
        <p:spPr>
          <a:xfrm>
            <a:off x="4596042" y="2531813"/>
            <a:ext cx="2093457"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决策人</a:t>
            </a:r>
            <a:endParaRPr lang="en-US">
              <a:latin typeface="微软雅黑" panose="020b0503020204020204" pitchFamily="34" charset="-122"/>
              <a:ea typeface="微软雅黑" panose="020b0503020204020204" pitchFamily="34" charset="-122"/>
            </a:endParaRPr>
          </a:p>
        </p:txBody>
      </p:sp>
      <p:cxnSp>
        <p:nvCxnSpPr>
          <p:cNvPr id="6" name="Elbow Connector 5"/>
          <p:cNvCxnSpPr>
            <a:stCxn id="10" idx="2"/>
            <a:endCxn id="34" idx="0"/>
          </p:cNvCxnSpPr>
          <p:nvPr/>
        </p:nvCxnSpPr>
        <p:spPr>
          <a:xfrm rot="5400000">
            <a:off x="3907429" y="1887345"/>
            <a:ext cx="174578" cy="111435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8" name="Elbow Connector 7"/>
          <p:cNvCxnSpPr>
            <a:stCxn id="10" idx="2"/>
            <a:endCxn id="36" idx="0"/>
          </p:cNvCxnSpPr>
          <p:nvPr/>
        </p:nvCxnSpPr>
        <p:spPr>
          <a:xfrm rot="16200000" flipH="1">
            <a:off x="5010045" y="1899087"/>
            <a:ext cx="174578" cy="1090874"/>
          </a:xfrm>
          <a:prstGeom prst="bentConnector3">
            <a:avLst/>
          </a:prstGeom>
        </p:spPr>
        <p:style>
          <a:lnRef idx="1">
            <a:schemeClr val="accent1"/>
          </a:lnRef>
          <a:fillRef idx="0">
            <a:schemeClr val="accent1"/>
          </a:fillRef>
          <a:effectRef idx="0">
            <a:schemeClr val="accent1"/>
          </a:effectRef>
          <a:fontRef idx="minor">
            <a:schemeClr val="tx1"/>
          </a:fontRef>
        </p:style>
      </p:cxnSp>
      <p:sp>
        <p:nvSpPr>
          <p:cNvPr id="46" name="Rectangle 45"/>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47" name="Rectangle 46"/>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50" name="Rectangle 49"/>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52" name="Rectangle 51"/>
          <p:cNvSpPr/>
          <p:nvPr/>
        </p:nvSpPr>
        <p:spPr>
          <a:xfrm>
            <a:off x="7324625" y="0"/>
            <a:ext cx="1819375"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Oval 4"/>
          <p:cNvSpPr/>
          <p:nvPr/>
        </p:nvSpPr>
        <p:spPr>
          <a:xfrm>
            <a:off x="7045590" y="1339716"/>
            <a:ext cx="1994658" cy="18875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事业部组织管理建议，三平台是提名权，公司审批</a:t>
            </a:r>
            <a:endParaRPr lang="zh-CN" altLang="en-US"/>
          </a:p>
        </p:txBody>
      </p:sp>
    </p:spTree>
    <p:extLst>
      <p:ext uri="{BB962C8B-B14F-4D97-AF65-F5344CB8AC3E}">
        <p14:creationId xmlns:p14="http://schemas.microsoft.com/office/powerpoint/2010/main" val="2033315643"/>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Rectangle 35"/>
          <p:cNvSpPr/>
          <p:nvPr/>
        </p:nvSpPr>
        <p:spPr>
          <a:xfrm>
            <a:off x="7045590" y="2620868"/>
            <a:ext cx="1514490"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38" name="TextBox 37"/>
          <p:cNvSpPr txBox="1"/>
          <p:nvPr/>
        </p:nvSpPr>
        <p:spPr>
          <a:xfrm>
            <a:off x="7344798" y="357314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业务协同</a:t>
            </a:r>
            <a:endParaRPr lang="zh-CN" altLang="en-US">
              <a:latin typeface="微软雅黑" panose="020b0503020204020204" pitchFamily="34" charset="-122"/>
              <a:ea typeface="微软雅黑" panose="020b0503020204020204" pitchFamily="34" charset="-122"/>
            </a:endParaRPr>
          </a:p>
        </p:txBody>
      </p:sp>
      <p:sp>
        <p:nvSpPr>
          <p:cNvPr id="40" name="Rectangle 39"/>
          <p:cNvSpPr/>
          <p:nvPr/>
        </p:nvSpPr>
        <p:spPr>
          <a:xfrm>
            <a:off x="7801913" y="265339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场外市场</a:t>
            </a:r>
            <a:endParaRPr lang="zh-CN" altLang="en-US">
              <a:latin typeface="微软雅黑" panose="020b0503020204020204" pitchFamily="34" charset="-122"/>
              <a:ea typeface="微软雅黑" panose="020b0503020204020204" pitchFamily="34" charset="-122"/>
            </a:endParaRPr>
          </a:p>
        </p:txBody>
      </p:sp>
      <p:cxnSp>
        <p:nvCxnSpPr>
          <p:cNvPr id="42" name="Elbow Connector 41"/>
          <p:cNvCxnSpPr/>
          <p:nvPr/>
        </p:nvCxnSpPr>
        <p:spPr>
          <a:xfrm rot="16200000" flipH="1">
            <a:off x="6206868" y="702264"/>
            <a:ext cx="296164" cy="3606106"/>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投行</a:t>
            </a:r>
            <a:r>
              <a:rPr lang="en-US" altLang="zh-CN">
                <a:latin typeface="微软雅黑" panose="020b0503020204020204" pitchFamily="34" charset="-122"/>
                <a:ea typeface="微软雅黑" panose="020b0503020204020204" pitchFamily="34" charset="-122"/>
              </a:rPr>
              <a:t>2.0</a:t>
            </a:r>
            <a:r>
              <a:rPr lang="zh-CN" altLang="en-US">
                <a:latin typeface="微软雅黑" panose="020b0503020204020204" pitchFamily="34" charset="-122"/>
                <a:ea typeface="微软雅黑" panose="020b0503020204020204" pitchFamily="34" charset="-122"/>
              </a:rPr>
              <a:t>委员</a:t>
            </a:r>
            <a:r>
              <a:rPr lang="zh-CN" altLang="en-US" smtClean="0">
                <a:latin typeface="微软雅黑" panose="020b0503020204020204" pitchFamily="34" charset="-122"/>
                <a:ea typeface="微软雅黑" panose="020b0503020204020204" pitchFamily="34" charset="-122"/>
              </a:rPr>
              <a:t>会层级</a:t>
            </a:r>
            <a:endParaRPr lang="zh-CN" altLang="en-US">
              <a:latin typeface="微软雅黑" panose="020b0503020204020204" pitchFamily="34" charset="-122"/>
              <a:ea typeface="微软雅黑" panose="020b0503020204020204" pitchFamily="34" charset="-122"/>
            </a:endParaRPr>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11</a:t>
            </a:fld>
            <a:endParaRPr lang="en-US">
              <a:solidFill>
                <a:prstClr val="black"/>
              </a:solidFill>
            </a:endParaRPr>
          </a:p>
        </p:txBody>
      </p:sp>
      <p:sp>
        <p:nvSpPr>
          <p:cNvPr id="9" name="Rectangle 8"/>
          <p:cNvSpPr/>
          <p:nvPr/>
        </p:nvSpPr>
        <p:spPr>
          <a:xfrm>
            <a:off x="2403049" y="1339716"/>
            <a:ext cx="4297698"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公司</a:t>
            </a:r>
          </a:p>
        </p:txBody>
      </p:sp>
      <p:sp>
        <p:nvSpPr>
          <p:cNvPr id="10" name="矩形 2"/>
          <p:cNvSpPr/>
          <p:nvPr/>
        </p:nvSpPr>
        <p:spPr>
          <a:xfrm>
            <a:off x="2403047" y="1945111"/>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企业金融服务决策委</a:t>
            </a:r>
            <a:r>
              <a:rPr lang="zh-CN" altLang="en-US">
                <a:latin typeface="微软雅黑" panose="020b0503020204020204" pitchFamily="34" charset="-122"/>
                <a:ea typeface="微软雅黑" panose="020b0503020204020204" pitchFamily="34" charset="-122"/>
              </a:rPr>
              <a:t>员会</a:t>
            </a:r>
            <a:endParaRPr lang="en-US">
              <a:latin typeface="微软雅黑" panose="020b0503020204020204" pitchFamily="34" charset="-122"/>
              <a:ea typeface="微软雅黑" panose="020b0503020204020204" pitchFamily="34" charset="-122"/>
            </a:endParaRPr>
          </a:p>
        </p:txBody>
      </p:sp>
      <p:sp>
        <p:nvSpPr>
          <p:cNvPr id="11" name="Rectangle 10"/>
          <p:cNvSpPr/>
          <p:nvPr/>
        </p:nvSpPr>
        <p:spPr>
          <a:xfrm>
            <a:off x="1496984" y="2637333"/>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1</a:t>
            </a:r>
            <a:endParaRPr lang="zh-CN" altLang="en-US">
              <a:latin typeface="微软雅黑" panose="020b0503020204020204" pitchFamily="34" charset="-122"/>
              <a:ea typeface="微软雅黑" panose="020b0503020204020204" pitchFamily="34" charset="-122"/>
            </a:endParaRPr>
          </a:p>
        </p:txBody>
      </p:sp>
      <p:sp>
        <p:nvSpPr>
          <p:cNvPr id="12" name="Rectangle 11"/>
          <p:cNvSpPr/>
          <p:nvPr/>
        </p:nvSpPr>
        <p:spPr>
          <a:xfrm>
            <a:off x="2278115" y="264069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2</a:t>
            </a:r>
            <a:endParaRPr lang="zh-CN" altLang="en-US">
              <a:latin typeface="微软雅黑" panose="020b0503020204020204" pitchFamily="34" charset="-122"/>
              <a:ea typeface="微软雅黑" panose="020b0503020204020204" pitchFamily="34" charset="-122"/>
            </a:endParaRPr>
          </a:p>
        </p:txBody>
      </p:sp>
      <p:sp>
        <p:nvSpPr>
          <p:cNvPr id="19" name="Rectangle 18"/>
          <p:cNvSpPr/>
          <p:nvPr/>
        </p:nvSpPr>
        <p:spPr>
          <a:xfrm>
            <a:off x="3069769" y="2640692"/>
            <a:ext cx="712180" cy="887215"/>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事</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业</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部</a:t>
            </a:r>
            <a:endParaRPr lang="zh-CN" altLang="en-US">
              <a:latin typeface="微软雅黑" panose="020b0503020204020204" pitchFamily="34" charset="-122"/>
              <a:ea typeface="微软雅黑" panose="020b0503020204020204" pitchFamily="34" charset="-122"/>
            </a:endParaRPr>
          </a:p>
        </p:txBody>
      </p:sp>
      <p:sp>
        <p:nvSpPr>
          <p:cNvPr id="22" name="矩形 2"/>
          <p:cNvSpPr/>
          <p:nvPr/>
        </p:nvSpPr>
        <p:spPr>
          <a:xfrm>
            <a:off x="3861423" y="2631460"/>
            <a:ext cx="986299" cy="89896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资本</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市场部</a:t>
            </a:r>
            <a:endParaRPr lang="en-US">
              <a:latin typeface="微软雅黑" panose="020b0503020204020204" pitchFamily="34" charset="-122"/>
              <a:ea typeface="微软雅黑" panose="020b0503020204020204" pitchFamily="34" charset="-122"/>
            </a:endParaRPr>
          </a:p>
        </p:txBody>
      </p:sp>
      <p:sp>
        <p:nvSpPr>
          <p:cNvPr id="23" name="矩形 2"/>
          <p:cNvSpPr/>
          <p:nvPr/>
        </p:nvSpPr>
        <p:spPr>
          <a:xfrm>
            <a:off x="4927196" y="2640690"/>
            <a:ext cx="986299" cy="89992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质控</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内核</a:t>
            </a:r>
            <a:endParaRPr lang="en-US">
              <a:latin typeface="微软雅黑" panose="020b0503020204020204" pitchFamily="34" charset="-122"/>
              <a:ea typeface="微软雅黑" panose="020b0503020204020204" pitchFamily="34" charset="-122"/>
            </a:endParaRPr>
          </a:p>
        </p:txBody>
      </p:sp>
      <p:sp>
        <p:nvSpPr>
          <p:cNvPr id="24" name="矩形 2"/>
          <p:cNvSpPr/>
          <p:nvPr/>
        </p:nvSpPr>
        <p:spPr>
          <a:xfrm>
            <a:off x="5992969" y="2620867"/>
            <a:ext cx="986299" cy="90368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综合</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管理</a:t>
            </a:r>
            <a:endParaRPr lang="en-US">
              <a:latin typeface="微软雅黑" panose="020b0503020204020204" pitchFamily="34" charset="-122"/>
              <a:ea typeface="微软雅黑" panose="020b0503020204020204" pitchFamily="34" charset="-122"/>
            </a:endParaRPr>
          </a:p>
        </p:txBody>
      </p:sp>
      <p:sp>
        <p:nvSpPr>
          <p:cNvPr id="29" name="Rectangle 28"/>
          <p:cNvSpPr/>
          <p:nvPr/>
        </p:nvSpPr>
        <p:spPr>
          <a:xfrm>
            <a:off x="7058742" y="265340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多</a:t>
            </a:r>
            <a:r>
              <a:rPr lang="zh-CN" altLang="en-US" smtClean="0">
                <a:latin typeface="微软雅黑" panose="020b0503020204020204" pitchFamily="34" charset="-122"/>
                <a:ea typeface="微软雅黑" panose="020b0503020204020204" pitchFamily="34" charset="-122"/>
              </a:rPr>
              <a:t>元投资基金</a:t>
            </a:r>
            <a:endParaRPr lang="zh-CN" altLang="en-US">
              <a:latin typeface="微软雅黑" panose="020b0503020204020204" pitchFamily="34" charset="-122"/>
              <a:ea typeface="微软雅黑" panose="020b0503020204020204" pitchFamily="34" charset="-122"/>
            </a:endParaRPr>
          </a:p>
        </p:txBody>
      </p:sp>
      <p:cxnSp>
        <p:nvCxnSpPr>
          <p:cNvPr id="31" name="Straight Connector 30"/>
          <p:cNvCxnSpPr>
            <a:stCxn id="9" idx="2"/>
            <a:endCxn id="10" idx="0"/>
          </p:cNvCxnSpPr>
          <p:nvPr/>
        </p:nvCxnSpPr>
        <p:spPr>
          <a:xfrm flipH="1">
            <a:off x="4551897" y="1751840"/>
            <a:ext cx="1" cy="193271"/>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10" idx="2"/>
            <a:endCxn id="11" idx="0"/>
          </p:cNvCxnSpPr>
          <p:nvPr/>
        </p:nvCxnSpPr>
        <p:spPr>
          <a:xfrm rot="5400000">
            <a:off x="3062437" y="1147873"/>
            <a:ext cx="280098" cy="26988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10" idx="2"/>
            <a:endCxn id="12" idx="0"/>
          </p:cNvCxnSpPr>
          <p:nvPr/>
        </p:nvCxnSpPr>
        <p:spPr>
          <a:xfrm rot="5400000">
            <a:off x="3451324" y="1540116"/>
            <a:ext cx="283455" cy="191769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0" idx="2"/>
            <a:endCxn id="19" idx="0"/>
          </p:cNvCxnSpPr>
          <p:nvPr/>
        </p:nvCxnSpPr>
        <p:spPr>
          <a:xfrm rot="5400000">
            <a:off x="3847150" y="1935944"/>
            <a:ext cx="283457" cy="112603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10" idx="2"/>
            <a:endCxn id="22" idx="0"/>
          </p:cNvCxnSpPr>
          <p:nvPr/>
        </p:nvCxnSpPr>
        <p:spPr>
          <a:xfrm rot="5400000">
            <a:off x="4316123" y="2395685"/>
            <a:ext cx="274225" cy="19732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0" idx="2"/>
            <a:endCxn id="23" idx="0"/>
          </p:cNvCxnSpPr>
          <p:nvPr/>
        </p:nvCxnSpPr>
        <p:spPr>
          <a:xfrm rot="16200000" flipH="1">
            <a:off x="4844394" y="2064737"/>
            <a:ext cx="283455" cy="86844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0" idx="2"/>
            <a:endCxn id="24" idx="0"/>
          </p:cNvCxnSpPr>
          <p:nvPr/>
        </p:nvCxnSpPr>
        <p:spPr>
          <a:xfrm rot="16200000" flipH="1">
            <a:off x="5387192" y="1521940"/>
            <a:ext cx="263632" cy="1934222"/>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Elbow Connector 47"/>
          <p:cNvCxnSpPr>
            <a:stCxn id="10" idx="2"/>
            <a:endCxn id="29" idx="0"/>
          </p:cNvCxnSpPr>
          <p:nvPr/>
        </p:nvCxnSpPr>
        <p:spPr>
          <a:xfrm rot="16200000" flipH="1">
            <a:off x="5835282" y="1073849"/>
            <a:ext cx="296165" cy="2862935"/>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1436560" y="2620868"/>
            <a:ext cx="1572785"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1" name="TextBox 50"/>
          <p:cNvSpPr txBox="1"/>
          <p:nvPr/>
        </p:nvSpPr>
        <p:spPr>
          <a:xfrm>
            <a:off x="1548090" y="3333228"/>
            <a:ext cx="1384129"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人才池</a:t>
            </a:r>
            <a:endParaRPr lang="zh-CN" altLang="en-US" sz="1400">
              <a:latin typeface="微软雅黑" panose="020b0503020204020204" pitchFamily="34" charset="-122"/>
              <a:ea typeface="微软雅黑" panose="020b0503020204020204" pitchFamily="34" charset="-122"/>
            </a:endParaRPr>
          </a:p>
        </p:txBody>
      </p:sp>
      <p:sp>
        <p:nvSpPr>
          <p:cNvPr id="53" name="Rectangle 52"/>
          <p:cNvSpPr/>
          <p:nvPr/>
        </p:nvSpPr>
        <p:spPr>
          <a:xfrm>
            <a:off x="3817279" y="2620868"/>
            <a:ext cx="3161989"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4" name="TextBox 53"/>
          <p:cNvSpPr txBox="1"/>
          <p:nvPr/>
        </p:nvSpPr>
        <p:spPr>
          <a:xfrm>
            <a:off x="5145244" y="3602905"/>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支持</a:t>
            </a:r>
          </a:p>
        </p:txBody>
      </p:sp>
      <p:sp>
        <p:nvSpPr>
          <p:cNvPr id="57" name="Rectangle 56"/>
          <p:cNvSpPr/>
          <p:nvPr/>
        </p:nvSpPr>
        <p:spPr>
          <a:xfrm>
            <a:off x="1274118" y="4197029"/>
            <a:ext cx="6891982" cy="1441771"/>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r>
              <a:rPr lang="zh-CN" altLang="en-US">
                <a:latin typeface="微软雅黑" panose="020b0503020204020204" pitchFamily="34" charset="-122"/>
                <a:ea typeface="微软雅黑" panose="020b0503020204020204" pitchFamily="34" charset="-122"/>
              </a:rPr>
              <a:t>委员</a:t>
            </a:r>
            <a:r>
              <a:rPr lang="zh-CN" altLang="en-US" smtClean="0">
                <a:latin typeface="微软雅黑" panose="020b0503020204020204" pitchFamily="34" charset="-122"/>
                <a:ea typeface="微软雅黑" panose="020b0503020204020204" pitchFamily="34" charset="-122"/>
              </a:rPr>
              <a:t>会是板块的最高决策机制，负责向公司汇报板块经营情况</a:t>
            </a:r>
            <a:endParaRPr lang="en-US" altLang="zh-CN"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a:latin typeface="微软雅黑" panose="020b0503020204020204" pitchFamily="34" charset="-122"/>
                <a:ea typeface="微软雅黑" panose="020b0503020204020204" pitchFamily="34" charset="-122"/>
              </a:rPr>
              <a:t>板块</a:t>
            </a:r>
            <a:r>
              <a:rPr lang="zh-CN" altLang="en-US" smtClean="0">
                <a:latin typeface="微软雅黑" panose="020b0503020204020204" pitchFamily="34" charset="-122"/>
                <a:ea typeface="微软雅黑" panose="020b0503020204020204" pitchFamily="34" charset="-122"/>
              </a:rPr>
              <a:t>下所有部门</a:t>
            </a:r>
            <a:r>
              <a:rPr lang="en-US" altLang="zh-CN" smtClean="0">
                <a:latin typeface="微软雅黑" panose="020b0503020204020204" pitchFamily="34" charset="-122"/>
                <a:ea typeface="微软雅黑" panose="020b0503020204020204" pitchFamily="34" charset="-122"/>
              </a:rPr>
              <a:t>/</a:t>
            </a:r>
            <a:r>
              <a:rPr lang="zh-CN" altLang="en-US" smtClean="0">
                <a:latin typeface="微软雅黑" panose="020b0503020204020204" pitchFamily="34" charset="-122"/>
                <a:ea typeface="微软雅黑" panose="020b0503020204020204" pitchFamily="34" charset="-122"/>
              </a:rPr>
              <a:t>团队汇报给委员会，包括事业部；多元投资基金虚线汇报给投行委，以加强业务协同</a:t>
            </a:r>
            <a:endParaRPr lang="en-US" altLang="zh-CN"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a:latin typeface="微软雅黑" panose="020b0503020204020204" pitchFamily="34" charset="-122"/>
                <a:ea typeface="微软雅黑" panose="020b0503020204020204" pitchFamily="34" charset="-122"/>
              </a:rPr>
              <a:t>之前事业部欠债责任人为委员</a:t>
            </a:r>
            <a:r>
              <a:rPr lang="zh-CN" altLang="en-US" smtClean="0">
                <a:latin typeface="微软雅黑" panose="020b0503020204020204" pitchFamily="34" charset="-122"/>
                <a:ea typeface="微软雅黑" panose="020b0503020204020204" pitchFamily="34" charset="-122"/>
              </a:rPr>
              <a:t>会</a:t>
            </a:r>
            <a:endParaRPr lang="en-US" altLang="zh-CN">
              <a:latin typeface="微软雅黑" panose="020b0503020204020204" pitchFamily="34" charset="-122"/>
              <a:ea typeface="微软雅黑" panose="020b0503020204020204" pitchFamily="34" charset="-122"/>
            </a:endParaRPr>
          </a:p>
        </p:txBody>
      </p:sp>
      <p:sp>
        <p:nvSpPr>
          <p:cNvPr id="58" name="TextBox 57"/>
          <p:cNvSpPr txBox="1"/>
          <p:nvPr/>
        </p:nvSpPr>
        <p:spPr>
          <a:xfrm>
            <a:off x="170709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项目制核算</a:t>
            </a:r>
            <a:endParaRPr lang="zh-CN" altLang="en-US">
              <a:latin typeface="微软雅黑" panose="020b0503020204020204" pitchFamily="34" charset="-122"/>
              <a:ea typeface="微软雅黑" panose="020b0503020204020204" pitchFamily="34" charset="-122"/>
            </a:endParaRPr>
          </a:p>
        </p:txBody>
      </p:sp>
      <p:sp>
        <p:nvSpPr>
          <p:cNvPr id="59" name="TextBox 58"/>
          <p:cNvSpPr txBox="1"/>
          <p:nvPr/>
        </p:nvSpPr>
        <p:spPr>
          <a:xfrm>
            <a:off x="298332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团队核算</a:t>
            </a:r>
            <a:endParaRPr lang="zh-CN" altLang="en-US">
              <a:latin typeface="微软雅黑" panose="020b0503020204020204" pitchFamily="34" charset="-122"/>
              <a:ea typeface="微软雅黑" panose="020b0503020204020204" pitchFamily="34" charset="-122"/>
            </a:endParaRPr>
          </a:p>
        </p:txBody>
      </p:sp>
      <p:sp>
        <p:nvSpPr>
          <p:cNvPr id="60" name="TextBox 59"/>
          <p:cNvSpPr txBox="1"/>
          <p:nvPr/>
        </p:nvSpPr>
        <p:spPr>
          <a:xfrm>
            <a:off x="1876807" y="2600354"/>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新平台</a:t>
            </a:r>
            <a:endParaRPr lang="zh-CN" altLang="en-US">
              <a:latin typeface="微软雅黑" panose="020b0503020204020204" pitchFamily="34" charset="-122"/>
              <a:ea typeface="微软雅黑" panose="020b0503020204020204" pitchFamily="34" charset="-122"/>
            </a:endParaRPr>
          </a:p>
        </p:txBody>
      </p:sp>
      <p:sp>
        <p:nvSpPr>
          <p:cNvPr id="32" name="Rectangle 31"/>
          <p:cNvSpPr/>
          <p:nvPr/>
        </p:nvSpPr>
        <p:spPr>
          <a:xfrm>
            <a:off x="1039148" y="2489050"/>
            <a:ext cx="7647651" cy="1522394"/>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4" name="矩形 2"/>
          <p:cNvSpPr/>
          <p:nvPr/>
        </p:nvSpPr>
        <p:spPr>
          <a:xfrm>
            <a:off x="2415352" y="2531813"/>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承揽</a:t>
            </a:r>
            <a:r>
              <a:rPr lang="en-US" altLang="zh-CN" smtClean="0">
                <a:latin typeface="微软雅黑" panose="020b0503020204020204" pitchFamily="34" charset="-122"/>
                <a:ea typeface="微软雅黑" panose="020b0503020204020204" pitchFamily="34" charset="-122"/>
              </a:rPr>
              <a:t>+</a:t>
            </a:r>
            <a:r>
              <a:rPr lang="zh-CN" altLang="en-US" smtClean="0">
                <a:latin typeface="微软雅黑" panose="020b0503020204020204" pitchFamily="34" charset="-122"/>
                <a:ea typeface="微软雅黑" panose="020b0503020204020204" pitchFamily="34" charset="-122"/>
              </a:rPr>
              <a:t>承做人才池</a:t>
            </a:r>
            <a:r>
              <a:rPr lang="en-US" altLang="zh-CN" smtClean="0">
                <a:latin typeface="微软雅黑" panose="020b0503020204020204" pitchFamily="34" charset="-122"/>
                <a:ea typeface="微软雅黑" panose="020b0503020204020204" pitchFamily="34" charset="-122"/>
              </a:rPr>
              <a:t>+</a:t>
            </a:r>
            <a:r>
              <a:rPr lang="zh-CN" altLang="en-US" smtClean="0">
                <a:latin typeface="微软雅黑" panose="020b0503020204020204" pitchFamily="34" charset="-122"/>
                <a:ea typeface="微软雅黑" panose="020b0503020204020204" pitchFamily="34" charset="-122"/>
              </a:rPr>
              <a:t>事业部</a:t>
            </a:r>
            <a:endParaRPr lang="en-US">
              <a:latin typeface="微软雅黑" panose="020b0503020204020204" pitchFamily="34" charset="-122"/>
              <a:ea typeface="微软雅黑" panose="020b0503020204020204" pitchFamily="34" charset="-122"/>
            </a:endParaRPr>
          </a:p>
        </p:txBody>
      </p:sp>
      <p:cxnSp>
        <p:nvCxnSpPr>
          <p:cNvPr id="6" name="Straight Connector 5"/>
          <p:cNvCxnSpPr>
            <a:stCxn id="10" idx="2"/>
            <a:endCxn id="34" idx="0"/>
          </p:cNvCxnSpPr>
          <p:nvPr/>
        </p:nvCxnSpPr>
        <p:spPr>
          <a:xfrm>
            <a:off x="4551897" y="2357235"/>
            <a:ext cx="12305" cy="174578"/>
          </a:xfrm>
          <a:prstGeom prst="line">
            <a:avLst/>
          </a:prstGeom>
        </p:spPr>
        <p:style>
          <a:lnRef idx="1">
            <a:schemeClr val="accent1"/>
          </a:lnRef>
          <a:fillRef idx="0">
            <a:schemeClr val="accent1"/>
          </a:fillRef>
          <a:effectRef idx="0">
            <a:schemeClr val="accent1"/>
          </a:effectRef>
          <a:fontRef idx="minor">
            <a:schemeClr val="tx1"/>
          </a:fontRef>
        </p:style>
      </p:cxnSp>
      <p:sp>
        <p:nvSpPr>
          <p:cNvPr id="44" name="Rectangle 43"/>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45" name="Rectangle 44"/>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46" name="Rectangle 45"/>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47" name="Rectangle 46"/>
          <p:cNvSpPr/>
          <p:nvPr/>
        </p:nvSpPr>
        <p:spPr>
          <a:xfrm>
            <a:off x="7324625" y="0"/>
            <a:ext cx="1819375"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896556214"/>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 name="Rectangle 73"/>
          <p:cNvSpPr/>
          <p:nvPr/>
        </p:nvSpPr>
        <p:spPr>
          <a:xfrm>
            <a:off x="7045590" y="2620868"/>
            <a:ext cx="1514490"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75" name="TextBox 74"/>
          <p:cNvSpPr txBox="1"/>
          <p:nvPr/>
        </p:nvSpPr>
        <p:spPr>
          <a:xfrm>
            <a:off x="7344798" y="357314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prstClr val="black"/>
                </a:solidFill>
                <a:latin typeface="微软雅黑" panose="020b0503020204020204" pitchFamily="34" charset="-122"/>
                <a:ea typeface="微软雅黑" panose="020b0503020204020204" pitchFamily="34" charset="-122"/>
              </a:rPr>
              <a:t>业务协同</a:t>
            </a:r>
            <a:endParaRPr lang="zh-CN" altLang="en-US">
              <a:solidFill>
                <a:prstClr val="black"/>
              </a:solidFill>
              <a:latin typeface="微软雅黑" panose="020b0503020204020204" pitchFamily="34" charset="-122"/>
              <a:ea typeface="微软雅黑" panose="020b0503020204020204" pitchFamily="34" charset="-122"/>
            </a:endParaRPr>
          </a:p>
        </p:txBody>
      </p:sp>
      <p:sp>
        <p:nvSpPr>
          <p:cNvPr id="76" name="Rectangle 75"/>
          <p:cNvSpPr/>
          <p:nvPr/>
        </p:nvSpPr>
        <p:spPr>
          <a:xfrm>
            <a:off x="7801913" y="265339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场外市场</a:t>
            </a:r>
            <a:endParaRPr lang="zh-CN" altLang="en-US">
              <a:solidFill>
                <a:prstClr val="white"/>
              </a:solidFill>
              <a:latin typeface="微软雅黑" panose="020b0503020204020204" pitchFamily="34" charset="-122"/>
              <a:ea typeface="微软雅黑" panose="020b0503020204020204" pitchFamily="34" charset="-122"/>
            </a:endParaRPr>
          </a:p>
        </p:txBody>
      </p:sp>
      <p:cxnSp>
        <p:nvCxnSpPr>
          <p:cNvPr id="77" name="Elbow Connector 76"/>
          <p:cNvCxnSpPr>
            <a:endCxn id="76" idx="0"/>
          </p:cNvCxnSpPr>
          <p:nvPr/>
        </p:nvCxnSpPr>
        <p:spPr>
          <a:xfrm rot="16200000" flipH="1">
            <a:off x="6206868" y="702264"/>
            <a:ext cx="296164" cy="3606106"/>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投行</a:t>
            </a:r>
            <a:r>
              <a:rPr lang="en-US" altLang="zh-CN" smtClean="0">
                <a:latin typeface="微软雅黑" panose="020b0503020204020204" pitchFamily="34" charset="-122"/>
                <a:ea typeface="微软雅黑" panose="020b0503020204020204" pitchFamily="34" charset="-122"/>
              </a:rPr>
              <a:t>2.0</a:t>
            </a:r>
            <a:r>
              <a:rPr lang="zh-CN" altLang="en-US" smtClean="0">
                <a:latin typeface="微软雅黑" panose="020b0503020204020204" pitchFamily="34" charset="-122"/>
                <a:ea typeface="微软雅黑" panose="020b0503020204020204" pitchFamily="34" charset="-122"/>
              </a:rPr>
              <a:t>委员会构成及任免</a:t>
            </a:r>
            <a:endParaRPr lang="zh-CN" altLang="en-US">
              <a:latin typeface="微软雅黑" panose="020b0503020204020204" pitchFamily="34" charset="-122"/>
              <a:ea typeface="微软雅黑" panose="020b0503020204020204" pitchFamily="34" charset="-122"/>
            </a:endParaRPr>
          </a:p>
        </p:txBody>
      </p:sp>
      <p:sp>
        <p:nvSpPr>
          <p:cNvPr id="3" name="Footer Placeholder 2"/>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12</a:t>
            </a:fld>
            <a:endParaRPr lang="en-US">
              <a:solidFill>
                <a:prstClr val="black"/>
              </a:solidFill>
            </a:endParaRPr>
          </a:p>
        </p:txBody>
      </p:sp>
      <p:sp>
        <p:nvSpPr>
          <p:cNvPr id="9" name="Rectangle 8"/>
          <p:cNvSpPr/>
          <p:nvPr/>
        </p:nvSpPr>
        <p:spPr>
          <a:xfrm>
            <a:off x="2403049" y="1339716"/>
            <a:ext cx="4297698"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公司</a:t>
            </a:r>
          </a:p>
        </p:txBody>
      </p:sp>
      <p:sp>
        <p:nvSpPr>
          <p:cNvPr id="10" name="矩形 2"/>
          <p:cNvSpPr/>
          <p:nvPr/>
        </p:nvSpPr>
        <p:spPr>
          <a:xfrm>
            <a:off x="2403047" y="1945111"/>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企业金融服务决策委</a:t>
            </a:r>
            <a:r>
              <a:rPr lang="zh-CN" altLang="en-US">
                <a:solidFill>
                  <a:prstClr val="white"/>
                </a:solidFill>
                <a:latin typeface="微软雅黑" panose="020b0503020204020204" pitchFamily="34" charset="-122"/>
                <a:ea typeface="微软雅黑" panose="020b0503020204020204" pitchFamily="34" charset="-122"/>
              </a:rPr>
              <a:t>员会</a:t>
            </a:r>
            <a:endParaRPr lang="en-US">
              <a:solidFill>
                <a:prstClr val="white"/>
              </a:solidFill>
              <a:latin typeface="微软雅黑" panose="020b0503020204020204" pitchFamily="34" charset="-122"/>
              <a:ea typeface="微软雅黑" panose="020b0503020204020204" pitchFamily="34" charset="-122"/>
            </a:endParaRPr>
          </a:p>
        </p:txBody>
      </p:sp>
      <p:sp>
        <p:nvSpPr>
          <p:cNvPr id="11" name="Rectangle 10"/>
          <p:cNvSpPr/>
          <p:nvPr/>
        </p:nvSpPr>
        <p:spPr>
          <a:xfrm>
            <a:off x="1496984" y="2637333"/>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团队</a:t>
            </a:r>
            <a:r>
              <a:rPr lang="en-US" altLang="zh-CN" smtClean="0">
                <a:solidFill>
                  <a:prstClr val="white"/>
                </a:solidFill>
                <a:latin typeface="微软雅黑" panose="020b0503020204020204" pitchFamily="34" charset="-122"/>
                <a:ea typeface="微软雅黑" panose="020b0503020204020204" pitchFamily="34" charset="-122"/>
              </a:rPr>
              <a:t>1</a:t>
            </a: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12" name="Rectangle 11"/>
          <p:cNvSpPr/>
          <p:nvPr/>
        </p:nvSpPr>
        <p:spPr>
          <a:xfrm>
            <a:off x="2278115" y="264069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团队</a:t>
            </a:r>
            <a:r>
              <a:rPr lang="en-US" altLang="zh-CN" smtClean="0">
                <a:solidFill>
                  <a:prstClr val="white"/>
                </a:solidFill>
                <a:latin typeface="微软雅黑" panose="020b0503020204020204" pitchFamily="34" charset="-122"/>
                <a:ea typeface="微软雅黑" panose="020b0503020204020204" pitchFamily="34" charset="-122"/>
              </a:rPr>
              <a:t>2</a:t>
            </a: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19" name="Rectangle 18"/>
          <p:cNvSpPr/>
          <p:nvPr/>
        </p:nvSpPr>
        <p:spPr>
          <a:xfrm>
            <a:off x="3069769" y="2640692"/>
            <a:ext cx="712180" cy="887215"/>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事</a:t>
            </a:r>
            <a:endParaRPr lang="en-US" altLang="zh-CN" smtClean="0">
              <a:solidFill>
                <a:prstClr val="white"/>
              </a:solidFill>
              <a:latin typeface="微软雅黑" panose="020b0503020204020204" pitchFamily="34" charset="-122"/>
              <a:ea typeface="微软雅黑" panose="020b0503020204020204" pitchFamily="34" charset="-122"/>
            </a:endParaRPr>
          </a:p>
          <a:p>
            <a:pPr algn="ctr"/>
            <a:r>
              <a:rPr lang="zh-CN" altLang="en-US" smtClean="0">
                <a:solidFill>
                  <a:prstClr val="white"/>
                </a:solidFill>
                <a:latin typeface="微软雅黑" panose="020b0503020204020204" pitchFamily="34" charset="-122"/>
                <a:ea typeface="微软雅黑" panose="020b0503020204020204" pitchFamily="34" charset="-122"/>
              </a:rPr>
              <a:t>业</a:t>
            </a:r>
            <a:endParaRPr lang="en-US" altLang="zh-CN" smtClean="0">
              <a:solidFill>
                <a:prstClr val="white"/>
              </a:solidFill>
              <a:latin typeface="微软雅黑" panose="020b0503020204020204" pitchFamily="34" charset="-122"/>
              <a:ea typeface="微软雅黑" panose="020b0503020204020204" pitchFamily="34" charset="-122"/>
            </a:endParaRPr>
          </a:p>
          <a:p>
            <a:pPr algn="ctr"/>
            <a:r>
              <a:rPr lang="zh-CN" altLang="en-US" smtClean="0">
                <a:solidFill>
                  <a:prstClr val="white"/>
                </a:solidFill>
                <a:latin typeface="微软雅黑" panose="020b0503020204020204" pitchFamily="34" charset="-122"/>
                <a:ea typeface="微软雅黑" panose="020b0503020204020204" pitchFamily="34" charset="-122"/>
              </a:rPr>
              <a:t>部</a:t>
            </a: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22" name="矩形 2"/>
          <p:cNvSpPr/>
          <p:nvPr/>
        </p:nvSpPr>
        <p:spPr>
          <a:xfrm>
            <a:off x="3861423" y="2631460"/>
            <a:ext cx="986299" cy="89896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资本</a:t>
            </a:r>
            <a:endParaRPr lang="en-US" altLang="zh-CN" smtClean="0">
              <a:solidFill>
                <a:prstClr val="white"/>
              </a:solidFill>
              <a:latin typeface="微软雅黑" panose="020b0503020204020204" pitchFamily="34" charset="-122"/>
              <a:ea typeface="微软雅黑" panose="020b0503020204020204" pitchFamily="34" charset="-122"/>
            </a:endParaRPr>
          </a:p>
          <a:p>
            <a:pPr algn="ctr"/>
            <a:r>
              <a:rPr lang="zh-CN" altLang="en-US" smtClean="0">
                <a:solidFill>
                  <a:prstClr val="white"/>
                </a:solidFill>
                <a:latin typeface="微软雅黑" panose="020b0503020204020204" pitchFamily="34" charset="-122"/>
                <a:ea typeface="微软雅黑" panose="020b0503020204020204" pitchFamily="34" charset="-122"/>
              </a:rPr>
              <a:t>市场部</a:t>
            </a:r>
            <a:endParaRPr lang="en-US">
              <a:solidFill>
                <a:prstClr val="white"/>
              </a:solidFill>
              <a:latin typeface="微软雅黑" panose="020b0503020204020204" pitchFamily="34" charset="-122"/>
              <a:ea typeface="微软雅黑" panose="020b0503020204020204" pitchFamily="34" charset="-122"/>
            </a:endParaRPr>
          </a:p>
        </p:txBody>
      </p:sp>
      <p:sp>
        <p:nvSpPr>
          <p:cNvPr id="23" name="矩形 2"/>
          <p:cNvSpPr/>
          <p:nvPr/>
        </p:nvSpPr>
        <p:spPr>
          <a:xfrm>
            <a:off x="4927196" y="2640690"/>
            <a:ext cx="986299" cy="89992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质控</a:t>
            </a:r>
            <a:endParaRPr lang="en-US" altLang="zh-CN" smtClean="0">
              <a:solidFill>
                <a:prstClr val="white"/>
              </a:solidFill>
              <a:latin typeface="微软雅黑" panose="020b0503020204020204" pitchFamily="34" charset="-122"/>
              <a:ea typeface="微软雅黑" panose="020b0503020204020204" pitchFamily="34" charset="-122"/>
            </a:endParaRPr>
          </a:p>
          <a:p>
            <a:pPr algn="ctr"/>
            <a:r>
              <a:rPr lang="zh-CN" altLang="en-US" smtClean="0">
                <a:solidFill>
                  <a:prstClr val="white"/>
                </a:solidFill>
                <a:latin typeface="微软雅黑" panose="020b0503020204020204" pitchFamily="34" charset="-122"/>
                <a:ea typeface="微软雅黑" panose="020b0503020204020204" pitchFamily="34" charset="-122"/>
              </a:rPr>
              <a:t>内核</a:t>
            </a:r>
            <a:endParaRPr lang="en-US">
              <a:solidFill>
                <a:prstClr val="white"/>
              </a:solidFill>
              <a:latin typeface="微软雅黑" panose="020b0503020204020204" pitchFamily="34" charset="-122"/>
              <a:ea typeface="微软雅黑" panose="020b0503020204020204" pitchFamily="34" charset="-122"/>
            </a:endParaRPr>
          </a:p>
        </p:txBody>
      </p:sp>
      <p:sp>
        <p:nvSpPr>
          <p:cNvPr id="24" name="矩形 2"/>
          <p:cNvSpPr/>
          <p:nvPr/>
        </p:nvSpPr>
        <p:spPr>
          <a:xfrm>
            <a:off x="5992969" y="2620867"/>
            <a:ext cx="986299" cy="90368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综合</a:t>
            </a:r>
            <a:endParaRPr lang="en-US" altLang="zh-CN" smtClean="0">
              <a:solidFill>
                <a:prstClr val="white"/>
              </a:solidFill>
              <a:latin typeface="微软雅黑" panose="020b0503020204020204" pitchFamily="34" charset="-122"/>
              <a:ea typeface="微软雅黑" panose="020b0503020204020204" pitchFamily="34" charset="-122"/>
            </a:endParaRPr>
          </a:p>
          <a:p>
            <a:pPr algn="ctr"/>
            <a:r>
              <a:rPr lang="zh-CN" altLang="en-US" smtClean="0">
                <a:solidFill>
                  <a:prstClr val="white"/>
                </a:solidFill>
                <a:latin typeface="微软雅黑" panose="020b0503020204020204" pitchFamily="34" charset="-122"/>
                <a:ea typeface="微软雅黑" panose="020b0503020204020204" pitchFamily="34" charset="-122"/>
              </a:rPr>
              <a:t>管理</a:t>
            </a:r>
            <a:endParaRPr lang="en-US">
              <a:solidFill>
                <a:prstClr val="white"/>
              </a:solidFill>
              <a:latin typeface="微软雅黑" panose="020b0503020204020204" pitchFamily="34" charset="-122"/>
              <a:ea typeface="微软雅黑" panose="020b0503020204020204" pitchFamily="34" charset="-122"/>
            </a:endParaRPr>
          </a:p>
        </p:txBody>
      </p:sp>
      <p:sp>
        <p:nvSpPr>
          <p:cNvPr id="29" name="Rectangle 28"/>
          <p:cNvSpPr/>
          <p:nvPr/>
        </p:nvSpPr>
        <p:spPr>
          <a:xfrm>
            <a:off x="7058742" y="265340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多</a:t>
            </a:r>
            <a:r>
              <a:rPr lang="zh-CN" altLang="en-US" smtClean="0">
                <a:solidFill>
                  <a:prstClr val="white"/>
                </a:solidFill>
                <a:latin typeface="微软雅黑" panose="020b0503020204020204" pitchFamily="34" charset="-122"/>
                <a:ea typeface="微软雅黑" panose="020b0503020204020204" pitchFamily="34" charset="-122"/>
              </a:rPr>
              <a:t>元投资基金</a:t>
            </a:r>
            <a:endParaRPr lang="zh-CN" altLang="en-US">
              <a:solidFill>
                <a:prstClr val="white"/>
              </a:solidFill>
              <a:latin typeface="微软雅黑" panose="020b0503020204020204" pitchFamily="34" charset="-122"/>
              <a:ea typeface="微软雅黑" panose="020b0503020204020204" pitchFamily="34" charset="-122"/>
            </a:endParaRPr>
          </a:p>
        </p:txBody>
      </p:sp>
      <p:cxnSp>
        <p:nvCxnSpPr>
          <p:cNvPr id="31" name="Straight Connector 30"/>
          <p:cNvCxnSpPr>
            <a:stCxn id="9" idx="2"/>
            <a:endCxn id="10" idx="0"/>
          </p:cNvCxnSpPr>
          <p:nvPr/>
        </p:nvCxnSpPr>
        <p:spPr>
          <a:xfrm flipH="1">
            <a:off x="4551897" y="1751840"/>
            <a:ext cx="1" cy="193271"/>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10" idx="2"/>
            <a:endCxn id="11" idx="0"/>
          </p:cNvCxnSpPr>
          <p:nvPr/>
        </p:nvCxnSpPr>
        <p:spPr>
          <a:xfrm rot="5400000">
            <a:off x="3062437" y="1147873"/>
            <a:ext cx="280098" cy="26988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10" idx="2"/>
            <a:endCxn id="12" idx="0"/>
          </p:cNvCxnSpPr>
          <p:nvPr/>
        </p:nvCxnSpPr>
        <p:spPr>
          <a:xfrm rot="5400000">
            <a:off x="3451324" y="1540116"/>
            <a:ext cx="283455" cy="191769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0" idx="2"/>
            <a:endCxn id="19" idx="0"/>
          </p:cNvCxnSpPr>
          <p:nvPr/>
        </p:nvCxnSpPr>
        <p:spPr>
          <a:xfrm rot="5400000">
            <a:off x="3847150" y="1935944"/>
            <a:ext cx="283457" cy="112603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10" idx="2"/>
            <a:endCxn id="22" idx="0"/>
          </p:cNvCxnSpPr>
          <p:nvPr/>
        </p:nvCxnSpPr>
        <p:spPr>
          <a:xfrm rot="5400000">
            <a:off x="4316123" y="2395685"/>
            <a:ext cx="274225" cy="19732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0" idx="2"/>
            <a:endCxn id="23" idx="0"/>
          </p:cNvCxnSpPr>
          <p:nvPr/>
        </p:nvCxnSpPr>
        <p:spPr>
          <a:xfrm rot="16200000" flipH="1">
            <a:off x="4844394" y="2064737"/>
            <a:ext cx="283455" cy="86844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0" idx="2"/>
            <a:endCxn id="24" idx="0"/>
          </p:cNvCxnSpPr>
          <p:nvPr/>
        </p:nvCxnSpPr>
        <p:spPr>
          <a:xfrm rot="16200000" flipH="1">
            <a:off x="5387192" y="1521940"/>
            <a:ext cx="263632" cy="1934222"/>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Elbow Connector 47"/>
          <p:cNvCxnSpPr>
            <a:stCxn id="10" idx="2"/>
            <a:endCxn id="29" idx="0"/>
          </p:cNvCxnSpPr>
          <p:nvPr/>
        </p:nvCxnSpPr>
        <p:spPr>
          <a:xfrm rot="16200000" flipH="1">
            <a:off x="5835282" y="1073849"/>
            <a:ext cx="296165" cy="2862935"/>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1436560" y="2620868"/>
            <a:ext cx="1572785"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51" name="TextBox 50"/>
          <p:cNvSpPr txBox="1"/>
          <p:nvPr/>
        </p:nvSpPr>
        <p:spPr>
          <a:xfrm>
            <a:off x="1548090" y="3333228"/>
            <a:ext cx="1384129"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prstClr val="black"/>
                </a:solidFill>
                <a:latin typeface="微软雅黑" panose="020b0503020204020204" pitchFamily="34" charset="-122"/>
                <a:ea typeface="微软雅黑" panose="020b0503020204020204" pitchFamily="34" charset="-122"/>
              </a:rPr>
              <a:t>人才池</a:t>
            </a:r>
            <a:endParaRPr lang="zh-CN" altLang="en-US" sz="1400">
              <a:solidFill>
                <a:prstClr val="black"/>
              </a:solidFill>
              <a:latin typeface="微软雅黑" panose="020b0503020204020204" pitchFamily="34" charset="-122"/>
              <a:ea typeface="微软雅黑" panose="020b0503020204020204" pitchFamily="34" charset="-122"/>
            </a:endParaRPr>
          </a:p>
        </p:txBody>
      </p:sp>
      <p:sp>
        <p:nvSpPr>
          <p:cNvPr id="53" name="Rectangle 52"/>
          <p:cNvSpPr/>
          <p:nvPr/>
        </p:nvSpPr>
        <p:spPr>
          <a:xfrm>
            <a:off x="3817279" y="2620868"/>
            <a:ext cx="3161989"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54" name="TextBox 53"/>
          <p:cNvSpPr txBox="1"/>
          <p:nvPr/>
        </p:nvSpPr>
        <p:spPr>
          <a:xfrm>
            <a:off x="5145244" y="3602905"/>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prstClr val="black"/>
                </a:solidFill>
                <a:latin typeface="微软雅黑" panose="020b0503020204020204" pitchFamily="34" charset="-122"/>
                <a:ea typeface="微软雅黑" panose="020b0503020204020204" pitchFamily="34" charset="-122"/>
              </a:rPr>
              <a:t>支持</a:t>
            </a:r>
          </a:p>
        </p:txBody>
      </p:sp>
      <p:sp>
        <p:nvSpPr>
          <p:cNvPr id="57" name="Rectangle 56"/>
          <p:cNvSpPr/>
          <p:nvPr/>
        </p:nvSpPr>
        <p:spPr>
          <a:xfrm>
            <a:off x="1274118" y="4197029"/>
            <a:ext cx="6891982" cy="1740862"/>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r>
              <a:rPr lang="zh-CN" altLang="en-US" sz="1600" smtClean="0">
                <a:solidFill>
                  <a:prstClr val="black"/>
                </a:solidFill>
                <a:latin typeface="微软雅黑" panose="020b0503020204020204" pitchFamily="34" charset="-122"/>
                <a:ea typeface="微软雅黑" panose="020b0503020204020204" pitchFamily="34" charset="-122"/>
              </a:rPr>
              <a:t>委员会设主任</a:t>
            </a:r>
            <a:r>
              <a:rPr lang="en-US" altLang="zh-CN" sz="1600" smtClean="0">
                <a:solidFill>
                  <a:prstClr val="black"/>
                </a:solidFill>
                <a:latin typeface="微软雅黑" panose="020b0503020204020204" pitchFamily="34" charset="-122"/>
                <a:ea typeface="微软雅黑" panose="020b0503020204020204" pitchFamily="34" charset="-122"/>
              </a:rPr>
              <a:t>1</a:t>
            </a:r>
            <a:r>
              <a:rPr lang="zh-CN" altLang="en-US" sz="1600" smtClean="0">
                <a:solidFill>
                  <a:prstClr val="black"/>
                </a:solidFill>
                <a:latin typeface="微软雅黑" panose="020b0503020204020204" pitchFamily="34" charset="-122"/>
                <a:ea typeface="微软雅黑" panose="020b0503020204020204" pitchFamily="34" charset="-122"/>
              </a:rPr>
              <a:t>名，副主任</a:t>
            </a:r>
            <a:r>
              <a:rPr lang="en-US" altLang="zh-CN" sz="1600" smtClean="0">
                <a:solidFill>
                  <a:prstClr val="black"/>
                </a:solidFill>
                <a:latin typeface="微软雅黑" panose="020b0503020204020204" pitchFamily="34" charset="-122"/>
                <a:ea typeface="微软雅黑" panose="020b0503020204020204" pitchFamily="34" charset="-122"/>
              </a:rPr>
              <a:t>2</a:t>
            </a:r>
            <a:r>
              <a:rPr lang="zh-CN" altLang="en-US" sz="1600" smtClean="0">
                <a:solidFill>
                  <a:prstClr val="black"/>
                </a:solidFill>
                <a:latin typeface="微软雅黑" panose="020b0503020204020204" pitchFamily="34" charset="-122"/>
                <a:ea typeface="微软雅黑" panose="020b0503020204020204" pitchFamily="34" charset="-122"/>
              </a:rPr>
              <a:t>名，委员</a:t>
            </a:r>
            <a:r>
              <a:rPr lang="en-US" altLang="zh-CN" sz="1600" smtClean="0">
                <a:solidFill>
                  <a:prstClr val="black"/>
                </a:solidFill>
                <a:latin typeface="微软雅黑" panose="020b0503020204020204" pitchFamily="34" charset="-122"/>
                <a:ea typeface="微软雅黑" panose="020b0503020204020204" pitchFamily="34" charset="-122"/>
              </a:rPr>
              <a:t>6</a:t>
            </a:r>
            <a:r>
              <a:rPr lang="zh-CN" altLang="en-US" sz="1600" smtClean="0">
                <a:solidFill>
                  <a:prstClr val="black"/>
                </a:solidFill>
                <a:latin typeface="微软雅黑" panose="020b0503020204020204" pitchFamily="34" charset="-122"/>
                <a:ea typeface="微软雅黑" panose="020b0503020204020204" pitchFamily="34" charset="-122"/>
              </a:rPr>
              <a:t>名</a:t>
            </a:r>
            <a:endParaRPr lang="en-US" altLang="zh-CN" sz="1600" smtClean="0">
              <a:solidFill>
                <a:prstClr val="black"/>
              </a:solidFill>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solidFill>
                  <a:prstClr val="black"/>
                </a:solidFill>
                <a:latin typeface="微软雅黑" panose="020b0503020204020204" pitchFamily="34" charset="-122"/>
                <a:ea typeface="微软雅黑" panose="020b0503020204020204" pitchFamily="34" charset="-122"/>
              </a:rPr>
              <a:t>委员会主</a:t>
            </a:r>
            <a:r>
              <a:rPr lang="zh-CN" altLang="en-US" sz="1600" smtClean="0">
                <a:solidFill>
                  <a:prstClr val="black"/>
                </a:solidFill>
                <a:latin typeface="微软雅黑" panose="020b0503020204020204" pitchFamily="34" charset="-122"/>
                <a:ea typeface="微软雅黑" panose="020b0503020204020204" pitchFamily="34" charset="-122"/>
              </a:rPr>
              <a:t>任由</a:t>
            </a:r>
            <a:r>
              <a:rPr lang="zh-CN" altLang="en-US" sz="1600">
                <a:solidFill>
                  <a:prstClr val="black"/>
                </a:solidFill>
                <a:latin typeface="微软雅黑" panose="020b0503020204020204" pitchFamily="34" charset="-122"/>
                <a:ea typeface="微软雅黑" panose="020b0503020204020204" pitchFamily="34" charset="-122"/>
              </a:rPr>
              <a:t>公司委派，对委员会成员的进出有一票否决</a:t>
            </a:r>
            <a:r>
              <a:rPr lang="zh-CN" altLang="en-US" sz="1600" smtClean="0">
                <a:solidFill>
                  <a:prstClr val="black"/>
                </a:solidFill>
                <a:latin typeface="微软雅黑" panose="020b0503020204020204" pitchFamily="34" charset="-122"/>
                <a:ea typeface="微软雅黑" panose="020b0503020204020204" pitchFamily="34" charset="-122"/>
              </a:rPr>
              <a:t>权</a:t>
            </a:r>
            <a:endParaRPr lang="en-US" altLang="zh-CN" sz="1600" smtClean="0">
              <a:solidFill>
                <a:prstClr val="black"/>
              </a:solidFill>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solidFill>
                  <a:prstClr val="black"/>
                </a:solidFill>
                <a:latin typeface="微软雅黑" panose="020b0503020204020204" pitchFamily="34" charset="-122"/>
                <a:ea typeface="微软雅黑" panose="020b0503020204020204" pitchFamily="34" charset="-122"/>
              </a:rPr>
              <a:t>委员会副主任为领域带头</a:t>
            </a:r>
            <a:r>
              <a:rPr lang="zh-CN" altLang="en-US" sz="1600" smtClean="0">
                <a:solidFill>
                  <a:prstClr val="black"/>
                </a:solidFill>
                <a:latin typeface="微软雅黑" panose="020b0503020204020204" pitchFamily="34" charset="-122"/>
                <a:ea typeface="微软雅黑" panose="020b0503020204020204" pitchFamily="34" charset="-122"/>
              </a:rPr>
              <a:t>人，需满足</a:t>
            </a:r>
            <a:r>
              <a:rPr lang="en-US" altLang="zh-CN" sz="1600" smtClean="0">
                <a:solidFill>
                  <a:prstClr val="black"/>
                </a:solidFill>
                <a:latin typeface="微软雅黑" panose="020b0503020204020204" pitchFamily="34" charset="-122"/>
                <a:ea typeface="微软雅黑" panose="020b0503020204020204" pitchFamily="34" charset="-122"/>
              </a:rPr>
              <a:t>MD</a:t>
            </a:r>
            <a:r>
              <a:rPr lang="zh-CN" altLang="en-US" sz="1600" smtClean="0">
                <a:solidFill>
                  <a:prstClr val="black"/>
                </a:solidFill>
                <a:latin typeface="微软雅黑" panose="020b0503020204020204" pitchFamily="34" charset="-122"/>
                <a:ea typeface="微软雅黑" panose="020b0503020204020204" pitchFamily="34" charset="-122"/>
              </a:rPr>
              <a:t>要求</a:t>
            </a:r>
            <a:endParaRPr lang="en-US" altLang="zh-CN" sz="1600" smtClean="0">
              <a:solidFill>
                <a:prstClr val="black"/>
              </a:solidFill>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smtClean="0">
                <a:solidFill>
                  <a:prstClr val="black"/>
                </a:solidFill>
                <a:latin typeface="微软雅黑" panose="020b0503020204020204" pitchFamily="34" charset="-122"/>
                <a:ea typeface="微软雅黑" panose="020b0503020204020204" pitchFamily="34" charset="-122"/>
              </a:rPr>
              <a:t>委</a:t>
            </a:r>
            <a:r>
              <a:rPr lang="zh-CN" altLang="en-US" sz="1600">
                <a:solidFill>
                  <a:prstClr val="black"/>
                </a:solidFill>
                <a:latin typeface="微软雅黑" panose="020b0503020204020204" pitchFamily="34" charset="-122"/>
                <a:ea typeface="微软雅黑" panose="020b0503020204020204" pitchFamily="34" charset="-122"/>
              </a:rPr>
              <a:t>员</a:t>
            </a:r>
            <a:r>
              <a:rPr lang="zh-CN" altLang="en-US" sz="1600" smtClean="0">
                <a:solidFill>
                  <a:prstClr val="black"/>
                </a:solidFill>
                <a:latin typeface="微软雅黑" panose="020b0503020204020204" pitchFamily="34" charset="-122"/>
                <a:ea typeface="微软雅黑" panose="020b0503020204020204" pitchFamily="34" charset="-122"/>
              </a:rPr>
              <a:t>会委员</a:t>
            </a:r>
            <a:r>
              <a:rPr lang="zh-CN" altLang="en-US" sz="1600">
                <a:solidFill>
                  <a:prstClr val="black"/>
                </a:solidFill>
                <a:latin typeface="微软雅黑" panose="020b0503020204020204" pitchFamily="34" charset="-122"/>
                <a:ea typeface="微软雅黑" panose="020b0503020204020204" pitchFamily="34" charset="-122"/>
              </a:rPr>
              <a:t>数</a:t>
            </a:r>
            <a:r>
              <a:rPr lang="zh-CN" altLang="en-US" sz="1600" smtClean="0">
                <a:solidFill>
                  <a:prstClr val="black"/>
                </a:solidFill>
                <a:latin typeface="微软雅黑" panose="020b0503020204020204" pitchFamily="34" charset="-122"/>
                <a:ea typeface="微软雅黑" panose="020b0503020204020204" pitchFamily="34" charset="-122"/>
              </a:rPr>
              <a:t>量</a:t>
            </a:r>
            <a:r>
              <a:rPr lang="en-US" altLang="zh-CN" sz="1600" smtClean="0">
                <a:solidFill>
                  <a:prstClr val="black"/>
                </a:solidFill>
                <a:latin typeface="微软雅黑" panose="020b0503020204020204" pitchFamily="34" charset="-122"/>
                <a:ea typeface="微软雅黑" panose="020b0503020204020204" pitchFamily="34" charset="-122"/>
              </a:rPr>
              <a:t>=</a:t>
            </a:r>
            <a:r>
              <a:rPr lang="zh-CN" altLang="en-US" sz="1600" smtClean="0">
                <a:solidFill>
                  <a:prstClr val="black"/>
                </a:solidFill>
                <a:latin typeface="微软雅黑" panose="020b0503020204020204" pitchFamily="34" charset="-122"/>
                <a:ea typeface="微软雅黑" panose="020b0503020204020204" pitchFamily="34" charset="-122"/>
              </a:rPr>
              <a:t>（投行部门数量</a:t>
            </a:r>
            <a:r>
              <a:rPr lang="en-US" altLang="zh-CN" sz="1600" smtClean="0">
                <a:solidFill>
                  <a:prstClr val="black"/>
                </a:solidFill>
                <a:latin typeface="微软雅黑" panose="020b0503020204020204" pitchFamily="34" charset="-122"/>
                <a:ea typeface="微软雅黑" panose="020b0503020204020204" pitchFamily="34" charset="-122"/>
              </a:rPr>
              <a:t>x20%</a:t>
            </a:r>
            <a:r>
              <a:rPr lang="zh-CN" altLang="en-US" sz="1600" smtClean="0">
                <a:solidFill>
                  <a:prstClr val="black"/>
                </a:solidFill>
                <a:latin typeface="微软雅黑" panose="020b0503020204020204" pitchFamily="34" charset="-122"/>
                <a:ea typeface="微软雅黑" panose="020b0503020204020204" pitchFamily="34" charset="-122"/>
              </a:rPr>
              <a:t>）取整</a:t>
            </a:r>
            <a:r>
              <a:rPr lang="en-US" altLang="zh-CN" sz="1600" smtClean="0">
                <a:solidFill>
                  <a:prstClr val="black"/>
                </a:solidFill>
                <a:latin typeface="微软雅黑" panose="020b0503020204020204" pitchFamily="34" charset="-122"/>
                <a:ea typeface="微软雅黑" panose="020b0503020204020204" pitchFamily="34" charset="-122"/>
              </a:rPr>
              <a:t>+</a:t>
            </a:r>
            <a:r>
              <a:rPr lang="zh-CN" altLang="en-US" sz="1600" smtClean="0">
                <a:solidFill>
                  <a:prstClr val="black"/>
                </a:solidFill>
                <a:latin typeface="微软雅黑" panose="020b0503020204020204" pitchFamily="34" charset="-122"/>
                <a:ea typeface="微软雅黑" panose="020b0503020204020204" pitchFamily="34" charset="-122"/>
              </a:rPr>
              <a:t>新平台</a:t>
            </a:r>
            <a:r>
              <a:rPr lang="en-US" altLang="zh-CN" sz="1600" smtClean="0">
                <a:solidFill>
                  <a:prstClr val="black"/>
                </a:solidFill>
                <a:latin typeface="微软雅黑" panose="020b0503020204020204" pitchFamily="34" charset="-122"/>
                <a:ea typeface="微软雅黑" panose="020b0503020204020204" pitchFamily="34" charset="-122"/>
              </a:rPr>
              <a:t>MD</a:t>
            </a:r>
            <a:r>
              <a:rPr lang="zh-CN" altLang="en-US" sz="1600" smtClean="0">
                <a:solidFill>
                  <a:prstClr val="black"/>
                </a:solidFill>
                <a:latin typeface="微软雅黑" panose="020b0503020204020204" pitchFamily="34" charset="-122"/>
                <a:ea typeface="微软雅黑" panose="020b0503020204020204" pitchFamily="34" charset="-122"/>
              </a:rPr>
              <a:t>，</a:t>
            </a:r>
            <a:r>
              <a:rPr lang="en-US" altLang="zh-CN" sz="1600" smtClean="0">
                <a:solidFill>
                  <a:prstClr val="black"/>
                </a:solidFill>
                <a:latin typeface="微软雅黑" panose="020b0503020204020204" pitchFamily="34" charset="-122"/>
                <a:ea typeface="微软雅黑" panose="020b0503020204020204" pitchFamily="34" charset="-122"/>
              </a:rPr>
              <a:t>15</a:t>
            </a:r>
            <a:r>
              <a:rPr lang="zh-CN" altLang="en-US" sz="1600" smtClean="0">
                <a:solidFill>
                  <a:prstClr val="black"/>
                </a:solidFill>
                <a:latin typeface="微软雅黑" panose="020b0503020204020204" pitchFamily="34" charset="-122"/>
                <a:ea typeface="微软雅黑" panose="020b0503020204020204" pitchFamily="34" charset="-122"/>
              </a:rPr>
              <a:t>年部门</a:t>
            </a:r>
            <a:r>
              <a:rPr lang="en-US" altLang="zh-CN" sz="1600" smtClean="0">
                <a:solidFill>
                  <a:prstClr val="black"/>
                </a:solidFill>
                <a:latin typeface="微软雅黑" panose="020b0503020204020204" pitchFamily="34" charset="-122"/>
                <a:ea typeface="微软雅黑" panose="020b0503020204020204" pitchFamily="34" charset="-122"/>
              </a:rPr>
              <a:t>17</a:t>
            </a:r>
            <a:r>
              <a:rPr lang="zh-CN" altLang="en-US" sz="1600" smtClean="0">
                <a:solidFill>
                  <a:prstClr val="black"/>
                </a:solidFill>
                <a:latin typeface="微软雅黑" panose="020b0503020204020204" pitchFamily="34" charset="-122"/>
                <a:ea typeface="微软雅黑" panose="020b0503020204020204" pitchFamily="34" charset="-122"/>
              </a:rPr>
              <a:t>个，新平台无合格</a:t>
            </a:r>
            <a:r>
              <a:rPr lang="en-US" altLang="zh-CN" sz="1600" smtClean="0">
                <a:solidFill>
                  <a:prstClr val="black"/>
                </a:solidFill>
                <a:latin typeface="微软雅黑" panose="020b0503020204020204" pitchFamily="34" charset="-122"/>
                <a:ea typeface="微软雅黑" panose="020b0503020204020204" pitchFamily="34" charset="-122"/>
              </a:rPr>
              <a:t>MD</a:t>
            </a:r>
            <a:r>
              <a:rPr lang="zh-CN" altLang="en-US" sz="1600" smtClean="0">
                <a:solidFill>
                  <a:prstClr val="black"/>
                </a:solidFill>
                <a:latin typeface="微软雅黑" panose="020b0503020204020204" pitchFamily="34" charset="-122"/>
                <a:ea typeface="微软雅黑" panose="020b0503020204020204" pitchFamily="34" charset="-122"/>
              </a:rPr>
              <a:t>，故委员应有</a:t>
            </a:r>
            <a:r>
              <a:rPr lang="en-US" altLang="zh-CN" sz="1600" smtClean="0">
                <a:solidFill>
                  <a:prstClr val="black"/>
                </a:solidFill>
                <a:latin typeface="微软雅黑" panose="020b0503020204020204" pitchFamily="34" charset="-122"/>
                <a:ea typeface="微软雅黑" panose="020b0503020204020204" pitchFamily="34" charset="-122"/>
              </a:rPr>
              <a:t>3</a:t>
            </a:r>
            <a:r>
              <a:rPr lang="zh-CN" altLang="en-US" sz="1600" smtClean="0">
                <a:solidFill>
                  <a:prstClr val="black"/>
                </a:solidFill>
                <a:latin typeface="微软雅黑" panose="020b0503020204020204" pitchFamily="34" charset="-122"/>
                <a:ea typeface="微软雅黑" panose="020b0503020204020204" pitchFamily="34" charset="-122"/>
              </a:rPr>
              <a:t>人，为股</a:t>
            </a:r>
            <a:r>
              <a:rPr lang="en-US" altLang="zh-CN" sz="1600" smtClean="0">
                <a:solidFill>
                  <a:prstClr val="black"/>
                </a:solidFill>
                <a:latin typeface="微软雅黑" panose="020b0503020204020204" pitchFamily="34" charset="-122"/>
                <a:ea typeface="微软雅黑" panose="020b0503020204020204" pitchFamily="34" charset="-122"/>
              </a:rPr>
              <a:t>/</a:t>
            </a:r>
            <a:r>
              <a:rPr lang="zh-CN" altLang="en-US" sz="1600" smtClean="0">
                <a:solidFill>
                  <a:prstClr val="black"/>
                </a:solidFill>
                <a:latin typeface="微软雅黑" panose="020b0503020204020204" pitchFamily="34" charset="-122"/>
                <a:ea typeface="微软雅黑" panose="020b0503020204020204" pitchFamily="34" charset="-122"/>
              </a:rPr>
              <a:t>债业务占比靠前</a:t>
            </a:r>
            <a:r>
              <a:rPr lang="en-US" altLang="zh-CN" sz="1600" smtClean="0">
                <a:solidFill>
                  <a:prstClr val="black"/>
                </a:solidFill>
                <a:latin typeface="微软雅黑" panose="020b0503020204020204" pitchFamily="34" charset="-122"/>
                <a:ea typeface="微软雅黑" panose="020b0503020204020204" pitchFamily="34" charset="-122"/>
              </a:rPr>
              <a:t>MD</a:t>
            </a:r>
          </a:p>
          <a:p>
            <a:pPr marL="285750" indent="-285750">
              <a:buFont typeface="Arial" pitchFamily="34" charset="0"/>
              <a:buChar char="•"/>
            </a:pPr>
            <a:r>
              <a:rPr lang="zh-CN" altLang="en-US" sz="1600" smtClean="0">
                <a:solidFill>
                  <a:prstClr val="black"/>
                </a:solidFill>
                <a:latin typeface="微软雅黑" panose="020b0503020204020204" pitchFamily="34" charset="-122"/>
                <a:ea typeface="微软雅黑" panose="020b0503020204020204" pitchFamily="34" charset="-122"/>
              </a:rPr>
              <a:t>资</a:t>
            </a:r>
            <a:r>
              <a:rPr lang="zh-CN" altLang="en-US" sz="1600">
                <a:solidFill>
                  <a:prstClr val="black"/>
                </a:solidFill>
                <a:latin typeface="微软雅黑" panose="020b0503020204020204" pitchFamily="34" charset="-122"/>
                <a:ea typeface="微软雅黑" panose="020b0503020204020204" pitchFamily="34" charset="-122"/>
              </a:rPr>
              <a:t>本市</a:t>
            </a:r>
            <a:r>
              <a:rPr lang="zh-CN" altLang="en-US" sz="1600" smtClean="0">
                <a:solidFill>
                  <a:prstClr val="black"/>
                </a:solidFill>
                <a:latin typeface="微软雅黑" panose="020b0503020204020204" pitchFamily="34" charset="-122"/>
                <a:ea typeface="微软雅黑" panose="020b0503020204020204" pitchFamily="34" charset="-122"/>
              </a:rPr>
              <a:t>场、</a:t>
            </a:r>
            <a:r>
              <a:rPr lang="zh-CN" altLang="en-US" sz="1600">
                <a:solidFill>
                  <a:prstClr val="black"/>
                </a:solidFill>
                <a:latin typeface="微软雅黑" panose="020b0503020204020204" pitchFamily="34" charset="-122"/>
                <a:ea typeface="微软雅黑" panose="020b0503020204020204" pitchFamily="34" charset="-122"/>
              </a:rPr>
              <a:t>运营</a:t>
            </a:r>
            <a:r>
              <a:rPr lang="zh-CN" altLang="en-US" sz="1600" smtClean="0">
                <a:solidFill>
                  <a:prstClr val="black"/>
                </a:solidFill>
                <a:latin typeface="微软雅黑" panose="020b0503020204020204" pitchFamily="34" charset="-122"/>
                <a:ea typeface="微软雅黑" panose="020b0503020204020204" pitchFamily="34" charset="-122"/>
              </a:rPr>
              <a:t>和</a:t>
            </a:r>
            <a:r>
              <a:rPr lang="zh-CN" altLang="en-US" sz="1600">
                <a:solidFill>
                  <a:prstClr val="black"/>
                </a:solidFill>
                <a:latin typeface="微软雅黑" panose="020b0503020204020204" pitchFamily="34" charset="-122"/>
                <a:ea typeface="微软雅黑" panose="020b0503020204020204" pitchFamily="34" charset="-122"/>
              </a:rPr>
              <a:t>质控负责人任委</a:t>
            </a:r>
            <a:r>
              <a:rPr lang="zh-CN" altLang="en-US" sz="1600" smtClean="0">
                <a:solidFill>
                  <a:prstClr val="black"/>
                </a:solidFill>
                <a:latin typeface="微软雅黑" panose="020b0503020204020204" pitchFamily="34" charset="-122"/>
                <a:ea typeface="微软雅黑" panose="020b0503020204020204" pitchFamily="34" charset="-122"/>
              </a:rPr>
              <a:t>员</a:t>
            </a:r>
            <a:endParaRPr lang="en-US" altLang="zh-CN" sz="1600" smtClean="0">
              <a:solidFill>
                <a:prstClr val="black"/>
              </a:solidFill>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solidFill>
                  <a:prstClr val="black"/>
                </a:solidFill>
                <a:latin typeface="微软雅黑" panose="020b0503020204020204" pitchFamily="34" charset="-122"/>
                <a:ea typeface="微软雅黑" panose="020b0503020204020204" pitchFamily="34" charset="-122"/>
              </a:rPr>
              <a:t>委员会成</a:t>
            </a:r>
            <a:r>
              <a:rPr lang="zh-CN" altLang="en-US" sz="1600" smtClean="0">
                <a:solidFill>
                  <a:prstClr val="black"/>
                </a:solidFill>
                <a:latin typeface="微软雅黑" panose="020b0503020204020204" pitchFamily="34" charset="-122"/>
                <a:ea typeface="微软雅黑" panose="020b0503020204020204" pitchFamily="34" charset="-122"/>
              </a:rPr>
              <a:t>员两</a:t>
            </a:r>
            <a:r>
              <a:rPr lang="zh-CN" altLang="en-US" sz="1600">
                <a:solidFill>
                  <a:prstClr val="black"/>
                </a:solidFill>
                <a:latin typeface="微软雅黑" panose="020b0503020204020204" pitchFamily="34" charset="-122"/>
                <a:ea typeface="微软雅黑" panose="020b0503020204020204" pitchFamily="34" charset="-122"/>
              </a:rPr>
              <a:t>年一</a:t>
            </a:r>
            <a:r>
              <a:rPr lang="zh-CN" altLang="en-US" sz="1600" smtClean="0">
                <a:solidFill>
                  <a:prstClr val="black"/>
                </a:solidFill>
                <a:latin typeface="微软雅黑" panose="020b0503020204020204" pitchFamily="34" charset="-122"/>
                <a:ea typeface="微软雅黑" panose="020b0503020204020204" pitchFamily="34" charset="-122"/>
              </a:rPr>
              <a:t>选</a:t>
            </a:r>
            <a:endParaRPr lang="en-US" altLang="zh-CN" sz="1600">
              <a:solidFill>
                <a:prstClr val="black"/>
              </a:solidFill>
              <a:latin typeface="微软雅黑" panose="020b0503020204020204" pitchFamily="34" charset="-122"/>
              <a:ea typeface="微软雅黑" panose="020b0503020204020204" pitchFamily="34" charset="-122"/>
            </a:endParaRPr>
          </a:p>
        </p:txBody>
      </p:sp>
      <p:sp>
        <p:nvSpPr>
          <p:cNvPr id="58" name="TextBox 57"/>
          <p:cNvSpPr txBox="1"/>
          <p:nvPr/>
        </p:nvSpPr>
        <p:spPr>
          <a:xfrm>
            <a:off x="170709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prstClr val="black"/>
                </a:solidFill>
                <a:latin typeface="微软雅黑" panose="020b0503020204020204" pitchFamily="34" charset="-122"/>
                <a:ea typeface="微软雅黑" panose="020b0503020204020204" pitchFamily="34" charset="-122"/>
              </a:rPr>
              <a:t>项目制核算</a:t>
            </a:r>
            <a:endParaRPr lang="zh-CN" altLang="en-US">
              <a:solidFill>
                <a:prstClr val="black"/>
              </a:solidFill>
              <a:latin typeface="微软雅黑" panose="020b0503020204020204" pitchFamily="34" charset="-122"/>
              <a:ea typeface="微软雅黑" panose="020b0503020204020204" pitchFamily="34" charset="-122"/>
            </a:endParaRPr>
          </a:p>
        </p:txBody>
      </p:sp>
      <p:sp>
        <p:nvSpPr>
          <p:cNvPr id="59" name="TextBox 58"/>
          <p:cNvSpPr txBox="1"/>
          <p:nvPr/>
        </p:nvSpPr>
        <p:spPr>
          <a:xfrm>
            <a:off x="298332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prstClr val="black"/>
                </a:solidFill>
                <a:latin typeface="微软雅黑" panose="020b0503020204020204" pitchFamily="34" charset="-122"/>
                <a:ea typeface="微软雅黑" panose="020b0503020204020204" pitchFamily="34" charset="-122"/>
              </a:rPr>
              <a:t>团队核算</a:t>
            </a:r>
            <a:endParaRPr lang="zh-CN" altLang="en-US">
              <a:solidFill>
                <a:prstClr val="black"/>
              </a:solidFill>
              <a:latin typeface="微软雅黑" panose="020b0503020204020204" pitchFamily="34" charset="-122"/>
              <a:ea typeface="微软雅黑" panose="020b0503020204020204" pitchFamily="34" charset="-122"/>
            </a:endParaRPr>
          </a:p>
        </p:txBody>
      </p:sp>
      <p:sp>
        <p:nvSpPr>
          <p:cNvPr id="60" name="TextBox 59"/>
          <p:cNvSpPr txBox="1"/>
          <p:nvPr/>
        </p:nvSpPr>
        <p:spPr>
          <a:xfrm>
            <a:off x="1876807" y="2600354"/>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prstClr val="black"/>
                </a:solidFill>
                <a:latin typeface="微软雅黑" panose="020b0503020204020204" pitchFamily="34" charset="-122"/>
                <a:ea typeface="微软雅黑" panose="020b0503020204020204" pitchFamily="34" charset="-122"/>
              </a:rPr>
              <a:t>新平台</a:t>
            </a:r>
            <a:endParaRPr lang="zh-CN" altLang="en-US">
              <a:solidFill>
                <a:prstClr val="black"/>
              </a:solidFill>
              <a:latin typeface="微软雅黑" panose="020b0503020204020204" pitchFamily="34" charset="-122"/>
              <a:ea typeface="微软雅黑" panose="020b0503020204020204" pitchFamily="34" charset="-122"/>
            </a:endParaRPr>
          </a:p>
        </p:txBody>
      </p:sp>
      <p:sp>
        <p:nvSpPr>
          <p:cNvPr id="32" name="Rectangle 31"/>
          <p:cNvSpPr/>
          <p:nvPr/>
        </p:nvSpPr>
        <p:spPr>
          <a:xfrm>
            <a:off x="1039148" y="2465065"/>
            <a:ext cx="7647651" cy="1522394"/>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endParaRPr>
          </a:p>
        </p:txBody>
      </p:sp>
      <p:sp>
        <p:nvSpPr>
          <p:cNvPr id="34" name="矩形 2"/>
          <p:cNvSpPr/>
          <p:nvPr/>
        </p:nvSpPr>
        <p:spPr>
          <a:xfrm>
            <a:off x="3865165" y="2444884"/>
            <a:ext cx="1392517"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主任</a:t>
            </a:r>
            <a:endParaRPr lang="en-US">
              <a:solidFill>
                <a:prstClr val="white"/>
              </a:solidFill>
              <a:latin typeface="微软雅黑" panose="020b0503020204020204" pitchFamily="34" charset="-122"/>
              <a:ea typeface="微软雅黑" panose="020b0503020204020204" pitchFamily="34" charset="-122"/>
            </a:endParaRPr>
          </a:p>
        </p:txBody>
      </p:sp>
      <p:sp>
        <p:nvSpPr>
          <p:cNvPr id="40" name="矩形 2"/>
          <p:cNvSpPr/>
          <p:nvPr/>
        </p:nvSpPr>
        <p:spPr>
          <a:xfrm>
            <a:off x="151112" y="2977990"/>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副主</a:t>
            </a:r>
            <a:r>
              <a:rPr lang="zh-CN" altLang="en-US" smtClean="0">
                <a:solidFill>
                  <a:prstClr val="white"/>
                </a:solidFill>
                <a:latin typeface="微软雅黑" panose="020b0503020204020204" pitchFamily="34" charset="-122"/>
                <a:ea typeface="微软雅黑" panose="020b0503020204020204" pitchFamily="34" charset="-122"/>
              </a:rPr>
              <a:t>任（股）</a:t>
            </a:r>
            <a:endParaRPr lang="en-US">
              <a:solidFill>
                <a:prstClr val="white"/>
              </a:solidFill>
              <a:latin typeface="微软雅黑" panose="020b0503020204020204" pitchFamily="34" charset="-122"/>
              <a:ea typeface="微软雅黑" panose="020b0503020204020204" pitchFamily="34" charset="-122"/>
            </a:endParaRPr>
          </a:p>
        </p:txBody>
      </p:sp>
      <p:sp>
        <p:nvSpPr>
          <p:cNvPr id="44" name="矩形 2"/>
          <p:cNvSpPr/>
          <p:nvPr/>
        </p:nvSpPr>
        <p:spPr>
          <a:xfrm>
            <a:off x="1559659" y="2984719"/>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副主</a:t>
            </a:r>
            <a:r>
              <a:rPr lang="zh-CN" altLang="en-US" smtClean="0">
                <a:solidFill>
                  <a:prstClr val="white"/>
                </a:solidFill>
                <a:latin typeface="微软雅黑" panose="020b0503020204020204" pitchFamily="34" charset="-122"/>
                <a:ea typeface="微软雅黑" panose="020b0503020204020204" pitchFamily="34" charset="-122"/>
              </a:rPr>
              <a:t>任（债）</a:t>
            </a:r>
            <a:endParaRPr lang="en-US">
              <a:solidFill>
                <a:prstClr val="white"/>
              </a:solidFill>
              <a:latin typeface="微软雅黑" panose="020b0503020204020204" pitchFamily="34" charset="-122"/>
              <a:ea typeface="微软雅黑" panose="020b0503020204020204" pitchFamily="34" charset="-122"/>
            </a:endParaRPr>
          </a:p>
        </p:txBody>
      </p:sp>
      <p:cxnSp>
        <p:nvCxnSpPr>
          <p:cNvPr id="13" name="Elbow Connector 12"/>
          <p:cNvCxnSpPr>
            <a:stCxn id="34" idx="2"/>
            <a:endCxn id="40" idx="0"/>
          </p:cNvCxnSpPr>
          <p:nvPr/>
        </p:nvCxnSpPr>
        <p:spPr>
          <a:xfrm rot="5400000">
            <a:off x="2681217" y="1097783"/>
            <a:ext cx="120982" cy="3639432"/>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5" name="Elbow Connector 14"/>
          <p:cNvCxnSpPr>
            <a:stCxn id="34" idx="2"/>
            <a:endCxn id="44" idx="0"/>
          </p:cNvCxnSpPr>
          <p:nvPr/>
        </p:nvCxnSpPr>
        <p:spPr>
          <a:xfrm rot="5400000">
            <a:off x="3382127" y="1805421"/>
            <a:ext cx="127711" cy="2230885"/>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7" name="Elbow Connector 46"/>
          <p:cNvCxnSpPr>
            <a:stCxn id="34" idx="2"/>
            <a:endCxn id="63" idx="0"/>
          </p:cNvCxnSpPr>
          <p:nvPr/>
        </p:nvCxnSpPr>
        <p:spPr>
          <a:xfrm rot="5400000">
            <a:off x="4181121" y="2616689"/>
            <a:ext cx="139984" cy="6206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66" name="Elbow Connector 65"/>
          <p:cNvCxnSpPr>
            <a:stCxn id="34" idx="2"/>
            <a:endCxn id="64" idx="0"/>
          </p:cNvCxnSpPr>
          <p:nvPr/>
        </p:nvCxnSpPr>
        <p:spPr>
          <a:xfrm rot="16200000" flipH="1">
            <a:off x="4995123" y="2423308"/>
            <a:ext cx="139022" cy="1006421"/>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67" name="矩形 2"/>
          <p:cNvSpPr/>
          <p:nvPr/>
        </p:nvSpPr>
        <p:spPr>
          <a:xfrm>
            <a:off x="2201600" y="3474237"/>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委员（承销）</a:t>
            </a:r>
            <a:endParaRPr lang="en-US" altLang="zh-CN">
              <a:solidFill>
                <a:prstClr val="white"/>
              </a:solidFill>
              <a:latin typeface="微软雅黑" panose="020b0503020204020204" pitchFamily="34" charset="-122"/>
              <a:ea typeface="微软雅黑" panose="020b0503020204020204" pitchFamily="34" charset="-122"/>
            </a:endParaRPr>
          </a:p>
        </p:txBody>
      </p:sp>
      <p:sp>
        <p:nvSpPr>
          <p:cNvPr id="68" name="矩形 2"/>
          <p:cNvSpPr/>
          <p:nvPr/>
        </p:nvSpPr>
        <p:spPr>
          <a:xfrm>
            <a:off x="5398875" y="3474714"/>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委员</a:t>
            </a:r>
            <a:r>
              <a:rPr lang="zh-CN" altLang="en-US" smtClean="0">
                <a:solidFill>
                  <a:prstClr val="white"/>
                </a:solidFill>
                <a:latin typeface="微软雅黑" panose="020b0503020204020204" pitchFamily="34" charset="-122"/>
                <a:ea typeface="微软雅黑" panose="020b0503020204020204" pitchFamily="34" charset="-122"/>
              </a:rPr>
              <a:t>（</a:t>
            </a:r>
            <a:r>
              <a:rPr lang="zh-CN" altLang="en-US"/>
              <a:t>运营</a:t>
            </a:r>
            <a:r>
              <a:rPr lang="zh-CN" altLang="en-US" smtClean="0">
                <a:solidFill>
                  <a:prstClr val="white"/>
                </a:solidFill>
                <a:latin typeface="微软雅黑" panose="020b0503020204020204" pitchFamily="34" charset="-122"/>
                <a:ea typeface="微软雅黑" panose="020b0503020204020204" pitchFamily="34" charset="-122"/>
              </a:rPr>
              <a:t>）</a:t>
            </a:r>
            <a:endParaRPr lang="en-US" altLang="zh-CN">
              <a:solidFill>
                <a:prstClr val="white"/>
              </a:solidFill>
              <a:latin typeface="微软雅黑" panose="020b0503020204020204" pitchFamily="34" charset="-122"/>
              <a:ea typeface="微软雅黑" panose="020b0503020204020204" pitchFamily="34" charset="-122"/>
            </a:endParaRPr>
          </a:p>
        </p:txBody>
      </p:sp>
      <p:sp>
        <p:nvSpPr>
          <p:cNvPr id="78" name="Rectangle 77"/>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solidFill>
                  <a:prstClr val="white"/>
                </a:solidFill>
              </a:rPr>
              <a:t>委员会</a:t>
            </a:r>
            <a:endParaRPr lang="zh-CN" altLang="en-US" sz="1200">
              <a:solidFill>
                <a:prstClr val="white"/>
              </a:solidFill>
            </a:endParaRPr>
          </a:p>
        </p:txBody>
      </p:sp>
      <p:sp>
        <p:nvSpPr>
          <p:cNvPr id="79" name="Rectangle 78"/>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prstClr val="white"/>
                </a:solidFill>
              </a:rPr>
              <a:t>承揽承做</a:t>
            </a:r>
          </a:p>
        </p:txBody>
      </p:sp>
      <p:sp>
        <p:nvSpPr>
          <p:cNvPr id="80" name="Rectangle 79"/>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solidFill>
                  <a:prstClr val="white"/>
                </a:solidFill>
              </a:rPr>
              <a:t>平台支撑</a:t>
            </a:r>
            <a:endParaRPr lang="zh-CN" altLang="en-US" sz="1200">
              <a:solidFill>
                <a:prstClr val="white"/>
              </a:solidFill>
            </a:endParaRPr>
          </a:p>
        </p:txBody>
      </p:sp>
      <p:sp>
        <p:nvSpPr>
          <p:cNvPr id="81" name="Rectangle 80"/>
          <p:cNvSpPr/>
          <p:nvPr/>
        </p:nvSpPr>
        <p:spPr>
          <a:xfrm>
            <a:off x="7324625" y="0"/>
            <a:ext cx="1819375"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endParaRPr>
          </a:p>
        </p:txBody>
      </p:sp>
      <p:sp>
        <p:nvSpPr>
          <p:cNvPr id="82" name="Rectangle 81"/>
          <p:cNvSpPr/>
          <p:nvPr/>
        </p:nvSpPr>
        <p:spPr>
          <a:xfrm>
            <a:off x="5347702" y="2472421"/>
            <a:ext cx="1367674" cy="358623"/>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rPr>
              <a:t>一票否决权</a:t>
            </a:r>
            <a:endParaRPr lang="zh-CN" altLang="en-US">
              <a:solidFill>
                <a:prstClr val="white"/>
              </a:solidFill>
            </a:endParaRPr>
          </a:p>
        </p:txBody>
      </p:sp>
      <p:sp>
        <p:nvSpPr>
          <p:cNvPr id="83" name="Rectangle 82"/>
          <p:cNvSpPr/>
          <p:nvPr/>
        </p:nvSpPr>
        <p:spPr>
          <a:xfrm>
            <a:off x="2412310" y="2487380"/>
            <a:ext cx="1234400" cy="358623"/>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rPr>
              <a:t>公司委派</a:t>
            </a:r>
            <a:endParaRPr lang="zh-CN" altLang="en-US">
              <a:solidFill>
                <a:prstClr val="white"/>
              </a:solidFill>
            </a:endParaRPr>
          </a:p>
        </p:txBody>
      </p:sp>
      <p:sp>
        <p:nvSpPr>
          <p:cNvPr id="89" name="Rounded Rectangle 88"/>
          <p:cNvSpPr/>
          <p:nvPr/>
        </p:nvSpPr>
        <p:spPr>
          <a:xfrm>
            <a:off x="6952666" y="3461317"/>
            <a:ext cx="1115448" cy="419609"/>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a:solidFill>
                  <a:prstClr val="black"/>
                </a:solidFill>
              </a:rPr>
              <a:t>职能型</a:t>
            </a:r>
          </a:p>
        </p:txBody>
      </p:sp>
      <p:sp>
        <p:nvSpPr>
          <p:cNvPr id="90" name="Rounded Rectangle 89"/>
          <p:cNvSpPr/>
          <p:nvPr/>
        </p:nvSpPr>
        <p:spPr>
          <a:xfrm>
            <a:off x="7956369" y="2994838"/>
            <a:ext cx="1115448" cy="423402"/>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mtClean="0">
                <a:solidFill>
                  <a:prstClr val="black"/>
                </a:solidFill>
              </a:rPr>
              <a:t>业务型</a:t>
            </a:r>
            <a:endParaRPr lang="zh-CN" altLang="en-US">
              <a:solidFill>
                <a:prstClr val="black"/>
              </a:solidFill>
            </a:endParaRPr>
          </a:p>
        </p:txBody>
      </p:sp>
      <p:sp>
        <p:nvSpPr>
          <p:cNvPr id="63" name="矩形 2"/>
          <p:cNvSpPr/>
          <p:nvPr/>
        </p:nvSpPr>
        <p:spPr>
          <a:xfrm>
            <a:off x="3169921" y="2996992"/>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a:t>
            </a:r>
            <a:r>
              <a:rPr lang="zh-CN" altLang="en-US" smtClean="0">
                <a:solidFill>
                  <a:prstClr val="white"/>
                </a:solidFill>
                <a:latin typeface="微软雅黑" panose="020b0503020204020204" pitchFamily="34" charset="-122"/>
                <a:ea typeface="微软雅黑" panose="020b0503020204020204" pitchFamily="34" charset="-122"/>
              </a:rPr>
              <a:t>员</a:t>
            </a:r>
            <a:endParaRPr lang="en-US">
              <a:solidFill>
                <a:prstClr val="white"/>
              </a:solidFill>
              <a:latin typeface="微软雅黑" panose="020b0503020204020204" pitchFamily="34" charset="-122"/>
              <a:ea typeface="微软雅黑" panose="020b0503020204020204" pitchFamily="34" charset="-122"/>
            </a:endParaRPr>
          </a:p>
        </p:txBody>
      </p:sp>
      <p:cxnSp>
        <p:nvCxnSpPr>
          <p:cNvPr id="14" name="Elbow Connector 13"/>
          <p:cNvCxnSpPr>
            <a:stCxn id="34" idx="2"/>
            <a:endCxn id="61" idx="0"/>
          </p:cNvCxnSpPr>
          <p:nvPr/>
        </p:nvCxnSpPr>
        <p:spPr>
          <a:xfrm rot="16200000" flipH="1">
            <a:off x="5794843" y="1623589"/>
            <a:ext cx="139921" cy="2606758"/>
          </a:xfrm>
          <a:prstGeom prst="bentConnector3">
            <a:avLst/>
          </a:prstGeom>
        </p:spPr>
        <p:style>
          <a:lnRef idx="1">
            <a:schemeClr val="accent1"/>
          </a:lnRef>
          <a:fillRef idx="0">
            <a:schemeClr val="accent1"/>
          </a:fillRef>
          <a:effectRef idx="0">
            <a:schemeClr val="accent1"/>
          </a:effectRef>
          <a:fontRef idx="minor">
            <a:schemeClr val="tx1"/>
          </a:fontRef>
        </p:style>
      </p:cxnSp>
      <p:sp>
        <p:nvSpPr>
          <p:cNvPr id="64" name="矩形 2"/>
          <p:cNvSpPr/>
          <p:nvPr/>
        </p:nvSpPr>
        <p:spPr>
          <a:xfrm>
            <a:off x="4796965" y="2996030"/>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a:t>
            </a:r>
            <a:r>
              <a:rPr lang="zh-CN" altLang="en-US" smtClean="0">
                <a:solidFill>
                  <a:prstClr val="white"/>
                </a:solidFill>
                <a:latin typeface="微软雅黑" panose="020b0503020204020204" pitchFamily="34" charset="-122"/>
                <a:ea typeface="微软雅黑" panose="020b0503020204020204" pitchFamily="34" charset="-122"/>
              </a:rPr>
              <a:t>员</a:t>
            </a:r>
            <a:endParaRPr lang="en-US" altLang="zh-CN">
              <a:solidFill>
                <a:prstClr val="white"/>
              </a:solidFill>
              <a:latin typeface="微软雅黑" panose="020b0503020204020204" pitchFamily="34" charset="-122"/>
              <a:ea typeface="微软雅黑" panose="020b0503020204020204" pitchFamily="34" charset="-122"/>
            </a:endParaRPr>
          </a:p>
        </p:txBody>
      </p:sp>
      <p:sp>
        <p:nvSpPr>
          <p:cNvPr id="61" name="矩形 2"/>
          <p:cNvSpPr/>
          <p:nvPr/>
        </p:nvSpPr>
        <p:spPr>
          <a:xfrm>
            <a:off x="6397302" y="2996929"/>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a:t>
            </a:r>
            <a:r>
              <a:rPr lang="zh-CN" altLang="en-US" smtClean="0">
                <a:solidFill>
                  <a:prstClr val="white"/>
                </a:solidFill>
                <a:latin typeface="微软雅黑" panose="020b0503020204020204" pitchFamily="34" charset="-122"/>
                <a:ea typeface="微软雅黑" panose="020b0503020204020204" pitchFamily="34" charset="-122"/>
              </a:rPr>
              <a:t>员</a:t>
            </a:r>
            <a:endParaRPr lang="en-US" altLang="zh-CN">
              <a:solidFill>
                <a:prstClr val="white"/>
              </a:solidFill>
              <a:latin typeface="微软雅黑" panose="020b0503020204020204" pitchFamily="34" charset="-122"/>
              <a:ea typeface="微软雅黑" panose="020b0503020204020204" pitchFamily="34" charset="-122"/>
            </a:endParaRPr>
          </a:p>
        </p:txBody>
      </p:sp>
      <p:sp>
        <p:nvSpPr>
          <p:cNvPr id="62" name="矩形 2"/>
          <p:cNvSpPr/>
          <p:nvPr/>
        </p:nvSpPr>
        <p:spPr>
          <a:xfrm>
            <a:off x="3806263" y="3471818"/>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委员（质控）</a:t>
            </a:r>
            <a:endParaRPr lang="en-US" altLang="zh-CN">
              <a:solidFill>
                <a:prstClr val="white"/>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845034090"/>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 name="Rectangle 73"/>
          <p:cNvSpPr/>
          <p:nvPr/>
        </p:nvSpPr>
        <p:spPr>
          <a:xfrm>
            <a:off x="7045590" y="2620868"/>
            <a:ext cx="1514490"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75" name="TextBox 74"/>
          <p:cNvSpPr txBox="1"/>
          <p:nvPr/>
        </p:nvSpPr>
        <p:spPr>
          <a:xfrm>
            <a:off x="7344798" y="357314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prstClr val="black"/>
                </a:solidFill>
                <a:latin typeface="微软雅黑" panose="020b0503020204020204" pitchFamily="34" charset="-122"/>
                <a:ea typeface="微软雅黑" panose="020b0503020204020204" pitchFamily="34" charset="-122"/>
              </a:rPr>
              <a:t>业务协同</a:t>
            </a:r>
            <a:endParaRPr lang="zh-CN" altLang="en-US">
              <a:solidFill>
                <a:prstClr val="black"/>
              </a:solidFill>
              <a:latin typeface="微软雅黑" panose="020b0503020204020204" pitchFamily="34" charset="-122"/>
              <a:ea typeface="微软雅黑" panose="020b0503020204020204" pitchFamily="34" charset="-122"/>
            </a:endParaRPr>
          </a:p>
        </p:txBody>
      </p:sp>
      <p:sp>
        <p:nvSpPr>
          <p:cNvPr id="76" name="Rectangle 75"/>
          <p:cNvSpPr/>
          <p:nvPr/>
        </p:nvSpPr>
        <p:spPr>
          <a:xfrm>
            <a:off x="7801913" y="265339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场外市场</a:t>
            </a:r>
            <a:endParaRPr lang="zh-CN" altLang="en-US">
              <a:solidFill>
                <a:prstClr val="white"/>
              </a:solidFill>
              <a:latin typeface="微软雅黑" panose="020b0503020204020204" pitchFamily="34" charset="-122"/>
              <a:ea typeface="微软雅黑" panose="020b0503020204020204" pitchFamily="34" charset="-122"/>
            </a:endParaRPr>
          </a:p>
        </p:txBody>
      </p:sp>
      <p:cxnSp>
        <p:nvCxnSpPr>
          <p:cNvPr id="77" name="Elbow Connector 76"/>
          <p:cNvCxnSpPr>
            <a:endCxn id="76" idx="0"/>
          </p:cNvCxnSpPr>
          <p:nvPr/>
        </p:nvCxnSpPr>
        <p:spPr>
          <a:xfrm rot="16200000" flipH="1">
            <a:off x="6206868" y="702264"/>
            <a:ext cx="296164" cy="3606106"/>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投行</a:t>
            </a:r>
            <a:r>
              <a:rPr lang="en-US" altLang="zh-CN">
                <a:latin typeface="微软雅黑" panose="020b0503020204020204" pitchFamily="34" charset="-122"/>
                <a:ea typeface="微软雅黑" panose="020b0503020204020204" pitchFamily="34" charset="-122"/>
              </a:rPr>
              <a:t>2.0</a:t>
            </a:r>
            <a:r>
              <a:rPr lang="zh-CN" altLang="en-US">
                <a:latin typeface="微软雅黑" panose="020b0503020204020204" pitchFamily="34" charset="-122"/>
                <a:ea typeface="微软雅黑" panose="020b0503020204020204" pitchFamily="34" charset="-122"/>
              </a:rPr>
              <a:t>委员会激励</a:t>
            </a:r>
          </a:p>
        </p:txBody>
      </p:sp>
      <p:sp>
        <p:nvSpPr>
          <p:cNvPr id="3" name="Footer Placeholder 2"/>
          <p:cNvSpPr>
            <a:spLocks noGrp="1"/>
          </p:cNvSpPr>
          <p:nvPr>
            <p:ph type="ftr" sz="quarter" idx="11"/>
          </p:nvPr>
        </p:nvSpPr>
        <p:spPr/>
        <p:txBody>
          <a:bodyPr/>
          <a:lstStyle/>
          <a:p>
            <a:r>
              <a:rPr lang="en-GB" smtClean="0">
                <a:solidFill>
                  <a:prstClr val="black"/>
                </a:solidFill>
              </a:rPr>
              <a:t>© [2016]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13</a:t>
            </a:fld>
            <a:endParaRPr lang="en-US">
              <a:solidFill>
                <a:prstClr val="black"/>
              </a:solidFill>
            </a:endParaRPr>
          </a:p>
        </p:txBody>
      </p:sp>
      <p:sp>
        <p:nvSpPr>
          <p:cNvPr id="9" name="Rectangle 8"/>
          <p:cNvSpPr/>
          <p:nvPr/>
        </p:nvSpPr>
        <p:spPr>
          <a:xfrm>
            <a:off x="2403049" y="1339716"/>
            <a:ext cx="4297698"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公司</a:t>
            </a:r>
          </a:p>
        </p:txBody>
      </p:sp>
      <p:sp>
        <p:nvSpPr>
          <p:cNvPr id="10" name="矩形 2"/>
          <p:cNvSpPr/>
          <p:nvPr/>
        </p:nvSpPr>
        <p:spPr>
          <a:xfrm>
            <a:off x="2403047" y="1945111"/>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企业金融服务决策委</a:t>
            </a:r>
            <a:r>
              <a:rPr lang="zh-CN" altLang="en-US">
                <a:solidFill>
                  <a:prstClr val="white"/>
                </a:solidFill>
                <a:latin typeface="微软雅黑" panose="020b0503020204020204" pitchFamily="34" charset="-122"/>
                <a:ea typeface="微软雅黑" panose="020b0503020204020204" pitchFamily="34" charset="-122"/>
              </a:rPr>
              <a:t>员会</a:t>
            </a:r>
            <a:endParaRPr lang="en-US">
              <a:solidFill>
                <a:prstClr val="white"/>
              </a:solidFill>
              <a:latin typeface="微软雅黑" panose="020b0503020204020204" pitchFamily="34" charset="-122"/>
              <a:ea typeface="微软雅黑" panose="020b0503020204020204" pitchFamily="34" charset="-122"/>
            </a:endParaRPr>
          </a:p>
        </p:txBody>
      </p:sp>
      <p:sp>
        <p:nvSpPr>
          <p:cNvPr id="11" name="Rectangle 10"/>
          <p:cNvSpPr/>
          <p:nvPr/>
        </p:nvSpPr>
        <p:spPr>
          <a:xfrm>
            <a:off x="1496984" y="2637333"/>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团队</a:t>
            </a:r>
            <a:r>
              <a:rPr lang="en-US" altLang="zh-CN" smtClean="0">
                <a:solidFill>
                  <a:prstClr val="white"/>
                </a:solidFill>
                <a:latin typeface="微软雅黑" panose="020b0503020204020204" pitchFamily="34" charset="-122"/>
                <a:ea typeface="微软雅黑" panose="020b0503020204020204" pitchFamily="34" charset="-122"/>
              </a:rPr>
              <a:t>1</a:t>
            </a: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12" name="Rectangle 11"/>
          <p:cNvSpPr/>
          <p:nvPr/>
        </p:nvSpPr>
        <p:spPr>
          <a:xfrm>
            <a:off x="2278115" y="264069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团队</a:t>
            </a:r>
            <a:r>
              <a:rPr lang="en-US" altLang="zh-CN" smtClean="0">
                <a:solidFill>
                  <a:prstClr val="white"/>
                </a:solidFill>
                <a:latin typeface="微软雅黑" panose="020b0503020204020204" pitchFamily="34" charset="-122"/>
                <a:ea typeface="微软雅黑" panose="020b0503020204020204" pitchFamily="34" charset="-122"/>
              </a:rPr>
              <a:t>2</a:t>
            </a: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19" name="Rectangle 18"/>
          <p:cNvSpPr/>
          <p:nvPr/>
        </p:nvSpPr>
        <p:spPr>
          <a:xfrm>
            <a:off x="3069769" y="2640692"/>
            <a:ext cx="712180" cy="887215"/>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事</a:t>
            </a:r>
            <a:endParaRPr lang="en-US" altLang="zh-CN" smtClean="0">
              <a:solidFill>
                <a:prstClr val="white"/>
              </a:solidFill>
              <a:latin typeface="微软雅黑" panose="020b0503020204020204" pitchFamily="34" charset="-122"/>
              <a:ea typeface="微软雅黑" panose="020b0503020204020204" pitchFamily="34" charset="-122"/>
            </a:endParaRPr>
          </a:p>
          <a:p>
            <a:pPr algn="ctr"/>
            <a:r>
              <a:rPr lang="zh-CN" altLang="en-US" smtClean="0">
                <a:solidFill>
                  <a:prstClr val="white"/>
                </a:solidFill>
                <a:latin typeface="微软雅黑" panose="020b0503020204020204" pitchFamily="34" charset="-122"/>
                <a:ea typeface="微软雅黑" panose="020b0503020204020204" pitchFamily="34" charset="-122"/>
              </a:rPr>
              <a:t>业</a:t>
            </a:r>
            <a:endParaRPr lang="en-US" altLang="zh-CN" smtClean="0">
              <a:solidFill>
                <a:prstClr val="white"/>
              </a:solidFill>
              <a:latin typeface="微软雅黑" panose="020b0503020204020204" pitchFamily="34" charset="-122"/>
              <a:ea typeface="微软雅黑" panose="020b0503020204020204" pitchFamily="34" charset="-122"/>
            </a:endParaRPr>
          </a:p>
          <a:p>
            <a:pPr algn="ctr"/>
            <a:r>
              <a:rPr lang="zh-CN" altLang="en-US" smtClean="0">
                <a:solidFill>
                  <a:prstClr val="white"/>
                </a:solidFill>
                <a:latin typeface="微软雅黑" panose="020b0503020204020204" pitchFamily="34" charset="-122"/>
                <a:ea typeface="微软雅黑" panose="020b0503020204020204" pitchFamily="34" charset="-122"/>
              </a:rPr>
              <a:t>部</a:t>
            </a: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22" name="矩形 2"/>
          <p:cNvSpPr/>
          <p:nvPr/>
        </p:nvSpPr>
        <p:spPr>
          <a:xfrm>
            <a:off x="3861423" y="2631460"/>
            <a:ext cx="986299" cy="89896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资本</a:t>
            </a:r>
            <a:endParaRPr lang="en-US" altLang="zh-CN" smtClean="0">
              <a:solidFill>
                <a:prstClr val="white"/>
              </a:solidFill>
              <a:latin typeface="微软雅黑" panose="020b0503020204020204" pitchFamily="34" charset="-122"/>
              <a:ea typeface="微软雅黑" panose="020b0503020204020204" pitchFamily="34" charset="-122"/>
            </a:endParaRPr>
          </a:p>
          <a:p>
            <a:pPr algn="ctr"/>
            <a:r>
              <a:rPr lang="zh-CN" altLang="en-US" smtClean="0">
                <a:solidFill>
                  <a:prstClr val="white"/>
                </a:solidFill>
                <a:latin typeface="微软雅黑" panose="020b0503020204020204" pitchFamily="34" charset="-122"/>
                <a:ea typeface="微软雅黑" panose="020b0503020204020204" pitchFamily="34" charset="-122"/>
              </a:rPr>
              <a:t>市场部</a:t>
            </a:r>
            <a:endParaRPr lang="en-US">
              <a:solidFill>
                <a:prstClr val="white"/>
              </a:solidFill>
              <a:latin typeface="微软雅黑" panose="020b0503020204020204" pitchFamily="34" charset="-122"/>
              <a:ea typeface="微软雅黑" panose="020b0503020204020204" pitchFamily="34" charset="-122"/>
            </a:endParaRPr>
          </a:p>
        </p:txBody>
      </p:sp>
      <p:sp>
        <p:nvSpPr>
          <p:cNvPr id="23" name="矩形 2"/>
          <p:cNvSpPr/>
          <p:nvPr/>
        </p:nvSpPr>
        <p:spPr>
          <a:xfrm>
            <a:off x="4927196" y="2640690"/>
            <a:ext cx="986299" cy="89992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质控</a:t>
            </a:r>
            <a:endParaRPr lang="en-US" altLang="zh-CN" smtClean="0">
              <a:solidFill>
                <a:prstClr val="white"/>
              </a:solidFill>
              <a:latin typeface="微软雅黑" panose="020b0503020204020204" pitchFamily="34" charset="-122"/>
              <a:ea typeface="微软雅黑" panose="020b0503020204020204" pitchFamily="34" charset="-122"/>
            </a:endParaRPr>
          </a:p>
          <a:p>
            <a:pPr algn="ctr"/>
            <a:r>
              <a:rPr lang="zh-CN" altLang="en-US" smtClean="0">
                <a:solidFill>
                  <a:prstClr val="white"/>
                </a:solidFill>
                <a:latin typeface="微软雅黑" panose="020b0503020204020204" pitchFamily="34" charset="-122"/>
                <a:ea typeface="微软雅黑" panose="020b0503020204020204" pitchFamily="34" charset="-122"/>
              </a:rPr>
              <a:t>内核</a:t>
            </a:r>
            <a:endParaRPr lang="en-US">
              <a:solidFill>
                <a:prstClr val="white"/>
              </a:solidFill>
              <a:latin typeface="微软雅黑" panose="020b0503020204020204" pitchFamily="34" charset="-122"/>
              <a:ea typeface="微软雅黑" panose="020b0503020204020204" pitchFamily="34" charset="-122"/>
            </a:endParaRPr>
          </a:p>
        </p:txBody>
      </p:sp>
      <p:sp>
        <p:nvSpPr>
          <p:cNvPr id="24" name="矩形 2"/>
          <p:cNvSpPr/>
          <p:nvPr/>
        </p:nvSpPr>
        <p:spPr>
          <a:xfrm>
            <a:off x="5992969" y="2620867"/>
            <a:ext cx="986299" cy="90368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综合</a:t>
            </a:r>
            <a:endParaRPr lang="en-US" altLang="zh-CN" smtClean="0">
              <a:solidFill>
                <a:prstClr val="white"/>
              </a:solidFill>
              <a:latin typeface="微软雅黑" panose="020b0503020204020204" pitchFamily="34" charset="-122"/>
              <a:ea typeface="微软雅黑" panose="020b0503020204020204" pitchFamily="34" charset="-122"/>
            </a:endParaRPr>
          </a:p>
          <a:p>
            <a:pPr algn="ctr"/>
            <a:r>
              <a:rPr lang="zh-CN" altLang="en-US" smtClean="0">
                <a:solidFill>
                  <a:prstClr val="white"/>
                </a:solidFill>
                <a:latin typeface="微软雅黑" panose="020b0503020204020204" pitchFamily="34" charset="-122"/>
                <a:ea typeface="微软雅黑" panose="020b0503020204020204" pitchFamily="34" charset="-122"/>
              </a:rPr>
              <a:t>管理</a:t>
            </a:r>
            <a:endParaRPr lang="en-US">
              <a:solidFill>
                <a:prstClr val="white"/>
              </a:solidFill>
              <a:latin typeface="微软雅黑" panose="020b0503020204020204" pitchFamily="34" charset="-122"/>
              <a:ea typeface="微软雅黑" panose="020b0503020204020204" pitchFamily="34" charset="-122"/>
            </a:endParaRPr>
          </a:p>
        </p:txBody>
      </p:sp>
      <p:sp>
        <p:nvSpPr>
          <p:cNvPr id="29" name="Rectangle 28"/>
          <p:cNvSpPr/>
          <p:nvPr/>
        </p:nvSpPr>
        <p:spPr>
          <a:xfrm>
            <a:off x="7058742" y="265340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多</a:t>
            </a:r>
            <a:r>
              <a:rPr lang="zh-CN" altLang="en-US" smtClean="0">
                <a:solidFill>
                  <a:prstClr val="white"/>
                </a:solidFill>
                <a:latin typeface="微软雅黑" panose="020b0503020204020204" pitchFamily="34" charset="-122"/>
                <a:ea typeface="微软雅黑" panose="020b0503020204020204" pitchFamily="34" charset="-122"/>
              </a:rPr>
              <a:t>元投资基金</a:t>
            </a:r>
            <a:endParaRPr lang="zh-CN" altLang="en-US">
              <a:solidFill>
                <a:prstClr val="white"/>
              </a:solidFill>
              <a:latin typeface="微软雅黑" panose="020b0503020204020204" pitchFamily="34" charset="-122"/>
              <a:ea typeface="微软雅黑" panose="020b0503020204020204" pitchFamily="34" charset="-122"/>
            </a:endParaRPr>
          </a:p>
        </p:txBody>
      </p:sp>
      <p:cxnSp>
        <p:nvCxnSpPr>
          <p:cNvPr id="31" name="Straight Connector 30"/>
          <p:cNvCxnSpPr>
            <a:stCxn id="9" idx="2"/>
            <a:endCxn id="10" idx="0"/>
          </p:cNvCxnSpPr>
          <p:nvPr/>
        </p:nvCxnSpPr>
        <p:spPr>
          <a:xfrm flipH="1">
            <a:off x="4551897" y="1751840"/>
            <a:ext cx="1" cy="193271"/>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10" idx="2"/>
            <a:endCxn id="11" idx="0"/>
          </p:cNvCxnSpPr>
          <p:nvPr/>
        </p:nvCxnSpPr>
        <p:spPr>
          <a:xfrm rot="5400000">
            <a:off x="3062437" y="1147873"/>
            <a:ext cx="280098" cy="26988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10" idx="2"/>
            <a:endCxn id="12" idx="0"/>
          </p:cNvCxnSpPr>
          <p:nvPr/>
        </p:nvCxnSpPr>
        <p:spPr>
          <a:xfrm rot="5400000">
            <a:off x="3451324" y="1540116"/>
            <a:ext cx="283455" cy="191769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0" idx="2"/>
            <a:endCxn id="19" idx="0"/>
          </p:cNvCxnSpPr>
          <p:nvPr/>
        </p:nvCxnSpPr>
        <p:spPr>
          <a:xfrm rot="5400000">
            <a:off x="3847150" y="1935944"/>
            <a:ext cx="283457" cy="112603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10" idx="2"/>
            <a:endCxn id="22" idx="0"/>
          </p:cNvCxnSpPr>
          <p:nvPr/>
        </p:nvCxnSpPr>
        <p:spPr>
          <a:xfrm rot="5400000">
            <a:off x="4316123" y="2395685"/>
            <a:ext cx="274225" cy="19732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0" idx="2"/>
            <a:endCxn id="23" idx="0"/>
          </p:cNvCxnSpPr>
          <p:nvPr/>
        </p:nvCxnSpPr>
        <p:spPr>
          <a:xfrm rot="16200000" flipH="1">
            <a:off x="4844394" y="2064737"/>
            <a:ext cx="283455" cy="86844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0" idx="2"/>
            <a:endCxn id="24" idx="0"/>
          </p:cNvCxnSpPr>
          <p:nvPr/>
        </p:nvCxnSpPr>
        <p:spPr>
          <a:xfrm rot="16200000" flipH="1">
            <a:off x="5387192" y="1521940"/>
            <a:ext cx="263632" cy="1934222"/>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Elbow Connector 47"/>
          <p:cNvCxnSpPr>
            <a:stCxn id="10" idx="2"/>
            <a:endCxn id="29" idx="0"/>
          </p:cNvCxnSpPr>
          <p:nvPr/>
        </p:nvCxnSpPr>
        <p:spPr>
          <a:xfrm rot="16200000" flipH="1">
            <a:off x="5835282" y="1073849"/>
            <a:ext cx="296165" cy="2862935"/>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1436560" y="2620868"/>
            <a:ext cx="1572785"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51" name="TextBox 50"/>
          <p:cNvSpPr txBox="1"/>
          <p:nvPr/>
        </p:nvSpPr>
        <p:spPr>
          <a:xfrm>
            <a:off x="1548090" y="3333228"/>
            <a:ext cx="1384129"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prstClr val="black"/>
                </a:solidFill>
                <a:latin typeface="微软雅黑" panose="020b0503020204020204" pitchFamily="34" charset="-122"/>
                <a:ea typeface="微软雅黑" panose="020b0503020204020204" pitchFamily="34" charset="-122"/>
              </a:rPr>
              <a:t>人才池</a:t>
            </a:r>
            <a:endParaRPr lang="zh-CN" altLang="en-US" sz="1400">
              <a:solidFill>
                <a:prstClr val="black"/>
              </a:solidFill>
              <a:latin typeface="微软雅黑" panose="020b0503020204020204" pitchFamily="34" charset="-122"/>
              <a:ea typeface="微软雅黑" panose="020b0503020204020204" pitchFamily="34" charset="-122"/>
            </a:endParaRPr>
          </a:p>
        </p:txBody>
      </p:sp>
      <p:sp>
        <p:nvSpPr>
          <p:cNvPr id="53" name="Rectangle 52"/>
          <p:cNvSpPr/>
          <p:nvPr/>
        </p:nvSpPr>
        <p:spPr>
          <a:xfrm>
            <a:off x="3817279" y="2620868"/>
            <a:ext cx="3161989"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54" name="TextBox 53"/>
          <p:cNvSpPr txBox="1"/>
          <p:nvPr/>
        </p:nvSpPr>
        <p:spPr>
          <a:xfrm>
            <a:off x="5145244" y="3602905"/>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prstClr val="black"/>
                </a:solidFill>
                <a:latin typeface="微软雅黑" panose="020b0503020204020204" pitchFamily="34" charset="-122"/>
                <a:ea typeface="微软雅黑" panose="020b0503020204020204" pitchFamily="34" charset="-122"/>
              </a:rPr>
              <a:t>支持</a:t>
            </a:r>
          </a:p>
        </p:txBody>
      </p:sp>
      <p:sp>
        <p:nvSpPr>
          <p:cNvPr id="58" name="TextBox 57"/>
          <p:cNvSpPr txBox="1"/>
          <p:nvPr/>
        </p:nvSpPr>
        <p:spPr>
          <a:xfrm>
            <a:off x="170709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prstClr val="black"/>
                </a:solidFill>
                <a:latin typeface="微软雅黑" panose="020b0503020204020204" pitchFamily="34" charset="-122"/>
                <a:ea typeface="微软雅黑" panose="020b0503020204020204" pitchFamily="34" charset="-122"/>
              </a:rPr>
              <a:t>项目制核算</a:t>
            </a:r>
            <a:endParaRPr lang="zh-CN" altLang="en-US">
              <a:solidFill>
                <a:prstClr val="black"/>
              </a:solidFill>
              <a:latin typeface="微软雅黑" panose="020b0503020204020204" pitchFamily="34" charset="-122"/>
              <a:ea typeface="微软雅黑" panose="020b0503020204020204" pitchFamily="34" charset="-122"/>
            </a:endParaRPr>
          </a:p>
        </p:txBody>
      </p:sp>
      <p:sp>
        <p:nvSpPr>
          <p:cNvPr id="59" name="TextBox 58"/>
          <p:cNvSpPr txBox="1"/>
          <p:nvPr/>
        </p:nvSpPr>
        <p:spPr>
          <a:xfrm>
            <a:off x="298332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prstClr val="black"/>
                </a:solidFill>
                <a:latin typeface="微软雅黑" panose="020b0503020204020204" pitchFamily="34" charset="-122"/>
                <a:ea typeface="微软雅黑" panose="020b0503020204020204" pitchFamily="34" charset="-122"/>
              </a:rPr>
              <a:t>团队核算</a:t>
            </a:r>
            <a:endParaRPr lang="zh-CN" altLang="en-US">
              <a:solidFill>
                <a:prstClr val="black"/>
              </a:solidFill>
              <a:latin typeface="微软雅黑" panose="020b0503020204020204" pitchFamily="34" charset="-122"/>
              <a:ea typeface="微软雅黑" panose="020b0503020204020204" pitchFamily="34" charset="-122"/>
            </a:endParaRPr>
          </a:p>
        </p:txBody>
      </p:sp>
      <p:sp>
        <p:nvSpPr>
          <p:cNvPr id="60" name="TextBox 59"/>
          <p:cNvSpPr txBox="1"/>
          <p:nvPr/>
        </p:nvSpPr>
        <p:spPr>
          <a:xfrm>
            <a:off x="1876807" y="2600354"/>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prstClr val="black"/>
                </a:solidFill>
                <a:latin typeface="微软雅黑" panose="020b0503020204020204" pitchFamily="34" charset="-122"/>
                <a:ea typeface="微软雅黑" panose="020b0503020204020204" pitchFamily="34" charset="-122"/>
              </a:rPr>
              <a:t>新平台</a:t>
            </a:r>
            <a:endParaRPr lang="zh-CN" altLang="en-US">
              <a:solidFill>
                <a:prstClr val="black"/>
              </a:solidFill>
              <a:latin typeface="微软雅黑" panose="020b0503020204020204" pitchFamily="34" charset="-122"/>
              <a:ea typeface="微软雅黑" panose="020b0503020204020204" pitchFamily="34" charset="-122"/>
            </a:endParaRPr>
          </a:p>
        </p:txBody>
      </p:sp>
      <p:sp>
        <p:nvSpPr>
          <p:cNvPr id="32" name="Rectangle 31"/>
          <p:cNvSpPr/>
          <p:nvPr/>
        </p:nvSpPr>
        <p:spPr>
          <a:xfrm>
            <a:off x="1039148" y="2465065"/>
            <a:ext cx="7647651" cy="1522394"/>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endParaRPr>
          </a:p>
        </p:txBody>
      </p:sp>
      <p:sp>
        <p:nvSpPr>
          <p:cNvPr id="34" name="矩形 2"/>
          <p:cNvSpPr/>
          <p:nvPr/>
        </p:nvSpPr>
        <p:spPr>
          <a:xfrm>
            <a:off x="3865165" y="2444884"/>
            <a:ext cx="1392517"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solidFill>
                  <a:prstClr val="white"/>
                </a:solidFill>
                <a:latin typeface="微软雅黑" panose="020b0503020204020204" pitchFamily="34" charset="-122"/>
                <a:ea typeface="微软雅黑" panose="020b0503020204020204" pitchFamily="34" charset="-122"/>
              </a:rPr>
              <a:t>主任</a:t>
            </a:r>
            <a:endParaRPr lang="en-US">
              <a:solidFill>
                <a:prstClr val="white"/>
              </a:solidFill>
              <a:latin typeface="微软雅黑" panose="020b0503020204020204" pitchFamily="34" charset="-122"/>
              <a:ea typeface="微软雅黑" panose="020b0503020204020204" pitchFamily="34" charset="-122"/>
            </a:endParaRPr>
          </a:p>
        </p:txBody>
      </p:sp>
      <p:sp>
        <p:nvSpPr>
          <p:cNvPr id="40" name="矩形 2"/>
          <p:cNvSpPr/>
          <p:nvPr/>
        </p:nvSpPr>
        <p:spPr>
          <a:xfrm>
            <a:off x="151112" y="2977990"/>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副主</a:t>
            </a:r>
            <a:r>
              <a:rPr lang="zh-CN" altLang="en-US" smtClean="0">
                <a:solidFill>
                  <a:prstClr val="white"/>
                </a:solidFill>
                <a:latin typeface="微软雅黑" panose="020b0503020204020204" pitchFamily="34" charset="-122"/>
                <a:ea typeface="微软雅黑" panose="020b0503020204020204" pitchFamily="34" charset="-122"/>
              </a:rPr>
              <a:t>任（股）</a:t>
            </a:r>
            <a:endParaRPr lang="en-US">
              <a:solidFill>
                <a:prstClr val="white"/>
              </a:solidFill>
              <a:latin typeface="微软雅黑" panose="020b0503020204020204" pitchFamily="34" charset="-122"/>
              <a:ea typeface="微软雅黑" panose="020b0503020204020204" pitchFamily="34" charset="-122"/>
            </a:endParaRPr>
          </a:p>
        </p:txBody>
      </p:sp>
      <p:sp>
        <p:nvSpPr>
          <p:cNvPr id="44" name="矩形 2"/>
          <p:cNvSpPr/>
          <p:nvPr/>
        </p:nvSpPr>
        <p:spPr>
          <a:xfrm>
            <a:off x="1559659" y="2984719"/>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副主</a:t>
            </a:r>
            <a:r>
              <a:rPr lang="zh-CN" altLang="en-US" smtClean="0">
                <a:solidFill>
                  <a:prstClr val="white"/>
                </a:solidFill>
                <a:latin typeface="微软雅黑" panose="020b0503020204020204" pitchFamily="34" charset="-122"/>
                <a:ea typeface="微软雅黑" panose="020b0503020204020204" pitchFamily="34" charset="-122"/>
              </a:rPr>
              <a:t>任（债）</a:t>
            </a:r>
            <a:endParaRPr lang="en-US">
              <a:solidFill>
                <a:prstClr val="white"/>
              </a:solidFill>
              <a:latin typeface="微软雅黑" panose="020b0503020204020204" pitchFamily="34" charset="-122"/>
              <a:ea typeface="微软雅黑" panose="020b0503020204020204" pitchFamily="34" charset="-122"/>
            </a:endParaRPr>
          </a:p>
        </p:txBody>
      </p:sp>
      <p:cxnSp>
        <p:nvCxnSpPr>
          <p:cNvPr id="13" name="Elbow Connector 12"/>
          <p:cNvCxnSpPr>
            <a:stCxn id="34" idx="2"/>
            <a:endCxn id="40" idx="0"/>
          </p:cNvCxnSpPr>
          <p:nvPr/>
        </p:nvCxnSpPr>
        <p:spPr>
          <a:xfrm rot="5400000">
            <a:off x="2681217" y="1097783"/>
            <a:ext cx="120982" cy="3639432"/>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5" name="Elbow Connector 14"/>
          <p:cNvCxnSpPr>
            <a:stCxn id="34" idx="2"/>
            <a:endCxn id="44" idx="0"/>
          </p:cNvCxnSpPr>
          <p:nvPr/>
        </p:nvCxnSpPr>
        <p:spPr>
          <a:xfrm rot="5400000">
            <a:off x="3382127" y="1805421"/>
            <a:ext cx="127711" cy="2230885"/>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7" name="Elbow Connector 46"/>
          <p:cNvCxnSpPr>
            <a:stCxn id="34" idx="2"/>
            <a:endCxn id="63" idx="0"/>
          </p:cNvCxnSpPr>
          <p:nvPr/>
        </p:nvCxnSpPr>
        <p:spPr>
          <a:xfrm rot="5400000">
            <a:off x="4181121" y="2616689"/>
            <a:ext cx="139984" cy="6206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66" name="Elbow Connector 65"/>
          <p:cNvCxnSpPr>
            <a:stCxn id="34" idx="2"/>
            <a:endCxn id="64" idx="0"/>
          </p:cNvCxnSpPr>
          <p:nvPr/>
        </p:nvCxnSpPr>
        <p:spPr>
          <a:xfrm rot="16200000" flipH="1">
            <a:off x="4995123" y="2423308"/>
            <a:ext cx="139022" cy="1006421"/>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67" name="矩形 2"/>
          <p:cNvSpPr/>
          <p:nvPr/>
        </p:nvSpPr>
        <p:spPr>
          <a:xfrm>
            <a:off x="2201600" y="3474237"/>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委员（承销）</a:t>
            </a:r>
            <a:endParaRPr lang="en-US" altLang="zh-CN">
              <a:solidFill>
                <a:prstClr val="white"/>
              </a:solidFill>
              <a:latin typeface="微软雅黑" panose="020b0503020204020204" pitchFamily="34" charset="-122"/>
              <a:ea typeface="微软雅黑" panose="020b0503020204020204" pitchFamily="34" charset="-122"/>
            </a:endParaRPr>
          </a:p>
        </p:txBody>
      </p:sp>
      <p:sp>
        <p:nvSpPr>
          <p:cNvPr id="68" name="矩形 2"/>
          <p:cNvSpPr/>
          <p:nvPr/>
        </p:nvSpPr>
        <p:spPr>
          <a:xfrm>
            <a:off x="5398875" y="3474714"/>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委员</a:t>
            </a:r>
            <a:r>
              <a:rPr lang="zh-CN" altLang="en-US" smtClean="0">
                <a:solidFill>
                  <a:prstClr val="white"/>
                </a:solidFill>
                <a:latin typeface="微软雅黑" panose="020b0503020204020204" pitchFamily="34" charset="-122"/>
                <a:ea typeface="微软雅黑" panose="020b0503020204020204" pitchFamily="34" charset="-122"/>
              </a:rPr>
              <a:t>（运营）</a:t>
            </a:r>
            <a:endParaRPr lang="en-US" altLang="zh-CN">
              <a:solidFill>
                <a:prstClr val="white"/>
              </a:solidFill>
              <a:latin typeface="微软雅黑" panose="020b0503020204020204" pitchFamily="34" charset="-122"/>
              <a:ea typeface="微软雅黑" panose="020b0503020204020204" pitchFamily="34" charset="-122"/>
            </a:endParaRPr>
          </a:p>
        </p:txBody>
      </p:sp>
      <p:sp>
        <p:nvSpPr>
          <p:cNvPr id="78" name="Rectangle 77"/>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solidFill>
                  <a:prstClr val="white"/>
                </a:solidFill>
              </a:rPr>
              <a:t>委员会</a:t>
            </a:r>
            <a:endParaRPr lang="zh-CN" altLang="en-US" sz="1200">
              <a:solidFill>
                <a:prstClr val="white"/>
              </a:solidFill>
            </a:endParaRPr>
          </a:p>
        </p:txBody>
      </p:sp>
      <p:sp>
        <p:nvSpPr>
          <p:cNvPr id="79" name="Rectangle 78"/>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prstClr val="white"/>
                </a:solidFill>
              </a:rPr>
              <a:t>承揽承做</a:t>
            </a:r>
          </a:p>
        </p:txBody>
      </p:sp>
      <p:sp>
        <p:nvSpPr>
          <p:cNvPr id="80" name="Rectangle 79"/>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solidFill>
                  <a:prstClr val="white"/>
                </a:solidFill>
              </a:rPr>
              <a:t>平台支撑</a:t>
            </a:r>
            <a:endParaRPr lang="zh-CN" altLang="en-US" sz="1200">
              <a:solidFill>
                <a:prstClr val="white"/>
              </a:solidFill>
            </a:endParaRPr>
          </a:p>
        </p:txBody>
      </p:sp>
      <p:sp>
        <p:nvSpPr>
          <p:cNvPr id="81" name="Rectangle 80"/>
          <p:cNvSpPr/>
          <p:nvPr/>
        </p:nvSpPr>
        <p:spPr>
          <a:xfrm>
            <a:off x="7324625" y="0"/>
            <a:ext cx="1819375"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endParaRPr>
          </a:p>
        </p:txBody>
      </p:sp>
      <p:sp>
        <p:nvSpPr>
          <p:cNvPr id="63" name="矩形 2"/>
          <p:cNvSpPr/>
          <p:nvPr/>
        </p:nvSpPr>
        <p:spPr>
          <a:xfrm>
            <a:off x="3169921" y="2996992"/>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a:t>
            </a:r>
            <a:r>
              <a:rPr lang="zh-CN" altLang="en-US" smtClean="0">
                <a:solidFill>
                  <a:prstClr val="white"/>
                </a:solidFill>
                <a:latin typeface="微软雅黑" panose="020b0503020204020204" pitchFamily="34" charset="-122"/>
                <a:ea typeface="微软雅黑" panose="020b0503020204020204" pitchFamily="34" charset="-122"/>
              </a:rPr>
              <a:t>员</a:t>
            </a:r>
            <a:endParaRPr lang="en-US">
              <a:solidFill>
                <a:prstClr val="white"/>
              </a:solidFill>
              <a:latin typeface="微软雅黑" panose="020b0503020204020204" pitchFamily="34" charset="-122"/>
              <a:ea typeface="微软雅黑" panose="020b0503020204020204" pitchFamily="34" charset="-122"/>
            </a:endParaRPr>
          </a:p>
        </p:txBody>
      </p:sp>
      <p:cxnSp>
        <p:nvCxnSpPr>
          <p:cNvPr id="14" name="Elbow Connector 13"/>
          <p:cNvCxnSpPr>
            <a:stCxn id="34" idx="2"/>
            <a:endCxn id="61" idx="0"/>
          </p:cNvCxnSpPr>
          <p:nvPr/>
        </p:nvCxnSpPr>
        <p:spPr>
          <a:xfrm rot="16200000" flipH="1">
            <a:off x="5794843" y="1623589"/>
            <a:ext cx="139921" cy="2606758"/>
          </a:xfrm>
          <a:prstGeom prst="bentConnector3">
            <a:avLst/>
          </a:prstGeom>
        </p:spPr>
        <p:style>
          <a:lnRef idx="1">
            <a:schemeClr val="accent1"/>
          </a:lnRef>
          <a:fillRef idx="0">
            <a:schemeClr val="accent1"/>
          </a:fillRef>
          <a:effectRef idx="0">
            <a:schemeClr val="accent1"/>
          </a:effectRef>
          <a:fontRef idx="minor">
            <a:schemeClr val="tx1"/>
          </a:fontRef>
        </p:style>
      </p:cxnSp>
      <p:sp>
        <p:nvSpPr>
          <p:cNvPr id="64" name="矩形 2"/>
          <p:cNvSpPr/>
          <p:nvPr/>
        </p:nvSpPr>
        <p:spPr>
          <a:xfrm>
            <a:off x="4796965" y="2996030"/>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a:t>
            </a:r>
            <a:r>
              <a:rPr lang="zh-CN" altLang="en-US" smtClean="0">
                <a:solidFill>
                  <a:prstClr val="white"/>
                </a:solidFill>
                <a:latin typeface="微软雅黑" panose="020b0503020204020204" pitchFamily="34" charset="-122"/>
                <a:ea typeface="微软雅黑" panose="020b0503020204020204" pitchFamily="34" charset="-122"/>
              </a:rPr>
              <a:t>员</a:t>
            </a:r>
            <a:endParaRPr lang="en-US" altLang="zh-CN">
              <a:solidFill>
                <a:prstClr val="white"/>
              </a:solidFill>
              <a:latin typeface="微软雅黑" panose="020b0503020204020204" pitchFamily="34" charset="-122"/>
              <a:ea typeface="微软雅黑" panose="020b0503020204020204" pitchFamily="34" charset="-122"/>
            </a:endParaRPr>
          </a:p>
        </p:txBody>
      </p:sp>
      <p:sp>
        <p:nvSpPr>
          <p:cNvPr id="61" name="矩形 2"/>
          <p:cNvSpPr/>
          <p:nvPr/>
        </p:nvSpPr>
        <p:spPr>
          <a:xfrm>
            <a:off x="6397302" y="2996929"/>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a:t>
            </a:r>
            <a:r>
              <a:rPr lang="zh-CN" altLang="en-US" smtClean="0">
                <a:solidFill>
                  <a:prstClr val="white"/>
                </a:solidFill>
                <a:latin typeface="微软雅黑" panose="020b0503020204020204" pitchFamily="34" charset="-122"/>
                <a:ea typeface="微软雅黑" panose="020b0503020204020204" pitchFamily="34" charset="-122"/>
              </a:rPr>
              <a:t>员</a:t>
            </a:r>
            <a:endParaRPr lang="en-US" altLang="zh-CN">
              <a:solidFill>
                <a:prstClr val="white"/>
              </a:solidFill>
              <a:latin typeface="微软雅黑" panose="020b0503020204020204" pitchFamily="34" charset="-122"/>
              <a:ea typeface="微软雅黑" panose="020b0503020204020204" pitchFamily="34" charset="-122"/>
            </a:endParaRPr>
          </a:p>
        </p:txBody>
      </p:sp>
      <p:sp>
        <p:nvSpPr>
          <p:cNvPr id="62" name="矩形 2"/>
          <p:cNvSpPr/>
          <p:nvPr/>
        </p:nvSpPr>
        <p:spPr>
          <a:xfrm>
            <a:off x="3806263" y="3471818"/>
            <a:ext cx="1541759"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solidFill>
                  <a:prstClr val="white"/>
                </a:solidFill>
                <a:latin typeface="微软雅黑" panose="020b0503020204020204" pitchFamily="34" charset="-122"/>
                <a:ea typeface="微软雅黑" panose="020b0503020204020204" pitchFamily="34" charset="-122"/>
              </a:rPr>
              <a:t>委员（质控）</a:t>
            </a:r>
            <a:endParaRPr lang="en-US" altLang="zh-CN">
              <a:solidFill>
                <a:prstClr val="white"/>
              </a:solidFill>
              <a:latin typeface="微软雅黑" panose="020b0503020204020204" pitchFamily="34" charset="-122"/>
              <a:ea typeface="微软雅黑" panose="020b0503020204020204" pitchFamily="34" charset="-122"/>
            </a:endParaRPr>
          </a:p>
        </p:txBody>
      </p:sp>
      <p:sp>
        <p:nvSpPr>
          <p:cNvPr id="65" name="Rounded Rectangle 64"/>
          <p:cNvSpPr/>
          <p:nvPr/>
        </p:nvSpPr>
        <p:spPr>
          <a:xfrm>
            <a:off x="5422900" y="2465065"/>
            <a:ext cx="872719" cy="391941"/>
          </a:xfrm>
          <a:prstGeom prst="round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固薪</a:t>
            </a:r>
            <a:endParaRPr lang="zh-CN" altLang="en-US" sz="1200"/>
          </a:p>
        </p:txBody>
      </p:sp>
      <p:sp>
        <p:nvSpPr>
          <p:cNvPr id="69" name="Rounded Rectangle 68"/>
          <p:cNvSpPr/>
          <p:nvPr/>
        </p:nvSpPr>
        <p:spPr>
          <a:xfrm>
            <a:off x="6410436" y="2465063"/>
            <a:ext cx="872719" cy="391941"/>
          </a:xfrm>
          <a:prstGeom prst="round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目标奖金</a:t>
            </a:r>
            <a:endParaRPr lang="zh-CN" altLang="en-US" sz="1200"/>
          </a:p>
        </p:txBody>
      </p:sp>
      <p:sp>
        <p:nvSpPr>
          <p:cNvPr id="70" name="Rounded Rectangle 69"/>
          <p:cNvSpPr/>
          <p:nvPr/>
        </p:nvSpPr>
        <p:spPr>
          <a:xfrm>
            <a:off x="7354500" y="2465063"/>
            <a:ext cx="1100467" cy="391941"/>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t>津</a:t>
            </a:r>
            <a:r>
              <a:rPr lang="zh-CN" altLang="en-US" sz="1200" smtClean="0"/>
              <a:t>贴</a:t>
            </a:r>
            <a:r>
              <a:rPr lang="en-US" altLang="zh-CN" sz="1200" smtClean="0"/>
              <a:t>+</a:t>
            </a:r>
            <a:r>
              <a:rPr lang="zh-CN" altLang="en-US" sz="1200" smtClean="0"/>
              <a:t>分红权</a:t>
            </a:r>
            <a:endParaRPr lang="zh-CN" altLang="en-US" sz="1200"/>
          </a:p>
        </p:txBody>
      </p:sp>
      <p:sp>
        <p:nvSpPr>
          <p:cNvPr id="71" name="Rectangle 70"/>
          <p:cNvSpPr/>
          <p:nvPr/>
        </p:nvSpPr>
        <p:spPr>
          <a:xfrm>
            <a:off x="5358983" y="2422210"/>
            <a:ext cx="1995517" cy="529976"/>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2" name="Right Arrow 71"/>
          <p:cNvSpPr/>
          <p:nvPr/>
        </p:nvSpPr>
        <p:spPr>
          <a:xfrm rot="16200000">
            <a:off x="6151849" y="2132448"/>
            <a:ext cx="427560" cy="431800"/>
          </a:xfrm>
          <a:prstGeom prst="rightArrow">
            <a:avLst/>
          </a:prstGeom>
          <a:solidFill>
            <a:srgbClr val="C00000"/>
          </a:solidFill>
        </p:spPr>
        <p:style>
          <a:lnRef idx="3">
            <a:schemeClr val="lt1"/>
          </a:lnRef>
          <a:fillRef idx="1">
            <a:schemeClr val="accent4"/>
          </a:fillRef>
          <a:effectRef idx="1">
            <a:schemeClr val="accent4"/>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3" name="Right Arrow 72"/>
          <p:cNvSpPr/>
          <p:nvPr/>
        </p:nvSpPr>
        <p:spPr>
          <a:xfrm rot="5400000">
            <a:off x="8361965" y="2477923"/>
            <a:ext cx="427560" cy="431800"/>
          </a:xfrm>
          <a:prstGeom prst="rightArrow">
            <a:avLst/>
          </a:prstGeom>
          <a:solidFill>
            <a:srgbClr val="C00000"/>
          </a:solidFill>
        </p:spPr>
        <p:style>
          <a:lnRef idx="3">
            <a:schemeClr val="lt1"/>
          </a:lnRef>
          <a:fillRef idx="1">
            <a:schemeClr val="accent4"/>
          </a:fillRef>
          <a:effectRef idx="1">
            <a:schemeClr val="accent4"/>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TextBox 83"/>
          <p:cNvSpPr txBox="1"/>
          <p:nvPr/>
        </p:nvSpPr>
        <p:spPr>
          <a:xfrm>
            <a:off x="6611798" y="2059570"/>
            <a:ext cx="1425654"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公司承担</a:t>
            </a:r>
            <a:endParaRPr lang="zh-CN" altLang="en-US" sz="1400"/>
          </a:p>
        </p:txBody>
      </p:sp>
      <p:sp>
        <p:nvSpPr>
          <p:cNvPr id="85" name="TextBox 84"/>
          <p:cNvSpPr txBox="1"/>
          <p:nvPr/>
        </p:nvSpPr>
        <p:spPr>
          <a:xfrm>
            <a:off x="8138028" y="2148310"/>
            <a:ext cx="1425654"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t>平</a:t>
            </a:r>
            <a:r>
              <a:rPr lang="zh-CN" altLang="en-US" sz="1400" smtClean="0"/>
              <a:t>台承担</a:t>
            </a:r>
            <a:endParaRPr lang="zh-CN" altLang="en-US" sz="1400"/>
          </a:p>
        </p:txBody>
      </p:sp>
      <p:sp>
        <p:nvSpPr>
          <p:cNvPr id="86" name="TextBox 85"/>
          <p:cNvSpPr txBox="1"/>
          <p:nvPr/>
        </p:nvSpPr>
        <p:spPr>
          <a:xfrm>
            <a:off x="7344798" y="357314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业务协同</a:t>
            </a:r>
            <a:endParaRPr lang="zh-CN" altLang="en-US">
              <a:latin typeface="微软雅黑" panose="020b0503020204020204" pitchFamily="34" charset="-122"/>
              <a:ea typeface="微软雅黑" panose="020b0503020204020204" pitchFamily="34" charset="-122"/>
            </a:endParaRPr>
          </a:p>
        </p:txBody>
      </p:sp>
      <p:sp>
        <p:nvSpPr>
          <p:cNvPr id="87" name="Rectangle 86"/>
          <p:cNvSpPr/>
          <p:nvPr/>
        </p:nvSpPr>
        <p:spPr>
          <a:xfrm>
            <a:off x="6468955" y="3413369"/>
            <a:ext cx="2436350" cy="546235"/>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8" name="Rounded Rectangle 87"/>
          <p:cNvSpPr/>
          <p:nvPr/>
        </p:nvSpPr>
        <p:spPr>
          <a:xfrm>
            <a:off x="6538717" y="3468128"/>
            <a:ext cx="530103" cy="391941"/>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固薪</a:t>
            </a:r>
            <a:endParaRPr lang="zh-CN" altLang="en-US" sz="1200"/>
          </a:p>
        </p:txBody>
      </p:sp>
      <p:sp>
        <p:nvSpPr>
          <p:cNvPr id="91" name="Rounded Rectangle 90"/>
          <p:cNvSpPr/>
          <p:nvPr/>
        </p:nvSpPr>
        <p:spPr>
          <a:xfrm>
            <a:off x="7121582" y="3452813"/>
            <a:ext cx="925318" cy="391941"/>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项目奖金</a:t>
            </a:r>
            <a:endParaRPr lang="zh-CN" altLang="en-US" sz="1200"/>
          </a:p>
        </p:txBody>
      </p:sp>
      <p:sp>
        <p:nvSpPr>
          <p:cNvPr id="92" name="Rounded Rectangle 91"/>
          <p:cNvSpPr/>
          <p:nvPr/>
        </p:nvSpPr>
        <p:spPr>
          <a:xfrm>
            <a:off x="8099662" y="3452475"/>
            <a:ext cx="721221" cy="391941"/>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t>津贴</a:t>
            </a:r>
            <a:r>
              <a:rPr lang="en-US" altLang="zh-CN" sz="1200"/>
              <a:t>+</a:t>
            </a:r>
            <a:r>
              <a:rPr lang="zh-CN" altLang="en-US" sz="1200" smtClean="0"/>
              <a:t>分</a:t>
            </a:r>
            <a:r>
              <a:rPr lang="zh-CN" altLang="en-US" sz="1200"/>
              <a:t>红权</a:t>
            </a:r>
          </a:p>
        </p:txBody>
      </p:sp>
      <p:sp>
        <p:nvSpPr>
          <p:cNvPr id="93" name="TextBox 92"/>
          <p:cNvSpPr txBox="1"/>
          <p:nvPr/>
        </p:nvSpPr>
        <p:spPr>
          <a:xfrm>
            <a:off x="6582330" y="3913458"/>
            <a:ext cx="1425654"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t>平</a:t>
            </a:r>
            <a:r>
              <a:rPr lang="zh-CN" altLang="en-US" sz="1400" smtClean="0"/>
              <a:t>台承担</a:t>
            </a:r>
            <a:endParaRPr lang="zh-CN" altLang="en-US" sz="1400"/>
          </a:p>
        </p:txBody>
      </p:sp>
      <p:sp>
        <p:nvSpPr>
          <p:cNvPr id="95" name="Rectangle 94"/>
          <p:cNvSpPr/>
          <p:nvPr/>
        </p:nvSpPr>
        <p:spPr>
          <a:xfrm>
            <a:off x="1274118" y="4197029"/>
            <a:ext cx="6891982" cy="1740862"/>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委</a:t>
            </a:r>
            <a:r>
              <a:rPr lang="zh-CN" altLang="en-US" sz="1400">
                <a:latin typeface="微软雅黑" panose="020b0503020204020204" pitchFamily="34" charset="-122"/>
                <a:ea typeface="微软雅黑" panose="020b0503020204020204" pitchFamily="34" charset="-122"/>
              </a:rPr>
              <a:t>员</a:t>
            </a:r>
            <a:r>
              <a:rPr lang="zh-CN" altLang="en-US" sz="1400" smtClean="0">
                <a:latin typeface="微软雅黑" panose="020b0503020204020204" pitchFamily="34" charset="-122"/>
                <a:ea typeface="微软雅黑" panose="020b0503020204020204" pitchFamily="34" charset="-122"/>
              </a:rPr>
              <a:t>会主任薪酬</a:t>
            </a:r>
            <a:r>
              <a:rPr lang="en-US" altLang="zh-CN" sz="1400" smtClean="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固薪</a:t>
            </a:r>
            <a:r>
              <a:rPr lang="en-US" altLang="zh-CN" sz="1400" smtClean="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管理津贴</a:t>
            </a:r>
            <a:r>
              <a:rPr lang="en-US" altLang="zh-CN" sz="1400" smtClean="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目标奖</a:t>
            </a:r>
            <a:r>
              <a:rPr lang="en-US" altLang="zh-CN" sz="1400" smtClean="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分红权</a:t>
            </a:r>
            <a:endParaRPr lang="en-US" altLang="zh-CN" sz="1400" smtClean="0">
              <a:latin typeface="微软雅黑" panose="020b0503020204020204" pitchFamily="34" charset="-122"/>
              <a:ea typeface="微软雅黑" panose="020b0503020204020204" pitchFamily="34" charset="-122"/>
            </a:endParaRPr>
          </a:p>
          <a:p>
            <a:r>
              <a:rPr lang="en-US" altLang="zh-CN" sz="140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                               </a:t>
            </a:r>
            <a:r>
              <a:rPr lang="zh-CN" altLang="en-US" sz="1400" smtClean="0">
                <a:latin typeface="微软雅黑" panose="020b0503020204020204" pitchFamily="34" charset="-122"/>
                <a:ea typeface="微软雅黑" panose="020b0503020204020204" pitchFamily="34" charset="-122"/>
              </a:rPr>
              <a:t>其中：固薪与目标奖来自公司，管理津贴与分红来自平台</a:t>
            </a:r>
            <a:endParaRPr lang="en-US" altLang="zh-CN" sz="14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委员会成员薪酬</a:t>
            </a:r>
            <a:r>
              <a:rPr lang="en-US" altLang="zh-CN" sz="1400" smtClean="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固薪</a:t>
            </a:r>
            <a:r>
              <a:rPr lang="en-US" altLang="zh-CN" sz="1400" smtClean="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管理津贴</a:t>
            </a:r>
            <a:r>
              <a:rPr lang="en-US" altLang="zh-CN" sz="1400" smtClean="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项目奖</a:t>
            </a:r>
            <a:r>
              <a:rPr lang="en-US" altLang="zh-CN" sz="1400" smtClean="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分红权</a:t>
            </a:r>
            <a:endParaRPr lang="en-US" altLang="zh-CN" sz="1400" smtClean="0">
              <a:latin typeface="微软雅黑" panose="020b0503020204020204" pitchFamily="34" charset="-122"/>
              <a:ea typeface="微软雅黑" panose="020b0503020204020204" pitchFamily="34" charset="-122"/>
            </a:endParaRPr>
          </a:p>
          <a:p>
            <a:r>
              <a:rPr lang="en-US" altLang="zh-CN" sz="140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                               </a:t>
            </a:r>
            <a:r>
              <a:rPr lang="zh-CN" altLang="en-US" sz="1400" smtClean="0">
                <a:latin typeface="微软雅黑" panose="020b0503020204020204" pitchFamily="34" charset="-122"/>
                <a:ea typeface="微软雅黑" panose="020b0503020204020204" pitchFamily="34" charset="-122"/>
              </a:rPr>
              <a:t>其</a:t>
            </a:r>
            <a:r>
              <a:rPr lang="zh-CN" altLang="en-US" sz="1400">
                <a:latin typeface="微软雅黑" panose="020b0503020204020204" pitchFamily="34" charset="-122"/>
                <a:ea typeface="微软雅黑" panose="020b0503020204020204" pitchFamily="34" charset="-122"/>
              </a:rPr>
              <a:t>中</a:t>
            </a:r>
            <a:r>
              <a:rPr lang="zh-CN" altLang="en-US" sz="1400" smtClean="0">
                <a:latin typeface="微软雅黑" panose="020b0503020204020204" pitchFamily="34" charset="-122"/>
                <a:ea typeface="微软雅黑" panose="020b0503020204020204" pitchFamily="34" charset="-122"/>
              </a:rPr>
              <a:t>：所有项目都来自于平台</a:t>
            </a:r>
            <a:endParaRPr lang="en-US" altLang="zh-CN" sz="1400" smtClean="0">
              <a:latin typeface="微软雅黑" panose="020b0503020204020204" pitchFamily="34" charset="-122"/>
              <a:ea typeface="微软雅黑" panose="020b0503020204020204" pitchFamily="34" charset="-122"/>
            </a:endParaRPr>
          </a:p>
          <a:p>
            <a:endParaRPr lang="en-US" altLang="zh-CN" sz="1400" smtClean="0">
              <a:latin typeface="微软雅黑" panose="020b0503020204020204" pitchFamily="34" charset="-122"/>
              <a:ea typeface="微软雅黑" panose="020b0503020204020204" pitchFamily="34" charset="-122"/>
            </a:endParaRPr>
          </a:p>
          <a:p>
            <a:endParaRPr lang="en-US" altLang="zh-CN" sz="1400" smtClean="0">
              <a:latin typeface="微软雅黑" panose="020b0503020204020204" pitchFamily="34" charset="-122"/>
              <a:ea typeface="微软雅黑" panose="020b0503020204020204" pitchFamily="34" charset="-122"/>
            </a:endParaRPr>
          </a:p>
          <a:p>
            <a:endParaRPr lang="en-US" altLang="zh-CN" sz="1400" smtClean="0">
              <a:latin typeface="微软雅黑" panose="020b0503020204020204" pitchFamily="34" charset="-122"/>
              <a:ea typeface="微软雅黑" panose="020b0503020204020204" pitchFamily="34" charset="-122"/>
            </a:endParaRPr>
          </a:p>
        </p:txBody>
      </p:sp>
      <p:graphicFrame>
        <p:nvGraphicFramePr>
          <p:cNvPr id="96" name="Table 95"/>
          <p:cNvGraphicFramePr>
            <a:graphicFrameLocks noGrp="1"/>
          </p:cNvGraphicFramePr>
          <p:nvPr>
            <p:extLst>
              <p:ext uri="{D42A27DB-BD31-4B8C-83A1-F6EECF244321}">
                <p14:modId xmlns:p14="http://schemas.microsoft.com/office/powerpoint/2010/main" val="3086592650"/>
              </p:ext>
            </p:extLst>
          </p:nvPr>
        </p:nvGraphicFramePr>
        <p:xfrm>
          <a:off x="2500158" y="5175339"/>
          <a:ext cx="4220255" cy="1036320"/>
        </p:xfrm>
        <a:graphic>
          <a:graphicData uri="http://schemas.openxmlformats.org/drawingml/2006/table">
            <a:tbl>
              <a:tblPr firstRow="1" bandRow="1">
                <a:tableStyleId>{5C22544A-7EE6-4342-B048-85BDC9FD1C3A}</a:tableStyleId>
              </a:tblPr>
              <a:tblGrid>
                <a:gridCol w="1390573"/>
                <a:gridCol w="1397023"/>
                <a:gridCol w="1432659"/>
              </a:tblGrid>
              <a:tr h="202888">
                <a:tc>
                  <a:txBody>
                    <a:bodyPr vert="horz" wrap="square"/>
                    <a:lstStyle/>
                    <a:p>
                      <a:pPr algn="ctr"/>
                      <a:r>
                        <a:rPr lang="zh-CN" altLang="en-US" sz="1000" smtClean="0"/>
                        <a:t>级别</a:t>
                      </a:r>
                      <a:endParaRPr lang="zh-CN" altLang="en-US" sz="1000"/>
                    </a:p>
                  </a:txBody>
                  <a:tcPr/>
                </a:tc>
                <a:tc>
                  <a:txBody>
                    <a:bodyPr vert="horz" wrap="square"/>
                    <a:lstStyle/>
                    <a:p>
                      <a:pPr algn="ctr"/>
                      <a:r>
                        <a:rPr lang="zh-CN" altLang="en-US" sz="1100" smtClean="0"/>
                        <a:t>管理津贴（元</a:t>
                      </a:r>
                      <a:r>
                        <a:rPr lang="en-US" altLang="zh-CN" sz="1100" smtClean="0"/>
                        <a:t>/</a:t>
                      </a:r>
                      <a:r>
                        <a:rPr lang="zh-CN" altLang="en-US" sz="1100" smtClean="0"/>
                        <a:t>月）</a:t>
                      </a:r>
                      <a:endParaRPr lang="zh-CN" altLang="en-US" sz="1100"/>
                    </a:p>
                  </a:txBody>
                  <a:tcPr/>
                </a:tc>
                <a:tc>
                  <a:txBody>
                    <a:bodyPr vert="horz" wrap="square"/>
                    <a:lstStyle/>
                    <a:p>
                      <a:pPr algn="ctr"/>
                      <a:r>
                        <a:rPr lang="zh-CN" altLang="en-US" sz="1100" smtClean="0"/>
                        <a:t>分红权（年）</a:t>
                      </a:r>
                      <a:endParaRPr lang="zh-CN" altLang="en-US" sz="1100"/>
                    </a:p>
                  </a:txBody>
                  <a:tcPr/>
                </a:tc>
              </a:tr>
              <a:tr h="202888">
                <a:tc>
                  <a:txBody>
                    <a:bodyPr vert="horz" wrap="square"/>
                    <a:lstStyle/>
                    <a:p>
                      <a:pPr algn="ctr"/>
                      <a:r>
                        <a:rPr lang="zh-CN" altLang="en-US" sz="1100" smtClean="0"/>
                        <a:t>主任</a:t>
                      </a:r>
                      <a:endParaRPr lang="zh-CN" altLang="en-US" sz="1100"/>
                    </a:p>
                  </a:txBody>
                  <a:tcPr/>
                </a:tc>
                <a:tc>
                  <a:txBody>
                    <a:bodyPr vert="horz" wrap="square"/>
                    <a:lstStyle/>
                    <a:p>
                      <a:pPr algn="ctr"/>
                      <a:r>
                        <a:rPr lang="en-US" altLang="zh-CN" sz="1100" smtClean="0"/>
                        <a:t>2000</a:t>
                      </a:r>
                      <a:endParaRPr lang="zh-CN" altLang="en-US" sz="1100"/>
                    </a:p>
                  </a:txBody>
                  <a:tcPr/>
                </a:tc>
                <a:tc>
                  <a:txBody>
                    <a:bodyPr vert="horz" wrap="square"/>
                    <a:lstStyle/>
                    <a:p>
                      <a:r>
                        <a:rPr lang="zh-CN" altLang="en-US" sz="1100" smtClean="0"/>
                        <a:t>可分配收入的</a:t>
                      </a:r>
                      <a:r>
                        <a:rPr lang="en-US" altLang="zh-CN" sz="1100" smtClean="0"/>
                        <a:t>5%</a:t>
                      </a:r>
                      <a:endParaRPr lang="zh-CN" altLang="en-US" sz="1100"/>
                    </a:p>
                  </a:txBody>
                  <a:tcPr/>
                </a:tc>
              </a:tr>
              <a:tr h="202888">
                <a:tc>
                  <a:txBody>
                    <a:bodyPr vert="horz" wrap="square"/>
                    <a:lstStyle/>
                    <a:p>
                      <a:pPr algn="ctr"/>
                      <a:r>
                        <a:rPr lang="zh-CN" altLang="en-US" sz="1100" smtClean="0"/>
                        <a:t>副主任</a:t>
                      </a:r>
                      <a:endParaRPr lang="zh-CN" altLang="en-US" sz="1100"/>
                    </a:p>
                  </a:txBody>
                  <a:tcPr/>
                </a:tc>
                <a:tc>
                  <a:txBody>
                    <a:bodyPr vert="horz" wrap="square"/>
                    <a:lstStyle/>
                    <a:p>
                      <a:pPr algn="ctr"/>
                      <a:r>
                        <a:rPr lang="en-US" altLang="zh-CN" sz="1100" smtClean="0"/>
                        <a:t>1500</a:t>
                      </a:r>
                      <a:endParaRPr lang="zh-CN" altLang="en-US" sz="1100"/>
                    </a:p>
                  </a:txBody>
                  <a:tcPr/>
                </a:tc>
                <a:tc>
                  <a:txBody>
                    <a:bodyPr vert="horz" wrap="square"/>
                    <a:lstStyle/>
                    <a:p>
                      <a:r>
                        <a:rPr lang="zh-CN" altLang="en-US" sz="1100" smtClean="0"/>
                        <a:t>可分配收入的</a:t>
                      </a:r>
                      <a:r>
                        <a:rPr lang="en-US" altLang="zh-CN" sz="1100" smtClean="0"/>
                        <a:t>3%</a:t>
                      </a:r>
                      <a:endParaRPr lang="zh-CN" altLang="en-US" sz="1100"/>
                    </a:p>
                  </a:txBody>
                  <a:tcPr/>
                </a:tc>
              </a:tr>
              <a:tr h="202888">
                <a:tc>
                  <a:txBody>
                    <a:bodyPr vert="horz" wrap="square"/>
                    <a:lstStyle/>
                    <a:p>
                      <a:pPr algn="ctr"/>
                      <a:r>
                        <a:rPr lang="zh-CN" altLang="en-US" sz="1100" smtClean="0"/>
                        <a:t>委员</a:t>
                      </a:r>
                      <a:endParaRPr lang="zh-CN" altLang="en-US" sz="1100"/>
                    </a:p>
                  </a:txBody>
                  <a:tcPr/>
                </a:tc>
                <a:tc>
                  <a:txBody>
                    <a:bodyPr vert="horz" wrap="square"/>
                    <a:lstStyle/>
                    <a:p>
                      <a:pPr algn="ctr"/>
                      <a:r>
                        <a:rPr lang="en-US" altLang="zh-CN" sz="1100" smtClean="0"/>
                        <a:t>1000</a:t>
                      </a:r>
                      <a:endParaRPr lang="zh-CN" altLang="en-US" sz="1100"/>
                    </a:p>
                  </a:txBody>
                  <a:tcPr/>
                </a:tc>
                <a:tc>
                  <a:txBody>
                    <a:bodyPr vert="horz" wrap="square"/>
                    <a:lstStyle/>
                    <a:p>
                      <a:r>
                        <a:rPr lang="zh-CN" altLang="en-US" sz="1100" smtClean="0"/>
                        <a:t>可分配收入的</a:t>
                      </a:r>
                      <a:r>
                        <a:rPr lang="en-US" altLang="zh-CN" sz="1100" smtClean="0"/>
                        <a:t>1.5%</a:t>
                      </a:r>
                      <a:endParaRPr lang="zh-CN" altLang="en-US" sz="1100"/>
                    </a:p>
                  </a:txBody>
                  <a:tcPr/>
                </a:tc>
              </a:tr>
            </a:tbl>
          </a:graphicData>
        </a:graphic>
      </p:graphicFrame>
      <p:sp>
        <p:nvSpPr>
          <p:cNvPr id="94" name="Right Arrow 93"/>
          <p:cNvSpPr/>
          <p:nvPr/>
        </p:nvSpPr>
        <p:spPr>
          <a:xfrm rot="5400000">
            <a:off x="6290733" y="3822059"/>
            <a:ext cx="427560" cy="431800"/>
          </a:xfrm>
          <a:prstGeom prst="rightArrow">
            <a:avLst/>
          </a:prstGeom>
          <a:solidFill>
            <a:srgbClr val="C00000"/>
          </a:solidFill>
        </p:spPr>
        <p:style>
          <a:lnRef idx="3">
            <a:schemeClr val="lt1"/>
          </a:lnRef>
          <a:fillRef idx="1">
            <a:schemeClr val="accent4"/>
          </a:fillRef>
          <a:effectRef idx="1">
            <a:schemeClr val="accent4"/>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Oval 4"/>
          <p:cNvSpPr/>
          <p:nvPr/>
        </p:nvSpPr>
        <p:spPr>
          <a:xfrm>
            <a:off x="-1120597" y="1879955"/>
            <a:ext cx="3415807" cy="11051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收入标准</a:t>
            </a:r>
            <a:r>
              <a:rPr lang="en-US" altLang="zh-CN" smtClean="0"/>
              <a:t>+</a:t>
            </a:r>
            <a:r>
              <a:rPr lang="zh-CN" altLang="en-US"/>
              <a:t>平</a:t>
            </a:r>
            <a:r>
              <a:rPr lang="zh-CN" altLang="en-US" smtClean="0"/>
              <a:t>台里的人</a:t>
            </a:r>
            <a:endParaRPr lang="zh-CN" altLang="en-US"/>
          </a:p>
        </p:txBody>
      </p:sp>
    </p:spTree>
    <p:extLst>
      <p:ext uri="{BB962C8B-B14F-4D97-AF65-F5344CB8AC3E}">
        <p14:creationId xmlns:p14="http://schemas.microsoft.com/office/powerpoint/2010/main" val="2849045304"/>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投行</a:t>
            </a:r>
            <a:r>
              <a:rPr lang="en-US" altLang="zh-CN" smtClean="0">
                <a:latin typeface="微软雅黑" panose="020b0503020204020204" pitchFamily="34" charset="-122"/>
                <a:ea typeface="微软雅黑" panose="020b0503020204020204" pitchFamily="34" charset="-122"/>
              </a:rPr>
              <a:t>2.0</a:t>
            </a:r>
            <a:r>
              <a:rPr lang="zh-CN" altLang="en-US"/>
              <a:t>承</a:t>
            </a:r>
            <a:r>
              <a:rPr lang="zh-CN" altLang="en-US" smtClean="0"/>
              <a:t>揽</a:t>
            </a:r>
            <a:r>
              <a:rPr lang="en-US" altLang="zh-CN" smtClean="0"/>
              <a:t>/</a:t>
            </a:r>
            <a:r>
              <a:rPr lang="zh-CN" altLang="en-US" smtClean="0"/>
              <a:t>承做的</a:t>
            </a:r>
            <a:r>
              <a:rPr lang="zh-CN" altLang="en-US"/>
              <a:t>运作</a:t>
            </a:r>
            <a:endParaRPr lang="zh-CN" altLang="en-US">
              <a:latin typeface="微软雅黑" panose="020b0503020204020204" pitchFamily="34" charset="-122"/>
              <a:ea typeface="微软雅黑" panose="020b0503020204020204" pitchFamily="34" charset="-122"/>
            </a:endParaRPr>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14</a:t>
            </a:fld>
            <a:endParaRPr lang="en-US">
              <a:solidFill>
                <a:prstClr val="black"/>
              </a:solidFill>
            </a:endParaRPr>
          </a:p>
        </p:txBody>
      </p:sp>
      <p:sp>
        <p:nvSpPr>
          <p:cNvPr id="9" name="Rectangle 8"/>
          <p:cNvSpPr/>
          <p:nvPr/>
        </p:nvSpPr>
        <p:spPr>
          <a:xfrm>
            <a:off x="2403049" y="1339716"/>
            <a:ext cx="4297698"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公司</a:t>
            </a:r>
          </a:p>
        </p:txBody>
      </p:sp>
      <p:sp>
        <p:nvSpPr>
          <p:cNvPr id="10" name="矩形 2"/>
          <p:cNvSpPr/>
          <p:nvPr/>
        </p:nvSpPr>
        <p:spPr>
          <a:xfrm>
            <a:off x="2403047" y="1945111"/>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企业金融服务决策委</a:t>
            </a:r>
            <a:r>
              <a:rPr lang="zh-CN" altLang="en-US">
                <a:latin typeface="微软雅黑" panose="020b0503020204020204" pitchFamily="34" charset="-122"/>
                <a:ea typeface="微软雅黑" panose="020b0503020204020204" pitchFamily="34" charset="-122"/>
              </a:rPr>
              <a:t>员会</a:t>
            </a:r>
            <a:endParaRPr lang="en-US">
              <a:latin typeface="微软雅黑" panose="020b0503020204020204" pitchFamily="34" charset="-122"/>
              <a:ea typeface="微软雅黑" panose="020b0503020204020204" pitchFamily="34" charset="-122"/>
            </a:endParaRPr>
          </a:p>
        </p:txBody>
      </p:sp>
      <p:sp>
        <p:nvSpPr>
          <p:cNvPr id="11" name="Rectangle 10"/>
          <p:cNvSpPr/>
          <p:nvPr/>
        </p:nvSpPr>
        <p:spPr>
          <a:xfrm>
            <a:off x="1496984" y="2637333"/>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1</a:t>
            </a:r>
            <a:endParaRPr lang="zh-CN" altLang="en-US">
              <a:latin typeface="微软雅黑" panose="020b0503020204020204" pitchFamily="34" charset="-122"/>
              <a:ea typeface="微软雅黑" panose="020b0503020204020204" pitchFamily="34" charset="-122"/>
            </a:endParaRPr>
          </a:p>
        </p:txBody>
      </p:sp>
      <p:sp>
        <p:nvSpPr>
          <p:cNvPr id="12" name="Rectangle 11"/>
          <p:cNvSpPr/>
          <p:nvPr/>
        </p:nvSpPr>
        <p:spPr>
          <a:xfrm>
            <a:off x="2278115" y="264069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2</a:t>
            </a:r>
            <a:endParaRPr lang="zh-CN" altLang="en-US">
              <a:latin typeface="微软雅黑" panose="020b0503020204020204" pitchFamily="34" charset="-122"/>
              <a:ea typeface="微软雅黑" panose="020b0503020204020204" pitchFamily="34" charset="-122"/>
            </a:endParaRPr>
          </a:p>
        </p:txBody>
      </p:sp>
      <p:sp>
        <p:nvSpPr>
          <p:cNvPr id="19" name="Rectangle 18"/>
          <p:cNvSpPr/>
          <p:nvPr/>
        </p:nvSpPr>
        <p:spPr>
          <a:xfrm>
            <a:off x="3069769" y="2640692"/>
            <a:ext cx="712180" cy="887215"/>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事</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业</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部</a:t>
            </a:r>
            <a:endParaRPr lang="zh-CN" altLang="en-US">
              <a:latin typeface="微软雅黑" panose="020b0503020204020204" pitchFamily="34" charset="-122"/>
              <a:ea typeface="微软雅黑" panose="020b0503020204020204" pitchFamily="34" charset="-122"/>
            </a:endParaRPr>
          </a:p>
        </p:txBody>
      </p:sp>
      <p:sp>
        <p:nvSpPr>
          <p:cNvPr id="22" name="矩形 2"/>
          <p:cNvSpPr/>
          <p:nvPr/>
        </p:nvSpPr>
        <p:spPr>
          <a:xfrm>
            <a:off x="3861423" y="2631460"/>
            <a:ext cx="986299" cy="89896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资本</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市场部</a:t>
            </a:r>
            <a:endParaRPr lang="en-US">
              <a:latin typeface="微软雅黑" panose="020b0503020204020204" pitchFamily="34" charset="-122"/>
              <a:ea typeface="微软雅黑" panose="020b0503020204020204" pitchFamily="34" charset="-122"/>
            </a:endParaRPr>
          </a:p>
        </p:txBody>
      </p:sp>
      <p:sp>
        <p:nvSpPr>
          <p:cNvPr id="23" name="矩形 2"/>
          <p:cNvSpPr/>
          <p:nvPr/>
        </p:nvSpPr>
        <p:spPr>
          <a:xfrm>
            <a:off x="4927196" y="2640690"/>
            <a:ext cx="986299" cy="89992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质控</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内核</a:t>
            </a:r>
            <a:endParaRPr lang="en-US">
              <a:latin typeface="微软雅黑" panose="020b0503020204020204" pitchFamily="34" charset="-122"/>
              <a:ea typeface="微软雅黑" panose="020b0503020204020204" pitchFamily="34" charset="-122"/>
            </a:endParaRPr>
          </a:p>
        </p:txBody>
      </p:sp>
      <p:sp>
        <p:nvSpPr>
          <p:cNvPr id="24" name="矩形 2"/>
          <p:cNvSpPr/>
          <p:nvPr/>
        </p:nvSpPr>
        <p:spPr>
          <a:xfrm>
            <a:off x="5992969" y="2646267"/>
            <a:ext cx="986299" cy="90368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运营</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管理</a:t>
            </a:r>
            <a:endParaRPr lang="en-US">
              <a:latin typeface="微软雅黑" panose="020b0503020204020204" pitchFamily="34" charset="-122"/>
              <a:ea typeface="微软雅黑" panose="020b0503020204020204" pitchFamily="34" charset="-122"/>
            </a:endParaRPr>
          </a:p>
        </p:txBody>
      </p:sp>
      <p:sp>
        <p:nvSpPr>
          <p:cNvPr id="29" name="Rectangle 28"/>
          <p:cNvSpPr/>
          <p:nvPr/>
        </p:nvSpPr>
        <p:spPr>
          <a:xfrm>
            <a:off x="7058742" y="265340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多</a:t>
            </a:r>
            <a:r>
              <a:rPr lang="zh-CN" altLang="en-US" smtClean="0">
                <a:latin typeface="微软雅黑" panose="020b0503020204020204" pitchFamily="34" charset="-122"/>
                <a:ea typeface="微软雅黑" panose="020b0503020204020204" pitchFamily="34" charset="-122"/>
              </a:rPr>
              <a:t>元投资基金</a:t>
            </a:r>
            <a:endParaRPr lang="zh-CN" altLang="en-US">
              <a:latin typeface="微软雅黑" panose="020b0503020204020204" pitchFamily="34" charset="-122"/>
              <a:ea typeface="微软雅黑" panose="020b0503020204020204" pitchFamily="34" charset="-122"/>
            </a:endParaRPr>
          </a:p>
        </p:txBody>
      </p:sp>
      <p:cxnSp>
        <p:nvCxnSpPr>
          <p:cNvPr id="31" name="Straight Connector 30"/>
          <p:cNvCxnSpPr>
            <a:stCxn id="9" idx="2"/>
            <a:endCxn id="10" idx="0"/>
          </p:cNvCxnSpPr>
          <p:nvPr/>
        </p:nvCxnSpPr>
        <p:spPr>
          <a:xfrm flipH="1">
            <a:off x="4551897" y="1751840"/>
            <a:ext cx="1" cy="193271"/>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10" idx="2"/>
            <a:endCxn id="11" idx="0"/>
          </p:cNvCxnSpPr>
          <p:nvPr/>
        </p:nvCxnSpPr>
        <p:spPr>
          <a:xfrm rot="5400000">
            <a:off x="3062437" y="1147873"/>
            <a:ext cx="280098" cy="26988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10" idx="2"/>
            <a:endCxn id="12" idx="0"/>
          </p:cNvCxnSpPr>
          <p:nvPr/>
        </p:nvCxnSpPr>
        <p:spPr>
          <a:xfrm rot="5400000">
            <a:off x="3451324" y="1540116"/>
            <a:ext cx="283455" cy="191769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0" idx="2"/>
            <a:endCxn id="19" idx="0"/>
          </p:cNvCxnSpPr>
          <p:nvPr/>
        </p:nvCxnSpPr>
        <p:spPr>
          <a:xfrm rot="5400000">
            <a:off x="3847150" y="1935944"/>
            <a:ext cx="283457" cy="112603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10" idx="2"/>
            <a:endCxn id="22" idx="0"/>
          </p:cNvCxnSpPr>
          <p:nvPr/>
        </p:nvCxnSpPr>
        <p:spPr>
          <a:xfrm rot="5400000">
            <a:off x="4316123" y="2395685"/>
            <a:ext cx="274225" cy="19732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0" idx="2"/>
            <a:endCxn id="23" idx="0"/>
          </p:cNvCxnSpPr>
          <p:nvPr/>
        </p:nvCxnSpPr>
        <p:spPr>
          <a:xfrm rot="16200000" flipH="1">
            <a:off x="4844394" y="2064737"/>
            <a:ext cx="283455" cy="86844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0" idx="2"/>
            <a:endCxn id="24" idx="0"/>
          </p:cNvCxnSpPr>
          <p:nvPr/>
        </p:nvCxnSpPr>
        <p:spPr>
          <a:xfrm rot="16200000" flipH="1">
            <a:off x="5374492" y="1534640"/>
            <a:ext cx="289032" cy="1934222"/>
          </a:xfrm>
          <a:prstGeom prst="bentConnector3">
            <a:avLst>
              <a:gd name="adj1" fmla="val 50000"/>
            </a:avLst>
          </a:prstGeom>
          <a:ln>
            <a:solidFill>
              <a:srgbClr val="C0C0C0"/>
            </a:solidFill>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1436560" y="2620868"/>
            <a:ext cx="1572785"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1" name="TextBox 50"/>
          <p:cNvSpPr txBox="1"/>
          <p:nvPr/>
        </p:nvSpPr>
        <p:spPr>
          <a:xfrm>
            <a:off x="1548090" y="3333228"/>
            <a:ext cx="1384129"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人才池</a:t>
            </a:r>
            <a:endParaRPr lang="zh-CN" altLang="en-US" sz="1400">
              <a:latin typeface="微软雅黑" panose="020b0503020204020204" pitchFamily="34" charset="-122"/>
              <a:ea typeface="微软雅黑" panose="020b0503020204020204" pitchFamily="34" charset="-122"/>
            </a:endParaRPr>
          </a:p>
        </p:txBody>
      </p:sp>
      <p:sp>
        <p:nvSpPr>
          <p:cNvPr id="54" name="TextBox 53"/>
          <p:cNvSpPr txBox="1"/>
          <p:nvPr/>
        </p:nvSpPr>
        <p:spPr>
          <a:xfrm>
            <a:off x="5145244" y="3602905"/>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支持</a:t>
            </a:r>
          </a:p>
        </p:txBody>
      </p:sp>
      <p:sp>
        <p:nvSpPr>
          <p:cNvPr id="57" name="Rectangle 56"/>
          <p:cNvSpPr/>
          <p:nvPr/>
        </p:nvSpPr>
        <p:spPr>
          <a:xfrm>
            <a:off x="1274118" y="4197029"/>
            <a:ext cx="6891982" cy="1441771"/>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投行</a:t>
            </a:r>
            <a:r>
              <a:rPr lang="en-US" altLang="zh-CN" sz="1600" smtClean="0">
                <a:latin typeface="微软雅黑" panose="020b0503020204020204" pitchFamily="34" charset="-122"/>
                <a:ea typeface="微软雅黑" panose="020b0503020204020204" pitchFamily="34" charset="-122"/>
              </a:rPr>
              <a:t>2.0</a:t>
            </a:r>
            <a:r>
              <a:rPr lang="zh-CN" altLang="en-US" sz="1600" smtClean="0">
                <a:latin typeface="微软雅黑" panose="020b0503020204020204" pitchFamily="34" charset="-122"/>
                <a:ea typeface="微软雅黑" panose="020b0503020204020204" pitchFamily="34" charset="-122"/>
              </a:rPr>
              <a:t>：</a:t>
            </a:r>
            <a:r>
              <a:rPr lang="en-US" altLang="zh-CN" sz="1600" smtClean="0">
                <a:latin typeface="微软雅黑" panose="020b0503020204020204" pitchFamily="34" charset="-122"/>
                <a:ea typeface="微软雅黑" panose="020b0503020204020204" pitchFamily="34" charset="-122"/>
              </a:rPr>
              <a:t>D</a:t>
            </a:r>
            <a:r>
              <a:rPr lang="zh-CN" altLang="en-US" sz="1600" smtClean="0">
                <a:latin typeface="微软雅黑" panose="020b0503020204020204" pitchFamily="34" charset="-122"/>
                <a:ea typeface="微软雅黑" panose="020b0503020204020204" pitchFamily="34" charset="-122"/>
              </a:rPr>
              <a:t>及以上的员工主要职责为承揽，</a:t>
            </a:r>
            <a:r>
              <a:rPr lang="en-US" altLang="zh-CN" sz="1600" smtClean="0">
                <a:latin typeface="微软雅黑" panose="020b0503020204020204" pitchFamily="34" charset="-122"/>
                <a:ea typeface="微软雅黑" panose="020b0503020204020204" pitchFamily="34" charset="-122"/>
              </a:rPr>
              <a:t>VP</a:t>
            </a:r>
            <a:r>
              <a:rPr lang="zh-CN" altLang="en-US" sz="1600" smtClean="0">
                <a:latin typeface="微软雅黑" panose="020b0503020204020204" pitchFamily="34" charset="-122"/>
                <a:ea typeface="微软雅黑" panose="020b0503020204020204" pitchFamily="34" charset="-122"/>
              </a:rPr>
              <a:t>及以下职责为承做</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运营管理部有权调配人才池中地域合适</a:t>
            </a:r>
            <a:r>
              <a:rPr lang="en-US" altLang="zh-CN" sz="1600" smtClean="0">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空闲</a:t>
            </a:r>
            <a:r>
              <a:rPr lang="en-US" altLang="zh-CN" sz="1600" smtClean="0">
                <a:latin typeface="微软雅黑" panose="020b0503020204020204" pitchFamily="34" charset="-122"/>
                <a:ea typeface="微软雅黑" panose="020b0503020204020204" pitchFamily="34" charset="-122"/>
              </a:rPr>
              <a:t>/</a:t>
            </a:r>
            <a:r>
              <a:rPr lang="zh-CN" altLang="en-US" sz="1600">
                <a:latin typeface="微软雅黑" panose="020b0503020204020204" pitchFamily="34" charset="-122"/>
                <a:ea typeface="微软雅黑" panose="020b0503020204020204" pitchFamily="34" charset="-122"/>
              </a:rPr>
              <a:t>有项</a:t>
            </a:r>
            <a:r>
              <a:rPr lang="zh-CN" altLang="en-US" sz="1600" smtClean="0">
                <a:latin typeface="微软雅黑" panose="020b0503020204020204" pitchFamily="34" charset="-122"/>
                <a:ea typeface="微软雅黑" panose="020b0503020204020204" pitchFamily="34" charset="-122"/>
              </a:rPr>
              <a:t>目经验的</a:t>
            </a:r>
            <a:r>
              <a:rPr lang="en-US" altLang="zh-CN" sz="1600" smtClean="0">
                <a:latin typeface="微软雅黑" panose="020b0503020204020204" pitchFamily="34" charset="-122"/>
                <a:ea typeface="微软雅黑" panose="020b0503020204020204" pitchFamily="34" charset="-122"/>
              </a:rPr>
              <a:t>VP</a:t>
            </a:r>
            <a:r>
              <a:rPr lang="zh-CN" altLang="en-US" sz="1600" smtClean="0">
                <a:latin typeface="微软雅黑" panose="020b0503020204020204" pitchFamily="34" charset="-122"/>
                <a:ea typeface="微软雅黑" panose="020b0503020204020204" pitchFamily="34" charset="-122"/>
              </a:rPr>
              <a:t>及以下人员协助承揽及承做</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事业部按原有方式承揽承做，经委员会批准，可切收入借调人才</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latin typeface="微软雅黑" panose="020b0503020204020204" pitchFamily="34" charset="-122"/>
                <a:ea typeface="微软雅黑" panose="020b0503020204020204" pitchFamily="34" charset="-122"/>
              </a:rPr>
              <a:t>运营</a:t>
            </a:r>
            <a:r>
              <a:rPr lang="zh-CN" altLang="en-US" sz="1600" smtClean="0">
                <a:latin typeface="微软雅黑" panose="020b0503020204020204" pitchFamily="34" charset="-122"/>
                <a:ea typeface="微软雅黑" panose="020b0503020204020204" pitchFamily="34" charset="-122"/>
              </a:rPr>
              <a:t>管理部根据项目统计牵头新平台和场外投资板块协同</a:t>
            </a:r>
            <a:endParaRPr lang="en-US" altLang="zh-CN" sz="1600" smtClean="0">
              <a:latin typeface="微软雅黑" panose="020b0503020204020204" pitchFamily="34" charset="-122"/>
              <a:ea typeface="微软雅黑" panose="020b0503020204020204" pitchFamily="34" charset="-122"/>
            </a:endParaRPr>
          </a:p>
        </p:txBody>
      </p:sp>
      <p:sp>
        <p:nvSpPr>
          <p:cNvPr id="58" name="TextBox 57"/>
          <p:cNvSpPr txBox="1"/>
          <p:nvPr/>
        </p:nvSpPr>
        <p:spPr>
          <a:xfrm>
            <a:off x="170709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项目制核算</a:t>
            </a:r>
            <a:endParaRPr lang="zh-CN" altLang="en-US">
              <a:latin typeface="微软雅黑" panose="020b0503020204020204" pitchFamily="34" charset="-122"/>
              <a:ea typeface="微软雅黑" panose="020b0503020204020204" pitchFamily="34" charset="-122"/>
            </a:endParaRPr>
          </a:p>
        </p:txBody>
      </p:sp>
      <p:sp>
        <p:nvSpPr>
          <p:cNvPr id="59" name="TextBox 58"/>
          <p:cNvSpPr txBox="1"/>
          <p:nvPr/>
        </p:nvSpPr>
        <p:spPr>
          <a:xfrm>
            <a:off x="298332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团队核算</a:t>
            </a:r>
            <a:endParaRPr lang="zh-CN" altLang="en-US">
              <a:latin typeface="微软雅黑" panose="020b0503020204020204" pitchFamily="34" charset="-122"/>
              <a:ea typeface="微软雅黑" panose="020b0503020204020204" pitchFamily="34" charset="-122"/>
            </a:endParaRPr>
          </a:p>
        </p:txBody>
      </p:sp>
      <p:sp>
        <p:nvSpPr>
          <p:cNvPr id="60" name="TextBox 59"/>
          <p:cNvSpPr txBox="1"/>
          <p:nvPr/>
        </p:nvSpPr>
        <p:spPr>
          <a:xfrm>
            <a:off x="1876807" y="2600354"/>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新平台</a:t>
            </a:r>
            <a:endParaRPr lang="zh-CN" altLang="en-US">
              <a:latin typeface="微软雅黑" panose="020b0503020204020204" pitchFamily="34" charset="-122"/>
              <a:ea typeface="微软雅黑" panose="020b0503020204020204" pitchFamily="34" charset="-122"/>
            </a:endParaRPr>
          </a:p>
        </p:txBody>
      </p:sp>
      <p:sp>
        <p:nvSpPr>
          <p:cNvPr id="32" name="Rectangle 31"/>
          <p:cNvSpPr/>
          <p:nvPr/>
        </p:nvSpPr>
        <p:spPr>
          <a:xfrm>
            <a:off x="1256636" y="2420107"/>
            <a:ext cx="4683521" cy="1600409"/>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Rectangle 4"/>
          <p:cNvSpPr/>
          <p:nvPr/>
        </p:nvSpPr>
        <p:spPr>
          <a:xfrm>
            <a:off x="1533713" y="2878943"/>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MD</a:t>
            </a:r>
            <a:endParaRPr lang="zh-CN" altLang="en-US"/>
          </a:p>
        </p:txBody>
      </p:sp>
      <p:sp>
        <p:nvSpPr>
          <p:cNvPr id="34" name="Rectangle 33"/>
          <p:cNvSpPr/>
          <p:nvPr/>
        </p:nvSpPr>
        <p:spPr>
          <a:xfrm>
            <a:off x="2297189" y="2878943"/>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ED</a:t>
            </a:r>
            <a:endParaRPr lang="zh-CN" altLang="en-US"/>
          </a:p>
        </p:txBody>
      </p:sp>
      <p:sp>
        <p:nvSpPr>
          <p:cNvPr id="36" name="Rectangle 35"/>
          <p:cNvSpPr/>
          <p:nvPr/>
        </p:nvSpPr>
        <p:spPr>
          <a:xfrm>
            <a:off x="3112695" y="2888228"/>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ED</a:t>
            </a:r>
            <a:endParaRPr lang="zh-CN" altLang="en-US"/>
          </a:p>
        </p:txBody>
      </p:sp>
      <p:sp>
        <p:nvSpPr>
          <p:cNvPr id="38" name="Rectangle 37"/>
          <p:cNvSpPr/>
          <p:nvPr/>
        </p:nvSpPr>
        <p:spPr>
          <a:xfrm>
            <a:off x="1537539" y="3361436"/>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AS</a:t>
            </a:r>
            <a:endParaRPr lang="zh-CN" altLang="en-US"/>
          </a:p>
        </p:txBody>
      </p:sp>
      <p:sp>
        <p:nvSpPr>
          <p:cNvPr id="42" name="Rectangle 41"/>
          <p:cNvSpPr/>
          <p:nvPr/>
        </p:nvSpPr>
        <p:spPr>
          <a:xfrm>
            <a:off x="2297189" y="3351516"/>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AN</a:t>
            </a:r>
            <a:endParaRPr lang="zh-CN" altLang="en-US"/>
          </a:p>
        </p:txBody>
      </p:sp>
      <p:sp>
        <p:nvSpPr>
          <p:cNvPr id="45" name="Rectangle 44"/>
          <p:cNvSpPr/>
          <p:nvPr/>
        </p:nvSpPr>
        <p:spPr>
          <a:xfrm>
            <a:off x="3111984" y="3236157"/>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AS</a:t>
            </a:r>
            <a:endParaRPr lang="zh-CN" altLang="en-US"/>
          </a:p>
        </p:txBody>
      </p:sp>
      <p:sp>
        <p:nvSpPr>
          <p:cNvPr id="46" name="Rectangle 45"/>
          <p:cNvSpPr/>
          <p:nvPr/>
        </p:nvSpPr>
        <p:spPr>
          <a:xfrm>
            <a:off x="3111984" y="3590778"/>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AS</a:t>
            </a:r>
            <a:endParaRPr lang="zh-CN" altLang="en-US"/>
          </a:p>
        </p:txBody>
      </p:sp>
      <p:sp>
        <p:nvSpPr>
          <p:cNvPr id="40" name="TextBox 39"/>
          <p:cNvSpPr txBox="1"/>
          <p:nvPr/>
        </p:nvSpPr>
        <p:spPr>
          <a:xfrm>
            <a:off x="1523028" y="3566430"/>
            <a:ext cx="1435235"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人才池</a:t>
            </a:r>
            <a:endParaRPr lang="zh-CN" altLang="en-US" sz="1400">
              <a:latin typeface="微软雅黑" panose="020b0503020204020204" pitchFamily="34" charset="-122"/>
              <a:ea typeface="微软雅黑" panose="020b0503020204020204" pitchFamily="34" charset="-122"/>
            </a:endParaRPr>
          </a:p>
        </p:txBody>
      </p:sp>
      <p:cxnSp>
        <p:nvCxnSpPr>
          <p:cNvPr id="21" name="Elbow Connector 20"/>
          <p:cNvCxnSpPr>
            <a:stCxn id="24" idx="2"/>
            <a:endCxn id="40" idx="2"/>
          </p:cNvCxnSpPr>
          <p:nvPr/>
        </p:nvCxnSpPr>
        <p:spPr>
          <a:xfrm rot="5400000">
            <a:off x="4201255" y="1589342"/>
            <a:ext cx="324257" cy="4245473"/>
          </a:xfrm>
          <a:prstGeom prst="bentConnector3">
            <a:avLst>
              <a:gd name="adj1" fmla="val 170500"/>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5" name="Right Arrow 24"/>
          <p:cNvSpPr/>
          <p:nvPr/>
        </p:nvSpPr>
        <p:spPr>
          <a:xfrm rot="16200000">
            <a:off x="1760960" y="3127239"/>
            <a:ext cx="153857" cy="234974"/>
          </a:xfrm>
          <a:prstGeom prst="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Right Arrow 60"/>
          <p:cNvSpPr/>
          <p:nvPr/>
        </p:nvSpPr>
        <p:spPr>
          <a:xfrm rot="16200000">
            <a:off x="2535125" y="3127239"/>
            <a:ext cx="153857" cy="234974"/>
          </a:xfrm>
          <a:prstGeom prst="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6" name="TextBox 25"/>
          <p:cNvSpPr txBox="1"/>
          <p:nvPr/>
        </p:nvSpPr>
        <p:spPr>
          <a:xfrm>
            <a:off x="4285575" y="3764825"/>
            <a:ext cx="1065774"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C00000"/>
                </a:solidFill>
              </a:rPr>
              <a:t>调配权</a:t>
            </a:r>
            <a:endParaRPr lang="zh-CN" altLang="en-US">
              <a:solidFill>
                <a:srgbClr val="C00000"/>
              </a:solidFill>
            </a:endParaRPr>
          </a:p>
        </p:txBody>
      </p:sp>
      <p:sp>
        <p:nvSpPr>
          <p:cNvPr id="27" name="Right Arrow 26"/>
          <p:cNvSpPr/>
          <p:nvPr/>
        </p:nvSpPr>
        <p:spPr>
          <a:xfrm rot="19779789">
            <a:off x="2948779" y="3441974"/>
            <a:ext cx="213969" cy="247562"/>
          </a:xfrm>
          <a:prstGeom prst="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TextBox 27"/>
          <p:cNvSpPr txBox="1"/>
          <p:nvPr/>
        </p:nvSpPr>
        <p:spPr>
          <a:xfrm>
            <a:off x="1890035" y="2522494"/>
            <a:ext cx="1076527"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t>新平台</a:t>
            </a:r>
            <a:endParaRPr lang="zh-CN" altLang="en-US" sz="1600"/>
          </a:p>
        </p:txBody>
      </p:sp>
      <p:sp>
        <p:nvSpPr>
          <p:cNvPr id="63" name="TextBox 62"/>
          <p:cNvSpPr txBox="1"/>
          <p:nvPr/>
        </p:nvSpPr>
        <p:spPr>
          <a:xfrm>
            <a:off x="3031522" y="2535870"/>
            <a:ext cx="1076527"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t>事业部</a:t>
            </a:r>
            <a:endParaRPr lang="zh-CN" altLang="en-US" sz="1600"/>
          </a:p>
        </p:txBody>
      </p:sp>
      <p:sp>
        <p:nvSpPr>
          <p:cNvPr id="70" name="Rectangle 69"/>
          <p:cNvSpPr/>
          <p:nvPr/>
        </p:nvSpPr>
        <p:spPr>
          <a:xfrm>
            <a:off x="7801913" y="265339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场外市场</a:t>
            </a:r>
            <a:endParaRPr lang="zh-CN" altLang="en-US">
              <a:latin typeface="微软雅黑" panose="020b0503020204020204" pitchFamily="34" charset="-122"/>
              <a:ea typeface="微软雅黑" panose="020b0503020204020204" pitchFamily="34" charset="-122"/>
            </a:endParaRPr>
          </a:p>
        </p:txBody>
      </p:sp>
      <p:sp>
        <p:nvSpPr>
          <p:cNvPr id="74" name="TextBox 73"/>
          <p:cNvSpPr txBox="1"/>
          <p:nvPr/>
        </p:nvSpPr>
        <p:spPr>
          <a:xfrm>
            <a:off x="5244113" y="3060346"/>
            <a:ext cx="1364331"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C00000"/>
                </a:solidFill>
              </a:rPr>
              <a:t>协调窗口</a:t>
            </a:r>
            <a:endParaRPr lang="zh-CN" altLang="en-US">
              <a:solidFill>
                <a:srgbClr val="C00000"/>
              </a:solidFill>
            </a:endParaRPr>
          </a:p>
        </p:txBody>
      </p:sp>
      <p:cxnSp>
        <p:nvCxnSpPr>
          <p:cNvPr id="90" name="Elbow Connector 89"/>
          <p:cNvCxnSpPr/>
          <p:nvPr/>
        </p:nvCxnSpPr>
        <p:spPr>
          <a:xfrm rot="16200000" flipH="1">
            <a:off x="5019471" y="-78164"/>
            <a:ext cx="98374" cy="5374536"/>
          </a:xfrm>
          <a:prstGeom prst="bentConnector3">
            <a:avLst>
              <a:gd name="adj1" fmla="val -77459"/>
            </a:avLst>
          </a:prstGeom>
          <a:ln w="28575">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98" name="TextBox 97"/>
          <p:cNvSpPr txBox="1"/>
          <p:nvPr/>
        </p:nvSpPr>
        <p:spPr>
          <a:xfrm>
            <a:off x="4432753" y="2519155"/>
            <a:ext cx="1412213"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C00000"/>
                </a:solidFill>
              </a:rPr>
              <a:t>项目输入</a:t>
            </a:r>
            <a:endParaRPr lang="zh-CN" altLang="en-US">
              <a:solidFill>
                <a:srgbClr val="C00000"/>
              </a:solidFill>
            </a:endParaRPr>
          </a:p>
        </p:txBody>
      </p:sp>
      <p:sp>
        <p:nvSpPr>
          <p:cNvPr id="99" name="Rectangle 98"/>
          <p:cNvSpPr/>
          <p:nvPr/>
        </p:nvSpPr>
        <p:spPr>
          <a:xfrm>
            <a:off x="7045590" y="2671668"/>
            <a:ext cx="1514490" cy="1198679"/>
          </a:xfrm>
          <a:prstGeom prst="rect">
            <a:avLst/>
          </a:prstGeom>
          <a:noFill/>
          <a:ln>
            <a:solidFill>
              <a:schemeClr val="bg1">
                <a:lumMod val="8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0" name="Rectangle 99"/>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101" name="Rectangle 100"/>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102" name="Rectangle 101"/>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103" name="Rectangle 102"/>
          <p:cNvSpPr/>
          <p:nvPr/>
        </p:nvSpPr>
        <p:spPr>
          <a:xfrm>
            <a:off x="8247348" y="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 name="Rectangle 103"/>
          <p:cNvSpPr/>
          <p:nvPr/>
        </p:nvSpPr>
        <p:spPr>
          <a:xfrm>
            <a:off x="6405178" y="2540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2650593262"/>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 name="Rectangle 69"/>
          <p:cNvSpPr/>
          <p:nvPr/>
        </p:nvSpPr>
        <p:spPr>
          <a:xfrm>
            <a:off x="7801913" y="265339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场外市场</a:t>
            </a:r>
            <a:endParaRPr lang="zh-CN" altLang="en-US">
              <a:latin typeface="微软雅黑" panose="020b0503020204020204" pitchFamily="34" charset="-122"/>
              <a:ea typeface="微软雅黑" panose="020b0503020204020204" pitchFamily="34" charset="-122"/>
            </a:endParaRPr>
          </a:p>
        </p:txBody>
      </p:sp>
      <p:sp>
        <p:nvSpPr>
          <p:cNvPr id="63" name="TextBox 62"/>
          <p:cNvSpPr txBox="1"/>
          <p:nvPr/>
        </p:nvSpPr>
        <p:spPr>
          <a:xfrm>
            <a:off x="3031522" y="2535870"/>
            <a:ext cx="1076527"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t>事业部</a:t>
            </a:r>
            <a:endParaRPr lang="zh-CN" altLang="en-US" sz="1600"/>
          </a:p>
        </p:txBody>
      </p:sp>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投行</a:t>
            </a:r>
            <a:r>
              <a:rPr lang="en-US" altLang="zh-CN" smtClean="0">
                <a:latin typeface="微软雅黑" panose="020b0503020204020204" pitchFamily="34" charset="-122"/>
                <a:ea typeface="微软雅黑" panose="020b0503020204020204" pitchFamily="34" charset="-122"/>
              </a:rPr>
              <a:t>2.0</a:t>
            </a:r>
            <a:r>
              <a:rPr lang="zh-CN" altLang="en-US" smtClean="0">
                <a:latin typeface="微软雅黑" panose="020b0503020204020204" pitchFamily="34" charset="-122"/>
                <a:ea typeface="微软雅黑" panose="020b0503020204020204" pitchFamily="34" charset="-122"/>
              </a:rPr>
              <a:t>外部人才引进</a:t>
            </a:r>
            <a:endParaRPr lang="zh-CN" altLang="en-US">
              <a:latin typeface="微软雅黑" panose="020b0503020204020204" pitchFamily="34" charset="-122"/>
              <a:ea typeface="微软雅黑" panose="020b0503020204020204" pitchFamily="34" charset="-122"/>
            </a:endParaRPr>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15</a:t>
            </a:fld>
            <a:endParaRPr lang="en-US">
              <a:solidFill>
                <a:prstClr val="black"/>
              </a:solidFill>
            </a:endParaRPr>
          </a:p>
        </p:txBody>
      </p:sp>
      <p:sp>
        <p:nvSpPr>
          <p:cNvPr id="9" name="Rectangle 8"/>
          <p:cNvSpPr/>
          <p:nvPr/>
        </p:nvSpPr>
        <p:spPr>
          <a:xfrm>
            <a:off x="2403049" y="1339716"/>
            <a:ext cx="4297698"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公司</a:t>
            </a:r>
          </a:p>
        </p:txBody>
      </p:sp>
      <p:sp>
        <p:nvSpPr>
          <p:cNvPr id="10" name="矩形 2"/>
          <p:cNvSpPr/>
          <p:nvPr/>
        </p:nvSpPr>
        <p:spPr>
          <a:xfrm>
            <a:off x="2403047" y="1945111"/>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企业金融服务决策委</a:t>
            </a:r>
            <a:r>
              <a:rPr lang="zh-CN" altLang="en-US">
                <a:latin typeface="微软雅黑" panose="020b0503020204020204" pitchFamily="34" charset="-122"/>
                <a:ea typeface="微软雅黑" panose="020b0503020204020204" pitchFamily="34" charset="-122"/>
              </a:rPr>
              <a:t>员会</a:t>
            </a:r>
            <a:endParaRPr lang="en-US">
              <a:latin typeface="微软雅黑" panose="020b0503020204020204" pitchFamily="34" charset="-122"/>
              <a:ea typeface="微软雅黑" panose="020b0503020204020204" pitchFamily="34" charset="-122"/>
            </a:endParaRPr>
          </a:p>
        </p:txBody>
      </p:sp>
      <p:sp>
        <p:nvSpPr>
          <p:cNvPr id="11" name="Rectangle 10"/>
          <p:cNvSpPr/>
          <p:nvPr/>
        </p:nvSpPr>
        <p:spPr>
          <a:xfrm>
            <a:off x="1496984" y="2637333"/>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1</a:t>
            </a:r>
            <a:endParaRPr lang="zh-CN" altLang="en-US">
              <a:latin typeface="微软雅黑" panose="020b0503020204020204" pitchFamily="34" charset="-122"/>
              <a:ea typeface="微软雅黑" panose="020b0503020204020204" pitchFamily="34" charset="-122"/>
            </a:endParaRPr>
          </a:p>
        </p:txBody>
      </p:sp>
      <p:sp>
        <p:nvSpPr>
          <p:cNvPr id="12" name="Rectangle 11"/>
          <p:cNvSpPr/>
          <p:nvPr/>
        </p:nvSpPr>
        <p:spPr>
          <a:xfrm>
            <a:off x="2278115" y="264069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2</a:t>
            </a:r>
            <a:endParaRPr lang="zh-CN" altLang="en-US">
              <a:latin typeface="微软雅黑" panose="020b0503020204020204" pitchFamily="34" charset="-122"/>
              <a:ea typeface="微软雅黑" panose="020b0503020204020204" pitchFamily="34" charset="-122"/>
            </a:endParaRPr>
          </a:p>
        </p:txBody>
      </p:sp>
      <p:sp>
        <p:nvSpPr>
          <p:cNvPr id="19" name="Rectangle 18"/>
          <p:cNvSpPr/>
          <p:nvPr/>
        </p:nvSpPr>
        <p:spPr>
          <a:xfrm>
            <a:off x="3069769" y="2640692"/>
            <a:ext cx="712180" cy="887215"/>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事</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业</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部</a:t>
            </a:r>
            <a:endParaRPr lang="zh-CN" altLang="en-US">
              <a:latin typeface="微软雅黑" panose="020b0503020204020204" pitchFamily="34" charset="-122"/>
              <a:ea typeface="微软雅黑" panose="020b0503020204020204" pitchFamily="34" charset="-122"/>
            </a:endParaRPr>
          </a:p>
        </p:txBody>
      </p:sp>
      <p:sp>
        <p:nvSpPr>
          <p:cNvPr id="22" name="矩形 2"/>
          <p:cNvSpPr/>
          <p:nvPr/>
        </p:nvSpPr>
        <p:spPr>
          <a:xfrm>
            <a:off x="3861423" y="2631460"/>
            <a:ext cx="986299" cy="89896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资本</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市场部</a:t>
            </a:r>
            <a:endParaRPr lang="en-US">
              <a:latin typeface="微软雅黑" panose="020b0503020204020204" pitchFamily="34" charset="-122"/>
              <a:ea typeface="微软雅黑" panose="020b0503020204020204" pitchFamily="34" charset="-122"/>
            </a:endParaRPr>
          </a:p>
        </p:txBody>
      </p:sp>
      <p:sp>
        <p:nvSpPr>
          <p:cNvPr id="23" name="矩形 2"/>
          <p:cNvSpPr/>
          <p:nvPr/>
        </p:nvSpPr>
        <p:spPr>
          <a:xfrm>
            <a:off x="4927196" y="2640690"/>
            <a:ext cx="986299" cy="89992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质控</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内核</a:t>
            </a:r>
            <a:endParaRPr lang="en-US">
              <a:latin typeface="微软雅黑" panose="020b0503020204020204" pitchFamily="34" charset="-122"/>
              <a:ea typeface="微软雅黑" panose="020b0503020204020204" pitchFamily="34" charset="-122"/>
            </a:endParaRPr>
          </a:p>
        </p:txBody>
      </p:sp>
      <p:sp>
        <p:nvSpPr>
          <p:cNvPr id="24" name="矩形 2"/>
          <p:cNvSpPr/>
          <p:nvPr/>
        </p:nvSpPr>
        <p:spPr>
          <a:xfrm>
            <a:off x="5992969" y="2646267"/>
            <a:ext cx="986299" cy="90368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运营</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管理</a:t>
            </a:r>
            <a:endParaRPr lang="en-US">
              <a:latin typeface="微软雅黑" panose="020b0503020204020204" pitchFamily="34" charset="-122"/>
              <a:ea typeface="微软雅黑" panose="020b0503020204020204" pitchFamily="34" charset="-122"/>
            </a:endParaRPr>
          </a:p>
        </p:txBody>
      </p:sp>
      <p:sp>
        <p:nvSpPr>
          <p:cNvPr id="29" name="Rectangle 28"/>
          <p:cNvSpPr/>
          <p:nvPr/>
        </p:nvSpPr>
        <p:spPr>
          <a:xfrm>
            <a:off x="7058742" y="265340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多</a:t>
            </a:r>
            <a:r>
              <a:rPr lang="zh-CN" altLang="en-US" smtClean="0">
                <a:latin typeface="微软雅黑" panose="020b0503020204020204" pitchFamily="34" charset="-122"/>
                <a:ea typeface="微软雅黑" panose="020b0503020204020204" pitchFamily="34" charset="-122"/>
              </a:rPr>
              <a:t>元投资基金</a:t>
            </a:r>
            <a:endParaRPr lang="zh-CN" altLang="en-US">
              <a:latin typeface="微软雅黑" panose="020b0503020204020204" pitchFamily="34" charset="-122"/>
              <a:ea typeface="微软雅黑" panose="020b0503020204020204" pitchFamily="34" charset="-122"/>
            </a:endParaRPr>
          </a:p>
        </p:txBody>
      </p:sp>
      <p:cxnSp>
        <p:nvCxnSpPr>
          <p:cNvPr id="31" name="Straight Connector 30"/>
          <p:cNvCxnSpPr>
            <a:stCxn id="9" idx="2"/>
            <a:endCxn id="10" idx="0"/>
          </p:cNvCxnSpPr>
          <p:nvPr/>
        </p:nvCxnSpPr>
        <p:spPr>
          <a:xfrm flipH="1">
            <a:off x="4551897" y="1751840"/>
            <a:ext cx="1" cy="193271"/>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10" idx="2"/>
            <a:endCxn id="11" idx="0"/>
          </p:cNvCxnSpPr>
          <p:nvPr/>
        </p:nvCxnSpPr>
        <p:spPr>
          <a:xfrm rot="5400000">
            <a:off x="3062437" y="1147873"/>
            <a:ext cx="280098" cy="26988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10" idx="2"/>
            <a:endCxn id="12" idx="0"/>
          </p:cNvCxnSpPr>
          <p:nvPr/>
        </p:nvCxnSpPr>
        <p:spPr>
          <a:xfrm rot="5400000">
            <a:off x="3451324" y="1540116"/>
            <a:ext cx="283455" cy="191769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0" idx="2"/>
            <a:endCxn id="19" idx="0"/>
          </p:cNvCxnSpPr>
          <p:nvPr/>
        </p:nvCxnSpPr>
        <p:spPr>
          <a:xfrm rot="5400000">
            <a:off x="3847150" y="1935944"/>
            <a:ext cx="283457" cy="112603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10" idx="2"/>
            <a:endCxn id="22" idx="0"/>
          </p:cNvCxnSpPr>
          <p:nvPr/>
        </p:nvCxnSpPr>
        <p:spPr>
          <a:xfrm rot="5400000">
            <a:off x="4316123" y="2395685"/>
            <a:ext cx="274225" cy="19732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0" idx="2"/>
            <a:endCxn id="23" idx="0"/>
          </p:cNvCxnSpPr>
          <p:nvPr/>
        </p:nvCxnSpPr>
        <p:spPr>
          <a:xfrm rot="16200000" flipH="1">
            <a:off x="4844394" y="2064737"/>
            <a:ext cx="283455" cy="86844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0" idx="2"/>
            <a:endCxn id="24" idx="0"/>
          </p:cNvCxnSpPr>
          <p:nvPr/>
        </p:nvCxnSpPr>
        <p:spPr>
          <a:xfrm rot="16200000" flipH="1">
            <a:off x="5374492" y="1534640"/>
            <a:ext cx="289032" cy="1934222"/>
          </a:xfrm>
          <a:prstGeom prst="bentConnector3">
            <a:avLst>
              <a:gd name="adj1" fmla="val 50000"/>
            </a:avLst>
          </a:prstGeom>
          <a:ln>
            <a:solidFill>
              <a:srgbClr val="C0C0C0"/>
            </a:solidFill>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1436560" y="2620868"/>
            <a:ext cx="1572785"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4" name="TextBox 53"/>
          <p:cNvSpPr txBox="1"/>
          <p:nvPr/>
        </p:nvSpPr>
        <p:spPr>
          <a:xfrm>
            <a:off x="5145244" y="3602905"/>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支持</a:t>
            </a:r>
          </a:p>
        </p:txBody>
      </p:sp>
      <p:sp>
        <p:nvSpPr>
          <p:cNvPr id="57" name="Rectangle 56"/>
          <p:cNvSpPr/>
          <p:nvPr/>
        </p:nvSpPr>
        <p:spPr>
          <a:xfrm>
            <a:off x="1274118" y="4197029"/>
            <a:ext cx="6891982" cy="1441771"/>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新引进的团队</a:t>
            </a:r>
            <a:r>
              <a:rPr lang="en-US" altLang="zh-CN" sz="1600" smtClean="0">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个人参</a:t>
            </a:r>
            <a:r>
              <a:rPr lang="zh-CN" altLang="en-US" sz="1600">
                <a:latin typeface="微软雅黑" panose="020b0503020204020204" pitchFamily="34" charset="-122"/>
                <a:ea typeface="微软雅黑" panose="020b0503020204020204" pitchFamily="34" charset="-122"/>
              </a:rPr>
              <a:t>照国海投行</a:t>
            </a:r>
            <a:r>
              <a:rPr lang="en-US" altLang="zh-CN" sz="1600">
                <a:latin typeface="微软雅黑" panose="020b0503020204020204" pitchFamily="34" charset="-122"/>
                <a:ea typeface="微软雅黑" panose="020b0503020204020204" pitchFamily="34" charset="-122"/>
              </a:rPr>
              <a:t>MD</a:t>
            </a:r>
            <a:r>
              <a:rPr lang="zh-CN" altLang="en-US" sz="1600">
                <a:latin typeface="微软雅黑" panose="020b0503020204020204" pitchFamily="34" charset="-122"/>
                <a:ea typeface="微软雅黑" panose="020b0503020204020204" pitchFamily="34" charset="-122"/>
              </a:rPr>
              <a:t>标</a:t>
            </a:r>
            <a:r>
              <a:rPr lang="zh-CN" altLang="en-US" sz="1600" smtClean="0">
                <a:latin typeface="微软雅黑" panose="020b0503020204020204" pitchFamily="34" charset="-122"/>
                <a:ea typeface="微软雅黑" panose="020b0503020204020204" pitchFamily="34" charset="-122"/>
              </a:rPr>
              <a:t>准进入新平台，</a:t>
            </a:r>
            <a:r>
              <a:rPr lang="zh-CN" altLang="en-US" sz="1600">
                <a:latin typeface="微软雅黑" panose="020b0503020204020204" pitchFamily="34" charset="-122"/>
                <a:ea typeface="微软雅黑" panose="020b0503020204020204" pitchFamily="34" charset="-122"/>
              </a:rPr>
              <a:t>按照项目制核</a:t>
            </a:r>
            <a:r>
              <a:rPr lang="zh-CN" altLang="en-US" sz="1600" smtClean="0">
                <a:latin typeface="微软雅黑" panose="020b0503020204020204" pitchFamily="34" charset="-122"/>
                <a:ea typeface="微软雅黑" panose="020b0503020204020204" pitchFamily="34" charset="-122"/>
              </a:rPr>
              <a:t>算</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latin typeface="微软雅黑" panose="020b0503020204020204" pitchFamily="34" charset="-122"/>
                <a:ea typeface="微软雅黑" panose="020b0503020204020204" pitchFamily="34" charset="-122"/>
              </a:rPr>
              <a:t>新引进的团队</a:t>
            </a:r>
            <a:r>
              <a:rPr lang="zh-CN" altLang="en-US" sz="1600" smtClean="0">
                <a:latin typeface="微软雅黑" panose="020b0503020204020204" pitchFamily="34" charset="-122"/>
                <a:ea typeface="微软雅黑" panose="020b0503020204020204" pitchFamily="34" charset="-122"/>
              </a:rPr>
              <a:t>如无项</a:t>
            </a:r>
            <a:r>
              <a:rPr lang="zh-CN" altLang="en-US" sz="1600">
                <a:latin typeface="微软雅黑" panose="020b0503020204020204" pitchFamily="34" charset="-122"/>
                <a:ea typeface="微软雅黑" panose="020b0503020204020204" pitchFamily="34" charset="-122"/>
              </a:rPr>
              <a:t>目资</a:t>
            </a:r>
            <a:r>
              <a:rPr lang="zh-CN" altLang="en-US" sz="1600" smtClean="0">
                <a:latin typeface="微软雅黑" panose="020b0503020204020204" pitchFamily="34" charset="-122"/>
                <a:ea typeface="微软雅黑" panose="020b0503020204020204" pitchFamily="34" charset="-122"/>
              </a:rPr>
              <a:t>源，</a:t>
            </a:r>
            <a:r>
              <a:rPr lang="zh-CN" altLang="en-US" sz="1600">
                <a:latin typeface="微软雅黑" panose="020b0503020204020204" pitchFamily="34" charset="-122"/>
                <a:ea typeface="微软雅黑" panose="020b0503020204020204" pitchFamily="34" charset="-122"/>
              </a:rPr>
              <a:t>运营</a:t>
            </a:r>
            <a:r>
              <a:rPr lang="zh-CN" altLang="en-US" sz="1600" smtClean="0">
                <a:latin typeface="微软雅黑" panose="020b0503020204020204" pitchFamily="34" charset="-122"/>
                <a:ea typeface="微软雅黑" panose="020b0503020204020204" pitchFamily="34" charset="-122"/>
              </a:rPr>
              <a:t>管理部拥有人才调配权；新引进的团队如有项目资源可保留小组建制，项目结束后如团队能达成公司的承揽承做指标仍可保留小组建制</a:t>
            </a:r>
            <a:r>
              <a:rPr lang="zh-CN" altLang="en-US" sz="1600">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如新团队无法达成承揽承做指标（月度人才使用率不达标），</a:t>
            </a:r>
            <a:r>
              <a:rPr lang="zh-CN" altLang="en-US" sz="1600">
                <a:latin typeface="微软雅黑" panose="020b0503020204020204" pitchFamily="34" charset="-122"/>
                <a:ea typeface="微软雅黑" panose="020b0503020204020204" pitchFamily="34" charset="-122"/>
              </a:rPr>
              <a:t>运营</a:t>
            </a:r>
            <a:r>
              <a:rPr lang="zh-CN" altLang="en-US" sz="1600" smtClean="0">
                <a:latin typeface="微软雅黑" panose="020b0503020204020204" pitchFamily="34" charset="-122"/>
                <a:ea typeface="微软雅黑" panose="020b0503020204020204" pitchFamily="34" charset="-122"/>
              </a:rPr>
              <a:t>部拥有人员调配权</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latin typeface="微软雅黑" panose="020b0503020204020204" pitchFamily="34" charset="-122"/>
                <a:ea typeface="微软雅黑" panose="020b0503020204020204" pitchFamily="34" charset="-122"/>
              </a:rPr>
              <a:t>运营</a:t>
            </a:r>
            <a:r>
              <a:rPr lang="zh-CN" altLang="en-US" sz="1600" smtClean="0">
                <a:latin typeface="微软雅黑" panose="020b0503020204020204" pitchFamily="34" charset="-122"/>
                <a:ea typeface="微软雅黑" panose="020b0503020204020204" pitchFamily="34" charset="-122"/>
              </a:rPr>
              <a:t>部</a:t>
            </a:r>
            <a:r>
              <a:rPr lang="zh-CN" altLang="en-US" sz="1600">
                <a:latin typeface="微软雅黑" panose="020b0503020204020204" pitchFamily="34" charset="-122"/>
                <a:ea typeface="微软雅黑" panose="020b0503020204020204" pitchFamily="34" charset="-122"/>
              </a:rPr>
              <a:t>年度检视人均营收</a:t>
            </a:r>
            <a:r>
              <a:rPr lang="en-US" altLang="zh-CN" sz="1600">
                <a:latin typeface="微软雅黑" panose="020b0503020204020204" pitchFamily="34" charset="-122"/>
                <a:ea typeface="微软雅黑" panose="020b0503020204020204" pitchFamily="34" charset="-122"/>
              </a:rPr>
              <a:t>/</a:t>
            </a:r>
            <a:r>
              <a:rPr lang="zh-CN" altLang="en-US" sz="1600">
                <a:latin typeface="微软雅黑" panose="020b0503020204020204" pitchFamily="34" charset="-122"/>
                <a:ea typeface="微软雅黑" panose="020b0503020204020204" pitchFamily="34" charset="-122"/>
              </a:rPr>
              <a:t>利润</a:t>
            </a:r>
            <a:r>
              <a:rPr lang="zh-CN" altLang="en-US" sz="1600" smtClean="0">
                <a:latin typeface="微软雅黑" panose="020b0503020204020204" pitchFamily="34" charset="-122"/>
                <a:ea typeface="微软雅黑" panose="020b0503020204020204" pitchFamily="34" charset="-122"/>
              </a:rPr>
              <a:t>，</a:t>
            </a:r>
            <a:r>
              <a:rPr lang="zh-CN" altLang="en-US" sz="1600">
                <a:latin typeface="微软雅黑" panose="020b0503020204020204" pitchFamily="34" charset="-122"/>
                <a:ea typeface="微软雅黑" panose="020b0503020204020204" pitchFamily="34" charset="-122"/>
              </a:rPr>
              <a:t>给</a:t>
            </a:r>
            <a:r>
              <a:rPr lang="zh-CN" altLang="en-US" sz="1600" smtClean="0">
                <a:latin typeface="微软雅黑" panose="020b0503020204020204" pitchFamily="34" charset="-122"/>
                <a:ea typeface="微软雅黑" panose="020b0503020204020204" pitchFamily="34" charset="-122"/>
              </a:rPr>
              <a:t>出来年编制预测以实现战略目标</a:t>
            </a:r>
            <a:endParaRPr lang="en-US" altLang="zh-CN" sz="1600">
              <a:latin typeface="微软雅黑" panose="020b0503020204020204" pitchFamily="34" charset="-122"/>
              <a:ea typeface="微软雅黑" panose="020b0503020204020204" pitchFamily="34" charset="-122"/>
            </a:endParaRPr>
          </a:p>
        </p:txBody>
      </p:sp>
      <p:sp>
        <p:nvSpPr>
          <p:cNvPr id="58" name="TextBox 57"/>
          <p:cNvSpPr txBox="1"/>
          <p:nvPr/>
        </p:nvSpPr>
        <p:spPr>
          <a:xfrm>
            <a:off x="170709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项目制核算</a:t>
            </a:r>
            <a:endParaRPr lang="zh-CN" altLang="en-US">
              <a:latin typeface="微软雅黑" panose="020b0503020204020204" pitchFamily="34" charset="-122"/>
              <a:ea typeface="微软雅黑" panose="020b0503020204020204" pitchFamily="34" charset="-122"/>
            </a:endParaRPr>
          </a:p>
        </p:txBody>
      </p:sp>
      <p:sp>
        <p:nvSpPr>
          <p:cNvPr id="59" name="TextBox 58"/>
          <p:cNvSpPr txBox="1"/>
          <p:nvPr/>
        </p:nvSpPr>
        <p:spPr>
          <a:xfrm>
            <a:off x="298332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团队核算</a:t>
            </a:r>
            <a:endParaRPr lang="zh-CN" altLang="en-US">
              <a:latin typeface="微软雅黑" panose="020b0503020204020204" pitchFamily="34" charset="-122"/>
              <a:ea typeface="微软雅黑" panose="020b0503020204020204" pitchFamily="34" charset="-122"/>
            </a:endParaRPr>
          </a:p>
        </p:txBody>
      </p:sp>
      <p:sp>
        <p:nvSpPr>
          <p:cNvPr id="60" name="TextBox 59"/>
          <p:cNvSpPr txBox="1"/>
          <p:nvPr/>
        </p:nvSpPr>
        <p:spPr>
          <a:xfrm>
            <a:off x="1878975" y="2600892"/>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latin typeface="微软雅黑" panose="020b0503020204020204" pitchFamily="34" charset="-122"/>
                <a:ea typeface="微软雅黑" panose="020b0503020204020204" pitchFamily="34" charset="-122"/>
              </a:rPr>
              <a:t>新平台</a:t>
            </a:r>
            <a:endParaRPr lang="zh-CN" altLang="en-US" b="1">
              <a:latin typeface="微软雅黑" panose="020b0503020204020204" pitchFamily="34" charset="-122"/>
              <a:ea typeface="微软雅黑" panose="020b0503020204020204" pitchFamily="34" charset="-122"/>
            </a:endParaRPr>
          </a:p>
        </p:txBody>
      </p:sp>
      <p:sp>
        <p:nvSpPr>
          <p:cNvPr id="32" name="Rectangle 31"/>
          <p:cNvSpPr/>
          <p:nvPr/>
        </p:nvSpPr>
        <p:spPr>
          <a:xfrm>
            <a:off x="3040336" y="2420107"/>
            <a:ext cx="2873159" cy="1600409"/>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Rectangle 4"/>
          <p:cNvSpPr/>
          <p:nvPr/>
        </p:nvSpPr>
        <p:spPr>
          <a:xfrm>
            <a:off x="470078" y="2852898"/>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MD</a:t>
            </a:r>
            <a:endParaRPr lang="zh-CN" altLang="en-US"/>
          </a:p>
        </p:txBody>
      </p:sp>
      <p:sp>
        <p:nvSpPr>
          <p:cNvPr id="36" name="Rectangle 35"/>
          <p:cNvSpPr/>
          <p:nvPr/>
        </p:nvSpPr>
        <p:spPr>
          <a:xfrm>
            <a:off x="467908" y="3562514"/>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AS</a:t>
            </a:r>
            <a:endParaRPr lang="zh-CN" altLang="en-US"/>
          </a:p>
        </p:txBody>
      </p:sp>
      <p:sp>
        <p:nvSpPr>
          <p:cNvPr id="38" name="Rectangle 37"/>
          <p:cNvSpPr/>
          <p:nvPr/>
        </p:nvSpPr>
        <p:spPr>
          <a:xfrm>
            <a:off x="467908" y="3206510"/>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ED</a:t>
            </a:r>
            <a:endParaRPr lang="zh-CN" altLang="en-US"/>
          </a:p>
        </p:txBody>
      </p:sp>
      <p:sp>
        <p:nvSpPr>
          <p:cNvPr id="40" name="TextBox 39"/>
          <p:cNvSpPr txBox="1"/>
          <p:nvPr/>
        </p:nvSpPr>
        <p:spPr>
          <a:xfrm>
            <a:off x="1523028" y="3566430"/>
            <a:ext cx="1435235"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人才池</a:t>
            </a:r>
            <a:endParaRPr lang="zh-CN" altLang="en-US" sz="1400">
              <a:latin typeface="微软雅黑" panose="020b0503020204020204" pitchFamily="34" charset="-122"/>
              <a:ea typeface="微软雅黑" panose="020b0503020204020204" pitchFamily="34" charset="-122"/>
            </a:endParaRPr>
          </a:p>
        </p:txBody>
      </p:sp>
      <p:sp>
        <p:nvSpPr>
          <p:cNvPr id="99" name="Rectangle 98"/>
          <p:cNvSpPr/>
          <p:nvPr/>
        </p:nvSpPr>
        <p:spPr>
          <a:xfrm>
            <a:off x="7045590" y="2671668"/>
            <a:ext cx="1514490" cy="1198679"/>
          </a:xfrm>
          <a:prstGeom prst="rect">
            <a:avLst/>
          </a:prstGeom>
          <a:noFill/>
          <a:ln>
            <a:solidFill>
              <a:schemeClr val="bg1">
                <a:lumMod val="8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0" name="Rectangle 99"/>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101" name="Rectangle 100"/>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102" name="Rectangle 101"/>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103" name="Rectangle 102"/>
          <p:cNvSpPr/>
          <p:nvPr/>
        </p:nvSpPr>
        <p:spPr>
          <a:xfrm>
            <a:off x="8247348" y="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 name="Rectangle 103"/>
          <p:cNvSpPr/>
          <p:nvPr/>
        </p:nvSpPr>
        <p:spPr>
          <a:xfrm>
            <a:off x="6405178" y="2540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5" name="Rectangle 54"/>
          <p:cNvSpPr/>
          <p:nvPr/>
        </p:nvSpPr>
        <p:spPr>
          <a:xfrm>
            <a:off x="351737" y="2620867"/>
            <a:ext cx="865520"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6" name="TextBox 55"/>
          <p:cNvSpPr txBox="1"/>
          <p:nvPr/>
        </p:nvSpPr>
        <p:spPr>
          <a:xfrm>
            <a:off x="462616" y="2610958"/>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latin typeface="微软雅黑" panose="020b0503020204020204" pitchFamily="34" charset="-122"/>
                <a:ea typeface="微软雅黑" panose="020b0503020204020204" pitchFamily="34" charset="-122"/>
              </a:rPr>
              <a:t>新团队</a:t>
            </a:r>
            <a:endParaRPr lang="zh-CN" altLang="en-US" b="1">
              <a:latin typeface="微软雅黑" panose="020b0503020204020204" pitchFamily="34" charset="-122"/>
              <a:ea typeface="微软雅黑" panose="020b0503020204020204" pitchFamily="34" charset="-122"/>
            </a:endParaRPr>
          </a:p>
        </p:txBody>
      </p:sp>
      <p:sp>
        <p:nvSpPr>
          <p:cNvPr id="8" name="Right Arrow 7"/>
          <p:cNvSpPr/>
          <p:nvPr/>
        </p:nvSpPr>
        <p:spPr>
          <a:xfrm>
            <a:off x="1275231" y="2897382"/>
            <a:ext cx="154546" cy="193271"/>
          </a:xfrm>
          <a:prstGeom prst="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5" name="Right Arrow 64"/>
          <p:cNvSpPr/>
          <p:nvPr/>
        </p:nvSpPr>
        <p:spPr>
          <a:xfrm>
            <a:off x="1274118" y="3241758"/>
            <a:ext cx="154546" cy="193271"/>
          </a:xfrm>
          <a:prstGeom prst="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6" name="Right Arrow 65"/>
          <p:cNvSpPr/>
          <p:nvPr/>
        </p:nvSpPr>
        <p:spPr>
          <a:xfrm>
            <a:off x="1272821" y="3611542"/>
            <a:ext cx="154546" cy="193271"/>
          </a:xfrm>
          <a:prstGeom prst="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Rectangle 44"/>
          <p:cNvSpPr/>
          <p:nvPr/>
        </p:nvSpPr>
        <p:spPr>
          <a:xfrm>
            <a:off x="710977" y="1965708"/>
            <a:ext cx="1235290" cy="465563"/>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t>按照国海投行</a:t>
            </a:r>
            <a:r>
              <a:rPr lang="en-US" altLang="zh-CN" sz="1400" smtClean="0"/>
              <a:t>MD</a:t>
            </a:r>
            <a:r>
              <a:rPr lang="zh-CN" altLang="en-US" sz="1400" smtClean="0"/>
              <a:t>标准</a:t>
            </a:r>
            <a:endParaRPr lang="zh-CN" altLang="en-US" sz="1400"/>
          </a:p>
        </p:txBody>
      </p:sp>
      <p:sp>
        <p:nvSpPr>
          <p:cNvPr id="46" name="Rectangle 45"/>
          <p:cNvSpPr/>
          <p:nvPr/>
        </p:nvSpPr>
        <p:spPr>
          <a:xfrm>
            <a:off x="1545232" y="2842589"/>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ED</a:t>
            </a:r>
            <a:endParaRPr lang="zh-CN" altLang="en-US"/>
          </a:p>
        </p:txBody>
      </p:sp>
      <p:sp>
        <p:nvSpPr>
          <p:cNvPr id="47" name="Rectangle 46"/>
          <p:cNvSpPr/>
          <p:nvPr/>
        </p:nvSpPr>
        <p:spPr>
          <a:xfrm>
            <a:off x="1542492" y="3194071"/>
            <a:ext cx="661074" cy="279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D</a:t>
            </a:r>
            <a:endParaRPr lang="zh-CN" altLang="en-US"/>
          </a:p>
        </p:txBody>
      </p:sp>
      <p:sp>
        <p:nvSpPr>
          <p:cNvPr id="48" name="Rectangle 47"/>
          <p:cNvSpPr/>
          <p:nvPr/>
        </p:nvSpPr>
        <p:spPr>
          <a:xfrm>
            <a:off x="7058742" y="2433279"/>
            <a:ext cx="1628058" cy="1600409"/>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3295610807"/>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16</a:t>
            </a:fld>
            <a:endParaRPr lang="en-US">
              <a:solidFill>
                <a:prstClr val="black"/>
              </a:solidFill>
            </a:endParaRPr>
          </a:p>
        </p:txBody>
      </p:sp>
      <p:sp>
        <p:nvSpPr>
          <p:cNvPr id="5" name="Text Placeholder 4"/>
          <p:cNvSpPr>
            <a:spLocks noGrp="1"/>
          </p:cNvSpPr>
          <p:nvPr>
            <p:ph type="body" sz="quarter" idx="13"/>
          </p:nvPr>
        </p:nvSpPr>
        <p:spPr/>
        <p:txBody>
          <a:bodyPr/>
          <a:lstStyle/>
          <a:p>
            <a:r>
              <a:rPr lang="zh-CN" altLang="en-US" smtClean="0"/>
              <a:t>“边际收益</a:t>
            </a:r>
            <a:r>
              <a:rPr lang="en-US" altLang="zh-CN" smtClean="0"/>
              <a:t>&gt;</a:t>
            </a:r>
            <a:r>
              <a:rPr lang="zh-CN" altLang="en-US" smtClean="0"/>
              <a:t>边际成本”</a:t>
            </a:r>
            <a:r>
              <a:rPr lang="en-US" altLang="zh-CN" smtClean="0"/>
              <a:t>-</a:t>
            </a:r>
            <a:r>
              <a:rPr lang="zh-CN" altLang="en-US" smtClean="0"/>
              <a:t>转换入新平台；反之，淘汰；</a:t>
            </a:r>
            <a:endParaRPr lang="en-US" altLang="zh-CN" smtClean="0"/>
          </a:p>
          <a:p>
            <a:r>
              <a:rPr lang="zh-CN" altLang="en-US" smtClean="0"/>
              <a:t>方案适用于之后所有事业部的强制转换</a:t>
            </a:r>
            <a:r>
              <a:rPr lang="zh-CN" altLang="en-US" sz="1200" smtClean="0"/>
              <a:t>（不隐藏项目也利于资本市场部统一承销）</a:t>
            </a:r>
            <a:endParaRPr lang="zh-CN" altLang="en-US"/>
          </a:p>
        </p:txBody>
      </p:sp>
      <p:sp>
        <p:nvSpPr>
          <p:cNvPr id="7" name="Title 1"/>
          <p:cNvSpPr>
            <a:spLocks noGrp="1"/>
          </p:cNvSpPr>
          <p:nvPr>
            <p:ph type="title"/>
          </p:nvPr>
        </p:nvSpPr>
        <p:spPr>
          <a:xfrm>
            <a:off x="457200" y="457200"/>
            <a:ext cx="8229600" cy="307777"/>
          </a:xfrm>
        </p:spPr>
        <p:txBody>
          <a:bodyPr/>
          <a:lstStyle/>
          <a:p>
            <a:r>
              <a:rPr lang="zh-CN" altLang="en-US">
                <a:latin typeface="微软雅黑" panose="020b0503020204020204" pitchFamily="34" charset="-122"/>
                <a:ea typeface="微软雅黑" panose="020b0503020204020204" pitchFamily="34" charset="-122"/>
              </a:rPr>
              <a:t>投行</a:t>
            </a:r>
            <a:r>
              <a:rPr lang="en-US" altLang="zh-CN" smtClean="0">
                <a:latin typeface="微软雅黑" panose="020b0503020204020204" pitchFamily="34" charset="-122"/>
                <a:ea typeface="微软雅黑" panose="020b0503020204020204" pitchFamily="34" charset="-122"/>
              </a:rPr>
              <a:t>2.0</a:t>
            </a:r>
            <a:r>
              <a:rPr lang="zh-CN" altLang="en-US">
                <a:latin typeface="微软雅黑" panose="020b0503020204020204" pitchFamily="34" charset="-122"/>
                <a:ea typeface="微软雅黑" panose="020b0503020204020204" pitchFamily="34" charset="-122"/>
              </a:rPr>
              <a:t>内</a:t>
            </a:r>
            <a:r>
              <a:rPr lang="zh-CN" altLang="en-US" smtClean="0">
                <a:latin typeface="微软雅黑" panose="020b0503020204020204" pitchFamily="34" charset="-122"/>
                <a:ea typeface="微软雅黑" panose="020b0503020204020204" pitchFamily="34" charset="-122"/>
              </a:rPr>
              <a:t>部团队转换</a:t>
            </a:r>
            <a:endParaRPr lang="zh-CN" altLang="en-US"/>
          </a:p>
        </p:txBody>
      </p:sp>
      <p:sp>
        <p:nvSpPr>
          <p:cNvPr id="8" name="Rectangle 7"/>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9" name="Rectangle 8"/>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10" name="Rectangle 9"/>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11" name="Rectangle 10"/>
          <p:cNvSpPr/>
          <p:nvPr/>
        </p:nvSpPr>
        <p:spPr>
          <a:xfrm>
            <a:off x="8247348" y="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Rectangle 11"/>
          <p:cNvSpPr/>
          <p:nvPr/>
        </p:nvSpPr>
        <p:spPr>
          <a:xfrm>
            <a:off x="6405178" y="2540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Rectangle 12"/>
          <p:cNvSpPr/>
          <p:nvPr/>
        </p:nvSpPr>
        <p:spPr>
          <a:xfrm>
            <a:off x="1066800" y="1739900"/>
            <a:ext cx="6959600" cy="3416300"/>
          </a:xfrm>
          <a:prstGeom prst="rect">
            <a:avLst/>
          </a:prstGeom>
          <a:noFill/>
          <a:ln>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Rectangle 13"/>
          <p:cNvSpPr/>
          <p:nvPr/>
        </p:nvSpPr>
        <p:spPr>
          <a:xfrm>
            <a:off x="1530350" y="1427639"/>
            <a:ext cx="2501900" cy="673100"/>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改革标准</a:t>
            </a:r>
            <a:endParaRPr lang="zh-CN" altLang="en-US"/>
          </a:p>
        </p:txBody>
      </p:sp>
      <p:sp>
        <p:nvSpPr>
          <p:cNvPr id="15" name="Down Arrow 14"/>
          <p:cNvSpPr/>
          <p:nvPr/>
        </p:nvSpPr>
        <p:spPr>
          <a:xfrm>
            <a:off x="2035175" y="2264708"/>
            <a:ext cx="1365250" cy="630892"/>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6" name="Rectangle 15"/>
          <p:cNvSpPr/>
          <p:nvPr/>
        </p:nvSpPr>
        <p:spPr>
          <a:xfrm>
            <a:off x="1530350" y="3046511"/>
            <a:ext cx="2501900" cy="6731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改革部门</a:t>
            </a:r>
            <a:endParaRPr lang="zh-CN" altLang="en-US"/>
          </a:p>
        </p:txBody>
      </p:sp>
      <p:sp>
        <p:nvSpPr>
          <p:cNvPr id="17" name="Rectangle 16"/>
          <p:cNvSpPr/>
          <p:nvPr/>
        </p:nvSpPr>
        <p:spPr>
          <a:xfrm>
            <a:off x="1530350" y="4768850"/>
            <a:ext cx="2501900" cy="6731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落地办法</a:t>
            </a:r>
            <a:endParaRPr lang="zh-CN" altLang="en-US"/>
          </a:p>
        </p:txBody>
      </p:sp>
      <p:sp>
        <p:nvSpPr>
          <p:cNvPr id="18" name="Down Arrow 17"/>
          <p:cNvSpPr/>
          <p:nvPr/>
        </p:nvSpPr>
        <p:spPr>
          <a:xfrm>
            <a:off x="2035175" y="3949870"/>
            <a:ext cx="1365250" cy="630892"/>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25" name="Rectangle 24"/>
          <p:cNvSpPr/>
          <p:nvPr/>
        </p:nvSpPr>
        <p:spPr>
          <a:xfrm>
            <a:off x="1288334" y="2264708"/>
            <a:ext cx="2985933" cy="3362260"/>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Rectangle 21"/>
          <p:cNvSpPr/>
          <p:nvPr/>
        </p:nvSpPr>
        <p:spPr>
          <a:xfrm>
            <a:off x="4495798" y="2055597"/>
            <a:ext cx="3213100" cy="166401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ltLang="zh-CN" smtClean="0"/>
          </a:p>
          <a:p>
            <a:pPr marL="285750" indent="-285750">
              <a:buFont typeface="Wingdings" pitchFamily="2" charset="2"/>
              <a:buChar char="ü"/>
            </a:pPr>
            <a:r>
              <a:rPr lang="zh-CN" altLang="en-US" smtClean="0"/>
              <a:t>部</a:t>
            </a:r>
            <a:r>
              <a:rPr lang="zh-CN" altLang="en-US"/>
              <a:t>门结余</a:t>
            </a:r>
            <a:r>
              <a:rPr lang="zh-CN" altLang="en-US" smtClean="0"/>
              <a:t>额度为负</a:t>
            </a:r>
            <a:endParaRPr lang="en-US" altLang="zh-CN" smtClean="0"/>
          </a:p>
          <a:p>
            <a:pPr marL="285750" indent="-285750">
              <a:buFont typeface="Wingdings" pitchFamily="2" charset="2"/>
              <a:buChar char="ü"/>
            </a:pPr>
            <a:r>
              <a:rPr lang="en-US" altLang="zh-CN" smtClean="0"/>
              <a:t>2016</a:t>
            </a:r>
            <a:r>
              <a:rPr lang="zh-CN" altLang="en-US" smtClean="0"/>
              <a:t>财务收入情况良好，有盈利能力，能还债</a:t>
            </a:r>
            <a:endParaRPr lang="en-US" altLang="zh-CN" smtClean="0"/>
          </a:p>
        </p:txBody>
      </p:sp>
      <p:sp>
        <p:nvSpPr>
          <p:cNvPr id="23" name="Rectangle 22"/>
          <p:cNvSpPr/>
          <p:nvPr/>
        </p:nvSpPr>
        <p:spPr>
          <a:xfrm>
            <a:off x="4810943" y="1963107"/>
            <a:ext cx="2582813" cy="457200"/>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转换可盈利事业部</a:t>
            </a:r>
            <a:endParaRPr lang="en-US" altLang="zh-CN"/>
          </a:p>
        </p:txBody>
      </p:sp>
      <p:sp>
        <p:nvSpPr>
          <p:cNvPr id="24" name="Rectangle 23"/>
          <p:cNvSpPr/>
          <p:nvPr/>
        </p:nvSpPr>
        <p:spPr>
          <a:xfrm>
            <a:off x="4495800" y="4360475"/>
            <a:ext cx="3213100" cy="1151326"/>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ltLang="zh-CN" smtClean="0"/>
          </a:p>
          <a:p>
            <a:pPr algn="ctr"/>
            <a:endParaRPr lang="en-US" altLang="zh-CN" smtClean="0"/>
          </a:p>
          <a:p>
            <a:pPr marL="285750" indent="-285750">
              <a:buFont typeface="Wingdings" pitchFamily="2" charset="2"/>
              <a:buChar char="ü"/>
            </a:pPr>
            <a:r>
              <a:rPr lang="zh-CN" altLang="en-US" smtClean="0"/>
              <a:t>部</a:t>
            </a:r>
            <a:r>
              <a:rPr lang="zh-CN" altLang="en-US"/>
              <a:t>门结余</a:t>
            </a:r>
            <a:r>
              <a:rPr lang="zh-CN" altLang="en-US" smtClean="0"/>
              <a:t>额度为负</a:t>
            </a:r>
            <a:endParaRPr lang="en-US" altLang="zh-CN" smtClean="0"/>
          </a:p>
          <a:p>
            <a:pPr marL="285750" indent="-285750">
              <a:buFont typeface="Wingdings" pitchFamily="2" charset="2"/>
              <a:buChar char="ü"/>
            </a:pPr>
            <a:r>
              <a:rPr lang="en-US" altLang="zh-CN" smtClean="0"/>
              <a:t>2016</a:t>
            </a:r>
            <a:r>
              <a:rPr lang="zh-CN" altLang="en-US" smtClean="0"/>
              <a:t>财务收入预测不佳</a:t>
            </a:r>
            <a:endParaRPr lang="en-US" altLang="zh-CN" smtClean="0"/>
          </a:p>
          <a:p>
            <a:pPr marL="285750" indent="-285750">
              <a:buFont typeface="Wingdings" pitchFamily="2" charset="2"/>
              <a:buChar char="ü"/>
            </a:pPr>
            <a:endParaRPr lang="zh-CN" altLang="en-US"/>
          </a:p>
        </p:txBody>
      </p:sp>
      <p:sp>
        <p:nvSpPr>
          <p:cNvPr id="28" name="Rectangle 27"/>
          <p:cNvSpPr/>
          <p:nvPr/>
        </p:nvSpPr>
        <p:spPr>
          <a:xfrm>
            <a:off x="4810943" y="4158764"/>
            <a:ext cx="2582813" cy="4572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淘汰不能盈利的事业部</a:t>
            </a:r>
            <a:endParaRPr lang="en-US" altLang="zh-CN"/>
          </a:p>
        </p:txBody>
      </p:sp>
    </p:spTree>
    <p:extLst>
      <p:ext uri="{BB962C8B-B14F-4D97-AF65-F5344CB8AC3E}">
        <p14:creationId xmlns:p14="http://schemas.microsoft.com/office/powerpoint/2010/main" val="3024369935"/>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17</a:t>
            </a:fld>
            <a:endParaRPr lang="en-US">
              <a:solidFill>
                <a:prstClr val="black"/>
              </a:solidFill>
            </a:endParaRPr>
          </a:p>
        </p:txBody>
      </p:sp>
      <p:sp>
        <p:nvSpPr>
          <p:cNvPr id="5" name="Text Placeholder 4"/>
          <p:cNvSpPr>
            <a:spLocks noGrp="1"/>
          </p:cNvSpPr>
          <p:nvPr>
            <p:ph type="body" sz="quarter" idx="13"/>
          </p:nvPr>
        </p:nvSpPr>
        <p:spPr/>
        <p:txBody>
          <a:bodyPr/>
          <a:lstStyle/>
          <a:p>
            <a:r>
              <a:rPr lang="zh-CN" altLang="en-US" smtClean="0"/>
              <a:t>“转三砍三”</a:t>
            </a:r>
            <a:r>
              <a:rPr lang="en-US" altLang="zh-CN" smtClean="0"/>
              <a:t>-</a:t>
            </a:r>
            <a:r>
              <a:rPr lang="zh-CN" altLang="en-US" smtClean="0"/>
              <a:t>有盈利能力，有积累的亏损团队可进入新平台</a:t>
            </a:r>
            <a:endParaRPr lang="zh-CN" altLang="en-US"/>
          </a:p>
        </p:txBody>
      </p:sp>
      <p:sp>
        <p:nvSpPr>
          <p:cNvPr id="7" name="Title 1"/>
          <p:cNvSpPr>
            <a:spLocks noGrp="1"/>
          </p:cNvSpPr>
          <p:nvPr>
            <p:ph type="title"/>
          </p:nvPr>
        </p:nvSpPr>
        <p:spPr>
          <a:xfrm>
            <a:off x="457200" y="457200"/>
            <a:ext cx="8229600" cy="307777"/>
          </a:xfrm>
        </p:spPr>
        <p:txBody>
          <a:bodyPr/>
          <a:lstStyle/>
          <a:p>
            <a:r>
              <a:rPr lang="zh-CN" altLang="en-US">
                <a:latin typeface="微软雅黑" panose="020b0503020204020204" pitchFamily="34" charset="-122"/>
                <a:ea typeface="微软雅黑" panose="020b0503020204020204" pitchFamily="34" charset="-122"/>
              </a:rPr>
              <a:t>投行</a:t>
            </a:r>
            <a:r>
              <a:rPr lang="en-US" altLang="zh-CN" smtClean="0">
                <a:latin typeface="微软雅黑" panose="020b0503020204020204" pitchFamily="34" charset="-122"/>
                <a:ea typeface="微软雅黑" panose="020b0503020204020204" pitchFamily="34" charset="-122"/>
              </a:rPr>
              <a:t>2.0</a:t>
            </a:r>
            <a:r>
              <a:rPr lang="zh-CN" altLang="en-US">
                <a:latin typeface="微软雅黑" panose="020b0503020204020204" pitchFamily="34" charset="-122"/>
                <a:ea typeface="微软雅黑" panose="020b0503020204020204" pitchFamily="34" charset="-122"/>
              </a:rPr>
              <a:t>内</a:t>
            </a:r>
            <a:r>
              <a:rPr lang="zh-CN" altLang="en-US" smtClean="0">
                <a:latin typeface="微软雅黑" panose="020b0503020204020204" pitchFamily="34" charset="-122"/>
                <a:ea typeface="微软雅黑" panose="020b0503020204020204" pitchFamily="34" charset="-122"/>
              </a:rPr>
              <a:t>部团队转换</a:t>
            </a:r>
            <a:endParaRPr lang="zh-CN" altLang="en-US"/>
          </a:p>
        </p:txBody>
      </p:sp>
      <p:sp>
        <p:nvSpPr>
          <p:cNvPr id="8" name="Rectangle 7"/>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9" name="Rectangle 8"/>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10" name="Rectangle 9"/>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11" name="Rectangle 10"/>
          <p:cNvSpPr/>
          <p:nvPr/>
        </p:nvSpPr>
        <p:spPr>
          <a:xfrm>
            <a:off x="8247348" y="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Rectangle 11"/>
          <p:cNvSpPr/>
          <p:nvPr/>
        </p:nvSpPr>
        <p:spPr>
          <a:xfrm>
            <a:off x="6405178" y="2540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Rectangle 12"/>
          <p:cNvSpPr/>
          <p:nvPr/>
        </p:nvSpPr>
        <p:spPr>
          <a:xfrm>
            <a:off x="1066800" y="1739900"/>
            <a:ext cx="6959600" cy="3416300"/>
          </a:xfrm>
          <a:prstGeom prst="rect">
            <a:avLst/>
          </a:prstGeom>
          <a:noFill/>
          <a:ln>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Rectangle 13"/>
          <p:cNvSpPr/>
          <p:nvPr/>
        </p:nvSpPr>
        <p:spPr>
          <a:xfrm>
            <a:off x="1530350" y="1427639"/>
            <a:ext cx="2501900" cy="6731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改革标准</a:t>
            </a:r>
          </a:p>
        </p:txBody>
      </p:sp>
      <p:sp>
        <p:nvSpPr>
          <p:cNvPr id="15" name="Down Arrow 14"/>
          <p:cNvSpPr/>
          <p:nvPr/>
        </p:nvSpPr>
        <p:spPr>
          <a:xfrm>
            <a:off x="2035175" y="2264708"/>
            <a:ext cx="1365250" cy="630892"/>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6" name="Rectangle 15"/>
          <p:cNvSpPr/>
          <p:nvPr/>
        </p:nvSpPr>
        <p:spPr>
          <a:xfrm>
            <a:off x="1530350" y="3046511"/>
            <a:ext cx="2501900" cy="673100"/>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改革部门</a:t>
            </a:r>
            <a:endParaRPr lang="zh-CN" altLang="en-US"/>
          </a:p>
        </p:txBody>
      </p:sp>
      <p:sp>
        <p:nvSpPr>
          <p:cNvPr id="17" name="Rectangle 16"/>
          <p:cNvSpPr/>
          <p:nvPr/>
        </p:nvSpPr>
        <p:spPr>
          <a:xfrm>
            <a:off x="1530350" y="4768850"/>
            <a:ext cx="2501900" cy="6731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落地办法</a:t>
            </a:r>
            <a:endParaRPr lang="zh-CN" altLang="en-US"/>
          </a:p>
        </p:txBody>
      </p:sp>
      <p:sp>
        <p:nvSpPr>
          <p:cNvPr id="18" name="Down Arrow 17"/>
          <p:cNvSpPr/>
          <p:nvPr/>
        </p:nvSpPr>
        <p:spPr>
          <a:xfrm>
            <a:off x="2035175" y="3949870"/>
            <a:ext cx="1365250" cy="630892"/>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23" name="Rectangle 22"/>
          <p:cNvSpPr/>
          <p:nvPr/>
        </p:nvSpPr>
        <p:spPr>
          <a:xfrm>
            <a:off x="1192366" y="3753623"/>
            <a:ext cx="2985933" cy="1799452"/>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aphicFrame>
        <p:nvGraphicFramePr>
          <p:cNvPr id="2" name="Table 1"/>
          <p:cNvGraphicFramePr>
            <a:graphicFrameLocks noGrp="1"/>
          </p:cNvGraphicFramePr>
          <p:nvPr>
            <p:extLst>
              <p:ext uri="{D42A27DB-BD31-4B8C-83A1-F6EECF244321}">
                <p14:modId xmlns:p14="http://schemas.microsoft.com/office/powerpoint/2010/main" val="736061882"/>
              </p:ext>
            </p:extLst>
          </p:nvPr>
        </p:nvGraphicFramePr>
        <p:xfrm>
          <a:off x="4495799" y="1446689"/>
          <a:ext cx="3764118" cy="838200"/>
        </p:xfrm>
        <a:graphic>
          <a:graphicData uri="http://schemas.openxmlformats.org/drawingml/2006/table">
            <a:tbl>
              <a:tblPr/>
              <a:tblGrid>
                <a:gridCol w="580957"/>
                <a:gridCol w="835126"/>
                <a:gridCol w="580957"/>
                <a:gridCol w="350995"/>
                <a:gridCol w="580957"/>
                <a:gridCol w="835126"/>
              </a:tblGrid>
              <a:tr h="209550">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序号</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部门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成立时间</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人数</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保代人数</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累计营业收入</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r>
              <a:tr h="209550">
                <a:tc>
                  <a:txBody>
                    <a:bodyPr vert="horz" wrap="square"/>
                    <a:lstStyle/>
                    <a:p>
                      <a:pPr algn="ctr" fontAlgn="ctr"/>
                      <a:r>
                        <a:rPr lang="en-US" altLang="zh-CN" sz="1000" b="1"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zh-CN" altLang="en-US" sz="1000" b="0" i="0" u="none" strike="noStrike">
                          <a:solidFill>
                            <a:schemeClr val="tx1"/>
                          </a:solidFill>
                          <a:effectLst/>
                          <a:latin typeface="微软雅黑" panose="020b0503020204020204" pitchFamily="34" charset="-122"/>
                          <a:ea typeface="微软雅黑" panose="020b0503020204020204" pitchFamily="34" charset="-122"/>
                        </a:rPr>
                        <a:t>收购兼并部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2006</a:t>
                      </a:r>
                      <a:r>
                        <a:rPr lang="zh-CN" altLang="en-US" sz="1000" b="0" i="0" u="none" strike="noStrike">
                          <a:solidFill>
                            <a:srgbClr val="000000"/>
                          </a:solidFill>
                          <a:effectLst/>
                          <a:latin typeface="微软雅黑" panose="020b0503020204020204" pitchFamily="34" charset="-122"/>
                          <a:ea typeface="微软雅黑" panose="020b0503020204020204" pitchFamily="34" charset="-122"/>
                        </a:rPr>
                        <a:t>年</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25</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8</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20,674</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r>
              <a:tr h="209550">
                <a:tc>
                  <a:txBody>
                    <a:bodyPr vert="horz" wrap="square"/>
                    <a:lstStyle/>
                    <a:p>
                      <a:pPr algn="ctr" fontAlgn="ctr"/>
                      <a:r>
                        <a:rPr lang="en-US" altLang="zh-CN" sz="1000" b="1"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zh-CN" altLang="en-US" sz="1000" b="0" i="0" u="none" strike="noStrike">
                          <a:solidFill>
                            <a:schemeClr val="tx1"/>
                          </a:solidFill>
                          <a:effectLst/>
                          <a:latin typeface="微软雅黑" panose="020b0503020204020204" pitchFamily="34" charset="-122"/>
                          <a:ea typeface="微软雅黑" panose="020b0503020204020204" pitchFamily="34" charset="-122"/>
                        </a:rPr>
                        <a:t>创业融资部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2007</a:t>
                      </a:r>
                      <a:r>
                        <a:rPr lang="zh-CN" altLang="en-US" sz="1000" b="0" i="0" u="none" strike="noStrike">
                          <a:solidFill>
                            <a:srgbClr val="000000"/>
                          </a:solidFill>
                          <a:effectLst/>
                          <a:latin typeface="微软雅黑" panose="020b0503020204020204" pitchFamily="34" charset="-122"/>
                          <a:ea typeface="微软雅黑" panose="020b0503020204020204" pitchFamily="34" charset="-122"/>
                        </a:rPr>
                        <a:t>年</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5</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3</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13,564</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r>
              <a:tr h="209550">
                <a:tc>
                  <a:txBody>
                    <a:bodyPr vert="horz" wrap="square"/>
                    <a:lstStyle/>
                    <a:p>
                      <a:pPr algn="ctr" fontAlgn="ctr"/>
                      <a:r>
                        <a:rPr lang="en-US" altLang="zh-CN" sz="1000" b="1" i="0" u="none" strike="noStrike" smtClean="0">
                          <a:solidFill>
                            <a:srgbClr val="000000"/>
                          </a:solidFill>
                          <a:effectLst/>
                          <a:latin typeface="微软雅黑" panose="020b0503020204020204" pitchFamily="34" charset="-122"/>
                          <a:ea typeface="微软雅黑" panose="020b0503020204020204" pitchFamily="34" charset="-122"/>
                        </a:rPr>
                        <a:t>3</a:t>
                      </a:r>
                      <a:endParaRPr lang="en-US" altLang="zh-CN" sz="1000" b="1" i="0" u="none" strike="noStrike">
                        <a:solidFill>
                          <a:srgbClr val="000000"/>
                        </a:solidFill>
                        <a:effectLst/>
                        <a:latin typeface="微软雅黑" panose="020b0503020204020204" pitchFamily="34" charset="-122"/>
                        <a:ea typeface="微软雅黑" panose="020b0503020204020204" pitchFamily="34"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zh-CN" altLang="en-US" sz="1000" b="0" i="0" u="none" strike="noStrike">
                          <a:solidFill>
                            <a:schemeClr val="tx1"/>
                          </a:solidFill>
                          <a:effectLst/>
                          <a:latin typeface="微软雅黑" panose="020b0503020204020204" pitchFamily="34" charset="-122"/>
                          <a:ea typeface="微软雅黑" panose="020b0503020204020204" pitchFamily="34" charset="-122"/>
                        </a:rPr>
                        <a:t>投资银行五部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2013</a:t>
                      </a:r>
                      <a:r>
                        <a:rPr lang="zh-CN" altLang="en-US" sz="1000" b="0" i="0" u="none" strike="noStrike">
                          <a:solidFill>
                            <a:srgbClr val="000000"/>
                          </a:solidFill>
                          <a:effectLst/>
                          <a:latin typeface="微软雅黑" panose="020b0503020204020204" pitchFamily="34" charset="-122"/>
                          <a:ea typeface="微软雅黑" panose="020b0503020204020204" pitchFamily="34" charset="-122"/>
                        </a:rPr>
                        <a:t>年</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5</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508</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r>
            </a:tbl>
          </a:graphicData>
        </a:graphic>
      </p:graphicFrame>
      <p:sp>
        <p:nvSpPr>
          <p:cNvPr id="24" name="Rectangle 23"/>
          <p:cNvSpPr/>
          <p:nvPr/>
        </p:nvSpPr>
        <p:spPr>
          <a:xfrm>
            <a:off x="1207665" y="1104952"/>
            <a:ext cx="2985933" cy="1830434"/>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aphicFrame>
        <p:nvGraphicFramePr>
          <p:cNvPr id="6" name="Table 5"/>
          <p:cNvGraphicFramePr>
            <a:graphicFrameLocks noGrp="1"/>
          </p:cNvGraphicFramePr>
          <p:nvPr>
            <p:extLst>
              <p:ext uri="{D42A27DB-BD31-4B8C-83A1-F6EECF244321}">
                <p14:modId xmlns:p14="http://schemas.microsoft.com/office/powerpoint/2010/main" val="3747803975"/>
              </p:ext>
            </p:extLst>
          </p:nvPr>
        </p:nvGraphicFramePr>
        <p:xfrm>
          <a:off x="4495799" y="2768303"/>
          <a:ext cx="3759201" cy="942975"/>
        </p:xfrm>
        <a:graphic>
          <a:graphicData uri="http://schemas.openxmlformats.org/drawingml/2006/table">
            <a:tbl>
              <a:tblPr/>
              <a:tblGrid>
                <a:gridCol w="520701"/>
                <a:gridCol w="838200"/>
                <a:gridCol w="698500"/>
                <a:gridCol w="800100"/>
                <a:gridCol w="901700"/>
              </a:tblGrid>
              <a:tr h="209550">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序号</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部门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累计应上缴公司额度</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zh-CN" altLang="en-US" sz="1000" b="1" i="0" u="none" strike="noStrike">
                          <a:solidFill>
                            <a:srgbClr val="C00000"/>
                          </a:solidFill>
                          <a:effectLst/>
                          <a:latin typeface="微软雅黑" panose="020b0503020204020204" pitchFamily="34" charset="-122"/>
                          <a:ea typeface="微软雅黑" panose="020b0503020204020204" pitchFamily="34" charset="-122"/>
                        </a:rPr>
                        <a:t>部门结余额度</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en-US" altLang="zh-CN" sz="1000" b="1" i="0" u="none" strike="noStrike" smtClean="0">
                          <a:solidFill>
                            <a:srgbClr val="C00000"/>
                          </a:solidFill>
                          <a:effectLst/>
                          <a:latin typeface="微软雅黑" panose="020b0503020204020204" pitchFamily="34" charset="-122"/>
                          <a:ea typeface="微软雅黑" panose="020b0503020204020204" pitchFamily="34" charset="-122"/>
                        </a:rPr>
                        <a:t>2016</a:t>
                      </a:r>
                      <a:r>
                        <a:rPr lang="zh-CN" altLang="en-US" sz="1000" b="1" i="0" u="none" strike="noStrike" smtClean="0">
                          <a:solidFill>
                            <a:srgbClr val="C00000"/>
                          </a:solidFill>
                          <a:effectLst/>
                          <a:latin typeface="微软雅黑" panose="020b0503020204020204" pitchFamily="34" charset="-122"/>
                          <a:ea typeface="微软雅黑" panose="020b0503020204020204" pitchFamily="34" charset="-122"/>
                        </a:rPr>
                        <a:t>预</a:t>
                      </a:r>
                      <a:r>
                        <a:rPr lang="zh-CN" altLang="en-US" sz="1000" b="1" i="0" u="none" strike="noStrike">
                          <a:solidFill>
                            <a:srgbClr val="C00000"/>
                          </a:solidFill>
                          <a:effectLst/>
                          <a:latin typeface="微软雅黑" panose="020b0503020204020204" pitchFamily="34" charset="-122"/>
                          <a:ea typeface="微软雅黑" panose="020b0503020204020204" pitchFamily="34" charset="-122"/>
                        </a:rPr>
                        <a:t>计收入</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r>
              <a:tr h="209550">
                <a:tc>
                  <a:txBody>
                    <a:bodyPr vert="horz" wrap="square"/>
                    <a:lstStyle/>
                    <a:p>
                      <a:pPr algn="ctr" fontAlgn="ctr"/>
                      <a:r>
                        <a:rPr lang="en-US" altLang="zh-CN" sz="1000" b="1"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zh-CN" altLang="en-US" sz="1000" b="0" i="0" u="none" strike="noStrike">
                          <a:solidFill>
                            <a:srgbClr val="000000"/>
                          </a:solidFill>
                          <a:effectLst/>
                          <a:latin typeface="微软雅黑" panose="020b0503020204020204" pitchFamily="34" charset="-122"/>
                          <a:ea typeface="微软雅黑" panose="020b0503020204020204" pitchFamily="34" charset="-122"/>
                        </a:rPr>
                        <a:t>收购兼并部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5,050</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C00000"/>
                          </a:solidFill>
                          <a:effectLst/>
                          <a:latin typeface="微软雅黑" panose="020b0503020204020204" pitchFamily="34" charset="-122"/>
                          <a:ea typeface="微软雅黑" panose="020b0503020204020204" pitchFamily="34" charset="-122"/>
                        </a:rPr>
                        <a:t>-4,045</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C00000"/>
                          </a:solidFill>
                          <a:effectLst/>
                          <a:latin typeface="微软雅黑" panose="020b0503020204020204" pitchFamily="34" charset="-122"/>
                          <a:ea typeface="微软雅黑" panose="020b0503020204020204" pitchFamily="34" charset="-122"/>
                        </a:rPr>
                        <a:t>6,500</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r>
              <a:tr h="209550">
                <a:tc>
                  <a:txBody>
                    <a:bodyPr vert="horz" wrap="square"/>
                    <a:lstStyle/>
                    <a:p>
                      <a:pPr algn="ctr" fontAlgn="ctr"/>
                      <a:r>
                        <a:rPr lang="en-US" altLang="zh-CN" sz="1000" b="1"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zh-CN" altLang="en-US" sz="1000" b="0" i="0" u="none" strike="noStrike">
                          <a:solidFill>
                            <a:srgbClr val="000000"/>
                          </a:solidFill>
                          <a:effectLst/>
                          <a:latin typeface="微软雅黑" panose="020b0503020204020204" pitchFamily="34" charset="-122"/>
                          <a:ea typeface="微软雅黑" panose="020b0503020204020204" pitchFamily="34" charset="-122"/>
                        </a:rPr>
                        <a:t>创业融资部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3,017</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C00000"/>
                          </a:solidFill>
                          <a:effectLst/>
                          <a:latin typeface="微软雅黑" panose="020b0503020204020204" pitchFamily="34" charset="-122"/>
                          <a:ea typeface="微软雅黑" panose="020b0503020204020204" pitchFamily="34" charset="-122"/>
                        </a:rPr>
                        <a:t>-1,697</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C00000"/>
                          </a:solidFill>
                          <a:effectLst/>
                          <a:latin typeface="微软雅黑" panose="020b0503020204020204" pitchFamily="34" charset="-122"/>
                          <a:ea typeface="微软雅黑" panose="020b0503020204020204" pitchFamily="34" charset="-122"/>
                        </a:rPr>
                        <a:t>2,650</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r>
              <a:tr h="209550">
                <a:tc>
                  <a:txBody>
                    <a:bodyPr vert="horz" wrap="square"/>
                    <a:lstStyle/>
                    <a:p>
                      <a:pPr algn="ctr" fontAlgn="ctr"/>
                      <a:r>
                        <a:rPr lang="en-US" altLang="zh-CN" sz="1000" b="1" i="0" u="none" strike="noStrike" smtClean="0">
                          <a:solidFill>
                            <a:srgbClr val="000000"/>
                          </a:solidFill>
                          <a:effectLst/>
                          <a:latin typeface="微软雅黑" panose="020b0503020204020204" pitchFamily="34" charset="-122"/>
                          <a:ea typeface="微软雅黑" panose="020b0503020204020204" pitchFamily="34" charset="-122"/>
                        </a:rPr>
                        <a:t>3</a:t>
                      </a:r>
                      <a:endParaRPr lang="en-US" altLang="zh-CN" sz="1000" b="1" i="0" u="none" strike="noStrike">
                        <a:solidFill>
                          <a:srgbClr val="000000"/>
                        </a:solidFill>
                        <a:effectLst/>
                        <a:latin typeface="微软雅黑" panose="020b0503020204020204" pitchFamily="34" charset="-122"/>
                        <a:ea typeface="微软雅黑" panose="020b0503020204020204" pitchFamily="34" charset="-122"/>
                      </a:endParaRP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zh-CN" altLang="en-US" sz="1000" b="0" i="0" u="none" strike="noStrike">
                          <a:solidFill>
                            <a:srgbClr val="000000"/>
                          </a:solidFill>
                          <a:effectLst/>
                          <a:latin typeface="微软雅黑" panose="020b0503020204020204" pitchFamily="34" charset="-122"/>
                          <a:ea typeface="微软雅黑" panose="020b0503020204020204" pitchFamily="34" charset="-122"/>
                        </a:rPr>
                        <a:t>投资银行五部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141</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C00000"/>
                          </a:solidFill>
                          <a:effectLst/>
                          <a:latin typeface="微软雅黑" panose="020b0503020204020204" pitchFamily="34" charset="-122"/>
                          <a:ea typeface="微软雅黑" panose="020b0503020204020204" pitchFamily="34" charset="-122"/>
                        </a:rPr>
                        <a:t>-236</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C00000"/>
                          </a:solidFill>
                          <a:effectLst/>
                          <a:latin typeface="微软雅黑" panose="020b0503020204020204" pitchFamily="34" charset="-122"/>
                          <a:ea typeface="微软雅黑" panose="020b0503020204020204" pitchFamily="34" charset="-122"/>
                        </a:rPr>
                        <a:t>1,380</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r>
            </a:tbl>
          </a:graphicData>
        </a:graphic>
      </p:graphicFrame>
      <p:sp>
        <p:nvSpPr>
          <p:cNvPr id="25" name="Rectangle 24"/>
          <p:cNvSpPr/>
          <p:nvPr/>
        </p:nvSpPr>
        <p:spPr>
          <a:xfrm>
            <a:off x="5211762" y="1085284"/>
            <a:ext cx="2501900" cy="36312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事业</a:t>
            </a:r>
            <a:r>
              <a:rPr lang="zh-CN" altLang="en-US" smtClean="0"/>
              <a:t>部转换新平台</a:t>
            </a:r>
            <a:endParaRPr lang="zh-CN" altLang="en-US"/>
          </a:p>
        </p:txBody>
      </p:sp>
      <p:graphicFrame>
        <p:nvGraphicFramePr>
          <p:cNvPr id="26" name="Table 25"/>
          <p:cNvGraphicFramePr>
            <a:graphicFrameLocks noGrp="1"/>
          </p:cNvGraphicFramePr>
          <p:nvPr>
            <p:extLst>
              <p:ext uri="{D42A27DB-BD31-4B8C-83A1-F6EECF244321}">
                <p14:modId xmlns:p14="http://schemas.microsoft.com/office/powerpoint/2010/main" val="3143413038"/>
              </p:ext>
            </p:extLst>
          </p:nvPr>
        </p:nvGraphicFramePr>
        <p:xfrm>
          <a:off x="4495799" y="4580762"/>
          <a:ext cx="3759201" cy="838200"/>
        </p:xfrm>
        <a:graphic>
          <a:graphicData uri="http://schemas.openxmlformats.org/drawingml/2006/table">
            <a:tbl>
              <a:tblPr/>
              <a:tblGrid>
                <a:gridCol w="421561"/>
                <a:gridCol w="1013540"/>
                <a:gridCol w="1295400"/>
                <a:gridCol w="1028700"/>
              </a:tblGrid>
              <a:tr h="209550">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序号</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部门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zh-CN" altLang="en-US" sz="1000" b="1" i="0" u="none" strike="noStrike">
                          <a:solidFill>
                            <a:srgbClr val="000000"/>
                          </a:solidFill>
                          <a:effectLst/>
                          <a:latin typeface="微软雅黑" panose="020b0503020204020204" pitchFamily="34" charset="-122"/>
                          <a:ea typeface="微软雅黑" panose="020b0503020204020204" pitchFamily="34" charset="-122"/>
                        </a:rPr>
                        <a:t>累计应上缴公司额度</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c>
                  <a:txBody>
                    <a:bodyPr vert="horz" wrap="square"/>
                    <a:lstStyle/>
                    <a:p>
                      <a:pPr algn="ctr" fontAlgn="ctr"/>
                      <a:r>
                        <a:rPr lang="zh-CN" altLang="en-US" sz="1000" b="1" i="0" u="none" strike="noStrike">
                          <a:solidFill>
                            <a:srgbClr val="C00000"/>
                          </a:solidFill>
                          <a:effectLst/>
                          <a:latin typeface="微软雅黑" panose="020b0503020204020204" pitchFamily="34" charset="-122"/>
                          <a:ea typeface="微软雅黑" panose="020b0503020204020204" pitchFamily="34" charset="-122"/>
                        </a:rPr>
                        <a:t>部门结余额度</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BDD7EE"/>
                    </a:solidFill>
                  </a:tcPr>
                </a:tc>
              </a:tr>
              <a:tr h="209550">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zh-CN" altLang="en-US" sz="1000" b="0" i="0" u="none" strike="noStrike">
                          <a:solidFill>
                            <a:srgbClr val="000000"/>
                          </a:solidFill>
                          <a:effectLst/>
                          <a:latin typeface="微软雅黑" panose="020b0503020204020204" pitchFamily="34" charset="-122"/>
                          <a:ea typeface="微软雅黑" panose="020b0503020204020204" pitchFamily="34" charset="-122"/>
                        </a:rPr>
                        <a:t>债务融资一部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101</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C00000"/>
                          </a:solidFill>
                          <a:effectLst/>
                          <a:latin typeface="微软雅黑" panose="020b0503020204020204" pitchFamily="34" charset="-122"/>
                          <a:ea typeface="微软雅黑" panose="020b0503020204020204" pitchFamily="34" charset="-122"/>
                        </a:rPr>
                        <a:t>-666</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r>
              <a:tr h="209550">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zh-CN" altLang="en-US" sz="1000" b="0" i="0" u="none" strike="noStrike">
                          <a:solidFill>
                            <a:srgbClr val="000000"/>
                          </a:solidFill>
                          <a:effectLst/>
                          <a:latin typeface="微软雅黑" panose="020b0503020204020204" pitchFamily="34" charset="-122"/>
                          <a:ea typeface="微软雅黑" panose="020b0503020204020204" pitchFamily="34" charset="-122"/>
                        </a:rPr>
                        <a:t>投资银行四部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305</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C00000"/>
                          </a:solidFill>
                          <a:effectLst/>
                          <a:latin typeface="微软雅黑" panose="020b0503020204020204" pitchFamily="34" charset="-122"/>
                          <a:ea typeface="微软雅黑" panose="020b0503020204020204" pitchFamily="34" charset="-122"/>
                        </a:rPr>
                        <a:t>-646</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r>
              <a:tr h="209550">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3</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zh-CN" altLang="en-US" sz="1000" b="0" i="0" u="none" strike="noStrike">
                          <a:solidFill>
                            <a:srgbClr val="000000"/>
                          </a:solidFill>
                          <a:effectLst/>
                          <a:latin typeface="微软雅黑" panose="020b0503020204020204" pitchFamily="34" charset="-122"/>
                          <a:ea typeface="微软雅黑" panose="020b0503020204020204" pitchFamily="34" charset="-122"/>
                        </a:rPr>
                        <a:t>投资银行九部</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000000"/>
                          </a:solidFill>
                          <a:effectLst/>
                          <a:latin typeface="微软雅黑" panose="020b0503020204020204" pitchFamily="34" charset="-122"/>
                          <a:ea typeface="微软雅黑" panose="020b0503020204020204" pitchFamily="34" charset="-122"/>
                        </a:rPr>
                        <a:t>61</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c>
                  <a:txBody>
                    <a:bodyPr vert="horz" wrap="square"/>
                    <a:lstStyle/>
                    <a:p>
                      <a:pPr algn="ctr" fontAlgn="ctr"/>
                      <a:r>
                        <a:rPr lang="en-US" altLang="zh-CN" sz="1000" b="0" i="0" u="none" strike="noStrike">
                          <a:solidFill>
                            <a:srgbClr val="C00000"/>
                          </a:solidFill>
                          <a:effectLst/>
                          <a:latin typeface="微软雅黑" panose="020b0503020204020204" pitchFamily="34" charset="-122"/>
                          <a:ea typeface="微软雅黑" panose="020b0503020204020204" pitchFamily="34" charset="-122"/>
                        </a:rPr>
                        <a:t>-821</a:t>
                      </a:r>
                    </a:p>
                  </a:txBody>
                  <a:tcPr marL="9525" marR="9525" marT="9525"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FFFFFF"/>
                      </a:solidFill>
                      <a:prstDash val="solid"/>
                      <a:round/>
                      <a:headEnd type="none" w="med" len="med"/>
                      <a:tailEnd type="none" w="med" len="med"/>
                    </a:lnT>
                    <a:lnB w="6350" cap="flat" cmpd="sng" algn="ctr">
                      <a:solidFill>
                        <a:srgbClr val="FFFFFF"/>
                      </a:solidFill>
                      <a:prstDash val="solid"/>
                      <a:round/>
                      <a:headEnd type="none" w="med" len="med"/>
                      <a:tailEnd type="none" w="med" len="med"/>
                    </a:lnB>
                    <a:solidFill>
                      <a:srgbClr val="DDEBF7"/>
                    </a:solidFill>
                  </a:tcPr>
                </a:tc>
              </a:tr>
            </a:tbl>
          </a:graphicData>
        </a:graphic>
      </p:graphicFrame>
      <p:sp>
        <p:nvSpPr>
          <p:cNvPr id="27" name="Rectangle 26"/>
          <p:cNvSpPr/>
          <p:nvPr/>
        </p:nvSpPr>
        <p:spPr>
          <a:xfrm>
            <a:off x="5211762" y="4255597"/>
            <a:ext cx="2501900" cy="335301"/>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淘</a:t>
            </a:r>
            <a:r>
              <a:rPr lang="zh-CN" altLang="en-US" smtClean="0"/>
              <a:t>汰事业部</a:t>
            </a:r>
            <a:endParaRPr lang="zh-CN" altLang="en-US"/>
          </a:p>
        </p:txBody>
      </p:sp>
      <p:sp>
        <p:nvSpPr>
          <p:cNvPr id="28" name="Left Brace 27"/>
          <p:cNvSpPr/>
          <p:nvPr/>
        </p:nvSpPr>
        <p:spPr>
          <a:xfrm>
            <a:off x="4132697" y="1916932"/>
            <a:ext cx="237537" cy="3137668"/>
          </a:xfrm>
          <a:prstGeom prst="leftBrace">
            <a:avLst/>
          </a:prstGeom>
        </p:spPr>
        <p:style>
          <a:lnRef idx="2">
            <a:schemeClr val="accent3"/>
          </a:lnRef>
          <a:fillRef idx="0">
            <a:schemeClr val="accent3"/>
          </a:fillRef>
          <a:effectRef idx="1">
            <a:schemeClr val="accent3"/>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3947002680"/>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Down Arrow 38"/>
          <p:cNvSpPr/>
          <p:nvPr/>
        </p:nvSpPr>
        <p:spPr>
          <a:xfrm>
            <a:off x="2035175" y="2264708"/>
            <a:ext cx="1365250" cy="630892"/>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18</a:t>
            </a:fld>
            <a:endParaRPr lang="en-US">
              <a:solidFill>
                <a:prstClr val="black"/>
              </a:solidFill>
            </a:endParaRPr>
          </a:p>
        </p:txBody>
      </p:sp>
      <p:sp>
        <p:nvSpPr>
          <p:cNvPr id="5" name="Text Placeholder 4"/>
          <p:cNvSpPr>
            <a:spLocks noGrp="1"/>
          </p:cNvSpPr>
          <p:nvPr>
            <p:ph type="body" sz="quarter" idx="13"/>
          </p:nvPr>
        </p:nvSpPr>
        <p:spPr/>
        <p:txBody>
          <a:bodyPr/>
          <a:lstStyle/>
          <a:p>
            <a:r>
              <a:rPr lang="zh-CN" altLang="en-US"/>
              <a:t>对</a:t>
            </a:r>
            <a:r>
              <a:rPr lang="zh-CN" altLang="en-US" smtClean="0"/>
              <a:t>于进</a:t>
            </a:r>
            <a:r>
              <a:rPr lang="zh-CN" altLang="en-US"/>
              <a:t>入新平台团</a:t>
            </a:r>
            <a:r>
              <a:rPr lang="zh-CN" altLang="en-US" smtClean="0"/>
              <a:t>队的处理：</a:t>
            </a:r>
            <a:r>
              <a:rPr lang="en-US" altLang="zh-CN" smtClean="0"/>
              <a:t>1</a:t>
            </a:r>
            <a:r>
              <a:rPr lang="zh-CN" altLang="en-US" smtClean="0"/>
              <a:t>、债</a:t>
            </a:r>
            <a:r>
              <a:rPr lang="zh-CN" altLang="en-US"/>
              <a:t>务并入企业金融服务决策委员</a:t>
            </a:r>
            <a:r>
              <a:rPr lang="zh-CN" altLang="en-US" smtClean="0"/>
              <a:t>会；</a:t>
            </a:r>
            <a:r>
              <a:rPr lang="en-US" altLang="zh-CN" smtClean="0"/>
              <a:t>2</a:t>
            </a:r>
            <a:r>
              <a:rPr lang="zh-CN" altLang="en-US" smtClean="0"/>
              <a:t>、团队建制打散，人员按</a:t>
            </a:r>
            <a:r>
              <a:rPr lang="en-US" altLang="zh-CN" smtClean="0"/>
              <a:t>MD</a:t>
            </a:r>
            <a:r>
              <a:rPr lang="zh-CN" altLang="en-US" smtClean="0"/>
              <a:t>体系重新定位，小组运作，综合部统一调配，项目制核算</a:t>
            </a:r>
            <a:endParaRPr lang="zh-CN" altLang="en-US"/>
          </a:p>
        </p:txBody>
      </p:sp>
      <p:sp>
        <p:nvSpPr>
          <p:cNvPr id="7" name="Title 1"/>
          <p:cNvSpPr>
            <a:spLocks noGrp="1"/>
          </p:cNvSpPr>
          <p:nvPr>
            <p:ph type="title"/>
          </p:nvPr>
        </p:nvSpPr>
        <p:spPr>
          <a:xfrm>
            <a:off x="457200" y="457200"/>
            <a:ext cx="8229600" cy="307777"/>
          </a:xfrm>
        </p:spPr>
        <p:txBody>
          <a:bodyPr/>
          <a:lstStyle/>
          <a:p>
            <a:r>
              <a:rPr lang="zh-CN" altLang="en-US">
                <a:latin typeface="微软雅黑" panose="020b0503020204020204" pitchFamily="34" charset="-122"/>
                <a:ea typeface="微软雅黑" panose="020b0503020204020204" pitchFamily="34" charset="-122"/>
              </a:rPr>
              <a:t>投行</a:t>
            </a:r>
            <a:r>
              <a:rPr lang="en-US" altLang="zh-CN" smtClean="0">
                <a:latin typeface="微软雅黑" panose="020b0503020204020204" pitchFamily="34" charset="-122"/>
                <a:ea typeface="微软雅黑" panose="020b0503020204020204" pitchFamily="34" charset="-122"/>
              </a:rPr>
              <a:t>2.0</a:t>
            </a:r>
            <a:r>
              <a:rPr lang="zh-CN" altLang="en-US">
                <a:latin typeface="微软雅黑" panose="020b0503020204020204" pitchFamily="34" charset="-122"/>
                <a:ea typeface="微软雅黑" panose="020b0503020204020204" pitchFamily="34" charset="-122"/>
              </a:rPr>
              <a:t>内</a:t>
            </a:r>
            <a:r>
              <a:rPr lang="zh-CN" altLang="en-US" smtClean="0">
                <a:latin typeface="微软雅黑" panose="020b0503020204020204" pitchFamily="34" charset="-122"/>
                <a:ea typeface="微软雅黑" panose="020b0503020204020204" pitchFamily="34" charset="-122"/>
              </a:rPr>
              <a:t>部团队转换及欠款处理</a:t>
            </a:r>
            <a:endParaRPr lang="zh-CN" altLang="en-US"/>
          </a:p>
        </p:txBody>
      </p:sp>
      <p:sp>
        <p:nvSpPr>
          <p:cNvPr id="8" name="Rectangle 7"/>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9" name="Rectangle 8"/>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10" name="Rectangle 9"/>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11" name="Rectangle 10"/>
          <p:cNvSpPr/>
          <p:nvPr/>
        </p:nvSpPr>
        <p:spPr>
          <a:xfrm>
            <a:off x="8247348" y="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Rectangle 11"/>
          <p:cNvSpPr/>
          <p:nvPr/>
        </p:nvSpPr>
        <p:spPr>
          <a:xfrm>
            <a:off x="6405178" y="2540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Rectangle 12"/>
          <p:cNvSpPr/>
          <p:nvPr/>
        </p:nvSpPr>
        <p:spPr>
          <a:xfrm>
            <a:off x="1066800" y="1739900"/>
            <a:ext cx="6959600" cy="3416300"/>
          </a:xfrm>
          <a:prstGeom prst="rect">
            <a:avLst/>
          </a:prstGeom>
          <a:noFill/>
          <a:ln>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Rectangle 13"/>
          <p:cNvSpPr/>
          <p:nvPr/>
        </p:nvSpPr>
        <p:spPr>
          <a:xfrm>
            <a:off x="1543050" y="1427639"/>
            <a:ext cx="2501900" cy="6731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改革标准</a:t>
            </a:r>
          </a:p>
        </p:txBody>
      </p:sp>
      <p:sp>
        <p:nvSpPr>
          <p:cNvPr id="16" name="Rectangle 15"/>
          <p:cNvSpPr/>
          <p:nvPr/>
        </p:nvSpPr>
        <p:spPr>
          <a:xfrm>
            <a:off x="1543050" y="3046511"/>
            <a:ext cx="2501900" cy="673100"/>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改革部门</a:t>
            </a:r>
          </a:p>
        </p:txBody>
      </p:sp>
      <p:sp>
        <p:nvSpPr>
          <p:cNvPr id="17" name="Rectangle 16"/>
          <p:cNvSpPr/>
          <p:nvPr/>
        </p:nvSpPr>
        <p:spPr>
          <a:xfrm>
            <a:off x="1530350" y="4768850"/>
            <a:ext cx="2501900" cy="673100"/>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落地办法</a:t>
            </a:r>
          </a:p>
        </p:txBody>
      </p:sp>
      <p:sp>
        <p:nvSpPr>
          <p:cNvPr id="18" name="Down Arrow 17"/>
          <p:cNvSpPr/>
          <p:nvPr/>
        </p:nvSpPr>
        <p:spPr>
          <a:xfrm>
            <a:off x="2035175" y="3949870"/>
            <a:ext cx="1365250" cy="630892"/>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24" name="Rectangle 23"/>
          <p:cNvSpPr/>
          <p:nvPr/>
        </p:nvSpPr>
        <p:spPr>
          <a:xfrm>
            <a:off x="1054802" y="1427639"/>
            <a:ext cx="2985933" cy="3308285"/>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2" name="Rectangle 71"/>
          <p:cNvSpPr/>
          <p:nvPr/>
        </p:nvSpPr>
        <p:spPr>
          <a:xfrm>
            <a:off x="4393555" y="1456794"/>
            <a:ext cx="3332003"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公司</a:t>
            </a:r>
          </a:p>
        </p:txBody>
      </p:sp>
      <p:sp>
        <p:nvSpPr>
          <p:cNvPr id="73" name="矩形 2"/>
          <p:cNvSpPr/>
          <p:nvPr/>
        </p:nvSpPr>
        <p:spPr>
          <a:xfrm>
            <a:off x="4393553" y="2062189"/>
            <a:ext cx="3332005"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企业金融服务决策委</a:t>
            </a:r>
            <a:r>
              <a:rPr lang="zh-CN" altLang="en-US">
                <a:latin typeface="微软雅黑" panose="020b0503020204020204" pitchFamily="34" charset="-122"/>
                <a:ea typeface="微软雅黑" panose="020b0503020204020204" pitchFamily="34" charset="-122"/>
              </a:rPr>
              <a:t>员会</a:t>
            </a:r>
            <a:endParaRPr lang="en-US">
              <a:latin typeface="微软雅黑" panose="020b0503020204020204" pitchFamily="34" charset="-122"/>
              <a:ea typeface="微软雅黑" panose="020b0503020204020204" pitchFamily="34" charset="-122"/>
            </a:endParaRPr>
          </a:p>
        </p:txBody>
      </p:sp>
      <p:cxnSp>
        <p:nvCxnSpPr>
          <p:cNvPr id="74" name="Straight Connector 73"/>
          <p:cNvCxnSpPr>
            <a:stCxn id="72" idx="2"/>
            <a:endCxn id="73" idx="0"/>
          </p:cNvCxnSpPr>
          <p:nvPr/>
        </p:nvCxnSpPr>
        <p:spPr>
          <a:xfrm flipH="1">
            <a:off x="6059556" y="1868918"/>
            <a:ext cx="1" cy="193271"/>
          </a:xfrm>
          <a:prstGeom prst="line">
            <a:avLst/>
          </a:prstGeom>
        </p:spPr>
        <p:style>
          <a:lnRef idx="1">
            <a:schemeClr val="accent1"/>
          </a:lnRef>
          <a:fillRef idx="0">
            <a:schemeClr val="accent1"/>
          </a:fillRef>
          <a:effectRef idx="0">
            <a:schemeClr val="accent1"/>
          </a:effectRef>
          <a:fontRef idx="minor">
            <a:schemeClr val="tx1"/>
          </a:fontRef>
        </p:style>
      </p:cxnSp>
      <p:sp>
        <p:nvSpPr>
          <p:cNvPr id="87" name="Rectangle 86"/>
          <p:cNvSpPr/>
          <p:nvPr/>
        </p:nvSpPr>
        <p:spPr>
          <a:xfrm>
            <a:off x="4786284" y="270745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1</a:t>
            </a:r>
            <a:endParaRPr lang="zh-CN" altLang="en-US">
              <a:latin typeface="微软雅黑" panose="020b0503020204020204" pitchFamily="34" charset="-122"/>
              <a:ea typeface="微软雅黑" panose="020b0503020204020204" pitchFamily="34" charset="-122"/>
            </a:endParaRPr>
          </a:p>
        </p:txBody>
      </p:sp>
      <p:sp>
        <p:nvSpPr>
          <p:cNvPr id="88" name="Rectangle 87"/>
          <p:cNvSpPr/>
          <p:nvPr/>
        </p:nvSpPr>
        <p:spPr>
          <a:xfrm>
            <a:off x="5567415" y="2710807"/>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2</a:t>
            </a:r>
            <a:endParaRPr lang="zh-CN" altLang="en-US">
              <a:latin typeface="微软雅黑" panose="020b0503020204020204" pitchFamily="34" charset="-122"/>
              <a:ea typeface="微软雅黑" panose="020b0503020204020204" pitchFamily="34" charset="-122"/>
            </a:endParaRPr>
          </a:p>
        </p:txBody>
      </p:sp>
      <p:sp>
        <p:nvSpPr>
          <p:cNvPr id="89" name="Rectangle 88"/>
          <p:cNvSpPr/>
          <p:nvPr/>
        </p:nvSpPr>
        <p:spPr>
          <a:xfrm>
            <a:off x="6336603" y="2566843"/>
            <a:ext cx="1274655" cy="280547"/>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事业部</a:t>
            </a:r>
            <a:endParaRPr lang="zh-CN" altLang="en-US" sz="1400">
              <a:latin typeface="微软雅黑" panose="020b0503020204020204" pitchFamily="34" charset="-122"/>
              <a:ea typeface="微软雅黑" panose="020b0503020204020204" pitchFamily="34" charset="-122"/>
            </a:endParaRPr>
          </a:p>
        </p:txBody>
      </p:sp>
      <p:sp>
        <p:nvSpPr>
          <p:cNvPr id="90" name="Rectangle 89"/>
          <p:cNvSpPr/>
          <p:nvPr/>
        </p:nvSpPr>
        <p:spPr>
          <a:xfrm>
            <a:off x="4725860" y="2690985"/>
            <a:ext cx="1572785"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91" name="TextBox 90"/>
          <p:cNvSpPr txBox="1"/>
          <p:nvPr/>
        </p:nvSpPr>
        <p:spPr>
          <a:xfrm>
            <a:off x="4861780" y="3569488"/>
            <a:ext cx="1384129"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人才池</a:t>
            </a:r>
            <a:endParaRPr lang="zh-CN" altLang="en-US" sz="1400">
              <a:latin typeface="微软雅黑" panose="020b0503020204020204" pitchFamily="34" charset="-122"/>
              <a:ea typeface="微软雅黑" panose="020b0503020204020204" pitchFamily="34" charset="-122"/>
            </a:endParaRPr>
          </a:p>
        </p:txBody>
      </p:sp>
      <p:sp>
        <p:nvSpPr>
          <p:cNvPr id="92" name="TextBox 91"/>
          <p:cNvSpPr txBox="1"/>
          <p:nvPr/>
        </p:nvSpPr>
        <p:spPr>
          <a:xfrm>
            <a:off x="4959462" y="4133903"/>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项目制核算</a:t>
            </a:r>
            <a:endParaRPr lang="zh-CN" altLang="en-US">
              <a:latin typeface="微软雅黑" panose="020b0503020204020204" pitchFamily="34" charset="-122"/>
              <a:ea typeface="微软雅黑" panose="020b0503020204020204" pitchFamily="34" charset="-122"/>
            </a:endParaRPr>
          </a:p>
        </p:txBody>
      </p:sp>
      <p:sp>
        <p:nvSpPr>
          <p:cNvPr id="93" name="TextBox 92"/>
          <p:cNvSpPr txBox="1"/>
          <p:nvPr/>
        </p:nvSpPr>
        <p:spPr>
          <a:xfrm>
            <a:off x="4935964" y="2585838"/>
            <a:ext cx="1211368" cy="253462"/>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ctr" defTabSz="914400" rtl="0" eaLnBrk="1" latinLnBrk="0" hangingPunct="1">
              <a:defRPr sz="1800" kern="1200">
                <a:solidFill>
                  <a:schemeClr val="lt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400"/>
              <a:t>新平台</a:t>
            </a:r>
          </a:p>
        </p:txBody>
      </p:sp>
      <p:sp>
        <p:nvSpPr>
          <p:cNvPr id="94" name="Rectangle 93"/>
          <p:cNvSpPr/>
          <p:nvPr/>
        </p:nvSpPr>
        <p:spPr>
          <a:xfrm>
            <a:off x="4848771" y="2871588"/>
            <a:ext cx="1422896" cy="17485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smtClean="0"/>
              <a:t>MD</a:t>
            </a:r>
            <a:endParaRPr lang="zh-CN" altLang="en-US" sz="1400"/>
          </a:p>
        </p:txBody>
      </p:sp>
      <p:sp>
        <p:nvSpPr>
          <p:cNvPr id="97" name="Rectangle 96"/>
          <p:cNvSpPr/>
          <p:nvPr/>
        </p:nvSpPr>
        <p:spPr>
          <a:xfrm>
            <a:off x="4837389" y="3090708"/>
            <a:ext cx="1408519" cy="17240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smtClean="0"/>
              <a:t>ED</a:t>
            </a:r>
            <a:endParaRPr lang="zh-CN" altLang="en-US" sz="1400"/>
          </a:p>
        </p:txBody>
      </p:sp>
      <p:sp>
        <p:nvSpPr>
          <p:cNvPr id="109" name="Rectangle 108"/>
          <p:cNvSpPr/>
          <p:nvPr/>
        </p:nvSpPr>
        <p:spPr>
          <a:xfrm>
            <a:off x="4837389" y="3321426"/>
            <a:ext cx="1408519" cy="17240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smtClean="0"/>
              <a:t>D</a:t>
            </a:r>
            <a:endParaRPr lang="zh-CN" altLang="en-US" sz="1400"/>
          </a:p>
        </p:txBody>
      </p:sp>
      <p:sp>
        <p:nvSpPr>
          <p:cNvPr id="111" name="Rectangle 110"/>
          <p:cNvSpPr/>
          <p:nvPr/>
        </p:nvSpPr>
        <p:spPr>
          <a:xfrm>
            <a:off x="6367596" y="3090709"/>
            <a:ext cx="1243662" cy="18571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smtClean="0"/>
              <a:t>MD</a:t>
            </a:r>
            <a:endParaRPr lang="zh-CN" altLang="en-US" sz="1400"/>
          </a:p>
        </p:txBody>
      </p:sp>
      <p:sp>
        <p:nvSpPr>
          <p:cNvPr id="112" name="Rectangle 111"/>
          <p:cNvSpPr/>
          <p:nvPr/>
        </p:nvSpPr>
        <p:spPr>
          <a:xfrm>
            <a:off x="6368494" y="3342714"/>
            <a:ext cx="1243662" cy="160325"/>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smtClean="0"/>
              <a:t>ED</a:t>
            </a:r>
            <a:endParaRPr lang="zh-CN" altLang="en-US" sz="1400"/>
          </a:p>
        </p:txBody>
      </p:sp>
      <p:sp>
        <p:nvSpPr>
          <p:cNvPr id="19" name="Left Arrow 18"/>
          <p:cNvSpPr/>
          <p:nvPr/>
        </p:nvSpPr>
        <p:spPr>
          <a:xfrm>
            <a:off x="6161904" y="3064063"/>
            <a:ext cx="251395" cy="245737"/>
          </a:xfrm>
          <a:prstGeom prst="lef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3" name="Left Arrow 112"/>
          <p:cNvSpPr/>
          <p:nvPr/>
        </p:nvSpPr>
        <p:spPr>
          <a:xfrm>
            <a:off x="6162432" y="3317264"/>
            <a:ext cx="251395" cy="245737"/>
          </a:xfrm>
          <a:prstGeom prst="lef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4" name="TextBox 113"/>
          <p:cNvSpPr txBox="1"/>
          <p:nvPr/>
        </p:nvSpPr>
        <p:spPr>
          <a:xfrm>
            <a:off x="6387953" y="4144153"/>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团队制核算</a:t>
            </a:r>
            <a:endParaRPr lang="zh-CN" altLang="en-US">
              <a:latin typeface="微软雅黑" panose="020b0503020204020204" pitchFamily="34" charset="-122"/>
              <a:ea typeface="微软雅黑" panose="020b0503020204020204" pitchFamily="34" charset="-122"/>
            </a:endParaRPr>
          </a:p>
        </p:txBody>
      </p:sp>
      <p:sp>
        <p:nvSpPr>
          <p:cNvPr id="115" name="Rectangle 114"/>
          <p:cNvSpPr/>
          <p:nvPr/>
        </p:nvSpPr>
        <p:spPr>
          <a:xfrm>
            <a:off x="6367596" y="3557708"/>
            <a:ext cx="1243662" cy="160325"/>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smtClean="0"/>
              <a:t>VP</a:t>
            </a:r>
            <a:endParaRPr lang="zh-CN" altLang="en-US" sz="1400"/>
          </a:p>
        </p:txBody>
      </p:sp>
      <p:sp>
        <p:nvSpPr>
          <p:cNvPr id="116" name="Rectangle 115"/>
          <p:cNvSpPr/>
          <p:nvPr/>
        </p:nvSpPr>
        <p:spPr>
          <a:xfrm>
            <a:off x="6367596" y="3771533"/>
            <a:ext cx="1243662" cy="160325"/>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smtClean="0"/>
              <a:t>AS</a:t>
            </a:r>
            <a:endParaRPr lang="zh-CN" altLang="en-US" sz="1400"/>
          </a:p>
        </p:txBody>
      </p:sp>
      <p:sp>
        <p:nvSpPr>
          <p:cNvPr id="117" name="Left Arrow 116"/>
          <p:cNvSpPr/>
          <p:nvPr/>
        </p:nvSpPr>
        <p:spPr>
          <a:xfrm>
            <a:off x="6162432" y="3621606"/>
            <a:ext cx="251395" cy="245737"/>
          </a:xfrm>
          <a:prstGeom prst="lef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8" name="Left Arrow 117"/>
          <p:cNvSpPr/>
          <p:nvPr/>
        </p:nvSpPr>
        <p:spPr>
          <a:xfrm>
            <a:off x="6161904" y="4156307"/>
            <a:ext cx="251395" cy="245737"/>
          </a:xfrm>
          <a:prstGeom prst="lef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Rectangle 1"/>
          <p:cNvSpPr/>
          <p:nvPr/>
        </p:nvSpPr>
        <p:spPr>
          <a:xfrm>
            <a:off x="5695583" y="3935870"/>
            <a:ext cx="1168024" cy="220437"/>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smtClean="0"/>
              <a:t>MD</a:t>
            </a:r>
            <a:r>
              <a:rPr lang="zh-CN" altLang="en-US" sz="1400" smtClean="0"/>
              <a:t>标准</a:t>
            </a:r>
            <a:endParaRPr lang="zh-CN" altLang="en-US" sz="1400"/>
          </a:p>
        </p:txBody>
      </p:sp>
      <p:sp>
        <p:nvSpPr>
          <p:cNvPr id="6" name="Right Arrow Callout 5"/>
          <p:cNvSpPr/>
          <p:nvPr/>
        </p:nvSpPr>
        <p:spPr>
          <a:xfrm>
            <a:off x="2998106" y="1759926"/>
            <a:ext cx="1333648" cy="970791"/>
          </a:xfrm>
          <a:prstGeom prst="rightArrowCallou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smtClean="0"/>
              <a:t>债务</a:t>
            </a:r>
            <a:endParaRPr lang="en-US" altLang="zh-CN" sz="1600" smtClean="0"/>
          </a:p>
          <a:p>
            <a:pPr algn="ctr"/>
            <a:r>
              <a:rPr lang="zh-CN" altLang="en-US" sz="1600" smtClean="0"/>
              <a:t>责任人</a:t>
            </a:r>
            <a:endParaRPr lang="zh-CN" altLang="en-US" sz="1600"/>
          </a:p>
        </p:txBody>
      </p:sp>
      <p:grpSp>
        <p:nvGrpSpPr>
          <p:cNvPr id="21" name="Group 20"/>
          <p:cNvGrpSpPr/>
          <p:nvPr/>
        </p:nvGrpSpPr>
        <p:grpSpPr>
          <a:xfrm>
            <a:off x="4232426" y="4648838"/>
            <a:ext cx="4779542" cy="804805"/>
            <a:chOff x="4271063" y="4648838"/>
            <a:chExt cx="4779542" cy="804805"/>
          </a:xfrm>
        </p:grpSpPr>
        <p:sp>
          <p:nvSpPr>
            <p:cNvPr id="15" name="Rectangle 14"/>
            <p:cNvSpPr/>
            <p:nvPr/>
          </p:nvSpPr>
          <p:spPr>
            <a:xfrm>
              <a:off x="4271063" y="4651406"/>
              <a:ext cx="871311" cy="802237"/>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还款</a:t>
              </a:r>
              <a:endParaRPr lang="en-US" altLang="zh-CN" smtClean="0"/>
            </a:p>
            <a:p>
              <a:pPr algn="ctr"/>
              <a:r>
                <a:rPr lang="zh-CN" altLang="en-US" smtClean="0"/>
                <a:t>来源</a:t>
              </a:r>
              <a:endParaRPr lang="zh-CN" altLang="en-US"/>
            </a:p>
          </p:txBody>
        </p:sp>
        <p:sp>
          <p:nvSpPr>
            <p:cNvPr id="43" name="Rectangle 42"/>
            <p:cNvSpPr/>
            <p:nvPr/>
          </p:nvSpPr>
          <p:spPr>
            <a:xfrm>
              <a:off x="5470073" y="4649091"/>
              <a:ext cx="1146817" cy="80223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mtClean="0"/>
                <a:t>新平台可分利润</a:t>
              </a:r>
              <a:endParaRPr lang="zh-CN" altLang="en-US"/>
            </a:p>
          </p:txBody>
        </p:sp>
        <p:sp>
          <p:nvSpPr>
            <p:cNvPr id="44" name="Rectangle 43"/>
            <p:cNvSpPr/>
            <p:nvPr/>
          </p:nvSpPr>
          <p:spPr>
            <a:xfrm>
              <a:off x="6968115" y="4648838"/>
              <a:ext cx="2082490" cy="80223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mtClean="0"/>
                <a:t>事业部上缴委员会扣除中后台费用</a:t>
              </a:r>
              <a:endParaRPr lang="zh-CN" altLang="en-US"/>
            </a:p>
          </p:txBody>
        </p:sp>
        <p:sp>
          <p:nvSpPr>
            <p:cNvPr id="20" name="TextBox 19"/>
            <p:cNvSpPr txBox="1"/>
            <p:nvPr/>
          </p:nvSpPr>
          <p:spPr>
            <a:xfrm>
              <a:off x="5093904" y="4769018"/>
              <a:ext cx="841070"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smtClean="0">
                  <a:solidFill>
                    <a:srgbClr val="C00000"/>
                  </a:solidFill>
                </a:rPr>
                <a:t>=</a:t>
              </a:r>
              <a:endParaRPr lang="zh-CN" altLang="en-US" sz="3600" b="1">
                <a:solidFill>
                  <a:srgbClr val="C00000"/>
                </a:solidFill>
              </a:endParaRPr>
            </a:p>
          </p:txBody>
        </p:sp>
        <p:sp>
          <p:nvSpPr>
            <p:cNvPr id="48" name="TextBox 47"/>
            <p:cNvSpPr txBox="1"/>
            <p:nvPr/>
          </p:nvSpPr>
          <p:spPr>
            <a:xfrm>
              <a:off x="6571712" y="4768850"/>
              <a:ext cx="841070"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smtClean="0">
                  <a:solidFill>
                    <a:srgbClr val="C00000"/>
                  </a:solidFill>
                </a:rPr>
                <a:t>+</a:t>
              </a:r>
              <a:endParaRPr lang="zh-CN" altLang="en-US" sz="3600" b="1">
                <a:solidFill>
                  <a:srgbClr val="C00000"/>
                </a:solidFill>
              </a:endParaRPr>
            </a:p>
          </p:txBody>
        </p:sp>
      </p:grpSp>
      <p:sp>
        <p:nvSpPr>
          <p:cNvPr id="52" name="Right Arrow Callout 51"/>
          <p:cNvSpPr/>
          <p:nvPr/>
        </p:nvSpPr>
        <p:spPr>
          <a:xfrm>
            <a:off x="3001175" y="2840244"/>
            <a:ext cx="1777747" cy="1147205"/>
          </a:xfrm>
          <a:prstGeom prst="rightArrowCallou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a:t>小</a:t>
            </a:r>
            <a:r>
              <a:rPr lang="zh-CN" altLang="en-US" sz="1600" smtClean="0"/>
              <a:t>组运作</a:t>
            </a:r>
            <a:endParaRPr lang="en-US" altLang="zh-CN" sz="1600" smtClean="0"/>
          </a:p>
          <a:p>
            <a:pPr algn="ctr"/>
            <a:r>
              <a:rPr lang="en-US" altLang="zh-CN" sz="1600" smtClean="0"/>
              <a:t>&amp;</a:t>
            </a:r>
          </a:p>
          <a:p>
            <a:pPr algn="ctr"/>
            <a:r>
              <a:rPr lang="zh-CN" altLang="en-US" sz="1600" smtClean="0"/>
              <a:t>综合部统一调配</a:t>
            </a:r>
            <a:endParaRPr lang="zh-CN" altLang="en-US" sz="1600"/>
          </a:p>
        </p:txBody>
      </p:sp>
      <p:sp>
        <p:nvSpPr>
          <p:cNvPr id="53" name="椭圆 45"/>
          <p:cNvSpPr/>
          <p:nvPr/>
        </p:nvSpPr>
        <p:spPr>
          <a:xfrm>
            <a:off x="2878303" y="2796490"/>
            <a:ext cx="245744" cy="228600"/>
          </a:xfrm>
          <a:prstGeom prst="ellipse">
            <a:avLst/>
          </a:prstGeom>
          <a:solidFill>
            <a:srgbClr val="C00000"/>
          </a:solidFill>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sz="1400" b="1"/>
              <a:t>2</a:t>
            </a:r>
          </a:p>
        </p:txBody>
      </p:sp>
      <p:sp>
        <p:nvSpPr>
          <p:cNvPr id="54" name="椭圆 45"/>
          <p:cNvSpPr/>
          <p:nvPr/>
        </p:nvSpPr>
        <p:spPr>
          <a:xfrm>
            <a:off x="4063372" y="4534538"/>
            <a:ext cx="245744" cy="228600"/>
          </a:xfrm>
          <a:prstGeom prst="ellipse">
            <a:avLst/>
          </a:prstGeom>
          <a:solidFill>
            <a:srgbClr val="C00000"/>
          </a:solidFill>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sz="1400" b="1"/>
              <a:t>3</a:t>
            </a:r>
          </a:p>
        </p:txBody>
      </p:sp>
      <p:sp>
        <p:nvSpPr>
          <p:cNvPr id="55" name="椭圆 45"/>
          <p:cNvSpPr/>
          <p:nvPr/>
        </p:nvSpPr>
        <p:spPr>
          <a:xfrm>
            <a:off x="2869235" y="1687611"/>
            <a:ext cx="245744" cy="228600"/>
          </a:xfrm>
          <a:prstGeom prst="ellipse">
            <a:avLst/>
          </a:prstGeom>
          <a:solidFill>
            <a:srgbClr val="C00000"/>
          </a:solidFill>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a:t>1</a:t>
            </a:r>
            <a:endParaRPr lang="en-US" sz="1400" b="1"/>
          </a:p>
        </p:txBody>
      </p:sp>
    </p:spTree>
    <p:extLst>
      <p:ext uri="{BB962C8B-B14F-4D97-AF65-F5344CB8AC3E}">
        <p14:creationId xmlns:p14="http://schemas.microsoft.com/office/powerpoint/2010/main" val="3023456641"/>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Rectangle 35"/>
          <p:cNvSpPr/>
          <p:nvPr/>
        </p:nvSpPr>
        <p:spPr>
          <a:xfrm>
            <a:off x="7045590" y="2620868"/>
            <a:ext cx="1514490"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38" name="TextBox 37"/>
          <p:cNvSpPr txBox="1"/>
          <p:nvPr/>
        </p:nvSpPr>
        <p:spPr>
          <a:xfrm>
            <a:off x="7344798" y="357314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业务协同</a:t>
            </a:r>
            <a:endParaRPr lang="zh-CN" altLang="en-US">
              <a:latin typeface="微软雅黑" panose="020b0503020204020204" pitchFamily="34" charset="-122"/>
              <a:ea typeface="微软雅黑" panose="020b0503020204020204" pitchFamily="34" charset="-122"/>
            </a:endParaRPr>
          </a:p>
        </p:txBody>
      </p:sp>
      <p:sp>
        <p:nvSpPr>
          <p:cNvPr id="40" name="Rectangle 39"/>
          <p:cNvSpPr/>
          <p:nvPr/>
        </p:nvSpPr>
        <p:spPr>
          <a:xfrm>
            <a:off x="7801913" y="265339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场外市场</a:t>
            </a:r>
            <a:endParaRPr lang="zh-CN" altLang="en-US">
              <a:latin typeface="微软雅黑" panose="020b0503020204020204" pitchFamily="34" charset="-122"/>
              <a:ea typeface="微软雅黑" panose="020b0503020204020204" pitchFamily="34" charset="-122"/>
            </a:endParaRPr>
          </a:p>
        </p:txBody>
      </p:sp>
      <p:cxnSp>
        <p:nvCxnSpPr>
          <p:cNvPr id="42" name="Elbow Connector 41"/>
          <p:cNvCxnSpPr/>
          <p:nvPr/>
        </p:nvCxnSpPr>
        <p:spPr>
          <a:xfrm rot="16200000" flipH="1">
            <a:off x="6206868" y="702264"/>
            <a:ext cx="296164" cy="3606106"/>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zh-CN" altLang="en-US" smtClean="0"/>
              <a:t>投行</a:t>
            </a:r>
            <a:r>
              <a:rPr lang="en-US" altLang="zh-CN">
                <a:latin typeface="微软雅黑" panose="020b0503020204020204" pitchFamily="34" charset="-122"/>
                <a:ea typeface="微软雅黑" panose="020b0503020204020204" pitchFamily="34" charset="-122"/>
              </a:rPr>
              <a:t>2.0</a:t>
            </a:r>
            <a:r>
              <a:rPr lang="zh-CN" altLang="en-US" smtClean="0"/>
              <a:t>费用</a:t>
            </a:r>
            <a:r>
              <a:rPr lang="zh-CN" altLang="en-US"/>
              <a:t>控</a:t>
            </a:r>
            <a:r>
              <a:rPr lang="zh-CN" altLang="en-US" smtClean="0"/>
              <a:t>制（可选）</a:t>
            </a:r>
            <a:endParaRPr lang="zh-CN" altLang="en-US">
              <a:latin typeface="微软雅黑" panose="020b0503020204020204" pitchFamily="34" charset="-122"/>
              <a:ea typeface="微软雅黑" panose="020b0503020204020204" pitchFamily="34" charset="-122"/>
            </a:endParaRPr>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19</a:t>
            </a:fld>
            <a:endParaRPr lang="en-US">
              <a:solidFill>
                <a:prstClr val="black"/>
              </a:solidFill>
            </a:endParaRPr>
          </a:p>
        </p:txBody>
      </p:sp>
      <p:sp>
        <p:nvSpPr>
          <p:cNvPr id="9" name="Rectangle 8"/>
          <p:cNvSpPr/>
          <p:nvPr/>
        </p:nvSpPr>
        <p:spPr>
          <a:xfrm>
            <a:off x="2403049" y="1339716"/>
            <a:ext cx="4297698"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公司</a:t>
            </a:r>
          </a:p>
        </p:txBody>
      </p:sp>
      <p:sp>
        <p:nvSpPr>
          <p:cNvPr id="10" name="矩形 2"/>
          <p:cNvSpPr/>
          <p:nvPr/>
        </p:nvSpPr>
        <p:spPr>
          <a:xfrm>
            <a:off x="2403047" y="1945111"/>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企业金融服务决策委</a:t>
            </a:r>
            <a:r>
              <a:rPr lang="zh-CN" altLang="en-US">
                <a:latin typeface="微软雅黑" panose="020b0503020204020204" pitchFamily="34" charset="-122"/>
                <a:ea typeface="微软雅黑" panose="020b0503020204020204" pitchFamily="34" charset="-122"/>
              </a:rPr>
              <a:t>员会</a:t>
            </a:r>
            <a:endParaRPr lang="en-US">
              <a:latin typeface="微软雅黑" panose="020b0503020204020204" pitchFamily="34" charset="-122"/>
              <a:ea typeface="微软雅黑" panose="020b0503020204020204" pitchFamily="34" charset="-122"/>
            </a:endParaRPr>
          </a:p>
        </p:txBody>
      </p:sp>
      <p:sp>
        <p:nvSpPr>
          <p:cNvPr id="11" name="Rectangle 10"/>
          <p:cNvSpPr/>
          <p:nvPr/>
        </p:nvSpPr>
        <p:spPr>
          <a:xfrm>
            <a:off x="1496984" y="2637333"/>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1</a:t>
            </a:r>
            <a:endParaRPr lang="zh-CN" altLang="en-US">
              <a:latin typeface="微软雅黑" panose="020b0503020204020204" pitchFamily="34" charset="-122"/>
              <a:ea typeface="微软雅黑" panose="020b0503020204020204" pitchFamily="34" charset="-122"/>
            </a:endParaRPr>
          </a:p>
        </p:txBody>
      </p:sp>
      <p:sp>
        <p:nvSpPr>
          <p:cNvPr id="12" name="Rectangle 11"/>
          <p:cNvSpPr/>
          <p:nvPr/>
        </p:nvSpPr>
        <p:spPr>
          <a:xfrm>
            <a:off x="2278115" y="264069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2</a:t>
            </a:r>
            <a:endParaRPr lang="zh-CN" altLang="en-US">
              <a:latin typeface="微软雅黑" panose="020b0503020204020204" pitchFamily="34" charset="-122"/>
              <a:ea typeface="微软雅黑" panose="020b0503020204020204" pitchFamily="34" charset="-122"/>
            </a:endParaRPr>
          </a:p>
        </p:txBody>
      </p:sp>
      <p:sp>
        <p:nvSpPr>
          <p:cNvPr id="19" name="Rectangle 18"/>
          <p:cNvSpPr/>
          <p:nvPr/>
        </p:nvSpPr>
        <p:spPr>
          <a:xfrm>
            <a:off x="3069769" y="2640692"/>
            <a:ext cx="712180" cy="887215"/>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事</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业</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部</a:t>
            </a:r>
            <a:endParaRPr lang="zh-CN" altLang="en-US">
              <a:latin typeface="微软雅黑" panose="020b0503020204020204" pitchFamily="34" charset="-122"/>
              <a:ea typeface="微软雅黑" panose="020b0503020204020204" pitchFamily="34" charset="-122"/>
            </a:endParaRPr>
          </a:p>
        </p:txBody>
      </p:sp>
      <p:sp>
        <p:nvSpPr>
          <p:cNvPr id="22" name="矩形 2"/>
          <p:cNvSpPr/>
          <p:nvPr/>
        </p:nvSpPr>
        <p:spPr>
          <a:xfrm>
            <a:off x="3861423" y="2631460"/>
            <a:ext cx="986299" cy="89896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资本</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市场部</a:t>
            </a:r>
            <a:endParaRPr lang="en-US">
              <a:latin typeface="微软雅黑" panose="020b0503020204020204" pitchFamily="34" charset="-122"/>
              <a:ea typeface="微软雅黑" panose="020b0503020204020204" pitchFamily="34" charset="-122"/>
            </a:endParaRPr>
          </a:p>
        </p:txBody>
      </p:sp>
      <p:sp>
        <p:nvSpPr>
          <p:cNvPr id="23" name="矩形 2"/>
          <p:cNvSpPr/>
          <p:nvPr/>
        </p:nvSpPr>
        <p:spPr>
          <a:xfrm>
            <a:off x="4927196" y="2640690"/>
            <a:ext cx="986299" cy="89992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质控</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内核</a:t>
            </a:r>
            <a:endParaRPr lang="en-US">
              <a:latin typeface="微软雅黑" panose="020b0503020204020204" pitchFamily="34" charset="-122"/>
              <a:ea typeface="微软雅黑" panose="020b0503020204020204" pitchFamily="34" charset="-122"/>
            </a:endParaRPr>
          </a:p>
        </p:txBody>
      </p:sp>
      <p:sp>
        <p:nvSpPr>
          <p:cNvPr id="29" name="Rectangle 28"/>
          <p:cNvSpPr/>
          <p:nvPr/>
        </p:nvSpPr>
        <p:spPr>
          <a:xfrm>
            <a:off x="7058742" y="265340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多</a:t>
            </a:r>
            <a:r>
              <a:rPr lang="zh-CN" altLang="en-US" smtClean="0">
                <a:latin typeface="微软雅黑" panose="020b0503020204020204" pitchFamily="34" charset="-122"/>
                <a:ea typeface="微软雅黑" panose="020b0503020204020204" pitchFamily="34" charset="-122"/>
              </a:rPr>
              <a:t>元投资基金</a:t>
            </a:r>
            <a:endParaRPr lang="zh-CN" altLang="en-US">
              <a:latin typeface="微软雅黑" panose="020b0503020204020204" pitchFamily="34" charset="-122"/>
              <a:ea typeface="微软雅黑" panose="020b0503020204020204" pitchFamily="34" charset="-122"/>
            </a:endParaRPr>
          </a:p>
        </p:txBody>
      </p:sp>
      <p:cxnSp>
        <p:nvCxnSpPr>
          <p:cNvPr id="31" name="Straight Connector 30"/>
          <p:cNvCxnSpPr>
            <a:stCxn id="9" idx="2"/>
            <a:endCxn id="10" idx="0"/>
          </p:cNvCxnSpPr>
          <p:nvPr/>
        </p:nvCxnSpPr>
        <p:spPr>
          <a:xfrm flipH="1">
            <a:off x="4551897" y="1751840"/>
            <a:ext cx="1" cy="193271"/>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10" idx="2"/>
            <a:endCxn id="11" idx="0"/>
          </p:cNvCxnSpPr>
          <p:nvPr/>
        </p:nvCxnSpPr>
        <p:spPr>
          <a:xfrm rot="5400000">
            <a:off x="3062437" y="1147873"/>
            <a:ext cx="280098" cy="26988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10" idx="2"/>
            <a:endCxn id="12" idx="0"/>
          </p:cNvCxnSpPr>
          <p:nvPr/>
        </p:nvCxnSpPr>
        <p:spPr>
          <a:xfrm rot="5400000">
            <a:off x="3451324" y="1540116"/>
            <a:ext cx="283455" cy="191769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0" idx="2"/>
            <a:endCxn id="19" idx="0"/>
          </p:cNvCxnSpPr>
          <p:nvPr/>
        </p:nvCxnSpPr>
        <p:spPr>
          <a:xfrm rot="5400000">
            <a:off x="3847150" y="1935944"/>
            <a:ext cx="283457" cy="112603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10" idx="2"/>
            <a:endCxn id="22" idx="0"/>
          </p:cNvCxnSpPr>
          <p:nvPr/>
        </p:nvCxnSpPr>
        <p:spPr>
          <a:xfrm rot="5400000">
            <a:off x="4316123" y="2395685"/>
            <a:ext cx="274225" cy="19732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0" idx="2"/>
            <a:endCxn id="23" idx="0"/>
          </p:cNvCxnSpPr>
          <p:nvPr/>
        </p:nvCxnSpPr>
        <p:spPr>
          <a:xfrm rot="16200000" flipH="1">
            <a:off x="4844394" y="2064737"/>
            <a:ext cx="283455" cy="86844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0" idx="2"/>
            <a:endCxn id="24" idx="0"/>
          </p:cNvCxnSpPr>
          <p:nvPr/>
        </p:nvCxnSpPr>
        <p:spPr>
          <a:xfrm rot="16200000" flipH="1">
            <a:off x="5387192" y="1521940"/>
            <a:ext cx="263632" cy="1934222"/>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Elbow Connector 47"/>
          <p:cNvCxnSpPr>
            <a:stCxn id="10" idx="2"/>
            <a:endCxn id="29" idx="0"/>
          </p:cNvCxnSpPr>
          <p:nvPr/>
        </p:nvCxnSpPr>
        <p:spPr>
          <a:xfrm rot="16200000" flipH="1">
            <a:off x="5835282" y="1073849"/>
            <a:ext cx="296165" cy="2862935"/>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1436560" y="2620868"/>
            <a:ext cx="1572785"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1" name="TextBox 50"/>
          <p:cNvSpPr txBox="1"/>
          <p:nvPr/>
        </p:nvSpPr>
        <p:spPr>
          <a:xfrm>
            <a:off x="1548090" y="3333228"/>
            <a:ext cx="1384129"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人才池</a:t>
            </a:r>
            <a:endParaRPr lang="zh-CN" altLang="en-US" sz="1400">
              <a:latin typeface="微软雅黑" panose="020b0503020204020204" pitchFamily="34" charset="-122"/>
              <a:ea typeface="微软雅黑" panose="020b0503020204020204" pitchFamily="34" charset="-122"/>
            </a:endParaRPr>
          </a:p>
        </p:txBody>
      </p:sp>
      <p:sp>
        <p:nvSpPr>
          <p:cNvPr id="53" name="Rectangle 52"/>
          <p:cNvSpPr/>
          <p:nvPr/>
        </p:nvSpPr>
        <p:spPr>
          <a:xfrm>
            <a:off x="3817279" y="2620868"/>
            <a:ext cx="3161989"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4" name="TextBox 53"/>
          <p:cNvSpPr txBox="1"/>
          <p:nvPr/>
        </p:nvSpPr>
        <p:spPr>
          <a:xfrm>
            <a:off x="5145244" y="3602905"/>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支持</a:t>
            </a:r>
          </a:p>
        </p:txBody>
      </p:sp>
      <p:sp>
        <p:nvSpPr>
          <p:cNvPr id="57" name="Rectangle 56"/>
          <p:cNvSpPr/>
          <p:nvPr/>
        </p:nvSpPr>
        <p:spPr>
          <a:xfrm>
            <a:off x="1274118" y="4197029"/>
            <a:ext cx="6891982" cy="1441771"/>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承揽团队在正式立项后向</a:t>
            </a:r>
            <a:r>
              <a:rPr lang="zh-CN" altLang="en-US" sz="1400">
                <a:latin typeface="微软雅黑" panose="020b0503020204020204" pitchFamily="34" charset="-122"/>
                <a:ea typeface="微软雅黑" panose="020b0503020204020204" pitchFamily="34" charset="-122"/>
              </a:rPr>
              <a:t>运营</a:t>
            </a:r>
            <a:r>
              <a:rPr lang="zh-CN" altLang="en-US" sz="1400" smtClean="0">
                <a:latin typeface="微软雅黑" panose="020b0503020204020204" pitchFamily="34" charset="-122"/>
                <a:ea typeface="微软雅黑" panose="020b0503020204020204" pitchFamily="34" charset="-122"/>
              </a:rPr>
              <a:t>管理部对项目预算进行备案，</a:t>
            </a:r>
            <a:r>
              <a:rPr lang="zh-CN" altLang="en-US" sz="1400">
                <a:latin typeface="微软雅黑" panose="020b0503020204020204" pitchFamily="34" charset="-122"/>
                <a:ea typeface="微软雅黑" panose="020b0503020204020204" pitchFamily="34" charset="-122"/>
              </a:rPr>
              <a:t>运营</a:t>
            </a:r>
            <a:r>
              <a:rPr lang="zh-CN" altLang="en-US" sz="1400" smtClean="0">
                <a:latin typeface="微软雅黑" panose="020b0503020204020204" pitchFamily="34" charset="-122"/>
                <a:ea typeface="微软雅黑" panose="020b0503020204020204" pitchFamily="34" charset="-122"/>
              </a:rPr>
              <a:t>管理部对项目预算进行监控并就超额超时部分向委员会预警，由委员会审批</a:t>
            </a:r>
            <a:endParaRPr lang="en-US" altLang="zh-CN" sz="14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项</a:t>
            </a:r>
            <a:r>
              <a:rPr lang="zh-CN" altLang="en-US" sz="1400" smtClean="0">
                <a:latin typeface="微软雅黑" panose="020b0503020204020204" pitchFamily="34" charset="-122"/>
                <a:ea typeface="微软雅黑" panose="020b0503020204020204" pitchFamily="34" charset="-122"/>
              </a:rPr>
              <a:t>目预算计划以月度为单位，已签署合同并收到首付款的项目预算费用累计总额不超过项目总收入的</a:t>
            </a:r>
            <a:r>
              <a:rPr lang="en-US" altLang="zh-CN" sz="1400" smtClean="0">
                <a:latin typeface="微软雅黑" panose="020b0503020204020204" pitchFamily="34" charset="-122"/>
                <a:ea typeface="微软雅黑" panose="020b0503020204020204" pitchFamily="34" charset="-122"/>
              </a:rPr>
              <a:t>15%</a:t>
            </a:r>
            <a:r>
              <a:rPr lang="zh-CN" altLang="en-US" sz="1400" smtClean="0">
                <a:latin typeface="微软雅黑" panose="020b0503020204020204" pitchFamily="34" charset="-122"/>
                <a:ea typeface="微软雅黑" panose="020b0503020204020204" pitchFamily="34" charset="-122"/>
              </a:rPr>
              <a:t>，未收到合同及首付款预算费用为</a:t>
            </a:r>
            <a:r>
              <a:rPr lang="en-US" altLang="zh-CN" sz="1400" smtClean="0">
                <a:latin typeface="微软雅黑" panose="020b0503020204020204" pitchFamily="34" charset="-122"/>
                <a:ea typeface="微软雅黑" panose="020b0503020204020204" pitchFamily="34" charset="-122"/>
              </a:rPr>
              <a:t>10%</a:t>
            </a:r>
            <a:r>
              <a:rPr lang="zh-CN" altLang="en-US" sz="1400" smtClean="0">
                <a:latin typeface="微软雅黑" panose="020b0503020204020204" pitchFamily="34" charset="-122"/>
                <a:ea typeface="微软雅黑" panose="020b0503020204020204" pitchFamily="34" charset="-122"/>
              </a:rPr>
              <a:t>，最多持续</a:t>
            </a:r>
            <a:r>
              <a:rPr lang="en-US" altLang="zh-CN" sz="1400" smtClean="0">
                <a:latin typeface="微软雅黑" panose="020b0503020204020204" pitchFamily="34" charset="-122"/>
                <a:ea typeface="微软雅黑" panose="020b0503020204020204" pitchFamily="34" charset="-122"/>
              </a:rPr>
              <a:t>5</a:t>
            </a:r>
            <a:r>
              <a:rPr lang="zh-CN" altLang="en-US" sz="1400" smtClean="0">
                <a:latin typeface="微软雅黑" panose="020b0503020204020204" pitchFamily="34" charset="-122"/>
                <a:ea typeface="微软雅黑" panose="020b0503020204020204" pitchFamily="34" charset="-122"/>
              </a:rPr>
              <a:t>个月；</a:t>
            </a:r>
            <a:endParaRPr lang="en-US" altLang="zh-CN" sz="14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经调研，费用控制在券商投行中多一事一议，</a:t>
            </a:r>
            <a:r>
              <a:rPr lang="zh-CN" altLang="en-US" sz="1400" b="1" u="sng" smtClean="0">
                <a:latin typeface="微软雅黑" panose="020b0503020204020204" pitchFamily="34" charset="-122"/>
                <a:ea typeface="微软雅黑" panose="020b0503020204020204" pitchFamily="34" charset="-122"/>
              </a:rPr>
              <a:t>对费用过渡控制不利于业务开展</a:t>
            </a:r>
            <a:endParaRPr lang="en-US" altLang="zh-CN" sz="1400" b="1" u="sng" smtClean="0">
              <a:latin typeface="微软雅黑" panose="020b0503020204020204" pitchFamily="34" charset="-122"/>
              <a:ea typeface="微软雅黑" panose="020b0503020204020204" pitchFamily="34" charset="-122"/>
            </a:endParaRPr>
          </a:p>
        </p:txBody>
      </p:sp>
      <p:sp>
        <p:nvSpPr>
          <p:cNvPr id="58" name="TextBox 57"/>
          <p:cNvSpPr txBox="1"/>
          <p:nvPr/>
        </p:nvSpPr>
        <p:spPr>
          <a:xfrm>
            <a:off x="170709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项目制核算</a:t>
            </a:r>
            <a:endParaRPr lang="zh-CN" altLang="en-US">
              <a:latin typeface="微软雅黑" panose="020b0503020204020204" pitchFamily="34" charset="-122"/>
              <a:ea typeface="微软雅黑" panose="020b0503020204020204" pitchFamily="34" charset="-122"/>
            </a:endParaRPr>
          </a:p>
        </p:txBody>
      </p:sp>
      <p:sp>
        <p:nvSpPr>
          <p:cNvPr id="59" name="TextBox 58"/>
          <p:cNvSpPr txBox="1"/>
          <p:nvPr/>
        </p:nvSpPr>
        <p:spPr>
          <a:xfrm>
            <a:off x="298332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团队核算</a:t>
            </a:r>
            <a:endParaRPr lang="zh-CN" altLang="en-US">
              <a:latin typeface="微软雅黑" panose="020b0503020204020204" pitchFamily="34" charset="-122"/>
              <a:ea typeface="微软雅黑" panose="020b0503020204020204" pitchFamily="34" charset="-122"/>
            </a:endParaRPr>
          </a:p>
        </p:txBody>
      </p:sp>
      <p:sp>
        <p:nvSpPr>
          <p:cNvPr id="60" name="TextBox 59"/>
          <p:cNvSpPr txBox="1"/>
          <p:nvPr/>
        </p:nvSpPr>
        <p:spPr>
          <a:xfrm>
            <a:off x="1876807" y="2600354"/>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新平台</a:t>
            </a:r>
            <a:endParaRPr lang="zh-CN" altLang="en-US">
              <a:latin typeface="微软雅黑" panose="020b0503020204020204" pitchFamily="34" charset="-122"/>
              <a:ea typeface="微软雅黑" panose="020b0503020204020204" pitchFamily="34" charset="-122"/>
            </a:endParaRPr>
          </a:p>
        </p:txBody>
      </p:sp>
      <p:sp>
        <p:nvSpPr>
          <p:cNvPr id="32" name="Rectangle 31"/>
          <p:cNvSpPr/>
          <p:nvPr/>
        </p:nvSpPr>
        <p:spPr>
          <a:xfrm>
            <a:off x="1039148" y="2351361"/>
            <a:ext cx="7587253" cy="1660084"/>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0" name="Rectangle 49"/>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52" name="Rectangle 51"/>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55" name="Rectangle 54"/>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56" name="Rectangle 55"/>
          <p:cNvSpPr/>
          <p:nvPr/>
        </p:nvSpPr>
        <p:spPr>
          <a:xfrm>
            <a:off x="8247348" y="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Rectangle 60"/>
          <p:cNvSpPr/>
          <p:nvPr/>
        </p:nvSpPr>
        <p:spPr>
          <a:xfrm>
            <a:off x="6405178" y="25400"/>
            <a:ext cx="896652"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4" name="矩形 2"/>
          <p:cNvSpPr/>
          <p:nvPr/>
        </p:nvSpPr>
        <p:spPr>
          <a:xfrm>
            <a:off x="5992969" y="2620867"/>
            <a:ext cx="986299" cy="90368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运</a:t>
            </a:r>
            <a:r>
              <a:rPr lang="zh-CN" altLang="en-US" smtClean="0">
                <a:latin typeface="微软雅黑" panose="020b0503020204020204" pitchFamily="34" charset="-122"/>
                <a:ea typeface="微软雅黑" panose="020b0503020204020204" pitchFamily="34" charset="-122"/>
              </a:rPr>
              <a:t>营</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管理</a:t>
            </a:r>
            <a:endParaRPr lang="en-US">
              <a:latin typeface="微软雅黑" panose="020b0503020204020204" pitchFamily="34" charset="-122"/>
              <a:ea typeface="微软雅黑" panose="020b0503020204020204" pitchFamily="34" charset="-122"/>
            </a:endParaRPr>
          </a:p>
        </p:txBody>
      </p:sp>
      <p:sp>
        <p:nvSpPr>
          <p:cNvPr id="5" name="Rectangle 4"/>
          <p:cNvSpPr/>
          <p:nvPr/>
        </p:nvSpPr>
        <p:spPr>
          <a:xfrm>
            <a:off x="1510138" y="2688419"/>
            <a:ext cx="1455350" cy="268338"/>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项目机会</a:t>
            </a:r>
            <a:endParaRPr lang="zh-CN" altLang="en-US"/>
          </a:p>
        </p:txBody>
      </p:sp>
      <p:cxnSp>
        <p:nvCxnSpPr>
          <p:cNvPr id="8" name="Elbow Connector 7"/>
          <p:cNvCxnSpPr>
            <a:endCxn id="10" idx="1"/>
          </p:cNvCxnSpPr>
          <p:nvPr/>
        </p:nvCxnSpPr>
        <p:spPr>
          <a:xfrm rot="5400000" flipH="1" flipV="1">
            <a:off x="2085566" y="2343723"/>
            <a:ext cx="510031" cy="124932"/>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63" name="Rectangle 62"/>
          <p:cNvSpPr/>
          <p:nvPr/>
        </p:nvSpPr>
        <p:spPr>
          <a:xfrm>
            <a:off x="1510137" y="3024716"/>
            <a:ext cx="1455350" cy="268338"/>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正式立项</a:t>
            </a:r>
            <a:endParaRPr lang="zh-CN" altLang="en-US"/>
          </a:p>
        </p:txBody>
      </p:sp>
      <p:cxnSp>
        <p:nvCxnSpPr>
          <p:cNvPr id="14" name="Elbow Connector 13"/>
          <p:cNvCxnSpPr>
            <a:stCxn id="10" idx="2"/>
            <a:endCxn id="63" idx="3"/>
          </p:cNvCxnSpPr>
          <p:nvPr/>
        </p:nvCxnSpPr>
        <p:spPr>
          <a:xfrm rot="5400000">
            <a:off x="3357867" y="1964855"/>
            <a:ext cx="801650" cy="1586410"/>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64" name="Flowchart: Connector 63"/>
          <p:cNvSpPr/>
          <p:nvPr/>
        </p:nvSpPr>
        <p:spPr>
          <a:xfrm>
            <a:off x="1414421" y="2109319"/>
            <a:ext cx="315024" cy="332552"/>
          </a:xfrm>
          <a:prstGeom prst="flowChartConnector">
            <a:avLst/>
          </a:prstGeom>
          <a:solidFill>
            <a:srgbClr val="C00000"/>
          </a:solidFill>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1</a:t>
            </a:r>
            <a:endParaRPr lang="zh-CN" altLang="en-US" sz="1400" b="1"/>
          </a:p>
        </p:txBody>
      </p:sp>
      <p:sp>
        <p:nvSpPr>
          <p:cNvPr id="18" name="TextBox 17"/>
          <p:cNvSpPr txBox="1"/>
          <p:nvPr/>
        </p:nvSpPr>
        <p:spPr>
          <a:xfrm>
            <a:off x="1673094" y="2157525"/>
            <a:ext cx="714084"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申报</a:t>
            </a:r>
            <a:endParaRPr lang="zh-CN" altLang="en-US" sz="1400"/>
          </a:p>
        </p:txBody>
      </p:sp>
      <p:sp>
        <p:nvSpPr>
          <p:cNvPr id="65" name="Flowchart: Connector 64"/>
          <p:cNvSpPr/>
          <p:nvPr/>
        </p:nvSpPr>
        <p:spPr>
          <a:xfrm>
            <a:off x="3614837" y="2404429"/>
            <a:ext cx="315024" cy="332552"/>
          </a:xfrm>
          <a:prstGeom prst="flowChartConnector">
            <a:avLst/>
          </a:prstGeom>
          <a:solidFill>
            <a:srgbClr val="C00000"/>
          </a:solidFill>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a:t>2</a:t>
            </a:r>
            <a:endParaRPr lang="zh-CN" altLang="en-US" sz="1400" b="1"/>
          </a:p>
        </p:txBody>
      </p:sp>
      <p:sp>
        <p:nvSpPr>
          <p:cNvPr id="66" name="TextBox 65"/>
          <p:cNvSpPr txBox="1"/>
          <p:nvPr/>
        </p:nvSpPr>
        <p:spPr>
          <a:xfrm>
            <a:off x="3898238" y="2450916"/>
            <a:ext cx="714084"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审批</a:t>
            </a:r>
            <a:endParaRPr lang="zh-CN" altLang="en-US" sz="1400"/>
          </a:p>
        </p:txBody>
      </p:sp>
      <p:sp>
        <p:nvSpPr>
          <p:cNvPr id="67" name="Rectangle 66"/>
          <p:cNvSpPr/>
          <p:nvPr/>
        </p:nvSpPr>
        <p:spPr>
          <a:xfrm>
            <a:off x="1507645" y="3346259"/>
            <a:ext cx="1455350" cy="268338"/>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项目预算</a:t>
            </a:r>
            <a:endParaRPr lang="zh-CN" altLang="en-US"/>
          </a:p>
        </p:txBody>
      </p:sp>
      <p:cxnSp>
        <p:nvCxnSpPr>
          <p:cNvPr id="21" name="Elbow Connector 20"/>
          <p:cNvCxnSpPr>
            <a:stCxn id="67" idx="3"/>
            <a:endCxn id="24" idx="1"/>
          </p:cNvCxnSpPr>
          <p:nvPr/>
        </p:nvCxnSpPr>
        <p:spPr>
          <a:xfrm flipV="1">
            <a:off x="2962995" y="3072709"/>
            <a:ext cx="3029974" cy="407719"/>
          </a:xfrm>
          <a:prstGeom prst="bentConnector3">
            <a:avLst>
              <a:gd name="adj1" fmla="val 85279"/>
            </a:avLst>
          </a:prstGeom>
          <a:ln>
            <a:tailEnd type="triangle"/>
          </a:ln>
        </p:spPr>
        <p:style>
          <a:lnRef idx="1">
            <a:schemeClr val="accent1"/>
          </a:lnRef>
          <a:fillRef idx="0">
            <a:schemeClr val="accent1"/>
          </a:fillRef>
          <a:effectRef idx="0">
            <a:schemeClr val="accent1"/>
          </a:effectRef>
          <a:fontRef idx="minor">
            <a:schemeClr val="tx1"/>
          </a:fontRef>
        </p:style>
      </p:cxnSp>
      <p:sp>
        <p:nvSpPr>
          <p:cNvPr id="68" name="Flowchart: Connector 67"/>
          <p:cNvSpPr/>
          <p:nvPr/>
        </p:nvSpPr>
        <p:spPr>
          <a:xfrm>
            <a:off x="4762295" y="3084128"/>
            <a:ext cx="315024" cy="332552"/>
          </a:xfrm>
          <a:prstGeom prst="flowChartConnector">
            <a:avLst/>
          </a:prstGeom>
          <a:solidFill>
            <a:srgbClr val="C00000"/>
          </a:solidFill>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3</a:t>
            </a:r>
            <a:endParaRPr lang="zh-CN" altLang="en-US" sz="1400" b="1"/>
          </a:p>
        </p:txBody>
      </p:sp>
      <p:sp>
        <p:nvSpPr>
          <p:cNvPr id="69" name="TextBox 68"/>
          <p:cNvSpPr txBox="1"/>
          <p:nvPr/>
        </p:nvSpPr>
        <p:spPr>
          <a:xfrm>
            <a:off x="5020968" y="3132334"/>
            <a:ext cx="714084"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t>备案</a:t>
            </a:r>
          </a:p>
        </p:txBody>
      </p:sp>
      <p:sp>
        <p:nvSpPr>
          <p:cNvPr id="70" name="Rectangle 69"/>
          <p:cNvSpPr/>
          <p:nvPr/>
        </p:nvSpPr>
        <p:spPr>
          <a:xfrm>
            <a:off x="1496983" y="3706476"/>
            <a:ext cx="1493312" cy="278815"/>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合同</a:t>
            </a:r>
            <a:r>
              <a:rPr lang="en-US" altLang="zh-CN" smtClean="0"/>
              <a:t>+</a:t>
            </a:r>
            <a:r>
              <a:rPr lang="zh-CN" altLang="en-US" smtClean="0"/>
              <a:t>首付款</a:t>
            </a:r>
            <a:endParaRPr lang="zh-CN" altLang="en-US"/>
          </a:p>
        </p:txBody>
      </p:sp>
      <p:cxnSp>
        <p:nvCxnSpPr>
          <p:cNvPr id="28" name="Elbow Connector 27"/>
          <p:cNvCxnSpPr>
            <a:stCxn id="24" idx="2"/>
          </p:cNvCxnSpPr>
          <p:nvPr/>
        </p:nvCxnSpPr>
        <p:spPr>
          <a:xfrm rot="5400000">
            <a:off x="4593032" y="1929843"/>
            <a:ext cx="298380" cy="3487794"/>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71" name="Flowchart: Connector 70"/>
          <p:cNvSpPr/>
          <p:nvPr/>
        </p:nvSpPr>
        <p:spPr>
          <a:xfrm>
            <a:off x="4761214" y="3558120"/>
            <a:ext cx="315024" cy="332552"/>
          </a:xfrm>
          <a:prstGeom prst="flowChartConnector">
            <a:avLst/>
          </a:prstGeom>
          <a:solidFill>
            <a:srgbClr val="C00000"/>
          </a:solidFill>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4</a:t>
            </a:r>
            <a:endParaRPr lang="zh-CN" altLang="en-US" sz="1400" b="1"/>
          </a:p>
        </p:txBody>
      </p:sp>
      <p:sp>
        <p:nvSpPr>
          <p:cNvPr id="72" name="TextBox 71"/>
          <p:cNvSpPr txBox="1"/>
          <p:nvPr/>
        </p:nvSpPr>
        <p:spPr>
          <a:xfrm>
            <a:off x="5006670" y="3594121"/>
            <a:ext cx="714084"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t>监测</a:t>
            </a:r>
          </a:p>
        </p:txBody>
      </p:sp>
      <p:cxnSp>
        <p:nvCxnSpPr>
          <p:cNvPr id="75" name="Elbow Connector 74"/>
          <p:cNvCxnSpPr>
            <a:stCxn id="24" idx="0"/>
            <a:endCxn id="10" idx="3"/>
          </p:cNvCxnSpPr>
          <p:nvPr/>
        </p:nvCxnSpPr>
        <p:spPr>
          <a:xfrm rot="5400000" flipH="1" flipV="1">
            <a:off x="6358586" y="2278706"/>
            <a:ext cx="469694" cy="214628"/>
          </a:xfrm>
          <a:prstGeom prst="bentConnector4">
            <a:avLst>
              <a:gd name="adj1" fmla="val 28064"/>
              <a:gd name="adj2" fmla="val 206510"/>
            </a:avLst>
          </a:prstGeom>
          <a:ln>
            <a:tailEnd type="triangle"/>
          </a:ln>
        </p:spPr>
        <p:style>
          <a:lnRef idx="1">
            <a:schemeClr val="accent1"/>
          </a:lnRef>
          <a:fillRef idx="0">
            <a:schemeClr val="accent1"/>
          </a:fillRef>
          <a:effectRef idx="0">
            <a:schemeClr val="accent1"/>
          </a:effectRef>
          <a:fontRef idx="minor">
            <a:schemeClr val="tx1"/>
          </a:fontRef>
        </p:style>
      </p:cxnSp>
      <p:sp>
        <p:nvSpPr>
          <p:cNvPr id="76" name="Flowchart: Connector 75"/>
          <p:cNvSpPr/>
          <p:nvPr/>
        </p:nvSpPr>
        <p:spPr>
          <a:xfrm>
            <a:off x="7025724" y="2077877"/>
            <a:ext cx="315024" cy="332552"/>
          </a:xfrm>
          <a:prstGeom prst="flowChartConnector">
            <a:avLst/>
          </a:prstGeom>
          <a:solidFill>
            <a:srgbClr val="C00000"/>
          </a:solidFill>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400" b="1" smtClean="0"/>
              <a:t>5</a:t>
            </a:r>
            <a:endParaRPr lang="zh-CN" altLang="en-US" sz="1400" b="1"/>
          </a:p>
        </p:txBody>
      </p:sp>
      <p:sp>
        <p:nvSpPr>
          <p:cNvPr id="77" name="TextBox 76"/>
          <p:cNvSpPr txBox="1"/>
          <p:nvPr/>
        </p:nvSpPr>
        <p:spPr>
          <a:xfrm>
            <a:off x="7335869" y="2111357"/>
            <a:ext cx="714084"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预警</a:t>
            </a:r>
            <a:endParaRPr lang="zh-CN" altLang="en-US" sz="1400"/>
          </a:p>
        </p:txBody>
      </p:sp>
      <p:sp>
        <p:nvSpPr>
          <p:cNvPr id="78" name="Down Arrow 77"/>
          <p:cNvSpPr/>
          <p:nvPr/>
        </p:nvSpPr>
        <p:spPr>
          <a:xfrm>
            <a:off x="1075779" y="2688419"/>
            <a:ext cx="351425" cy="1323026"/>
          </a:xfrm>
          <a:prstGeom prst="downArrow">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3512053740"/>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 name="Rectangle 67"/>
          <p:cNvSpPr/>
          <p:nvPr/>
        </p:nvSpPr>
        <p:spPr>
          <a:xfrm>
            <a:off x="7045590" y="2620868"/>
            <a:ext cx="1514490"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69" name="TextBox 68"/>
          <p:cNvSpPr txBox="1"/>
          <p:nvPr/>
        </p:nvSpPr>
        <p:spPr>
          <a:xfrm>
            <a:off x="7344798" y="357314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业务协同</a:t>
            </a:r>
            <a:endParaRPr lang="zh-CN" altLang="en-US">
              <a:latin typeface="微软雅黑" panose="020b0503020204020204" pitchFamily="34" charset="-122"/>
              <a:ea typeface="微软雅黑" panose="020b0503020204020204" pitchFamily="34" charset="-122"/>
            </a:endParaRPr>
          </a:p>
        </p:txBody>
      </p:sp>
      <p:sp>
        <p:nvSpPr>
          <p:cNvPr id="70" name="Rectangle 69"/>
          <p:cNvSpPr/>
          <p:nvPr/>
        </p:nvSpPr>
        <p:spPr>
          <a:xfrm>
            <a:off x="7801913" y="265339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场外市场</a:t>
            </a:r>
            <a:endParaRPr lang="zh-CN" altLang="en-US">
              <a:latin typeface="微软雅黑" panose="020b0503020204020204" pitchFamily="34" charset="-122"/>
              <a:ea typeface="微软雅黑" panose="020b0503020204020204" pitchFamily="34" charset="-122"/>
            </a:endParaRPr>
          </a:p>
        </p:txBody>
      </p:sp>
      <p:cxnSp>
        <p:nvCxnSpPr>
          <p:cNvPr id="71" name="Elbow Connector 70"/>
          <p:cNvCxnSpPr>
            <a:endCxn id="70" idx="0"/>
          </p:cNvCxnSpPr>
          <p:nvPr/>
        </p:nvCxnSpPr>
        <p:spPr>
          <a:xfrm rot="16200000" flipH="1">
            <a:off x="6206868" y="702264"/>
            <a:ext cx="296164" cy="3606106"/>
          </a:xfrm>
          <a:prstGeom prst="bentConnector3">
            <a:avLst/>
          </a:prstGeom>
          <a:ln w="9525">
            <a:prstDash val="solid"/>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投行</a:t>
            </a:r>
            <a:r>
              <a:rPr lang="en-US" altLang="zh-CN" smtClean="0">
                <a:latin typeface="微软雅黑" panose="020b0503020204020204" pitchFamily="34" charset="-122"/>
                <a:ea typeface="微软雅黑" panose="020b0503020204020204" pitchFamily="34" charset="-122"/>
              </a:rPr>
              <a:t>2.0</a:t>
            </a:r>
            <a:r>
              <a:rPr lang="zh-CN" altLang="en-US" smtClean="0">
                <a:latin typeface="微软雅黑" panose="020b0503020204020204" pitchFamily="34" charset="-122"/>
                <a:ea typeface="微软雅黑" panose="020b0503020204020204" pitchFamily="34" charset="-122"/>
              </a:rPr>
              <a:t>平台支撑</a:t>
            </a:r>
            <a:endParaRPr lang="zh-CN" altLang="en-US">
              <a:latin typeface="微软雅黑" panose="020b0503020204020204" pitchFamily="34" charset="-122"/>
              <a:ea typeface="微软雅黑" panose="020b0503020204020204" pitchFamily="34" charset="-122"/>
            </a:endParaRPr>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20</a:t>
            </a:fld>
            <a:endParaRPr lang="en-US">
              <a:solidFill>
                <a:prstClr val="black"/>
              </a:solidFill>
            </a:endParaRPr>
          </a:p>
        </p:txBody>
      </p:sp>
      <p:sp>
        <p:nvSpPr>
          <p:cNvPr id="9" name="Rectangle 8"/>
          <p:cNvSpPr/>
          <p:nvPr/>
        </p:nvSpPr>
        <p:spPr>
          <a:xfrm>
            <a:off x="2403049" y="1339716"/>
            <a:ext cx="4297698"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公司</a:t>
            </a:r>
          </a:p>
        </p:txBody>
      </p:sp>
      <p:sp>
        <p:nvSpPr>
          <p:cNvPr id="10" name="矩形 2"/>
          <p:cNvSpPr/>
          <p:nvPr/>
        </p:nvSpPr>
        <p:spPr>
          <a:xfrm>
            <a:off x="2403047" y="1945111"/>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企业金融服务决策委</a:t>
            </a:r>
            <a:r>
              <a:rPr lang="zh-CN" altLang="en-US">
                <a:latin typeface="微软雅黑" panose="020b0503020204020204" pitchFamily="34" charset="-122"/>
                <a:ea typeface="微软雅黑" panose="020b0503020204020204" pitchFamily="34" charset="-122"/>
              </a:rPr>
              <a:t>员会</a:t>
            </a:r>
            <a:endParaRPr lang="en-US">
              <a:latin typeface="微软雅黑" panose="020b0503020204020204" pitchFamily="34" charset="-122"/>
              <a:ea typeface="微软雅黑" panose="020b0503020204020204" pitchFamily="34" charset="-122"/>
            </a:endParaRPr>
          </a:p>
        </p:txBody>
      </p:sp>
      <p:sp>
        <p:nvSpPr>
          <p:cNvPr id="11" name="Rectangle 10"/>
          <p:cNvSpPr/>
          <p:nvPr/>
        </p:nvSpPr>
        <p:spPr>
          <a:xfrm>
            <a:off x="1496984" y="2637333"/>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1</a:t>
            </a:r>
            <a:endParaRPr lang="zh-CN" altLang="en-US">
              <a:latin typeface="微软雅黑" panose="020b0503020204020204" pitchFamily="34" charset="-122"/>
              <a:ea typeface="微软雅黑" panose="020b0503020204020204" pitchFamily="34" charset="-122"/>
            </a:endParaRPr>
          </a:p>
        </p:txBody>
      </p:sp>
      <p:sp>
        <p:nvSpPr>
          <p:cNvPr id="12" name="Rectangle 11"/>
          <p:cNvSpPr/>
          <p:nvPr/>
        </p:nvSpPr>
        <p:spPr>
          <a:xfrm>
            <a:off x="2278115" y="264069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2</a:t>
            </a:r>
            <a:endParaRPr lang="zh-CN" altLang="en-US">
              <a:latin typeface="微软雅黑" panose="020b0503020204020204" pitchFamily="34" charset="-122"/>
              <a:ea typeface="微软雅黑" panose="020b0503020204020204" pitchFamily="34" charset="-122"/>
            </a:endParaRPr>
          </a:p>
        </p:txBody>
      </p:sp>
      <p:sp>
        <p:nvSpPr>
          <p:cNvPr id="19" name="Rectangle 18"/>
          <p:cNvSpPr/>
          <p:nvPr/>
        </p:nvSpPr>
        <p:spPr>
          <a:xfrm>
            <a:off x="3069769" y="2640692"/>
            <a:ext cx="712180" cy="887215"/>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事</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业</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部</a:t>
            </a:r>
            <a:endParaRPr lang="zh-CN" altLang="en-US">
              <a:latin typeface="微软雅黑" panose="020b0503020204020204" pitchFamily="34" charset="-122"/>
              <a:ea typeface="微软雅黑" panose="020b0503020204020204" pitchFamily="34" charset="-122"/>
            </a:endParaRPr>
          </a:p>
        </p:txBody>
      </p:sp>
      <p:sp>
        <p:nvSpPr>
          <p:cNvPr id="22" name="矩形 2"/>
          <p:cNvSpPr/>
          <p:nvPr/>
        </p:nvSpPr>
        <p:spPr>
          <a:xfrm>
            <a:off x="3861423" y="2631460"/>
            <a:ext cx="986299" cy="89896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资本</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市场部</a:t>
            </a:r>
            <a:endParaRPr lang="en-US">
              <a:latin typeface="微软雅黑" panose="020b0503020204020204" pitchFamily="34" charset="-122"/>
              <a:ea typeface="微软雅黑" panose="020b0503020204020204" pitchFamily="34" charset="-122"/>
            </a:endParaRPr>
          </a:p>
        </p:txBody>
      </p:sp>
      <p:sp>
        <p:nvSpPr>
          <p:cNvPr id="23" name="矩形 2"/>
          <p:cNvSpPr/>
          <p:nvPr/>
        </p:nvSpPr>
        <p:spPr>
          <a:xfrm>
            <a:off x="4927196" y="2640690"/>
            <a:ext cx="986299" cy="89992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质控</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内核</a:t>
            </a:r>
            <a:endParaRPr lang="en-US">
              <a:latin typeface="微软雅黑" panose="020b0503020204020204" pitchFamily="34" charset="-122"/>
              <a:ea typeface="微软雅黑" panose="020b0503020204020204" pitchFamily="34" charset="-122"/>
            </a:endParaRPr>
          </a:p>
        </p:txBody>
      </p:sp>
      <p:sp>
        <p:nvSpPr>
          <p:cNvPr id="24" name="矩形 2"/>
          <p:cNvSpPr/>
          <p:nvPr/>
        </p:nvSpPr>
        <p:spPr>
          <a:xfrm>
            <a:off x="5992969" y="2620867"/>
            <a:ext cx="986299" cy="90368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综合</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管理</a:t>
            </a:r>
            <a:endParaRPr lang="en-US">
              <a:latin typeface="微软雅黑" panose="020b0503020204020204" pitchFamily="34" charset="-122"/>
              <a:ea typeface="微软雅黑" panose="020b0503020204020204" pitchFamily="34" charset="-122"/>
            </a:endParaRPr>
          </a:p>
        </p:txBody>
      </p:sp>
      <p:sp>
        <p:nvSpPr>
          <p:cNvPr id="29" name="Rectangle 28"/>
          <p:cNvSpPr/>
          <p:nvPr/>
        </p:nvSpPr>
        <p:spPr>
          <a:xfrm>
            <a:off x="7058742" y="265340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多</a:t>
            </a:r>
            <a:r>
              <a:rPr lang="zh-CN" altLang="en-US" smtClean="0">
                <a:latin typeface="微软雅黑" panose="020b0503020204020204" pitchFamily="34" charset="-122"/>
                <a:ea typeface="微软雅黑" panose="020b0503020204020204" pitchFamily="34" charset="-122"/>
              </a:rPr>
              <a:t>元投资基金</a:t>
            </a:r>
            <a:endParaRPr lang="zh-CN" altLang="en-US">
              <a:latin typeface="微软雅黑" panose="020b0503020204020204" pitchFamily="34" charset="-122"/>
              <a:ea typeface="微软雅黑" panose="020b0503020204020204" pitchFamily="34" charset="-122"/>
            </a:endParaRPr>
          </a:p>
        </p:txBody>
      </p:sp>
      <p:cxnSp>
        <p:nvCxnSpPr>
          <p:cNvPr id="31" name="Straight Connector 30"/>
          <p:cNvCxnSpPr>
            <a:stCxn id="9" idx="2"/>
            <a:endCxn id="10" idx="0"/>
          </p:cNvCxnSpPr>
          <p:nvPr/>
        </p:nvCxnSpPr>
        <p:spPr>
          <a:xfrm flipH="1">
            <a:off x="4551897" y="1751840"/>
            <a:ext cx="1" cy="193271"/>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10" idx="2"/>
            <a:endCxn id="11" idx="0"/>
          </p:cNvCxnSpPr>
          <p:nvPr/>
        </p:nvCxnSpPr>
        <p:spPr>
          <a:xfrm rot="5400000">
            <a:off x="3062437" y="1147873"/>
            <a:ext cx="280098" cy="26988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10" idx="2"/>
            <a:endCxn id="12" idx="0"/>
          </p:cNvCxnSpPr>
          <p:nvPr/>
        </p:nvCxnSpPr>
        <p:spPr>
          <a:xfrm rot="5400000">
            <a:off x="3451324" y="1540116"/>
            <a:ext cx="283455" cy="191769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0" idx="2"/>
            <a:endCxn id="19" idx="0"/>
          </p:cNvCxnSpPr>
          <p:nvPr/>
        </p:nvCxnSpPr>
        <p:spPr>
          <a:xfrm rot="5400000">
            <a:off x="3847150" y="1935944"/>
            <a:ext cx="283457" cy="112603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10" idx="2"/>
            <a:endCxn id="22" idx="0"/>
          </p:cNvCxnSpPr>
          <p:nvPr/>
        </p:nvCxnSpPr>
        <p:spPr>
          <a:xfrm rot="5400000">
            <a:off x="4316123" y="2395685"/>
            <a:ext cx="274225" cy="19732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0" idx="2"/>
            <a:endCxn id="23" idx="0"/>
          </p:cNvCxnSpPr>
          <p:nvPr/>
        </p:nvCxnSpPr>
        <p:spPr>
          <a:xfrm rot="16200000" flipH="1">
            <a:off x="4844394" y="2064737"/>
            <a:ext cx="283455" cy="86844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0" idx="2"/>
            <a:endCxn id="24" idx="0"/>
          </p:cNvCxnSpPr>
          <p:nvPr/>
        </p:nvCxnSpPr>
        <p:spPr>
          <a:xfrm rot="16200000" flipH="1">
            <a:off x="5387192" y="1521940"/>
            <a:ext cx="263632" cy="1934222"/>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Elbow Connector 47"/>
          <p:cNvCxnSpPr>
            <a:stCxn id="10" idx="2"/>
            <a:endCxn id="29" idx="0"/>
          </p:cNvCxnSpPr>
          <p:nvPr/>
        </p:nvCxnSpPr>
        <p:spPr>
          <a:xfrm rot="16200000" flipH="1">
            <a:off x="5835282" y="1073849"/>
            <a:ext cx="296165" cy="2862935"/>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1436560" y="2620868"/>
            <a:ext cx="1572785"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1" name="TextBox 50"/>
          <p:cNvSpPr txBox="1"/>
          <p:nvPr/>
        </p:nvSpPr>
        <p:spPr>
          <a:xfrm>
            <a:off x="1548090" y="3333228"/>
            <a:ext cx="1384129"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人才池</a:t>
            </a:r>
            <a:endParaRPr lang="zh-CN" altLang="en-US" sz="1400">
              <a:latin typeface="微软雅黑" panose="020b0503020204020204" pitchFamily="34" charset="-122"/>
              <a:ea typeface="微软雅黑" panose="020b0503020204020204" pitchFamily="34" charset="-122"/>
            </a:endParaRPr>
          </a:p>
        </p:txBody>
      </p:sp>
      <p:sp>
        <p:nvSpPr>
          <p:cNvPr id="53" name="Rectangle 52"/>
          <p:cNvSpPr/>
          <p:nvPr/>
        </p:nvSpPr>
        <p:spPr>
          <a:xfrm>
            <a:off x="3817279" y="2620868"/>
            <a:ext cx="3161989"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4" name="TextBox 53"/>
          <p:cNvSpPr txBox="1"/>
          <p:nvPr/>
        </p:nvSpPr>
        <p:spPr>
          <a:xfrm>
            <a:off x="5145244" y="3602905"/>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支持</a:t>
            </a:r>
          </a:p>
        </p:txBody>
      </p:sp>
      <p:sp>
        <p:nvSpPr>
          <p:cNvPr id="57" name="Rectangle 56"/>
          <p:cNvSpPr/>
          <p:nvPr/>
        </p:nvSpPr>
        <p:spPr>
          <a:xfrm>
            <a:off x="1274118" y="4197029"/>
            <a:ext cx="6891982" cy="1441771"/>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投行</a:t>
            </a:r>
            <a:r>
              <a:rPr lang="en-US" altLang="zh-CN" sz="1600" smtClean="0">
                <a:latin typeface="微软雅黑" panose="020b0503020204020204" pitchFamily="34" charset="-122"/>
                <a:ea typeface="微软雅黑" panose="020b0503020204020204" pitchFamily="34" charset="-122"/>
              </a:rPr>
              <a:t>2.0</a:t>
            </a:r>
            <a:r>
              <a:rPr lang="zh-CN" altLang="en-US" sz="1600">
                <a:latin typeface="微软雅黑" panose="020b0503020204020204" pitchFamily="34" charset="-122"/>
                <a:ea typeface="微软雅黑" panose="020b0503020204020204" pitchFamily="34" charset="-122"/>
              </a:rPr>
              <a:t>通</a:t>
            </a:r>
            <a:r>
              <a:rPr lang="zh-CN" altLang="en-US" sz="1600" smtClean="0">
                <a:latin typeface="微软雅黑" panose="020b0503020204020204" pitchFamily="34" charset="-122"/>
                <a:ea typeface="微软雅黑" panose="020b0503020204020204" pitchFamily="34" charset="-122"/>
              </a:rPr>
              <a:t>过统一承销、内控、</a:t>
            </a:r>
            <a:r>
              <a:rPr lang="zh-CN" altLang="en-US" sz="1600">
                <a:latin typeface="微软雅黑" panose="020b0503020204020204" pitchFamily="34" charset="-122"/>
                <a:ea typeface="微软雅黑" panose="020b0503020204020204" pitchFamily="34" charset="-122"/>
              </a:rPr>
              <a:t>运营</a:t>
            </a:r>
            <a:r>
              <a:rPr lang="zh-CN" altLang="en-US" sz="1600" smtClean="0">
                <a:latin typeface="微软雅黑" panose="020b0503020204020204" pitchFamily="34" charset="-122"/>
                <a:ea typeface="微软雅黑" panose="020b0503020204020204" pitchFamily="34" charset="-122"/>
              </a:rPr>
              <a:t>支撑新平台及事业部运营</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latin typeface="微软雅黑" panose="020b0503020204020204" pitchFamily="34" charset="-122"/>
                <a:ea typeface="微软雅黑" panose="020b0503020204020204" pitchFamily="34" charset="-122"/>
              </a:rPr>
              <a:t>运营</a:t>
            </a:r>
            <a:r>
              <a:rPr lang="zh-CN" altLang="en-US" sz="1600" smtClean="0">
                <a:latin typeface="微软雅黑" panose="020b0503020204020204" pitchFamily="34" charset="-122"/>
                <a:ea typeface="微软雅黑" panose="020b0503020204020204" pitchFamily="34" charset="-122"/>
              </a:rPr>
              <a:t>管理部需要对新平台和事业部进行月度经营分析</a:t>
            </a:r>
            <a:endParaRPr lang="en-US" altLang="zh-CN" sz="1600" smtClean="0">
              <a:latin typeface="微软雅黑" panose="020b0503020204020204" pitchFamily="34" charset="-122"/>
              <a:ea typeface="微软雅黑" panose="020b0503020204020204" pitchFamily="34" charset="-122"/>
            </a:endParaRPr>
          </a:p>
          <a:p>
            <a:r>
              <a:rPr lang="en-US" altLang="zh-CN" sz="1600">
                <a:latin typeface="微软雅黑" panose="020b0503020204020204" pitchFamily="34" charset="-122"/>
                <a:ea typeface="微软雅黑" panose="020b0503020204020204" pitchFamily="34" charset="-122"/>
              </a:rPr>
              <a:t> </a:t>
            </a:r>
            <a:r>
              <a:rPr lang="en-US" altLang="zh-CN" sz="1600" smtClean="0">
                <a:latin typeface="微软雅黑" panose="020b0503020204020204" pitchFamily="34" charset="-122"/>
                <a:ea typeface="微软雅黑" panose="020b0503020204020204" pitchFamily="34" charset="-122"/>
              </a:rPr>
              <a:t>   </a:t>
            </a:r>
            <a:r>
              <a:rPr lang="zh-CN" altLang="en-US" sz="1600" smtClean="0">
                <a:latin typeface="微软雅黑" panose="020b0503020204020204" pitchFamily="34" charset="-122"/>
                <a:ea typeface="微软雅黑" panose="020b0503020204020204" pitchFamily="34" charset="-122"/>
              </a:rPr>
              <a:t>（主要指标：</a:t>
            </a:r>
            <a:r>
              <a:rPr lang="en-US" altLang="zh-CN" sz="1600" smtClean="0">
                <a:latin typeface="微软雅黑" panose="020b0503020204020204" pitchFamily="34" charset="-122"/>
                <a:ea typeface="微软雅黑" panose="020b0503020204020204" pitchFamily="34" charset="-122"/>
              </a:rPr>
              <a:t>D</a:t>
            </a:r>
            <a:r>
              <a:rPr lang="zh-CN" altLang="en-US" sz="1600" smtClean="0">
                <a:latin typeface="微软雅黑" panose="020b0503020204020204" pitchFamily="34" charset="-122"/>
                <a:ea typeface="微软雅黑" panose="020b0503020204020204" pitchFamily="34" charset="-122"/>
              </a:rPr>
              <a:t>以上看人均承揽收入，</a:t>
            </a:r>
            <a:r>
              <a:rPr lang="en-US" altLang="zh-CN" sz="1600" smtClean="0">
                <a:latin typeface="微软雅黑" panose="020b0503020204020204" pitchFamily="34" charset="-122"/>
                <a:ea typeface="微软雅黑" panose="020b0503020204020204" pitchFamily="34" charset="-122"/>
              </a:rPr>
              <a:t>D</a:t>
            </a:r>
            <a:r>
              <a:rPr lang="zh-CN" altLang="en-US" sz="1600" smtClean="0">
                <a:latin typeface="微软雅黑" panose="020b0503020204020204" pitchFamily="34" charset="-122"/>
                <a:ea typeface="微软雅黑" panose="020b0503020204020204" pitchFamily="34" charset="-122"/>
              </a:rPr>
              <a:t>以下看人均承做收入）</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事业部如自行承销需通过资本市场部联络客户，承销费用可降低</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a:latin typeface="微软雅黑" panose="020b0503020204020204" pitchFamily="34" charset="-122"/>
                <a:ea typeface="微软雅黑" panose="020b0503020204020204" pitchFamily="34" charset="-122"/>
              </a:rPr>
              <a:t>投行项目设质控专员，对接质控部；内核风控职能由公司统一运</a:t>
            </a:r>
            <a:r>
              <a:rPr lang="zh-CN" altLang="en-US" sz="1600" smtClean="0">
                <a:latin typeface="微软雅黑" panose="020b0503020204020204" pitchFamily="34" charset="-122"/>
                <a:ea typeface="微软雅黑" panose="020b0503020204020204" pitchFamily="34" charset="-122"/>
              </a:rPr>
              <a:t>作</a:t>
            </a:r>
            <a:endParaRPr lang="en-US" altLang="zh-CN" sz="1600">
              <a:latin typeface="微软雅黑" panose="020b0503020204020204" pitchFamily="34" charset="-122"/>
              <a:ea typeface="微软雅黑" panose="020b0503020204020204" pitchFamily="34" charset="-122"/>
            </a:endParaRPr>
          </a:p>
        </p:txBody>
      </p:sp>
      <p:sp>
        <p:nvSpPr>
          <p:cNvPr id="58" name="TextBox 57"/>
          <p:cNvSpPr txBox="1"/>
          <p:nvPr/>
        </p:nvSpPr>
        <p:spPr>
          <a:xfrm>
            <a:off x="170709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项目制核算</a:t>
            </a:r>
            <a:endParaRPr lang="zh-CN" altLang="en-US">
              <a:latin typeface="微软雅黑" panose="020b0503020204020204" pitchFamily="34" charset="-122"/>
              <a:ea typeface="微软雅黑" panose="020b0503020204020204" pitchFamily="34" charset="-122"/>
            </a:endParaRPr>
          </a:p>
        </p:txBody>
      </p:sp>
      <p:sp>
        <p:nvSpPr>
          <p:cNvPr id="59" name="TextBox 58"/>
          <p:cNvSpPr txBox="1"/>
          <p:nvPr/>
        </p:nvSpPr>
        <p:spPr>
          <a:xfrm>
            <a:off x="298332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团队核算</a:t>
            </a:r>
            <a:endParaRPr lang="zh-CN" altLang="en-US">
              <a:latin typeface="微软雅黑" panose="020b0503020204020204" pitchFamily="34" charset="-122"/>
              <a:ea typeface="微软雅黑" panose="020b0503020204020204" pitchFamily="34" charset="-122"/>
            </a:endParaRPr>
          </a:p>
        </p:txBody>
      </p:sp>
      <p:sp>
        <p:nvSpPr>
          <p:cNvPr id="60" name="TextBox 59"/>
          <p:cNvSpPr txBox="1"/>
          <p:nvPr/>
        </p:nvSpPr>
        <p:spPr>
          <a:xfrm>
            <a:off x="1876807" y="2600354"/>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新平台</a:t>
            </a:r>
            <a:endParaRPr lang="zh-CN" altLang="en-US">
              <a:latin typeface="微软雅黑" panose="020b0503020204020204" pitchFamily="34" charset="-122"/>
              <a:ea typeface="微软雅黑" panose="020b0503020204020204" pitchFamily="34" charset="-122"/>
            </a:endParaRPr>
          </a:p>
        </p:txBody>
      </p:sp>
      <p:sp>
        <p:nvSpPr>
          <p:cNvPr id="32" name="Rectangle 31"/>
          <p:cNvSpPr/>
          <p:nvPr/>
        </p:nvSpPr>
        <p:spPr>
          <a:xfrm>
            <a:off x="1256636" y="2424319"/>
            <a:ext cx="7430164" cy="1596197"/>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Rectangle 5"/>
          <p:cNvSpPr/>
          <p:nvPr/>
        </p:nvSpPr>
        <p:spPr>
          <a:xfrm>
            <a:off x="2871443" y="2527718"/>
            <a:ext cx="1447800" cy="559701"/>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新平台</a:t>
            </a:r>
            <a:endParaRPr lang="zh-CN" altLang="en-US"/>
          </a:p>
        </p:txBody>
      </p:sp>
      <p:sp>
        <p:nvSpPr>
          <p:cNvPr id="50" name="Rectangle 49"/>
          <p:cNvSpPr/>
          <p:nvPr/>
        </p:nvSpPr>
        <p:spPr>
          <a:xfrm>
            <a:off x="4795108" y="2527718"/>
            <a:ext cx="1447800" cy="559701"/>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事业部</a:t>
            </a:r>
            <a:endParaRPr lang="zh-CN" altLang="en-US"/>
          </a:p>
        </p:txBody>
      </p:sp>
      <p:sp>
        <p:nvSpPr>
          <p:cNvPr id="7" name="Rectangle 6"/>
          <p:cNvSpPr/>
          <p:nvPr/>
        </p:nvSpPr>
        <p:spPr>
          <a:xfrm>
            <a:off x="2886267" y="3563509"/>
            <a:ext cx="3371465" cy="33194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统一承销</a:t>
            </a:r>
            <a:endParaRPr lang="zh-CN" altLang="en-US"/>
          </a:p>
        </p:txBody>
      </p:sp>
      <p:sp>
        <p:nvSpPr>
          <p:cNvPr id="52" name="Rectangle 51"/>
          <p:cNvSpPr/>
          <p:nvPr/>
        </p:nvSpPr>
        <p:spPr>
          <a:xfrm>
            <a:off x="2878864" y="3220657"/>
            <a:ext cx="3371465" cy="31312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统一质控</a:t>
            </a:r>
            <a:endParaRPr lang="zh-CN" altLang="en-US"/>
          </a:p>
        </p:txBody>
      </p:sp>
      <p:sp>
        <p:nvSpPr>
          <p:cNvPr id="62" name="Rectangle 61"/>
          <p:cNvSpPr/>
          <p:nvPr/>
        </p:nvSpPr>
        <p:spPr>
          <a:xfrm>
            <a:off x="2879043" y="3948804"/>
            <a:ext cx="3371465" cy="31312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统一运营</a:t>
            </a:r>
            <a:endParaRPr lang="zh-CN" altLang="en-US"/>
          </a:p>
        </p:txBody>
      </p:sp>
      <p:sp>
        <p:nvSpPr>
          <p:cNvPr id="73" name="Rectangle 72"/>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74" name="Rectangle 73"/>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75" name="Rectangle 74"/>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77" name="Rectangle 76"/>
          <p:cNvSpPr/>
          <p:nvPr/>
        </p:nvSpPr>
        <p:spPr>
          <a:xfrm>
            <a:off x="6405178" y="25400"/>
            <a:ext cx="1793304"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Rectangle 43"/>
          <p:cNvSpPr/>
          <p:nvPr/>
        </p:nvSpPr>
        <p:spPr>
          <a:xfrm>
            <a:off x="6867243" y="2327568"/>
            <a:ext cx="1321751" cy="759851"/>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t>公</a:t>
            </a:r>
            <a:r>
              <a:rPr lang="zh-CN" altLang="en-US" smtClean="0"/>
              <a:t>司</a:t>
            </a:r>
            <a:endParaRPr lang="en-US" altLang="zh-CN" smtClean="0"/>
          </a:p>
          <a:p>
            <a:pPr algn="ctr"/>
            <a:r>
              <a:rPr lang="zh-CN" altLang="en-US" smtClean="0"/>
              <a:t>内核风控</a:t>
            </a:r>
            <a:endParaRPr lang="zh-CN" altLang="en-US"/>
          </a:p>
        </p:txBody>
      </p:sp>
      <p:cxnSp>
        <p:nvCxnSpPr>
          <p:cNvPr id="8" name="Elbow Connector 7"/>
          <p:cNvCxnSpPr>
            <a:stCxn id="44" idx="2"/>
            <a:endCxn id="52" idx="3"/>
          </p:cNvCxnSpPr>
          <p:nvPr/>
        </p:nvCxnSpPr>
        <p:spPr>
          <a:xfrm rot="5400000">
            <a:off x="6744325" y="2593423"/>
            <a:ext cx="289799" cy="1277790"/>
          </a:xfrm>
          <a:prstGeom prst="bentConnector2">
            <a:avLst/>
          </a:prstGeom>
        </p:spPr>
        <p:style>
          <a:lnRef idx="1">
            <a:schemeClr val="accent1"/>
          </a:lnRef>
          <a:fillRef idx="0">
            <a:schemeClr val="accent1"/>
          </a:fillRef>
          <a:effectRef idx="0">
            <a:schemeClr val="accent1"/>
          </a:effectRef>
          <a:fontRef idx="minor">
            <a:schemeClr val="tx1"/>
          </a:fontRef>
        </p:style>
      </p:cxnSp>
      <p:sp>
        <p:nvSpPr>
          <p:cNvPr id="25" name="Rectangle 24"/>
          <p:cNvSpPr/>
          <p:nvPr/>
        </p:nvSpPr>
        <p:spPr>
          <a:xfrm>
            <a:off x="4198956" y="2640618"/>
            <a:ext cx="724688" cy="205732"/>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项目</a:t>
            </a:r>
            <a:endParaRPr lang="zh-CN" altLang="en-US" sz="1200"/>
          </a:p>
        </p:txBody>
      </p:sp>
      <p:sp>
        <p:nvSpPr>
          <p:cNvPr id="64" name="Rectangle 63"/>
          <p:cNvSpPr/>
          <p:nvPr/>
        </p:nvSpPr>
        <p:spPr>
          <a:xfrm>
            <a:off x="4150364" y="2922648"/>
            <a:ext cx="824178" cy="258027"/>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t>质</a:t>
            </a:r>
            <a:r>
              <a:rPr lang="zh-CN" altLang="en-US" sz="1200" smtClean="0"/>
              <a:t>控专员</a:t>
            </a:r>
            <a:endParaRPr lang="zh-CN" altLang="en-US" sz="1200"/>
          </a:p>
        </p:txBody>
      </p:sp>
      <p:cxnSp>
        <p:nvCxnSpPr>
          <p:cNvPr id="40" name="Straight Connector 39"/>
          <p:cNvCxnSpPr>
            <a:stCxn id="25" idx="2"/>
            <a:endCxn id="64" idx="0"/>
          </p:cNvCxnSpPr>
          <p:nvPr/>
        </p:nvCxnSpPr>
        <p:spPr>
          <a:xfrm>
            <a:off x="4561300" y="2846350"/>
            <a:ext cx="1153" cy="7629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0574230"/>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latin typeface="微软雅黑" panose="020b0503020204020204" pitchFamily="34" charset="-122"/>
                <a:ea typeface="微软雅黑" panose="020b0503020204020204" pitchFamily="34" charset="-122"/>
              </a:rPr>
              <a:t>投行</a:t>
            </a:r>
            <a:r>
              <a:rPr lang="en-US" altLang="zh-CN">
                <a:latin typeface="微软雅黑" panose="020b0503020204020204" pitchFamily="34" charset="-122"/>
                <a:ea typeface="微软雅黑" panose="020b0503020204020204" pitchFamily="34" charset="-122"/>
              </a:rPr>
              <a:t>2.0</a:t>
            </a:r>
            <a:r>
              <a:rPr lang="zh-CN" altLang="en-US">
                <a:latin typeface="微软雅黑" panose="020b0503020204020204" pitchFamily="34" charset="-122"/>
                <a:ea typeface="微软雅黑" panose="020b0503020204020204" pitchFamily="34" charset="-122"/>
              </a:rPr>
              <a:t>平</a:t>
            </a:r>
            <a:r>
              <a:rPr lang="zh-CN" altLang="en-US" smtClean="0">
                <a:latin typeface="微软雅黑" panose="020b0503020204020204" pitchFamily="34" charset="-122"/>
                <a:ea typeface="微软雅黑" panose="020b0503020204020204" pitchFamily="34" charset="-122"/>
              </a:rPr>
              <a:t>台职能</a:t>
            </a:r>
            <a:endParaRPr lang="zh-CN" altLang="en-US"/>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21</a:t>
            </a:fld>
            <a:endParaRPr lang="en-US">
              <a:solidFill>
                <a:prstClr val="black"/>
              </a:solidFill>
            </a:endParaRP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730261233"/>
              </p:ext>
            </p:extLst>
          </p:nvPr>
        </p:nvGraphicFramePr>
        <p:xfrm>
          <a:off x="457200" y="1524000"/>
          <a:ext cx="8229600" cy="4374184"/>
        </p:xfrm>
        <a:graphic>
          <a:graphicData uri="http://schemas.openxmlformats.org/drawingml/2006/table">
            <a:tbl>
              <a:tblPr firstRow="1" bandRow="1">
                <a:tableStyleId>{5C22544A-7EE6-4342-B048-85BDC9FD1C3A}</a:tableStyleId>
              </a:tblPr>
              <a:tblGrid>
                <a:gridCol w="1879600"/>
                <a:gridCol w="3111500"/>
                <a:gridCol w="3238500"/>
              </a:tblGrid>
              <a:tr h="317500">
                <a:tc>
                  <a:txBody>
                    <a:bodyPr vert="horz" wrap="square"/>
                    <a:lstStyle/>
                    <a:p>
                      <a:pPr algn="ctr"/>
                      <a:endParaRPr lang="zh-CN" altLang="en-US"/>
                    </a:p>
                  </a:txBody>
                  <a:tcPr/>
                </a:tc>
                <a:tc>
                  <a:txBody>
                    <a:bodyPr vert="horz" wrap="square"/>
                    <a:lstStyle/>
                    <a:p>
                      <a:pPr algn="ctr"/>
                      <a:r>
                        <a:rPr lang="zh-CN" altLang="en-US" smtClean="0"/>
                        <a:t>部门主要职能</a:t>
                      </a:r>
                      <a:endParaRPr lang="zh-CN" altLang="en-US"/>
                    </a:p>
                  </a:txBody>
                  <a:tcPr/>
                </a:tc>
                <a:tc>
                  <a:txBody>
                    <a:bodyPr vert="horz" wrap="square"/>
                    <a:lstStyle/>
                    <a:p>
                      <a:pPr algn="ctr"/>
                      <a:r>
                        <a:rPr lang="zh-CN" altLang="en-US" smtClean="0"/>
                        <a:t>备注</a:t>
                      </a:r>
                      <a:endParaRPr lang="zh-CN" altLang="en-US"/>
                    </a:p>
                  </a:txBody>
                  <a:tcPr/>
                </a:tc>
              </a:tr>
              <a:tr h="1272692">
                <a:tc>
                  <a:txBody>
                    <a:bodyPr vert="horz" wrap="square"/>
                    <a:lstStyle/>
                    <a:p>
                      <a:pPr marL="0" algn="ctr" defTabSz="914400" rtl="0" eaLnBrk="1" latinLnBrk="0" hangingPunct="1"/>
                      <a:r>
                        <a:rPr lang="zh-CN" altLang="en-US" sz="2000" b="1" kern="1200" smtClean="0">
                          <a:solidFill>
                            <a:schemeClr val="dk1"/>
                          </a:solidFill>
                          <a:latin typeface="+mn-lt"/>
                          <a:ea typeface="+mn-ea"/>
                          <a:cs typeface="+mn-cs"/>
                        </a:rPr>
                        <a:t>资本市场部</a:t>
                      </a:r>
                      <a:endParaRPr lang="zh-CN" altLang="en-US" sz="2000" b="1" kern="1200">
                        <a:solidFill>
                          <a:schemeClr val="dk1"/>
                        </a:solidFill>
                        <a:latin typeface="+mn-lt"/>
                        <a:ea typeface="+mn-ea"/>
                        <a:cs typeface="+mn-cs"/>
                      </a:endParaRPr>
                    </a:p>
                  </a:txBody>
                  <a:tcPr anchor="ctr"/>
                </a:tc>
                <a:tc>
                  <a:txBody>
                    <a:bodyPr vert="horz" wrap="square"/>
                    <a:lstStyle/>
                    <a:p>
                      <a:pPr marL="0" algn="l" defTabSz="914400" rtl="0" eaLnBrk="1" latinLnBrk="0" hangingPunct="1"/>
                      <a:r>
                        <a:rPr lang="zh-CN" altLang="en-US" sz="1800" kern="1200" smtClean="0">
                          <a:solidFill>
                            <a:schemeClr val="dk1"/>
                          </a:solidFill>
                          <a:latin typeface="+mn-lt"/>
                          <a:ea typeface="+mn-ea"/>
                          <a:cs typeface="+mn-cs"/>
                        </a:rPr>
                        <a:t>二级市场股票</a:t>
                      </a:r>
                      <a:r>
                        <a:rPr lang="en-US" altLang="zh-CN" sz="1800" kern="1200" smtClean="0">
                          <a:solidFill>
                            <a:schemeClr val="dk1"/>
                          </a:solidFill>
                          <a:latin typeface="+mn-lt"/>
                          <a:ea typeface="+mn-ea"/>
                          <a:cs typeface="+mn-cs"/>
                        </a:rPr>
                        <a:t>/</a:t>
                      </a:r>
                      <a:r>
                        <a:rPr lang="zh-CN" altLang="en-US" sz="1800" kern="1200" smtClean="0">
                          <a:solidFill>
                            <a:schemeClr val="dk1"/>
                          </a:solidFill>
                          <a:latin typeface="+mn-lt"/>
                          <a:ea typeface="+mn-ea"/>
                          <a:cs typeface="+mn-cs"/>
                        </a:rPr>
                        <a:t>债券定价承销</a:t>
                      </a:r>
                      <a:endParaRPr lang="en-US" altLang="zh-CN" sz="1800" kern="1200" smtClean="0">
                        <a:solidFill>
                          <a:schemeClr val="dk1"/>
                        </a:solidFill>
                        <a:latin typeface="+mn-lt"/>
                        <a:ea typeface="+mn-ea"/>
                        <a:cs typeface="+mn-cs"/>
                      </a:endParaRPr>
                    </a:p>
                  </a:txBody>
                  <a:tcPr anchor="ctr"/>
                </a:tc>
                <a:tc>
                  <a:txBody>
                    <a:bodyPr vert="horz" wrap="square"/>
                    <a:lstStyle/>
                    <a:p>
                      <a:pPr marL="0" algn="l" defTabSz="914400" rtl="0" eaLnBrk="1" latinLnBrk="0" hangingPunct="1"/>
                      <a:r>
                        <a:rPr lang="zh-CN" altLang="en-US" sz="1800" kern="1200" smtClean="0">
                          <a:solidFill>
                            <a:schemeClr val="dk1"/>
                          </a:solidFill>
                          <a:latin typeface="+mn-lt"/>
                          <a:ea typeface="+mn-ea"/>
                          <a:cs typeface="+mn-cs"/>
                        </a:rPr>
                        <a:t>剥离一级市场承揽职责，专注承销</a:t>
                      </a:r>
                      <a:endParaRPr lang="zh-CN" altLang="en-US" sz="1800" kern="1200">
                        <a:solidFill>
                          <a:schemeClr val="dk1"/>
                        </a:solidFill>
                        <a:latin typeface="+mn-lt"/>
                        <a:ea typeface="+mn-ea"/>
                        <a:cs typeface="+mn-cs"/>
                      </a:endParaRPr>
                    </a:p>
                  </a:txBody>
                  <a:tcPr anchor="ctr"/>
                </a:tc>
              </a:tr>
              <a:tr h="1272692">
                <a:tc>
                  <a:txBody>
                    <a:bodyPr vert="horz" wrap="square"/>
                    <a:lstStyle/>
                    <a:p>
                      <a:pPr marL="0" algn="ctr" defTabSz="914400" rtl="0" eaLnBrk="1" latinLnBrk="0" hangingPunct="1"/>
                      <a:r>
                        <a:rPr lang="zh-CN" altLang="en-US" sz="2000" b="1" kern="1200" smtClean="0">
                          <a:solidFill>
                            <a:schemeClr val="dk1"/>
                          </a:solidFill>
                          <a:latin typeface="+mn-lt"/>
                          <a:ea typeface="+mn-ea"/>
                          <a:cs typeface="+mn-cs"/>
                        </a:rPr>
                        <a:t>质控部</a:t>
                      </a:r>
                      <a:endParaRPr lang="zh-CN" altLang="en-US" sz="2000" b="1" kern="1200">
                        <a:solidFill>
                          <a:schemeClr val="dk1"/>
                        </a:solidFill>
                        <a:latin typeface="+mn-lt"/>
                        <a:ea typeface="+mn-ea"/>
                        <a:cs typeface="+mn-cs"/>
                      </a:endParaRPr>
                    </a:p>
                  </a:txBody>
                  <a:tcPr anchor="ctr"/>
                </a:tc>
                <a:tc>
                  <a:txBody>
                    <a:bodyPr vert="horz" wrap="square"/>
                    <a:lstStyle/>
                    <a:p>
                      <a:pPr marL="0" algn="l" defTabSz="914400" rtl="0" eaLnBrk="1" latinLnBrk="0" hangingPunct="1"/>
                      <a:r>
                        <a:rPr lang="zh-CN" altLang="en-US" sz="1800" kern="1200" smtClean="0">
                          <a:solidFill>
                            <a:schemeClr val="dk1"/>
                          </a:solidFill>
                          <a:latin typeface="+mn-lt"/>
                          <a:ea typeface="+mn-ea"/>
                          <a:cs typeface="+mn-cs"/>
                        </a:rPr>
                        <a:t>投行业务质量控制</a:t>
                      </a:r>
                      <a:endParaRPr lang="en-US" altLang="zh-CN" sz="1800" kern="1200" smtClean="0">
                        <a:solidFill>
                          <a:schemeClr val="dk1"/>
                        </a:solidFill>
                        <a:latin typeface="+mn-lt"/>
                        <a:ea typeface="+mn-ea"/>
                        <a:cs typeface="+mn-cs"/>
                      </a:endParaRPr>
                    </a:p>
                  </a:txBody>
                  <a:tcPr anchor="ctr"/>
                </a:tc>
                <a:tc>
                  <a:txBody>
                    <a:bodyPr vert="horz" wrap="square"/>
                    <a:lstStyle/>
                    <a:p>
                      <a:pPr marL="0" algn="l" defTabSz="914400" rtl="0" eaLnBrk="1" latinLnBrk="0" hangingPunct="1"/>
                      <a:r>
                        <a:rPr lang="zh-CN" altLang="en-US" sz="1800" kern="1200" smtClean="0">
                          <a:solidFill>
                            <a:schemeClr val="dk1"/>
                          </a:solidFill>
                          <a:latin typeface="+mn-lt"/>
                          <a:ea typeface="+mn-ea"/>
                          <a:cs typeface="+mn-cs"/>
                        </a:rPr>
                        <a:t>仅负责质控，公司风控部负责相关内核职能</a:t>
                      </a:r>
                      <a:endParaRPr lang="zh-CN" altLang="en-US" sz="1800" kern="1200">
                        <a:solidFill>
                          <a:schemeClr val="dk1"/>
                        </a:solidFill>
                        <a:latin typeface="+mn-lt"/>
                        <a:ea typeface="+mn-ea"/>
                        <a:cs typeface="+mn-cs"/>
                      </a:endParaRPr>
                    </a:p>
                  </a:txBody>
                  <a:tcPr anchor="ctr"/>
                </a:tc>
              </a:tr>
              <a:tr h="1272692">
                <a:tc>
                  <a:txBody>
                    <a:bodyPr vert="horz" wrap="square"/>
                    <a:lstStyle/>
                    <a:p>
                      <a:pPr marL="0" algn="ctr" defTabSz="914400" rtl="0" eaLnBrk="1" latinLnBrk="0" hangingPunct="1"/>
                      <a:r>
                        <a:rPr lang="zh-CN" altLang="en-US" sz="2000" b="1" kern="1200" smtClean="0">
                          <a:solidFill>
                            <a:schemeClr val="dk1"/>
                          </a:solidFill>
                          <a:latin typeface="+mn-lt"/>
                          <a:ea typeface="+mn-ea"/>
                          <a:cs typeface="+mn-cs"/>
                        </a:rPr>
                        <a:t>运营管理部</a:t>
                      </a:r>
                      <a:endParaRPr lang="zh-CN" altLang="en-US" sz="2000" b="1" kern="1200">
                        <a:solidFill>
                          <a:schemeClr val="dk1"/>
                        </a:solidFill>
                        <a:latin typeface="+mn-lt"/>
                        <a:ea typeface="+mn-ea"/>
                        <a:cs typeface="+mn-cs"/>
                      </a:endParaRPr>
                    </a:p>
                  </a:txBody>
                  <a:tcPr anchor="ctr"/>
                </a:tc>
                <a:tc>
                  <a:txBody>
                    <a:bodyPr vert="horz" wrap="square"/>
                    <a:lstStyle/>
                    <a:p>
                      <a:pPr marL="0" algn="l" defTabSz="914400" rtl="0" eaLnBrk="1" latinLnBrk="0" hangingPunct="1"/>
                      <a:r>
                        <a:rPr lang="zh-CN" altLang="en-US" sz="1800" kern="1200" smtClean="0">
                          <a:solidFill>
                            <a:schemeClr val="dk1"/>
                          </a:solidFill>
                          <a:latin typeface="+mn-lt"/>
                          <a:ea typeface="+mn-ea"/>
                          <a:cs typeface="+mn-cs"/>
                        </a:rPr>
                        <a:t>客户管理、研发、运营管理、项目管理</a:t>
                      </a:r>
                      <a:endParaRPr lang="zh-CN" altLang="en-US" sz="1800" kern="1200">
                        <a:solidFill>
                          <a:schemeClr val="dk1"/>
                        </a:solidFill>
                        <a:latin typeface="+mn-lt"/>
                        <a:ea typeface="+mn-ea"/>
                        <a:cs typeface="+mn-cs"/>
                      </a:endParaRPr>
                    </a:p>
                  </a:txBody>
                  <a:tcPr anchor="ct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800" kern="1200" smtClean="0">
                          <a:solidFill>
                            <a:schemeClr val="dk1"/>
                          </a:solidFill>
                          <a:latin typeface="+mn-lt"/>
                          <a:ea typeface="+mn-ea"/>
                          <a:cs typeface="+mn-cs"/>
                        </a:rPr>
                        <a:t>客户管理：新三板持续督导</a:t>
                      </a:r>
                      <a:r>
                        <a:rPr lang="en-US" altLang="zh-CN" sz="1800" kern="1200" smtClean="0">
                          <a:solidFill>
                            <a:schemeClr val="dk1"/>
                          </a:solidFill>
                          <a:latin typeface="+mn-lt"/>
                          <a:ea typeface="+mn-ea"/>
                          <a:cs typeface="+mn-cs"/>
                        </a:rPr>
                        <a:t>&amp;</a:t>
                      </a:r>
                      <a:r>
                        <a:rPr lang="zh-CN" altLang="en-US" sz="1800" kern="1200" smtClean="0">
                          <a:solidFill>
                            <a:schemeClr val="dk1"/>
                          </a:solidFill>
                          <a:latin typeface="+mn-lt"/>
                          <a:ea typeface="+mn-ea"/>
                          <a:cs typeface="+mn-cs"/>
                        </a:rPr>
                        <a:t>批量承揽</a:t>
                      </a:r>
                      <a:endParaRPr lang="en-US" altLang="zh-CN" sz="1800" kern="1200" smtClean="0">
                        <a:solidFill>
                          <a:schemeClr val="dk1"/>
                        </a:solidFill>
                        <a:latin typeface="+mn-lt"/>
                        <a:ea typeface="+mn-ea"/>
                        <a:cs typeface="+mn-cs"/>
                      </a:endParaRPr>
                    </a:p>
                    <a:p>
                      <a:pPr marL="0" marR="0" indent="0" algn="l" defTabSz="914400" rtl="0" eaLnBrk="1" fontAlgn="auto" latinLnBrk="0" hangingPunct="1">
                        <a:lnSpc>
                          <a:spcPct val="100000"/>
                        </a:lnSpc>
                        <a:spcBef>
                          <a:spcPct val="0"/>
                        </a:spcBef>
                        <a:spcAft>
                          <a:spcPct val="0"/>
                        </a:spcAft>
                        <a:buClrTx/>
                        <a:buSzTx/>
                        <a:buFontTx/>
                        <a:buNone/>
                        <a:defRPr/>
                      </a:pPr>
                      <a:r>
                        <a:rPr lang="zh-CN" altLang="en-US" sz="1800" kern="1200" smtClean="0">
                          <a:solidFill>
                            <a:schemeClr val="dk1"/>
                          </a:solidFill>
                          <a:latin typeface="+mn-lt"/>
                          <a:ea typeface="+mn-ea"/>
                          <a:cs typeface="+mn-cs"/>
                        </a:rPr>
                        <a:t>运营管理：绩效</a:t>
                      </a:r>
                      <a:r>
                        <a:rPr lang="en-US" altLang="zh-CN" sz="1800" kern="1200" smtClean="0">
                          <a:solidFill>
                            <a:schemeClr val="dk1"/>
                          </a:solidFill>
                          <a:latin typeface="+mn-lt"/>
                          <a:ea typeface="+mn-ea"/>
                          <a:cs typeface="+mn-cs"/>
                        </a:rPr>
                        <a:t>&amp;</a:t>
                      </a:r>
                      <a:r>
                        <a:rPr lang="zh-CN" altLang="en-US" sz="1800" kern="1200" smtClean="0">
                          <a:solidFill>
                            <a:schemeClr val="dk1"/>
                          </a:solidFill>
                          <a:latin typeface="+mn-lt"/>
                          <a:ea typeface="+mn-ea"/>
                          <a:cs typeface="+mn-cs"/>
                        </a:rPr>
                        <a:t>财务</a:t>
                      </a:r>
                      <a:r>
                        <a:rPr lang="en-US" altLang="zh-CN" sz="1800" kern="1200" smtClean="0">
                          <a:solidFill>
                            <a:schemeClr val="dk1"/>
                          </a:solidFill>
                          <a:latin typeface="+mn-lt"/>
                          <a:ea typeface="+mn-ea"/>
                          <a:cs typeface="+mn-cs"/>
                        </a:rPr>
                        <a:t>&amp;</a:t>
                      </a:r>
                      <a:r>
                        <a:rPr lang="zh-CN" altLang="en-US" sz="1800" kern="1200" smtClean="0">
                          <a:solidFill>
                            <a:schemeClr val="dk1"/>
                          </a:solidFill>
                          <a:latin typeface="+mn-lt"/>
                          <a:ea typeface="+mn-ea"/>
                          <a:cs typeface="+mn-cs"/>
                        </a:rPr>
                        <a:t>协同</a:t>
                      </a:r>
                      <a:r>
                        <a:rPr lang="en-US" altLang="zh-CN" sz="1800" kern="1200" smtClean="0">
                          <a:solidFill>
                            <a:schemeClr val="dk1"/>
                          </a:solidFill>
                          <a:latin typeface="+mn-lt"/>
                          <a:ea typeface="+mn-ea"/>
                          <a:cs typeface="+mn-cs"/>
                        </a:rPr>
                        <a:t>&amp;</a:t>
                      </a:r>
                      <a:r>
                        <a:rPr lang="zh-CN" altLang="en-US" sz="1800" kern="1200" smtClean="0">
                          <a:solidFill>
                            <a:schemeClr val="dk1"/>
                          </a:solidFill>
                          <a:latin typeface="+mn-lt"/>
                          <a:ea typeface="+mn-ea"/>
                          <a:cs typeface="+mn-cs"/>
                        </a:rPr>
                        <a:t>非标业务标准化</a:t>
                      </a:r>
                      <a:endParaRPr lang="en-US" altLang="zh-CN" sz="1800" kern="1200" smtClean="0">
                        <a:solidFill>
                          <a:schemeClr val="dk1"/>
                        </a:solidFill>
                        <a:latin typeface="+mn-lt"/>
                        <a:ea typeface="+mn-ea"/>
                        <a:cs typeface="+mn-cs"/>
                      </a:endParaRPr>
                    </a:p>
                    <a:p>
                      <a:pPr marL="0" algn="l" defTabSz="914400" rtl="0" eaLnBrk="1" latinLnBrk="0" hangingPunct="1"/>
                      <a:r>
                        <a:rPr lang="zh-CN" altLang="en-US" sz="1800" kern="1200" smtClean="0">
                          <a:solidFill>
                            <a:schemeClr val="dk1"/>
                          </a:solidFill>
                          <a:latin typeface="+mn-lt"/>
                          <a:ea typeface="+mn-ea"/>
                          <a:cs typeface="+mn-cs"/>
                        </a:rPr>
                        <a:t>项目管理：公关</a:t>
                      </a:r>
                      <a:r>
                        <a:rPr lang="en-US" altLang="zh-CN" sz="1800" kern="1200" smtClean="0">
                          <a:solidFill>
                            <a:schemeClr val="dk1"/>
                          </a:solidFill>
                          <a:latin typeface="+mn-lt"/>
                          <a:ea typeface="+mn-ea"/>
                          <a:cs typeface="+mn-cs"/>
                        </a:rPr>
                        <a:t>&amp;</a:t>
                      </a:r>
                      <a:r>
                        <a:rPr lang="zh-CN" altLang="en-US" sz="1800" kern="1200" smtClean="0">
                          <a:solidFill>
                            <a:schemeClr val="dk1"/>
                          </a:solidFill>
                          <a:latin typeface="+mn-lt"/>
                          <a:ea typeface="+mn-ea"/>
                          <a:cs typeface="+mn-cs"/>
                        </a:rPr>
                        <a:t>行政</a:t>
                      </a:r>
                      <a:endParaRPr lang="zh-CN" altLang="en-US" sz="1800" kern="1200">
                        <a:solidFill>
                          <a:schemeClr val="dk1"/>
                        </a:solidFill>
                        <a:latin typeface="+mn-lt"/>
                        <a:ea typeface="+mn-ea"/>
                        <a:cs typeface="+mn-cs"/>
                      </a:endParaRPr>
                    </a:p>
                  </a:txBody>
                  <a:tcPr anchor="ctr"/>
                </a:tc>
              </a:tr>
            </a:tbl>
          </a:graphicData>
        </a:graphic>
      </p:graphicFrame>
      <p:sp>
        <p:nvSpPr>
          <p:cNvPr id="9" name="Rectangle 8"/>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10" name="Rectangle 9"/>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11" name="Rectangle 10"/>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12" name="Rectangle 11"/>
          <p:cNvSpPr/>
          <p:nvPr/>
        </p:nvSpPr>
        <p:spPr>
          <a:xfrm>
            <a:off x="6405178" y="25400"/>
            <a:ext cx="1793304"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1546399066"/>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 name="Rectangle 67"/>
          <p:cNvSpPr/>
          <p:nvPr/>
        </p:nvSpPr>
        <p:spPr>
          <a:xfrm>
            <a:off x="7045590" y="2620868"/>
            <a:ext cx="1514490"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69" name="TextBox 68"/>
          <p:cNvSpPr txBox="1"/>
          <p:nvPr/>
        </p:nvSpPr>
        <p:spPr>
          <a:xfrm>
            <a:off x="7344798" y="357314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业务协同</a:t>
            </a:r>
            <a:endParaRPr lang="zh-CN" altLang="en-US">
              <a:latin typeface="微软雅黑" panose="020b0503020204020204" pitchFamily="34" charset="-122"/>
              <a:ea typeface="微软雅黑" panose="020b0503020204020204" pitchFamily="34" charset="-122"/>
            </a:endParaRPr>
          </a:p>
        </p:txBody>
      </p:sp>
      <p:sp>
        <p:nvSpPr>
          <p:cNvPr id="70" name="Rectangle 69"/>
          <p:cNvSpPr/>
          <p:nvPr/>
        </p:nvSpPr>
        <p:spPr>
          <a:xfrm>
            <a:off x="7801913" y="2653399"/>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场外市场</a:t>
            </a:r>
            <a:endParaRPr lang="zh-CN" altLang="en-US">
              <a:latin typeface="微软雅黑" panose="020b0503020204020204" pitchFamily="34" charset="-122"/>
              <a:ea typeface="微软雅黑" panose="020b0503020204020204" pitchFamily="34" charset="-122"/>
            </a:endParaRPr>
          </a:p>
        </p:txBody>
      </p:sp>
      <p:cxnSp>
        <p:nvCxnSpPr>
          <p:cNvPr id="71" name="Elbow Connector 70"/>
          <p:cNvCxnSpPr>
            <a:endCxn id="70" idx="0"/>
          </p:cNvCxnSpPr>
          <p:nvPr/>
        </p:nvCxnSpPr>
        <p:spPr>
          <a:xfrm rot="16200000" flipH="1">
            <a:off x="6206868" y="702264"/>
            <a:ext cx="296164" cy="3606106"/>
          </a:xfrm>
          <a:prstGeom prst="bentConnector3">
            <a:avLst/>
          </a:prstGeom>
          <a:ln w="9525">
            <a:prstDash val="solid"/>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283336" y="457200"/>
            <a:ext cx="8976575" cy="321157"/>
          </a:xfrm>
        </p:spPr>
        <p:txBody>
          <a:bodyPr>
            <a:normAutofit fontScale="90000"/>
          </a:bodyPr>
          <a:lstStyle/>
          <a:p>
            <a:r>
              <a:rPr lang="zh-CN" altLang="en-US">
                <a:latin typeface="微软雅黑" panose="020b0503020204020204" pitchFamily="34" charset="-122"/>
                <a:ea typeface="微软雅黑" panose="020b0503020204020204" pitchFamily="34" charset="-122"/>
              </a:rPr>
              <a:t>投行</a:t>
            </a:r>
            <a:r>
              <a:rPr lang="en-US" altLang="zh-CN">
                <a:latin typeface="微软雅黑" panose="020b0503020204020204" pitchFamily="34" charset="-122"/>
                <a:ea typeface="微软雅黑" panose="020b0503020204020204" pitchFamily="34" charset="-122"/>
              </a:rPr>
              <a:t>2.0</a:t>
            </a:r>
            <a:r>
              <a:rPr lang="zh-CN" altLang="en-US">
                <a:latin typeface="微软雅黑" panose="020b0503020204020204" pitchFamily="34" charset="-122"/>
                <a:ea typeface="微软雅黑" panose="020b0503020204020204" pitchFamily="34" charset="-122"/>
              </a:rPr>
              <a:t>资本市场</a:t>
            </a:r>
            <a:r>
              <a:rPr lang="zh-CN" altLang="en-US" smtClean="0">
                <a:latin typeface="微软雅黑" panose="020b0503020204020204" pitchFamily="34" charset="-122"/>
                <a:ea typeface="微软雅黑" panose="020b0503020204020204" pitchFamily="34" charset="-122"/>
              </a:rPr>
              <a:t>部剥离一级职能，目的是增强企业板块的定价和销售能力，并防范风险</a:t>
            </a:r>
            <a:endParaRPr lang="zh-CN" altLang="en-US">
              <a:latin typeface="微软雅黑" panose="020b0503020204020204" pitchFamily="34" charset="-122"/>
              <a:ea typeface="微软雅黑" panose="020b0503020204020204" pitchFamily="34" charset="-122"/>
            </a:endParaRPr>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22</a:t>
            </a:fld>
            <a:endParaRPr lang="en-US">
              <a:solidFill>
                <a:prstClr val="black"/>
              </a:solidFill>
            </a:endParaRPr>
          </a:p>
        </p:txBody>
      </p:sp>
      <p:sp>
        <p:nvSpPr>
          <p:cNvPr id="9" name="Rectangle 8"/>
          <p:cNvSpPr/>
          <p:nvPr/>
        </p:nvSpPr>
        <p:spPr>
          <a:xfrm>
            <a:off x="2403049" y="1339716"/>
            <a:ext cx="4297698" cy="412124"/>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公司</a:t>
            </a:r>
          </a:p>
        </p:txBody>
      </p:sp>
      <p:sp>
        <p:nvSpPr>
          <p:cNvPr id="10" name="矩形 2"/>
          <p:cNvSpPr/>
          <p:nvPr/>
        </p:nvSpPr>
        <p:spPr>
          <a:xfrm>
            <a:off x="2403047" y="1945111"/>
            <a:ext cx="4297700" cy="412124"/>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企业金融服务决策委</a:t>
            </a:r>
            <a:r>
              <a:rPr lang="zh-CN" altLang="en-US">
                <a:latin typeface="微软雅黑" panose="020b0503020204020204" pitchFamily="34" charset="-122"/>
                <a:ea typeface="微软雅黑" panose="020b0503020204020204" pitchFamily="34" charset="-122"/>
              </a:rPr>
              <a:t>员会</a:t>
            </a:r>
            <a:endParaRPr lang="en-US">
              <a:latin typeface="微软雅黑" panose="020b0503020204020204" pitchFamily="34" charset="-122"/>
              <a:ea typeface="微软雅黑" panose="020b0503020204020204" pitchFamily="34" charset="-122"/>
            </a:endParaRPr>
          </a:p>
        </p:txBody>
      </p:sp>
      <p:sp>
        <p:nvSpPr>
          <p:cNvPr id="11" name="Rectangle 10"/>
          <p:cNvSpPr/>
          <p:nvPr/>
        </p:nvSpPr>
        <p:spPr>
          <a:xfrm>
            <a:off x="1496984" y="2637333"/>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1</a:t>
            </a:r>
            <a:endParaRPr lang="zh-CN" altLang="en-US">
              <a:latin typeface="微软雅黑" panose="020b0503020204020204" pitchFamily="34" charset="-122"/>
              <a:ea typeface="微软雅黑" panose="020b0503020204020204" pitchFamily="34" charset="-122"/>
            </a:endParaRPr>
          </a:p>
        </p:txBody>
      </p:sp>
      <p:sp>
        <p:nvSpPr>
          <p:cNvPr id="12" name="Rectangle 11"/>
          <p:cNvSpPr/>
          <p:nvPr/>
        </p:nvSpPr>
        <p:spPr>
          <a:xfrm>
            <a:off x="2278115" y="264069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团队</a:t>
            </a:r>
            <a:r>
              <a:rPr lang="en-US" altLang="zh-CN" smtClean="0">
                <a:latin typeface="微软雅黑" panose="020b0503020204020204" pitchFamily="34" charset="-122"/>
                <a:ea typeface="微软雅黑" panose="020b0503020204020204" pitchFamily="34" charset="-122"/>
              </a:rPr>
              <a:t>2</a:t>
            </a:r>
            <a:endParaRPr lang="zh-CN" altLang="en-US">
              <a:latin typeface="微软雅黑" panose="020b0503020204020204" pitchFamily="34" charset="-122"/>
              <a:ea typeface="微软雅黑" panose="020b0503020204020204" pitchFamily="34" charset="-122"/>
            </a:endParaRPr>
          </a:p>
        </p:txBody>
      </p:sp>
      <p:sp>
        <p:nvSpPr>
          <p:cNvPr id="19" name="Rectangle 18"/>
          <p:cNvSpPr/>
          <p:nvPr/>
        </p:nvSpPr>
        <p:spPr>
          <a:xfrm>
            <a:off x="3069769" y="2640692"/>
            <a:ext cx="712180" cy="887215"/>
          </a:xfrm>
          <a:prstGeom prst="rect">
            <a:avLst/>
          </a:prstGeom>
        </p:spPr>
        <p:style>
          <a:lnRef idx="3">
            <a:schemeClr val="lt1"/>
          </a:lnRef>
          <a:fillRef idx="1">
            <a:schemeClr val="dk1"/>
          </a:fillRef>
          <a:effectRef idx="1">
            <a:schemeClr val="dk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事</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业</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部</a:t>
            </a:r>
            <a:endParaRPr lang="zh-CN" altLang="en-US">
              <a:latin typeface="微软雅黑" panose="020b0503020204020204" pitchFamily="34" charset="-122"/>
              <a:ea typeface="微软雅黑" panose="020b0503020204020204" pitchFamily="34" charset="-122"/>
            </a:endParaRPr>
          </a:p>
        </p:txBody>
      </p:sp>
      <p:sp>
        <p:nvSpPr>
          <p:cNvPr id="22" name="矩形 2"/>
          <p:cNvSpPr/>
          <p:nvPr/>
        </p:nvSpPr>
        <p:spPr>
          <a:xfrm>
            <a:off x="3861423" y="2631460"/>
            <a:ext cx="986299" cy="89896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资本</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市场部</a:t>
            </a:r>
            <a:endParaRPr lang="en-US">
              <a:latin typeface="微软雅黑" panose="020b0503020204020204" pitchFamily="34" charset="-122"/>
              <a:ea typeface="微软雅黑" panose="020b0503020204020204" pitchFamily="34" charset="-122"/>
            </a:endParaRPr>
          </a:p>
        </p:txBody>
      </p:sp>
      <p:sp>
        <p:nvSpPr>
          <p:cNvPr id="23" name="矩形 2"/>
          <p:cNvSpPr/>
          <p:nvPr/>
        </p:nvSpPr>
        <p:spPr>
          <a:xfrm>
            <a:off x="4927196" y="2640690"/>
            <a:ext cx="986299" cy="899927"/>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质控</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内核</a:t>
            </a:r>
            <a:endParaRPr lang="en-US">
              <a:latin typeface="微软雅黑" panose="020b0503020204020204" pitchFamily="34" charset="-122"/>
              <a:ea typeface="微软雅黑" panose="020b0503020204020204" pitchFamily="34" charset="-122"/>
            </a:endParaRPr>
          </a:p>
        </p:txBody>
      </p:sp>
      <p:sp>
        <p:nvSpPr>
          <p:cNvPr id="24" name="矩形 2"/>
          <p:cNvSpPr/>
          <p:nvPr/>
        </p:nvSpPr>
        <p:spPr>
          <a:xfrm>
            <a:off x="5992969" y="2620867"/>
            <a:ext cx="986299" cy="90368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综合</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管理</a:t>
            </a:r>
            <a:endParaRPr lang="en-US">
              <a:latin typeface="微软雅黑" panose="020b0503020204020204" pitchFamily="34" charset="-122"/>
              <a:ea typeface="微软雅黑" panose="020b0503020204020204" pitchFamily="34" charset="-122"/>
            </a:endParaRPr>
          </a:p>
        </p:txBody>
      </p:sp>
      <p:sp>
        <p:nvSpPr>
          <p:cNvPr id="29" name="Rectangle 28"/>
          <p:cNvSpPr/>
          <p:nvPr/>
        </p:nvSpPr>
        <p:spPr>
          <a:xfrm>
            <a:off x="7058742" y="2653400"/>
            <a:ext cx="712180" cy="887217"/>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多</a:t>
            </a:r>
            <a:r>
              <a:rPr lang="zh-CN" altLang="en-US" smtClean="0">
                <a:latin typeface="微软雅黑" panose="020b0503020204020204" pitchFamily="34" charset="-122"/>
                <a:ea typeface="微软雅黑" panose="020b0503020204020204" pitchFamily="34" charset="-122"/>
              </a:rPr>
              <a:t>元投资基金</a:t>
            </a:r>
            <a:endParaRPr lang="zh-CN" altLang="en-US">
              <a:latin typeface="微软雅黑" panose="020b0503020204020204" pitchFamily="34" charset="-122"/>
              <a:ea typeface="微软雅黑" panose="020b0503020204020204" pitchFamily="34" charset="-122"/>
            </a:endParaRPr>
          </a:p>
        </p:txBody>
      </p:sp>
      <p:cxnSp>
        <p:nvCxnSpPr>
          <p:cNvPr id="31" name="Straight Connector 30"/>
          <p:cNvCxnSpPr>
            <a:stCxn id="9" idx="2"/>
            <a:endCxn id="10" idx="0"/>
          </p:cNvCxnSpPr>
          <p:nvPr/>
        </p:nvCxnSpPr>
        <p:spPr>
          <a:xfrm flipH="1">
            <a:off x="4551897" y="1751840"/>
            <a:ext cx="1" cy="193271"/>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10" idx="2"/>
            <a:endCxn id="11" idx="0"/>
          </p:cNvCxnSpPr>
          <p:nvPr/>
        </p:nvCxnSpPr>
        <p:spPr>
          <a:xfrm rot="5400000">
            <a:off x="3062437" y="1147873"/>
            <a:ext cx="280098" cy="2698823"/>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5" name="Elbow Connector 34"/>
          <p:cNvCxnSpPr>
            <a:stCxn id="10" idx="2"/>
            <a:endCxn id="12" idx="0"/>
          </p:cNvCxnSpPr>
          <p:nvPr/>
        </p:nvCxnSpPr>
        <p:spPr>
          <a:xfrm rot="5400000">
            <a:off x="3451324" y="1540116"/>
            <a:ext cx="283455" cy="1917692"/>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0" idx="2"/>
            <a:endCxn id="19" idx="0"/>
          </p:cNvCxnSpPr>
          <p:nvPr/>
        </p:nvCxnSpPr>
        <p:spPr>
          <a:xfrm rot="5400000">
            <a:off x="3847150" y="1935944"/>
            <a:ext cx="283457" cy="112603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9" name="Elbow Connector 38"/>
          <p:cNvCxnSpPr>
            <a:stCxn id="10" idx="2"/>
            <a:endCxn id="22" idx="0"/>
          </p:cNvCxnSpPr>
          <p:nvPr/>
        </p:nvCxnSpPr>
        <p:spPr>
          <a:xfrm rot="5400000">
            <a:off x="4316123" y="2395685"/>
            <a:ext cx="274225" cy="197324"/>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0" idx="2"/>
            <a:endCxn id="23" idx="0"/>
          </p:cNvCxnSpPr>
          <p:nvPr/>
        </p:nvCxnSpPr>
        <p:spPr>
          <a:xfrm rot="16200000" flipH="1">
            <a:off x="4844394" y="2064737"/>
            <a:ext cx="283455" cy="868449"/>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10" idx="2"/>
            <a:endCxn id="24" idx="0"/>
          </p:cNvCxnSpPr>
          <p:nvPr/>
        </p:nvCxnSpPr>
        <p:spPr>
          <a:xfrm rot="16200000" flipH="1">
            <a:off x="5387192" y="1521940"/>
            <a:ext cx="263632" cy="1934222"/>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48" name="Elbow Connector 47"/>
          <p:cNvCxnSpPr>
            <a:stCxn id="10" idx="2"/>
            <a:endCxn id="29" idx="0"/>
          </p:cNvCxnSpPr>
          <p:nvPr/>
        </p:nvCxnSpPr>
        <p:spPr>
          <a:xfrm rot="16200000" flipH="1">
            <a:off x="5835282" y="1073849"/>
            <a:ext cx="296165" cy="2862935"/>
          </a:xfrm>
          <a:prstGeom prst="bentConnector3">
            <a:avLst/>
          </a:prstGeom>
          <a:ln>
            <a:prstDash val="dash"/>
          </a:ln>
        </p:spPr>
        <p:style>
          <a:lnRef idx="1">
            <a:schemeClr val="accent1"/>
          </a:lnRef>
          <a:fillRef idx="0">
            <a:schemeClr val="accent1"/>
          </a:fillRef>
          <a:effectRef idx="0">
            <a:schemeClr val="accent1"/>
          </a:effectRef>
          <a:fontRef idx="minor">
            <a:schemeClr val="tx1"/>
          </a:fontRef>
        </p:style>
      </p:cxnSp>
      <p:sp>
        <p:nvSpPr>
          <p:cNvPr id="49" name="Rectangle 48"/>
          <p:cNvSpPr/>
          <p:nvPr/>
        </p:nvSpPr>
        <p:spPr>
          <a:xfrm>
            <a:off x="1436560" y="2620868"/>
            <a:ext cx="1572785"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1" name="TextBox 50"/>
          <p:cNvSpPr txBox="1"/>
          <p:nvPr/>
        </p:nvSpPr>
        <p:spPr>
          <a:xfrm>
            <a:off x="1548090" y="3333228"/>
            <a:ext cx="1384129" cy="30777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人才池</a:t>
            </a:r>
            <a:endParaRPr lang="zh-CN" altLang="en-US" sz="1400">
              <a:latin typeface="微软雅黑" panose="020b0503020204020204" pitchFamily="34" charset="-122"/>
              <a:ea typeface="微软雅黑" panose="020b0503020204020204" pitchFamily="34" charset="-122"/>
            </a:endParaRPr>
          </a:p>
        </p:txBody>
      </p:sp>
      <p:sp>
        <p:nvSpPr>
          <p:cNvPr id="53" name="Rectangle 52"/>
          <p:cNvSpPr/>
          <p:nvPr/>
        </p:nvSpPr>
        <p:spPr>
          <a:xfrm>
            <a:off x="3817279" y="2620868"/>
            <a:ext cx="3161989" cy="1296464"/>
          </a:xfrm>
          <a:prstGeom prst="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4" name="TextBox 53"/>
          <p:cNvSpPr txBox="1"/>
          <p:nvPr/>
        </p:nvSpPr>
        <p:spPr>
          <a:xfrm>
            <a:off x="5145244" y="3602905"/>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支持</a:t>
            </a:r>
          </a:p>
        </p:txBody>
      </p:sp>
      <p:sp>
        <p:nvSpPr>
          <p:cNvPr id="58" name="TextBox 57"/>
          <p:cNvSpPr txBox="1"/>
          <p:nvPr/>
        </p:nvSpPr>
        <p:spPr>
          <a:xfrm>
            <a:off x="170709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项目制核算</a:t>
            </a:r>
            <a:endParaRPr lang="zh-CN" altLang="en-US">
              <a:latin typeface="微软雅黑" panose="020b0503020204020204" pitchFamily="34" charset="-122"/>
              <a:ea typeface="微软雅黑" panose="020b0503020204020204" pitchFamily="34" charset="-122"/>
            </a:endParaRPr>
          </a:p>
        </p:txBody>
      </p:sp>
      <p:sp>
        <p:nvSpPr>
          <p:cNvPr id="59" name="TextBox 58"/>
          <p:cNvSpPr txBox="1"/>
          <p:nvPr/>
        </p:nvSpPr>
        <p:spPr>
          <a:xfrm>
            <a:off x="2983325" y="3630069"/>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团队核算</a:t>
            </a:r>
            <a:endParaRPr lang="zh-CN" altLang="en-US">
              <a:latin typeface="微软雅黑" panose="020b0503020204020204" pitchFamily="34" charset="-122"/>
              <a:ea typeface="微软雅黑" panose="020b0503020204020204" pitchFamily="34" charset="-122"/>
            </a:endParaRPr>
          </a:p>
        </p:txBody>
      </p:sp>
      <p:sp>
        <p:nvSpPr>
          <p:cNvPr id="60" name="TextBox 59"/>
          <p:cNvSpPr txBox="1"/>
          <p:nvPr/>
        </p:nvSpPr>
        <p:spPr>
          <a:xfrm>
            <a:off x="1876807" y="2600354"/>
            <a:ext cx="1695450" cy="307777"/>
          </a:xfrm>
          <a:prstGeom prst="rect">
            <a:avLst/>
          </a:prstGeom>
          <a:noFill/>
        </p:spPr>
        <p:txBody>
          <a:bodyPr wrap="square" rtlCol="0">
            <a:spAutoFit/>
          </a:bodyPr>
          <a:lstStyle>
            <a:defPPr>
              <a:defRPr lang="en-US"/>
            </a:defPPr>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新平台</a:t>
            </a:r>
            <a:endParaRPr lang="zh-CN" altLang="en-US">
              <a:latin typeface="微软雅黑" panose="020b0503020204020204" pitchFamily="34" charset="-122"/>
              <a:ea typeface="微软雅黑" panose="020b0503020204020204" pitchFamily="34" charset="-122"/>
            </a:endParaRPr>
          </a:p>
        </p:txBody>
      </p:sp>
      <p:sp>
        <p:nvSpPr>
          <p:cNvPr id="32" name="Rectangle 31"/>
          <p:cNvSpPr/>
          <p:nvPr/>
        </p:nvSpPr>
        <p:spPr>
          <a:xfrm>
            <a:off x="1256636" y="2424319"/>
            <a:ext cx="7430164" cy="1596197"/>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Rectangle 5"/>
          <p:cNvSpPr/>
          <p:nvPr/>
        </p:nvSpPr>
        <p:spPr>
          <a:xfrm>
            <a:off x="2871443" y="2527718"/>
            <a:ext cx="1447800" cy="559701"/>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新平台</a:t>
            </a:r>
            <a:endParaRPr lang="zh-CN" altLang="en-US"/>
          </a:p>
        </p:txBody>
      </p:sp>
      <p:sp>
        <p:nvSpPr>
          <p:cNvPr id="50" name="Rectangle 49"/>
          <p:cNvSpPr/>
          <p:nvPr/>
        </p:nvSpPr>
        <p:spPr>
          <a:xfrm>
            <a:off x="4795108" y="2527718"/>
            <a:ext cx="1447800" cy="559701"/>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事业部</a:t>
            </a:r>
            <a:endParaRPr lang="zh-CN" altLang="en-US"/>
          </a:p>
        </p:txBody>
      </p:sp>
      <p:sp>
        <p:nvSpPr>
          <p:cNvPr id="7" name="Rectangle 6"/>
          <p:cNvSpPr/>
          <p:nvPr/>
        </p:nvSpPr>
        <p:spPr>
          <a:xfrm>
            <a:off x="2886267" y="3563509"/>
            <a:ext cx="3371465" cy="33194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统一承销</a:t>
            </a:r>
            <a:endParaRPr lang="zh-CN" altLang="en-US"/>
          </a:p>
        </p:txBody>
      </p:sp>
      <p:sp>
        <p:nvSpPr>
          <p:cNvPr id="52" name="Rectangle 51"/>
          <p:cNvSpPr/>
          <p:nvPr/>
        </p:nvSpPr>
        <p:spPr>
          <a:xfrm>
            <a:off x="2878864" y="3220657"/>
            <a:ext cx="3371465" cy="31312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统一质控</a:t>
            </a:r>
            <a:endParaRPr lang="zh-CN" altLang="en-US"/>
          </a:p>
        </p:txBody>
      </p:sp>
      <p:sp>
        <p:nvSpPr>
          <p:cNvPr id="62" name="Rectangle 61"/>
          <p:cNvSpPr/>
          <p:nvPr/>
        </p:nvSpPr>
        <p:spPr>
          <a:xfrm>
            <a:off x="2879043" y="3948804"/>
            <a:ext cx="3371465" cy="31312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统一运营</a:t>
            </a:r>
            <a:endParaRPr lang="zh-CN" altLang="en-US"/>
          </a:p>
        </p:txBody>
      </p:sp>
      <p:sp>
        <p:nvSpPr>
          <p:cNvPr id="73" name="Rectangle 72"/>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74" name="Rectangle 73"/>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75" name="Rectangle 74"/>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77" name="Rectangle 76"/>
          <p:cNvSpPr/>
          <p:nvPr/>
        </p:nvSpPr>
        <p:spPr>
          <a:xfrm>
            <a:off x="6405178" y="25400"/>
            <a:ext cx="1793304"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5" name="Rectangle 24"/>
          <p:cNvSpPr/>
          <p:nvPr/>
        </p:nvSpPr>
        <p:spPr>
          <a:xfrm>
            <a:off x="4198956" y="2640618"/>
            <a:ext cx="724688" cy="205732"/>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项目</a:t>
            </a:r>
            <a:endParaRPr lang="zh-CN" altLang="en-US" sz="1200"/>
          </a:p>
        </p:txBody>
      </p:sp>
      <p:sp>
        <p:nvSpPr>
          <p:cNvPr id="64" name="Rectangle 63"/>
          <p:cNvSpPr/>
          <p:nvPr/>
        </p:nvSpPr>
        <p:spPr>
          <a:xfrm>
            <a:off x="4150364" y="2922648"/>
            <a:ext cx="824178" cy="258027"/>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t>质</a:t>
            </a:r>
            <a:r>
              <a:rPr lang="zh-CN" altLang="en-US" sz="1200" smtClean="0"/>
              <a:t>控专员</a:t>
            </a:r>
            <a:endParaRPr lang="zh-CN" altLang="en-US" sz="1200"/>
          </a:p>
        </p:txBody>
      </p:sp>
      <p:cxnSp>
        <p:nvCxnSpPr>
          <p:cNvPr id="40" name="Straight Connector 39"/>
          <p:cNvCxnSpPr>
            <a:stCxn id="25" idx="2"/>
            <a:endCxn id="64" idx="0"/>
          </p:cNvCxnSpPr>
          <p:nvPr/>
        </p:nvCxnSpPr>
        <p:spPr>
          <a:xfrm>
            <a:off x="4561300" y="2846350"/>
            <a:ext cx="1153" cy="76298"/>
          </a:xfrm>
          <a:prstGeom prst="line">
            <a:avLst/>
          </a:prstGeom>
        </p:spPr>
        <p:style>
          <a:lnRef idx="1">
            <a:schemeClr val="accent1"/>
          </a:lnRef>
          <a:fillRef idx="0">
            <a:schemeClr val="accent1"/>
          </a:fillRef>
          <a:effectRef idx="0">
            <a:schemeClr val="accent1"/>
          </a:effectRef>
          <a:fontRef idx="minor">
            <a:schemeClr val="tx1"/>
          </a:fontRef>
        </p:style>
      </p:cxnSp>
      <p:sp>
        <p:nvSpPr>
          <p:cNvPr id="55" name="Rectangle 54"/>
          <p:cNvSpPr/>
          <p:nvPr/>
        </p:nvSpPr>
        <p:spPr>
          <a:xfrm>
            <a:off x="2871443" y="3917332"/>
            <a:ext cx="3398141" cy="328326"/>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6" name="Rectangle 55"/>
          <p:cNvSpPr/>
          <p:nvPr/>
        </p:nvSpPr>
        <p:spPr>
          <a:xfrm>
            <a:off x="2832876" y="2513840"/>
            <a:ext cx="3410031" cy="1047835"/>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Text Placeholder 4"/>
          <p:cNvSpPr>
            <a:spLocks noGrp="1"/>
          </p:cNvSpPr>
          <p:nvPr>
            <p:ph type="body" sz="quarter" idx="13"/>
          </p:nvPr>
        </p:nvSpPr>
        <p:spPr>
          <a:xfrm>
            <a:off x="300368" y="824747"/>
            <a:ext cx="8229600" cy="276999"/>
          </a:xfrm>
        </p:spPr>
        <p:txBody>
          <a:bodyPr/>
          <a:lstStyle/>
          <a:p>
            <a:r>
              <a:rPr lang="zh-CN" altLang="en-US" smtClean="0"/>
              <a:t>注册之下，通过行业分组、加强研究，增进对行业与项目的认识；并汇聚资源，做出合理定价，成立专门的资本市场部，加强销售渠道的拓展和管理，是重要一环</a:t>
            </a:r>
            <a:endParaRPr lang="zh-CN" altLang="en-US"/>
          </a:p>
        </p:txBody>
      </p:sp>
      <p:sp>
        <p:nvSpPr>
          <p:cNvPr id="57" name="Rectangle 56"/>
          <p:cNvSpPr/>
          <p:nvPr/>
        </p:nvSpPr>
        <p:spPr>
          <a:xfrm>
            <a:off x="1274118" y="4197029"/>
            <a:ext cx="6891982" cy="1441771"/>
          </a:xfrm>
          <a:prstGeom prst="rect">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285750" indent="-285750">
              <a:buFont typeface="Arial" pitchFamily="34" charset="0"/>
              <a:buChar char="•"/>
            </a:pPr>
            <a:r>
              <a:rPr lang="zh-CN" altLang="en-US" sz="1600" b="1" u="sng" smtClean="0">
                <a:latin typeface="微软雅黑" panose="020b0503020204020204" pitchFamily="34" charset="-122"/>
                <a:ea typeface="微软雅黑" panose="020b0503020204020204" pitchFamily="34" charset="-122"/>
              </a:rPr>
              <a:t>定价：</a:t>
            </a:r>
            <a:r>
              <a:rPr lang="zh-CN" altLang="en-US" sz="1600" smtClean="0">
                <a:latin typeface="微软雅黑" panose="020b0503020204020204" pitchFamily="34" charset="-122"/>
                <a:ea typeface="微软雅黑" panose="020b0503020204020204" pitchFamily="34" charset="-122"/>
              </a:rPr>
              <a:t>以台湾实施注</a:t>
            </a:r>
            <a:r>
              <a:rPr lang="zh-CN" altLang="en-US" sz="1600">
                <a:latin typeface="微软雅黑" panose="020b0503020204020204" pitchFamily="34" charset="-122"/>
                <a:ea typeface="微软雅黑" panose="020b0503020204020204" pitchFamily="34" charset="-122"/>
              </a:rPr>
              <a:t>册</a:t>
            </a:r>
            <a:r>
              <a:rPr lang="zh-CN" altLang="en-US" sz="1600" smtClean="0">
                <a:latin typeface="微软雅黑" panose="020b0503020204020204" pitchFamily="34" charset="-122"/>
                <a:ea typeface="微软雅黑" panose="020b0503020204020204" pitchFamily="34" charset="-122"/>
              </a:rPr>
              <a:t>制后市盈率从</a:t>
            </a:r>
            <a:r>
              <a:rPr lang="en-US" altLang="zh-CN" sz="1600" smtClean="0">
                <a:latin typeface="微软雅黑" panose="020b0503020204020204" pitchFamily="34" charset="-122"/>
                <a:ea typeface="微软雅黑" panose="020b0503020204020204" pitchFamily="34" charset="-122"/>
              </a:rPr>
              <a:t>70</a:t>
            </a:r>
            <a:r>
              <a:rPr lang="zh-CN" altLang="en-US" sz="1600" smtClean="0">
                <a:latin typeface="微软雅黑" panose="020b0503020204020204" pitchFamily="34" charset="-122"/>
                <a:ea typeface="微软雅黑" panose="020b0503020204020204" pitchFamily="34" charset="-122"/>
              </a:rPr>
              <a:t>倍回归至</a:t>
            </a:r>
            <a:r>
              <a:rPr lang="en-US" altLang="zh-CN" sz="1600" smtClean="0">
                <a:latin typeface="微软雅黑" panose="020b0503020204020204" pitchFamily="34" charset="-122"/>
                <a:ea typeface="微软雅黑" panose="020b0503020204020204" pitchFamily="34" charset="-122"/>
              </a:rPr>
              <a:t>20</a:t>
            </a:r>
            <a:r>
              <a:rPr lang="zh-CN" altLang="en-US" sz="1600" smtClean="0">
                <a:latin typeface="微软雅黑" panose="020b0503020204020204" pitchFamily="34" charset="-122"/>
                <a:ea typeface="微软雅黑" panose="020b0503020204020204" pitchFamily="34" charset="-122"/>
              </a:rPr>
              <a:t>倍经验看，如</a:t>
            </a:r>
            <a:r>
              <a:rPr lang="en-US" altLang="zh-CN" sz="1600" smtClean="0">
                <a:latin typeface="微软雅黑" panose="020b0503020204020204" pitchFamily="34" charset="-122"/>
                <a:ea typeface="微软雅黑" panose="020b0503020204020204" pitchFamily="34" charset="-122"/>
              </a:rPr>
              <a:t>A</a:t>
            </a:r>
            <a:r>
              <a:rPr lang="zh-CN" altLang="en-US" sz="1600" smtClean="0">
                <a:latin typeface="微软雅黑" panose="020b0503020204020204" pitchFamily="34" charset="-122"/>
                <a:ea typeface="微软雅黑" panose="020b0503020204020204" pitchFamily="34" charset="-122"/>
              </a:rPr>
              <a:t>股恢复理性，必有阵痛期，这一渐变过程，对投行定价与策略把握要求极高</a:t>
            </a:r>
            <a:endParaRPr lang="en-US" altLang="zh-CN" sz="16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600" b="1" u="sng">
                <a:latin typeface="微软雅黑" panose="020b0503020204020204" pitchFamily="34" charset="-122"/>
                <a:ea typeface="微软雅黑" panose="020b0503020204020204" pitchFamily="34" charset="-122"/>
              </a:rPr>
              <a:t>销</a:t>
            </a:r>
            <a:r>
              <a:rPr lang="zh-CN" altLang="en-US" sz="1600" b="1" u="sng" smtClean="0">
                <a:latin typeface="微软雅黑" panose="020b0503020204020204" pitchFamily="34" charset="-122"/>
                <a:ea typeface="微软雅黑" panose="020b0503020204020204" pitchFamily="34" charset="-122"/>
              </a:rPr>
              <a:t>售：</a:t>
            </a:r>
            <a:r>
              <a:rPr lang="en-US" altLang="zh-CN" sz="1600" smtClean="0">
                <a:latin typeface="微软雅黑" panose="020b0503020204020204" pitchFamily="34" charset="-122"/>
                <a:ea typeface="微软雅黑" panose="020b0503020204020204" pitchFamily="34" charset="-122"/>
              </a:rPr>
              <a:t>IPO</a:t>
            </a:r>
            <a:r>
              <a:rPr lang="zh-CN" altLang="en-US" sz="1600" smtClean="0">
                <a:latin typeface="微软雅黑" panose="020b0503020204020204" pitchFamily="34" charset="-122"/>
                <a:ea typeface="微软雅黑" panose="020b0503020204020204" pitchFamily="34" charset="-122"/>
              </a:rPr>
              <a:t>是卖方市场，定增与债权则较为市场化，注册之下，销售能力决定投行的承销能力，尤其是定增差价不足</a:t>
            </a:r>
            <a:r>
              <a:rPr lang="en-US" altLang="zh-CN" sz="1600" smtClean="0">
                <a:latin typeface="微软雅黑" panose="020b0503020204020204" pitchFamily="34" charset="-122"/>
                <a:ea typeface="微软雅黑" panose="020b0503020204020204" pitchFamily="34" charset="-122"/>
              </a:rPr>
              <a:t>15%</a:t>
            </a:r>
            <a:r>
              <a:rPr lang="zh-CN" altLang="en-US" sz="1600" smtClean="0">
                <a:latin typeface="微软雅黑" panose="020b0503020204020204" pitchFamily="34" charset="-122"/>
                <a:ea typeface="微软雅黑" panose="020b0503020204020204" pitchFamily="34" charset="-122"/>
              </a:rPr>
              <a:t>时，投行需要路演推荐等形式，令机构认可证券价值</a:t>
            </a:r>
            <a:endParaRPr lang="en-US" altLang="zh-CN" sz="1600" smtClean="0">
              <a:latin typeface="微软雅黑" panose="020b0503020204020204" pitchFamily="34" charset="-122"/>
              <a:ea typeface="微软雅黑" panose="020b0503020204020204" pitchFamily="34" charset="-122"/>
            </a:endParaRPr>
          </a:p>
        </p:txBody>
      </p:sp>
      <p:sp>
        <p:nvSpPr>
          <p:cNvPr id="15" name="Up Arrow Callout 14"/>
          <p:cNvSpPr/>
          <p:nvPr/>
        </p:nvSpPr>
        <p:spPr>
          <a:xfrm>
            <a:off x="637061" y="5306404"/>
            <a:ext cx="8166096" cy="1387990"/>
          </a:xfrm>
          <a:prstGeom prst="upArrowCallout">
            <a:avLst>
              <a:gd name="adj1" fmla="val 25000"/>
              <a:gd name="adj2" fmla="val 22847"/>
              <a:gd name="adj3" fmla="val 25000"/>
              <a:gd name="adj4" fmla="val 64977"/>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a:latin typeface="微软雅黑" panose="020b0503020204020204" pitchFamily="34" charset="-122"/>
                <a:ea typeface="微软雅黑" panose="020b0503020204020204" pitchFamily="34" charset="-122"/>
              </a:rPr>
              <a:t>综上所述，由于定价与销售能力是投行大板块未来能力的重要体现，故剥离资本市场部的二级职能，</a:t>
            </a:r>
            <a:r>
              <a:rPr lang="zh-CN" altLang="en-US" b="1" u="sng">
                <a:latin typeface="微软雅黑" panose="020b0503020204020204" pitchFamily="34" charset="-122"/>
                <a:ea typeface="微软雅黑" panose="020b0503020204020204" pitchFamily="34" charset="-122"/>
              </a:rPr>
              <a:t>使其脱离事业部模式而更多关注大投行整体承销</a:t>
            </a:r>
            <a:r>
              <a:rPr lang="zh-CN" altLang="en-US">
                <a:latin typeface="微软雅黑" panose="020b0503020204020204" pitchFamily="34" charset="-122"/>
                <a:ea typeface="微软雅黑" panose="020b0503020204020204" pitchFamily="34" charset="-122"/>
              </a:rPr>
              <a:t>，增强其研究定价与机构客户的销售能力是符合“两轮四平台”战略的最优选</a:t>
            </a:r>
            <a:r>
              <a:rPr lang="zh-CN" altLang="en-US" smtClean="0">
                <a:latin typeface="微软雅黑" panose="020b0503020204020204" pitchFamily="34" charset="-122"/>
                <a:ea typeface="微软雅黑" panose="020b0503020204020204" pitchFamily="34" charset="-122"/>
              </a:rPr>
              <a:t>择</a:t>
            </a:r>
            <a:endParaRPr lang="zh-CN" altLang="en-US"/>
          </a:p>
        </p:txBody>
      </p:sp>
      <p:sp>
        <p:nvSpPr>
          <p:cNvPr id="16" name="Oval Callout 15"/>
          <p:cNvSpPr/>
          <p:nvPr/>
        </p:nvSpPr>
        <p:spPr>
          <a:xfrm>
            <a:off x="6540350" y="5269605"/>
            <a:ext cx="2461143" cy="500130"/>
          </a:xfrm>
          <a:prstGeom prst="wedgeEllipseCallout">
            <a:avLst>
              <a:gd name="adj1" fmla="val -12717"/>
              <a:gd name="adj2" fmla="val 103702"/>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t>拆分是为了</a:t>
            </a:r>
            <a:endParaRPr lang="en-US" altLang="zh-CN" sz="1400" b="1" smtClean="0"/>
          </a:p>
          <a:p>
            <a:pPr algn="ctr"/>
            <a:r>
              <a:rPr lang="zh-CN" altLang="en-US" sz="1400" b="1" smtClean="0"/>
              <a:t>“企业板块大局观”</a:t>
            </a:r>
            <a:endParaRPr lang="zh-CN" altLang="en-US" sz="1400" b="1"/>
          </a:p>
        </p:txBody>
      </p:sp>
    </p:spTree>
    <p:extLst>
      <p:ext uri="{BB962C8B-B14F-4D97-AF65-F5344CB8AC3E}">
        <p14:creationId xmlns:p14="http://schemas.microsoft.com/office/powerpoint/2010/main" val="3134687657"/>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ormAutofit/>
          </a:bodyPr>
          <a:lstStyle/>
          <a:p>
            <a:r>
              <a:rPr lang="zh-CN" altLang="en-US" smtClean="0"/>
              <a:t>将再融资价</a:t>
            </a:r>
            <a:r>
              <a:rPr lang="zh-CN" altLang="en-US"/>
              <a:t>格折</a:t>
            </a:r>
            <a:r>
              <a:rPr lang="zh-CN" altLang="en-US" smtClean="0"/>
              <a:t>扣</a:t>
            </a:r>
            <a:r>
              <a:rPr lang="en-US" altLang="zh-CN" smtClean="0"/>
              <a:t>10</a:t>
            </a:r>
            <a:r>
              <a:rPr lang="en-US" altLang="zh-CN"/>
              <a:t>%-20%</a:t>
            </a:r>
            <a:r>
              <a:rPr lang="zh-CN" altLang="en-US"/>
              <a:t>的项目进行加</a:t>
            </a:r>
            <a:r>
              <a:rPr lang="zh-CN" altLang="en-US" smtClean="0"/>
              <a:t>总，可得出券商再融资销售十强</a:t>
            </a:r>
            <a:endParaRPr lang="zh-CN" altLang="en-US"/>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23</a:t>
            </a:fld>
            <a:endParaRPr lang="en-US">
              <a:solidFill>
                <a:prstClr val="black"/>
              </a:solidFill>
            </a:endParaRPr>
          </a:p>
        </p:txBody>
      </p:sp>
      <p:pic>
        <p:nvPicPr>
          <p:cNvPr id="8" name="Picture 7"/>
          <p:cNvPicPr>
            <a:picLocks noChangeAspect="1"/>
          </p:cNvPicPr>
          <p:nvPr/>
        </p:nvPicPr>
        <p:blipFill>
          <a:blip r:embed="rId2"/>
          <a:stretch>
            <a:fillRect/>
          </a:stretch>
        </p:blipFill>
        <p:spPr>
          <a:xfrm>
            <a:off x="1252470" y="1226149"/>
            <a:ext cx="6639060" cy="5025739"/>
          </a:xfrm>
          <a:prstGeom prst="rect">
            <a:avLst/>
          </a:prstGeom>
        </p:spPr>
      </p:pic>
      <p:sp>
        <p:nvSpPr>
          <p:cNvPr id="9" name="Rectangle 8"/>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10" name="Rectangle 9"/>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11" name="Rectangle 10"/>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12" name="Rectangle 11"/>
          <p:cNvSpPr/>
          <p:nvPr/>
        </p:nvSpPr>
        <p:spPr>
          <a:xfrm>
            <a:off x="6405178" y="25400"/>
            <a:ext cx="1793304"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3428878192"/>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将定增额进行排序，</a:t>
            </a:r>
            <a:r>
              <a:rPr lang="zh-CN" altLang="en-US"/>
              <a:t>可得出券</a:t>
            </a:r>
            <a:r>
              <a:rPr lang="zh-CN" altLang="en-US" smtClean="0"/>
              <a:t>商定增承销十</a:t>
            </a:r>
            <a:r>
              <a:rPr lang="zh-CN" altLang="en-US"/>
              <a:t>强</a:t>
            </a:r>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24</a:t>
            </a:fld>
            <a:endParaRPr lang="en-US">
              <a:solidFill>
                <a:prstClr val="black"/>
              </a:solidFill>
            </a:endParaRPr>
          </a:p>
        </p:txBody>
      </p:sp>
      <p:pic>
        <p:nvPicPr>
          <p:cNvPr id="7" name="Picture 6"/>
          <p:cNvPicPr>
            <a:picLocks noChangeAspect="1"/>
          </p:cNvPicPr>
          <p:nvPr/>
        </p:nvPicPr>
        <p:blipFill>
          <a:blip r:embed="rId2"/>
          <a:stretch>
            <a:fillRect/>
          </a:stretch>
        </p:blipFill>
        <p:spPr>
          <a:xfrm>
            <a:off x="998111" y="1296971"/>
            <a:ext cx="6875875" cy="4884096"/>
          </a:xfrm>
          <a:prstGeom prst="rect">
            <a:avLst/>
          </a:prstGeom>
        </p:spPr>
      </p:pic>
      <p:sp>
        <p:nvSpPr>
          <p:cNvPr id="8" name="Rectangle 7"/>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9" name="Rectangle 8"/>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10" name="Rectangle 9"/>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11" name="Rectangle 10"/>
          <p:cNvSpPr/>
          <p:nvPr/>
        </p:nvSpPr>
        <p:spPr>
          <a:xfrm>
            <a:off x="6405178" y="25400"/>
            <a:ext cx="1793304"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2662583454"/>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将债券承销额</a:t>
            </a:r>
            <a:r>
              <a:rPr lang="zh-CN" altLang="en-US"/>
              <a:t>进行排序，可得出券</a:t>
            </a:r>
            <a:r>
              <a:rPr lang="zh-CN" altLang="en-US" smtClean="0"/>
              <a:t>商</a:t>
            </a:r>
            <a:r>
              <a:rPr lang="zh-CN" altLang="en-US"/>
              <a:t>债券</a:t>
            </a:r>
            <a:r>
              <a:rPr lang="zh-CN" altLang="en-US" smtClean="0"/>
              <a:t>承</a:t>
            </a:r>
            <a:r>
              <a:rPr lang="zh-CN" altLang="en-US"/>
              <a:t>销十强</a:t>
            </a:r>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25</a:t>
            </a:fld>
            <a:endParaRPr lang="en-US">
              <a:solidFill>
                <a:prstClr val="black"/>
              </a:solidFill>
            </a:endParaRPr>
          </a:p>
        </p:txBody>
      </p:sp>
      <p:pic>
        <p:nvPicPr>
          <p:cNvPr id="7" name="Picture 6"/>
          <p:cNvPicPr>
            <a:picLocks noChangeAspect="1"/>
          </p:cNvPicPr>
          <p:nvPr/>
        </p:nvPicPr>
        <p:blipFill>
          <a:blip r:embed="rId2"/>
          <a:stretch>
            <a:fillRect/>
          </a:stretch>
        </p:blipFill>
        <p:spPr>
          <a:xfrm>
            <a:off x="1126901" y="1275718"/>
            <a:ext cx="6690576" cy="4926602"/>
          </a:xfrm>
          <a:prstGeom prst="rect">
            <a:avLst/>
          </a:prstGeom>
        </p:spPr>
      </p:pic>
      <p:sp>
        <p:nvSpPr>
          <p:cNvPr id="8" name="Rectangle 7"/>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9" name="Rectangle 8"/>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10" name="Rectangle 9"/>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11" name="Rectangle 10"/>
          <p:cNvSpPr/>
          <p:nvPr/>
        </p:nvSpPr>
        <p:spPr>
          <a:xfrm>
            <a:off x="6405178" y="25400"/>
            <a:ext cx="1793304"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4202292003"/>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57200" y="457200"/>
            <a:ext cx="8229600" cy="762000"/>
          </a:xfrm>
        </p:spPr>
        <p:txBody>
          <a:bodyPr>
            <a:normAutofit/>
          </a:bodyPr>
          <a:lstStyle/>
          <a:p>
            <a:r>
              <a:rPr lang="zh-CN" altLang="en-US" smtClean="0"/>
              <a:t>综合定增和债券市场，中信、中信建投、国君、招商、海通、广发销售能力最强，其资本市场部均未采用事业部模式，且都朝“股债合一”迈进</a:t>
            </a:r>
            <a:endParaRPr lang="zh-CN" altLang="en-US"/>
          </a:p>
        </p:txBody>
      </p:sp>
      <p:sp>
        <p:nvSpPr>
          <p:cNvPr id="3" name="Footer Placeholder 2"/>
          <p:cNvSpPr>
            <a:spLocks noGrp="1"/>
          </p:cNvSpPr>
          <p:nvPr>
            <p:ph type="ftr" sz="quarter" idx="11"/>
          </p:nvPr>
        </p:nvSpPr>
        <p:spPr/>
        <p:txBody>
          <a:bodyPr/>
          <a:lstStyle/>
          <a:p>
            <a:r>
              <a:rPr lang="en-GB" smtClean="0">
                <a:solidFill>
                  <a:prstClr val="black"/>
                </a:solidFill>
              </a:rPr>
              <a:t>© [yyyy] Willis Towers Watson. All rights reserved. Proprietary and Confidential. For Willis Towers Watson and Willis Towers Watson client use only.</a:t>
            </a:r>
            <a:endParaRPr lang="en-US">
              <a:solidFill>
                <a:prstClr val="black"/>
              </a:solidFill>
            </a:endParaRPr>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rPr>
              <a:t>26</a:t>
            </a:fld>
            <a:endParaRPr lang="en-US">
              <a:solidFill>
                <a:prstClr val="black"/>
              </a:solidFill>
            </a:endParaRPr>
          </a:p>
        </p:txBody>
      </p:sp>
      <p:sp>
        <p:nvSpPr>
          <p:cNvPr id="5" name="Text Placeholder 4"/>
          <p:cNvSpPr>
            <a:spLocks noGrp="1"/>
          </p:cNvSpPr>
          <p:nvPr>
            <p:ph type="body" sz="quarter" idx="13"/>
          </p:nvPr>
        </p:nvSpPr>
        <p:spPr>
          <a:xfrm>
            <a:off x="457199" y="1094600"/>
            <a:ext cx="8229600" cy="276999"/>
          </a:xfrm>
        </p:spPr>
        <p:txBody>
          <a:bodyPr/>
          <a:lstStyle/>
          <a:p>
            <a:r>
              <a:rPr lang="zh-CN" altLang="en-US" smtClean="0"/>
              <a:t>券商销售能力的强弱，与资本市场部定位有密切关系；韬睿惠悦进行了专项调研，建议国海证券采用剥离资本市场部一级职能，并进行平台化转型</a:t>
            </a:r>
            <a:endParaRPr lang="zh-CN" altLang="en-US"/>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4222743349"/>
              </p:ext>
            </p:extLst>
          </p:nvPr>
        </p:nvGraphicFramePr>
        <p:xfrm>
          <a:off x="457199" y="1679442"/>
          <a:ext cx="8229600" cy="4851400"/>
        </p:xfrm>
        <a:graphic>
          <a:graphicData uri="http://schemas.openxmlformats.org/drawingml/2006/table">
            <a:tbl>
              <a:tblPr firstRow="1" bandRow="1">
                <a:tableStyleId>{5C22544A-7EE6-4342-B048-85BDC9FD1C3A}</a:tableStyleId>
              </a:tblPr>
              <a:tblGrid>
                <a:gridCol w="1745087"/>
                <a:gridCol w="6484513"/>
              </a:tblGrid>
              <a:tr h="370840">
                <a:tc>
                  <a:txBody>
                    <a:bodyPr vert="horz" wrap="square"/>
                    <a:lstStyle/>
                    <a:p>
                      <a:pPr algn="ctr"/>
                      <a:r>
                        <a:rPr lang="zh-CN" altLang="en-US" b="1" smtClean="0"/>
                        <a:t>券商</a:t>
                      </a:r>
                      <a:endParaRPr lang="zh-CN" altLang="en-US" b="1"/>
                    </a:p>
                  </a:txBody>
                  <a:tcPr anchor="ctr"/>
                </a:tc>
                <a:tc>
                  <a:txBody>
                    <a:bodyPr vert="horz" wrap="square"/>
                    <a:lstStyle/>
                    <a:p>
                      <a:pPr algn="ctr"/>
                      <a:r>
                        <a:rPr lang="zh-CN" altLang="en-US" smtClean="0"/>
                        <a:t>对资本市场部定位</a:t>
                      </a:r>
                      <a:endParaRPr lang="zh-CN" altLang="en-US"/>
                    </a:p>
                  </a:txBody>
                  <a:tcPr/>
                </a:tc>
              </a:tr>
              <a:tr h="370840">
                <a:tc>
                  <a:txBody>
                    <a:bodyPr vert="horz" wrap="square"/>
                    <a:lstStyle/>
                    <a:p>
                      <a:pPr algn="ctr"/>
                      <a:r>
                        <a:rPr lang="zh-CN" altLang="en-US" b="1" smtClean="0"/>
                        <a:t>国泰君安</a:t>
                      </a:r>
                      <a:endParaRPr lang="zh-CN" altLang="en-US" b="1"/>
                    </a:p>
                  </a:txBody>
                  <a:tcPr anchor="ctr"/>
                </a:tc>
                <a:tc>
                  <a:txBody>
                    <a:bodyPr vert="horz" wrap="square"/>
                    <a:lstStyle/>
                    <a:p>
                      <a:r>
                        <a:rPr lang="zh-CN" altLang="en-US" smtClean="0"/>
                        <a:t>充当发行人和投资人桥梁，代表其未来核心竞争力，全权负责股票、债券、并购项目销售。</a:t>
                      </a:r>
                      <a:r>
                        <a:rPr lang="en-US" altLang="zh-CN" smtClean="0"/>
                        <a:t>2011</a:t>
                      </a:r>
                      <a:r>
                        <a:rPr lang="zh-CN" altLang="en-US" smtClean="0"/>
                        <a:t>年成型，目前仍在优化。承做项目时就介入，锁定价格销售端就进场，从一开始就想到如何做销售；临近发行时，持续向发行人和项目组提供市场和潜在客户报告，把握时机，保证协同。</a:t>
                      </a:r>
                      <a:endParaRPr lang="zh-CN" altLang="en-US"/>
                    </a:p>
                  </a:txBody>
                  <a:tcPr/>
                </a:tc>
              </a:tr>
              <a:tr h="370840">
                <a:tc>
                  <a:txBody>
                    <a:bodyPr vert="horz" wrap="square"/>
                    <a:lstStyle/>
                    <a:p>
                      <a:pPr algn="ctr"/>
                      <a:r>
                        <a:rPr lang="zh-CN" altLang="en-US" b="1" smtClean="0"/>
                        <a:t>华泰联合</a:t>
                      </a:r>
                      <a:endParaRPr lang="zh-CN" altLang="en-US" b="1"/>
                    </a:p>
                  </a:txBody>
                  <a:tcPr anchor="ctr"/>
                </a:tc>
                <a:tc>
                  <a:txBody>
                    <a:bodyPr vert="horz" wrap="square"/>
                    <a:lstStyle/>
                    <a:p>
                      <a:r>
                        <a:rPr lang="en-US" altLang="zh-CN" smtClean="0"/>
                        <a:t>2012</a:t>
                      </a:r>
                      <a:r>
                        <a:rPr lang="zh-CN" altLang="en-US" smtClean="0"/>
                        <a:t>年设立，现</a:t>
                      </a:r>
                      <a:r>
                        <a:rPr lang="en-US" altLang="zh-CN" smtClean="0"/>
                        <a:t>50</a:t>
                      </a:r>
                      <a:r>
                        <a:rPr lang="zh-CN" altLang="en-US" smtClean="0"/>
                        <a:t>人，定位于“定价、销售和产品创设能力，大资本市场部包括</a:t>
                      </a:r>
                      <a:r>
                        <a:rPr lang="en-US" altLang="zh-CN" smtClean="0"/>
                        <a:t>DCM/ECM,</a:t>
                      </a:r>
                      <a:r>
                        <a:rPr lang="zh-CN" altLang="en-US" smtClean="0"/>
                        <a:t>后落实产品优势聚焦行业。</a:t>
                      </a:r>
                      <a:endParaRPr lang="en-US" altLang="zh-CN" smtClean="0"/>
                    </a:p>
                    <a:p>
                      <a:r>
                        <a:rPr lang="en-US" altLang="zh-CN" smtClean="0"/>
                        <a:t>2015</a:t>
                      </a:r>
                      <a:r>
                        <a:rPr lang="zh-CN" altLang="en-US" smtClean="0"/>
                        <a:t>年完成分众传媒、奇虎</a:t>
                      </a:r>
                      <a:r>
                        <a:rPr lang="en-US" altLang="zh-CN" smtClean="0"/>
                        <a:t>360</a:t>
                      </a:r>
                      <a:r>
                        <a:rPr lang="zh-CN" altLang="en-US" smtClean="0"/>
                        <a:t>超</a:t>
                      </a:r>
                      <a:r>
                        <a:rPr lang="en-US" altLang="zh-CN" smtClean="0"/>
                        <a:t>50</a:t>
                      </a:r>
                      <a:r>
                        <a:rPr lang="zh-CN" altLang="en-US" smtClean="0"/>
                        <a:t>亿私有化，与资本市场部和私募、公募、险资、二级市场大小非积极沟通密切相关。</a:t>
                      </a:r>
                      <a:endParaRPr lang="en-US" altLang="zh-CN" smtClean="0"/>
                    </a:p>
                  </a:txBody>
                  <a:tcPr/>
                </a:tc>
              </a:tr>
              <a:tr h="370840">
                <a:tc>
                  <a:txBody>
                    <a:bodyPr vert="horz" wrap="square"/>
                    <a:lstStyle/>
                    <a:p>
                      <a:pPr algn="ctr"/>
                      <a:r>
                        <a:rPr lang="zh-CN" altLang="en-US" b="1" smtClean="0"/>
                        <a:t>国信证券</a:t>
                      </a:r>
                      <a:endParaRPr lang="zh-CN" altLang="en-US" b="1"/>
                    </a:p>
                  </a:txBody>
                  <a:tcPr anchor="ctr"/>
                </a:tc>
                <a:tc>
                  <a:txBody>
                    <a:bodyPr vert="horz" wrap="square"/>
                    <a:lstStyle/>
                    <a:p>
                      <a:r>
                        <a:rPr lang="zh-CN" altLang="en-US" smtClean="0"/>
                        <a:t>作为专业销售部门，其涵盖</a:t>
                      </a:r>
                      <a:r>
                        <a:rPr lang="en-US" altLang="zh-CN" smtClean="0"/>
                        <a:t>IPO</a:t>
                      </a:r>
                      <a:r>
                        <a:rPr lang="zh-CN" altLang="en-US" smtClean="0"/>
                        <a:t>、再融资、公司债、并购配套再融资项目，企业债归属大固收独立销售团队，两部门协作，对客户进行归类。</a:t>
                      </a:r>
                      <a:endParaRPr lang="zh-CN" altLang="en-US"/>
                    </a:p>
                  </a:txBody>
                  <a:tcPr/>
                </a:tc>
              </a:tr>
              <a:tr h="370840">
                <a:tc>
                  <a:txBody>
                    <a:bodyPr vert="horz" wrap="square"/>
                    <a:lstStyle/>
                    <a:p>
                      <a:pPr algn="ctr"/>
                      <a:r>
                        <a:rPr lang="zh-CN" altLang="en-US" b="1" smtClean="0"/>
                        <a:t>招商证券</a:t>
                      </a:r>
                      <a:r>
                        <a:rPr lang="en-US" altLang="zh-CN" b="1" smtClean="0"/>
                        <a:t>/</a:t>
                      </a:r>
                    </a:p>
                    <a:p>
                      <a:pPr algn="ctr"/>
                      <a:r>
                        <a:rPr lang="zh-CN" altLang="en-US" b="1" smtClean="0"/>
                        <a:t>海通证券</a:t>
                      </a:r>
                      <a:endParaRPr lang="zh-CN" altLang="en-US" b="1"/>
                    </a:p>
                  </a:txBody>
                  <a:tcPr anchor="ctr"/>
                </a:tc>
                <a:tc>
                  <a:txBody>
                    <a:bodyPr vert="horz" wrap="square"/>
                    <a:lstStyle/>
                    <a:p>
                      <a:r>
                        <a:rPr lang="zh-CN" altLang="en-US" smtClean="0"/>
                        <a:t>设立在大投行之下，股票债券未能合一，导致有些销售需要借助公司机构销售部的帮助，准备扩充实力（</a:t>
                      </a:r>
                      <a:r>
                        <a:rPr lang="en-US" altLang="zh-CN" smtClean="0"/>
                        <a:t>10</a:t>
                      </a:r>
                      <a:r>
                        <a:rPr lang="zh-CN" altLang="en-US" smtClean="0"/>
                        <a:t>人→</a:t>
                      </a:r>
                      <a:r>
                        <a:rPr lang="en-US" altLang="zh-CN" smtClean="0"/>
                        <a:t>20</a:t>
                      </a:r>
                      <a:r>
                        <a:rPr lang="zh-CN" altLang="en-US" smtClean="0"/>
                        <a:t>人），进行改革。</a:t>
                      </a:r>
                      <a:endParaRPr lang="zh-CN" altLang="en-US"/>
                    </a:p>
                  </a:txBody>
                  <a:tcPr/>
                </a:tc>
              </a:tr>
            </a:tbl>
          </a:graphicData>
        </a:graphic>
      </p:graphicFrame>
      <p:sp>
        <p:nvSpPr>
          <p:cNvPr id="8" name="Rectangle 7"/>
          <p:cNvSpPr/>
          <p:nvPr/>
        </p:nvSpPr>
        <p:spPr>
          <a:xfrm>
            <a:off x="6401902"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委员会</a:t>
            </a:r>
            <a:endParaRPr lang="zh-CN" altLang="en-US" sz="1200"/>
          </a:p>
        </p:txBody>
      </p:sp>
      <p:sp>
        <p:nvSpPr>
          <p:cNvPr id="9" name="Rectangle 8"/>
          <p:cNvSpPr/>
          <p:nvPr/>
        </p:nvSpPr>
        <p:spPr>
          <a:xfrm>
            <a:off x="7324625" y="13062"/>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a:solidFill>
                  <a:schemeClr val="lt1"/>
                </a:solidFill>
              </a:rPr>
              <a:t>承揽承做</a:t>
            </a:r>
          </a:p>
        </p:txBody>
      </p:sp>
      <p:sp>
        <p:nvSpPr>
          <p:cNvPr id="10" name="Rectangle 9"/>
          <p:cNvSpPr/>
          <p:nvPr/>
        </p:nvSpPr>
        <p:spPr>
          <a:xfrm>
            <a:off x="8247348" y="12700"/>
            <a:ext cx="873857" cy="4064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200" smtClean="0"/>
              <a:t>平台支撑</a:t>
            </a:r>
            <a:endParaRPr lang="zh-CN" altLang="en-US" sz="1200"/>
          </a:p>
        </p:txBody>
      </p:sp>
      <p:sp>
        <p:nvSpPr>
          <p:cNvPr id="11" name="Rectangle 10"/>
          <p:cNvSpPr/>
          <p:nvPr/>
        </p:nvSpPr>
        <p:spPr>
          <a:xfrm>
            <a:off x="6405178" y="25400"/>
            <a:ext cx="1793304" cy="457199"/>
          </a:xfrm>
          <a:prstGeom prst="rect">
            <a:avLst/>
          </a:prstGeom>
          <a:solidFill>
            <a:schemeClr val="bg1">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Oval 5"/>
          <p:cNvSpPr/>
          <p:nvPr/>
        </p:nvSpPr>
        <p:spPr>
          <a:xfrm>
            <a:off x="-2331076" y="1777284"/>
            <a:ext cx="2550017" cy="211213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销售如何和一级市场协同、内部一二级市场如何发挥出协同作用</a:t>
            </a:r>
            <a:endParaRPr lang="zh-CN" altLang="en-US"/>
          </a:p>
        </p:txBody>
      </p:sp>
    </p:spTree>
    <p:extLst>
      <p:ext uri="{BB962C8B-B14F-4D97-AF65-F5344CB8AC3E}">
        <p14:creationId xmlns:p14="http://schemas.microsoft.com/office/powerpoint/2010/main" val="1556976198"/>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https://d.book118.com/386151024204010035</a:t>
            </a:r>
          </a:p>
        </p:txBody>
      </p:sp>
    </p:spTree>
  </p:cSld>
  <p:clrMapOvr>
    <a:masterClrMapping/>
  </p:clrMapOvr>
  <p:transition/>
  <p:timing/>
</p:sld>
</file>

<file path=ppt/tags/tag1.xml><?xml version="1.0" encoding="utf-8"?>
<p:tagLst xmlns:p="http://schemas.openxmlformats.org/presentationml/2006/main">
  <p:tag name="TW_FOOTER" val="Watermark"/>
  <p:tag name="WT_FOOTER" val="Watermark"/>
</p:tagLst>
</file>

<file path=ppt/tags/tag2.xml><?xml version="1.0" encoding="utf-8"?>
<p:tagLst xmlns:p="http://schemas.openxmlformats.org/presentationml/2006/main">
  <p:tag name="TW_FOOTER" val="Watermark"/>
  <p:tag name="WT_FOOTER" val="Watermark"/>
</p:tagLst>
</file>

<file path=ppt/tags/tag3.xml><?xml version="1.0" encoding="utf-8"?>
<p:tagLst xmlns:p="http://schemas.openxmlformats.org/presentationml/2006/main">
  <p:tag name="WT_DELETETEXT" val="YES"/>
</p:tagLst>
</file>

<file path=ppt/tags/tag4.xml><?xml version="1.0" encoding="utf-8"?>
<p:tagLst xmlns:p="http://schemas.openxmlformats.org/presentationml/2006/main">
  <p:tag name="WT_DELETETEXT" val="YES"/>
</p:tagLst>
</file>

<file path=ppt/tags/tag5.xml><?xml version="1.0" encoding="utf-8"?>
<p:tagLst xmlns:p="http://schemas.openxmlformats.org/presentationml/2006/main">
  <p:tag name="WT_ASSOCIATEDSLIDES" val=""/>
  <p:tag name="WT_DIALOGNAME" val="Blue Title Slide"/>
  <p:tag name="WT_INNEWPRESENTATION" val="YES"/>
  <p:tag name="WT_ONINSERTSLIDEDLG" val="YES"/>
  <p:tag name="WT_SHORTNAME" val="BASIC"/>
</p:tagLst>
</file>

<file path=ppt/tags/tag6.xml><?xml version="1.0" encoding="utf-8"?>
<p:tagLst xmlns:p="http://schemas.openxmlformats.org/presentationml/2006/main">
  <p:tag name="WT_DELETETEXT" val="YES"/>
</p:tagLst>
</file>

<file path=ppt/tags/tag7.xml><?xml version="1.0" encoding="utf-8"?>
<p:tagLst xmlns:p="http://schemas.openxmlformats.org/presentationml/2006/main">
  <p:tag name="WT_DELETETEXT" val="YES"/>
</p:tagLst>
</file>

<file path=ppt/tags/tag8.xml><?xml version="1.0" encoding="utf-8"?>
<p:tagLst xmlns:p="http://schemas.openxmlformats.org/presentationml/2006/main">
  <p:tag name="WT_ASSOCIATEDSLIDES" val=""/>
  <p:tag name="WT_DIALOGNAME" val="One-Column Slide with Basic Bullets"/>
  <p:tag name="WT_INNEWPRESENTATION" val="YES"/>
  <p:tag name="WT_ONINSERTSLIDEDLG" val="YES"/>
  <p:tag name="WT_SHORTNAME" val="BASIC"/>
</p:tagLst>
</file>

<file path=ppt/tags/tag9.xml><?xml version="1.0" encoding="utf-8"?>
<p:tagLst xmlns:p="http://schemas.openxmlformats.org/presentationml/2006/main">
  <p:tag name="WT_DELETETEXT" val="YES"/>
</p:tagLst>
</file>

<file path=ppt/tags/tag1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TW">
  <a:themeElements>
    <a:clrScheme name="WTW Theme">
      <a:dk1>
        <a:sysClr val="windowText" lastClr="000000"/>
      </a:dk1>
      <a:lt1>
        <a:sysClr val="window" lastClr="FFFFFF"/>
      </a:lt1>
      <a:dk2>
        <a:srgbClr val="63666A"/>
      </a:dk2>
      <a:lt2>
        <a:srgbClr val="EEECE1"/>
      </a:lt2>
      <a:accent1>
        <a:srgbClr val="702082"/>
      </a:accent1>
      <a:accent2>
        <a:srgbClr val="FFB81C"/>
      </a:accent2>
      <a:accent3>
        <a:srgbClr val="00A0D2"/>
      </a:accent3>
      <a:accent4>
        <a:srgbClr val="C110A0"/>
      </a:accent4>
      <a:accent5>
        <a:srgbClr val="00C389"/>
      </a:accent5>
      <a:accent6>
        <a:srgbClr val="63666A"/>
      </a:accent6>
      <a:hlink>
        <a:srgbClr val="00A0D2"/>
      </a:hlink>
      <a:folHlink>
        <a:srgbClr val="63666A"/>
      </a:folHlink>
    </a:clrScheme>
    <a:fontScheme name="Willis Towers Watso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custClrLst>
    <a:custClr name="WTW Light Gray">
      <a:srgbClr val="D8DBD8"/>
    </a:custClr>
    <a:custClr name="WTW Light Violet">
      <a:srgbClr val="D8D7DF"/>
    </a:custClr>
    <a:custClr name="WTW Pink">
      <a:srgbClr val="DDD0CF"/>
    </a:custClr>
    <a:custClr name="WTW Light Blue">
      <a:srgbClr val="C8D7DF"/>
    </a:custClr>
    <a:custClr name="WTW Light Green">
      <a:srgbClr val="D9E6DC"/>
    </a:custClr>
    <a:custClr name="WTW Light Sand">
      <a:srgbClr val="EFEEDE"/>
    </a:custClr>
  </a:custClrLst>
  <a:extLst>
    <a:ext uri="{05A4C25C-085E-4340-85A3-A5531E510DB2}">
      <thm15:themeFamily xmlns:thm15="http://schemas.microsoft.com/office/thememl/2012/main" name="WTW.potx" id="{0FFD1B8B-3FF1-4B1D-99F3-B6EF43D10688}" vid="{B1A3B867-F954-4763-9C72-730FD7A0339D}"/>
    </a:ext>
  </a:extLst>
</a:theme>
</file>

<file path=ppt/theme/theme3.xml><?xml version="1.0" encoding="utf-8"?>
<a:theme xmlns:r="http://schemas.openxmlformats.org/officeDocument/2006/relationships" xmlns:a="http://schemas.openxmlformats.org/drawingml/2006/main" name="1_WTW">
  <a:themeElements>
    <a:clrScheme name="WTW Theme">
      <a:dk1>
        <a:sysClr val="windowText" lastClr="000000"/>
      </a:dk1>
      <a:lt1>
        <a:sysClr val="window" lastClr="FFFFFF"/>
      </a:lt1>
      <a:dk2>
        <a:srgbClr val="63666A"/>
      </a:dk2>
      <a:lt2>
        <a:srgbClr val="EEECE1"/>
      </a:lt2>
      <a:accent1>
        <a:srgbClr val="702082"/>
      </a:accent1>
      <a:accent2>
        <a:srgbClr val="FFB81C"/>
      </a:accent2>
      <a:accent3>
        <a:srgbClr val="00A0D2"/>
      </a:accent3>
      <a:accent4>
        <a:srgbClr val="C110A0"/>
      </a:accent4>
      <a:accent5>
        <a:srgbClr val="00C389"/>
      </a:accent5>
      <a:accent6>
        <a:srgbClr val="63666A"/>
      </a:accent6>
      <a:hlink>
        <a:srgbClr val="00A0D2"/>
      </a:hlink>
      <a:folHlink>
        <a:srgbClr val="63666A"/>
      </a:folHlink>
    </a:clrScheme>
    <a:fontScheme name="Willis Towers Watso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custClrLst>
    <a:custClr name="WTW Light Gray">
      <a:srgbClr val="D8DBD8"/>
    </a:custClr>
    <a:custClr name="WTW Light Violet">
      <a:srgbClr val="D8D7DF"/>
    </a:custClr>
    <a:custClr name="WTW Pink">
      <a:srgbClr val="DDD0CF"/>
    </a:custClr>
    <a:custClr name="WTW Light Blue">
      <a:srgbClr val="C8D7DF"/>
    </a:custClr>
    <a:custClr name="WTW Light Green">
      <a:srgbClr val="D9E6DC"/>
    </a:custClr>
    <a:custClr name="WTW Light Sand">
      <a:srgbClr val="EFEEDE"/>
    </a:custClr>
  </a:custClrLst>
  <a:extLst>
    <a:ext uri="{05A4C25C-085E-4340-85A3-A5531E510DB2}">
      <thm15:themeFamily xmlns:thm15="http://schemas.microsoft.com/office/thememl/2012/main" name="WTW.potx" id="{0FFD1B8B-3FF1-4B1D-99F3-B6EF43D10688}" vid="{B1A3B867-F954-4763-9C72-730FD7A0339D}"/>
    </a:ext>
  </a:extLst>
</a:theme>
</file>

<file path=ppt/theme/theme4.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715</Paragraphs>
  <Slides>27</Slides>
  <Notes>1</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27</vt:i4>
      </vt:variant>
    </vt:vector>
  </HeadingPairs>
  <TitlesOfParts>
    <vt:vector baseType="lpstr" size="32">
      <vt:lpstr>Arial</vt:lpstr>
      <vt:lpstr>Calibri</vt:lpstr>
      <vt:lpstr>Wingdings</vt:lpstr>
      <vt:lpstr>微软雅黑</vt:lpstr>
      <vt:lpstr>Office Theme</vt:lpstr>
      <vt:lpstr>国海证券投行2.0落地方案</vt:lpstr>
      <vt:lpstr>国海证券投行2.0落地思路</vt:lpstr>
      <vt:lpstr>PowerPoint Presentation</vt:lpstr>
      <vt:lpstr>投行运作模式的市场趋势</vt:lpstr>
      <vt:lpstr>投行1.0→2.0的核心变化逻辑</vt:lpstr>
      <vt:lpstr>目录</vt:lpstr>
      <vt:lpstr>投行2.0组织运作模式</vt:lpstr>
      <vt:lpstr>投行2.0组织架构图</vt:lpstr>
      <vt:lpstr>投行2.0委员会定位</vt:lpstr>
      <vt:lpstr>投行2.0委员会职责</vt:lpstr>
      <vt:lpstr>投行2.0委员会层级</vt:lpstr>
      <vt:lpstr>投行2.0委员会构成及任免</vt:lpstr>
      <vt:lpstr>投行2.0委员会激励</vt:lpstr>
      <vt:lpstr>投行2.0承揽/承做的运作</vt:lpstr>
      <vt:lpstr>投行2.0外部人才引进</vt:lpstr>
      <vt:lpstr>投行2.0内部团队转换</vt:lpstr>
      <vt:lpstr>投行2.0内部团队转换</vt:lpstr>
      <vt:lpstr>投行2.0内部团队转换及欠款处理</vt:lpstr>
      <vt:lpstr>投行2.0费用控制（可选）</vt:lpstr>
      <vt:lpstr>投行2.0平台支撑</vt:lpstr>
      <vt:lpstr>投行2.0平台职能</vt:lpstr>
      <vt:lpstr>投行2.0资本市场部剥离一级职能，目的是增强企业板块的定价和销售能力，并防范风险</vt:lpstr>
      <vt:lpstr>将再融资价格折扣10%-20%的项目进行加总，可得出券商再融资销售十强</vt:lpstr>
      <vt:lpstr>将定增额进行排序，可得出券商定增承销十强</vt:lpstr>
      <vt:lpstr>将债券承销额进行排序，可得出券商债券承销十强</vt:lpstr>
      <vt:lpstr>综合定增和债券市场，中信、中信建投、国君、招商、海通、广发销售能力最强，其资本市场部均未采用事业部模式，且都朝“股债合一”迈进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2024-09-05T18:18:16.076</cp:lastPrinted>
  <dcterms:created xsi:type="dcterms:W3CDTF">2024-09-05T10:18:16Z</dcterms:created>
  <dcterms:modified xsi:type="dcterms:W3CDTF">2024-09-05T10:18:19Z</dcterms:modified>
</cp:coreProperties>
</file>