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7" r:id="rId16"/>
  </p:sldIdLst>
  <p:sldSz cx="12192000" cy="6858000"/>
  <p:notesSz cx="6858000" cy="9144000"/>
  <p:custDataLst>
    <p:tags r:id="rId17"/>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tags" Target="tags/tag1.xml" /><Relationship Id="rId18" Type="http://schemas.openxmlformats.org/officeDocument/2006/relationships/presProps" Target="presProps.xml" /><Relationship Id="rId19" Type="http://schemas.openxmlformats.org/officeDocument/2006/relationships/viewProps" Target="viewProps.xml" /><Relationship Id="rId2" Type="http://schemas.openxmlformats.org/officeDocument/2006/relationships/slideMaster" Target="slideMasters/slideMaster2.xml" /><Relationship Id="rId20" Type="http://schemas.openxmlformats.org/officeDocument/2006/relationships/theme" Target="theme/theme1.xml" /><Relationship Id="rId21"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9BA78D59-1080-440C-B48F-6C98A8F4DEC4}"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3497921E-1F9D-49C3-BFF3-578626C3A7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5B029E75-22C5-4C0E-B5AF-9151F20F2C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9D54C48D-31AE-456F-AEE4-5EADC2B4ABE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FF9AFB28-AC2E-4366-8B11-3979CD8C0A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506EAC3-33CD-4D26-A1F7-D99586CFAB26}"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CC3E4D8-7D43-4A09-9037-07D2FF9F0F51}"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285D29A5-54F6-4DBB-A0E7-3ECE533CE772}"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F109CA1A-D6C7-4D73-B7C6-EF538C52EE58}"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25D6B274-F9D3-4741-A685-1C1474624C3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A406B00D-18F5-411B-A573-6353D7D0B83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6.jpeg" /><Relationship Id="rId3" Type="http://schemas.openxmlformats.org/officeDocument/2006/relationships/image" Target="../media/image2.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86210142034010051"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1049867" y="5173998"/>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049867" y="4442659"/>
            <a:ext cx="3454400" cy="612806"/>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049867" y="1052928"/>
            <a:ext cx="10114374" cy="2085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5175" b="1">
                <a:solidFill>
                  <a:schemeClr val="dk1">
                    <a:alpha val="100000"/>
                  </a:schemeClr>
                </a:solidFill>
                <a:latin typeface="Microsoft Yahei"/>
                <a:ea typeface="Microsoft Yahei"/>
                <a:cs typeface="Microsoft Yahei"/>
              </a:rPr>
              <a:t>现代汉语·语法·7(语义)</a:t>
            </a:r>
          </a:p>
        </p:txBody>
      </p:sp>
      <p:sp>
        <p:nvSpPr>
          <p:cNvPr id="7" name="AutoShape 7"/>
          <p:cNvSpPr/>
          <p:nvPr/>
        </p:nvSpPr>
        <p:spPr>
          <a:xfrm>
            <a:off x="1049867" y="4442659"/>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049867" y="5173998"/>
            <a:ext cx="203200" cy="612806"/>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0" y="-50963"/>
            <a:ext cx="2181249" cy="695773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rot="5400000">
            <a:off x="-2669843" y="1842943"/>
            <a:ext cx="8139131" cy="3872103"/>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12300">
                <a:solidFill>
                  <a:srgbClr val="FFFFFF">
                    <a:alpha val="46000"/>
                  </a:srgbClr>
                </a:solidFill>
                <a:latin typeface="Microsoft Yahei"/>
                <a:ea typeface="Microsoft Yahei"/>
                <a:cs typeface="Microsoft Yahei"/>
              </a:rPr>
              <a:t>contents</a:t>
            </a:r>
          </a:p>
        </p:txBody>
      </p:sp>
      <p:sp>
        <p:nvSpPr>
          <p:cNvPr id="4" name="TextBox 4"/>
          <p:cNvSpPr txBox="1"/>
          <p:nvPr/>
        </p:nvSpPr>
        <p:spPr>
          <a:xfrm>
            <a:off x="2181249" y="2574463"/>
            <a:ext cx="3626990" cy="20726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5000"/>
              </a:lnSpc>
            </a:pPr>
            <a:r>
              <a:rPr lang="en-US" sz="9225" b="1">
                <a:solidFill>
                  <a:schemeClr val="accent1">
                    <a:alpha val="100000"/>
                  </a:schemeClr>
                </a:solidFill>
                <a:latin typeface="Microsoft Yahei"/>
                <a:ea typeface="Microsoft Yahei"/>
                <a:cs typeface="Microsoft Yahei"/>
              </a:rPr>
              <a:t>目录</a:t>
            </a:r>
          </a:p>
        </p:txBody>
      </p:sp>
      <p:sp>
        <p:nvSpPr>
          <p:cNvPr id="5" name="TextBox 5"/>
          <p:cNvSpPr txBox="1"/>
          <p:nvPr/>
        </p:nvSpPr>
        <p:spPr>
          <a:xfrm>
            <a:off x="6376199" y="1111423"/>
            <a:ext cx="5391267" cy="4819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语义概述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词汇语义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句子语义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篇章语义</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语境与语义理解</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总结与展望</a:t>
            </a:r>
          </a:p>
        </p:txBody>
      </p:sp>
      <p:cxnSp>
        <p:nvCxnSpPr>
          <p:cNvPr id="6" name="Connector 6"/>
          <p:cNvCxnSpPr/>
          <p:nvPr/>
        </p:nvCxnSpPr>
        <p:spPr>
          <a:xfrm flipH="1">
            <a:off x="5999076" y="1410844"/>
            <a:ext cx="0" cy="4034118"/>
          </a:xfrm>
          <a:prstGeom prst="line">
            <a:avLst/>
          </a:prstGeom>
          <a:ln w="9525">
            <a:solidFill>
              <a:schemeClr val="accent1"/>
            </a:solidFill>
            <a:prstDash val="solid"/>
            <a:headEnd type="oval"/>
            <a:tailEnd type="oval"/>
          </a:ln>
        </p:spPr>
        <p:style>
          <a:lnRef idx="0">
            <a:schemeClr val="accent1"/>
          </a:lnRef>
          <a:fillRef idx="1">
            <a:schemeClr val="accent1"/>
          </a:fillRef>
          <a:effectRef idx="0">
            <a:schemeClr val="accent1"/>
          </a:effectRef>
          <a:fontRef idx="minor">
            <a:schemeClr val="lt1"/>
          </a:fontRef>
        </p:style>
      </p:cxn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01</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语义概述</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Freeform 2"/>
          <p:cNvSpPr/>
          <p:nvPr/>
        </p:nvSpPr>
        <p:spPr>
          <a:xfrm>
            <a:off x="4073227" y="1168478"/>
            <a:ext cx="455409" cy="206922"/>
          </a:xfrm>
          <a:custGeom>
            <a:rect l="l" t="t" r="r" b="b"/>
            <a:pathLst>
              <a:path w="1905000" h="1905000">
                <a:moveTo>
                  <a:pt x="0" y="0"/>
                </a:moveTo>
                <a:lnTo>
                  <a:pt x="1428750" y="0"/>
                </a:lnTo>
                <a:lnTo>
                  <a:pt x="1905000" y="1905000"/>
                </a:lnTo>
                <a:lnTo>
                  <a:pt x="476250" y="1905000"/>
                </a:lnTo>
                <a:lnTo>
                  <a:pt x="0" y="0"/>
                </a:lnTo>
                <a:close/>
              </a:path>
            </a:pathLst>
          </a:custGeom>
          <a:solidFill>
            <a:schemeClr val="accent2">
              <a:lumMod val="75000"/>
              <a:alpha val="5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72404" y="1375400"/>
            <a:ext cx="11247191" cy="4699510"/>
          </a:xfrm>
          <a:prstGeom prst="rect">
            <a:avLst/>
          </a:prstGeom>
          <a:solidFill>
            <a:schemeClr val="accent2">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4" name="Picture 4"/>
          <p:cNvPicPr>
            <a:picLocks noChangeAspect="1"/>
          </p:cNvPicPr>
          <p:nvPr/>
        </p:nvPicPr>
        <p:blipFill>
          <a:blip r:embed="rId2">
            <a:alphaModFix/>
          </a:blip>
          <a:srcRect l="7825" r="7825"/>
          <a:stretch>
            <a:fillRect/>
          </a:stretch>
        </p:blipFill>
        <p:spPr>
          <a:xfrm>
            <a:off x="740688" y="1168478"/>
            <a:ext cx="3679824" cy="4906431"/>
          </a:xfrm>
          <a:prstGeom prst="parallelogram">
            <a:avLst/>
          </a:prstGeom>
        </p:spPr>
      </p:pic>
      <p:sp>
        <p:nvSpPr>
          <p:cNvPr id="5" name="AutoShape 5"/>
          <p:cNvSpPr/>
          <p:nvPr/>
        </p:nvSpPr>
        <p:spPr>
          <a:xfrm>
            <a:off x="2499430" y="6236295"/>
            <a:ext cx="9220165"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483810" y="6236295"/>
            <a:ext cx="740059" cy="67345"/>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1375876" y="6200641"/>
            <a:ext cx="158719" cy="158719"/>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1607200" y="6207253"/>
            <a:ext cx="147382" cy="147382"/>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1827186" y="6213864"/>
            <a:ext cx="136045" cy="136045"/>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2027323" y="6220476"/>
            <a:ext cx="124708" cy="12470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2224635" y="6214895"/>
            <a:ext cx="113371" cy="11337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4754880" y="1727606"/>
            <a:ext cx="6467541"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语义定义</a:t>
            </a:r>
          </a:p>
        </p:txBody>
      </p:sp>
      <p:sp>
        <p:nvSpPr>
          <p:cNvPr id="13" name="TextBox 13"/>
          <p:cNvSpPr txBox="1"/>
          <p:nvPr/>
        </p:nvSpPr>
        <p:spPr>
          <a:xfrm>
            <a:off x="4754880" y="2304006"/>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语义是指语言符号与所指对象之间的关系，即语言符号的意义。它涉及到词汇、短语、句子等语言单位的意义，是语言理解的基础。</a:t>
            </a:r>
          </a:p>
        </p:txBody>
      </p:sp>
      <p:sp>
        <p:nvSpPr>
          <p:cNvPr id="14" name="TextBox 14"/>
          <p:cNvSpPr txBox="1"/>
          <p:nvPr/>
        </p:nvSpPr>
        <p:spPr>
          <a:xfrm>
            <a:off x="4754880" y="3783405"/>
            <a:ext cx="6240618" cy="75590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rgbClr val="FFFFFF">
                    <a:alpha val="100000"/>
                  </a:srgbClr>
                </a:solidFill>
                <a:latin typeface="Microsoft Yahei"/>
                <a:ea typeface="Microsoft Yahei"/>
                <a:cs typeface="Microsoft Yahei"/>
              </a:rPr>
              <a:t>语义作用</a:t>
            </a:r>
          </a:p>
        </p:txBody>
      </p:sp>
      <p:sp>
        <p:nvSpPr>
          <p:cNvPr id="15" name="TextBox 15"/>
          <p:cNvSpPr txBox="1"/>
          <p:nvPr/>
        </p:nvSpPr>
        <p:spPr>
          <a:xfrm>
            <a:off x="4754880" y="4436820"/>
            <a:ext cx="6240618"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rgbClr val="FFFFFF">
                    <a:alpha val="100000"/>
                  </a:srgbClr>
                </a:solidFill>
                <a:latin typeface="Microsoft Yahei"/>
                <a:ea typeface="Microsoft Yahei"/>
                <a:cs typeface="Microsoft Yahei"/>
              </a:rPr>
              <a:t>语义在语言交际中起着至关重要的作用。它使得人们能够理解语言符号所代表的概念、事物、动作等，从而实现有效的沟通。同时，语义也是语言学习和语言教学的重要组成部分，有助于提高语言学习者的语言能力和交际能力。</a:t>
            </a:r>
          </a:p>
        </p:txBody>
      </p:sp>
      <p:grpSp>
        <p:nvGrpSpPr>
          <p:cNvPr id="16" name="Group 16"/>
          <p:cNvGrpSpPr/>
          <p:nvPr/>
        </p:nvGrpSpPr>
        <p:grpSpPr>
          <a:xfrm>
            <a:off x="454963" y="93878"/>
            <a:ext cx="10641129" cy="914400"/>
            <a:chOff x="454963" y="93878"/>
            <a:chExt cx="10641129" cy="914400"/>
          </a:xfrm>
        </p:grpSpPr>
        <p:sp>
          <p:nvSpPr>
            <p:cNvPr id="17" name="AutoShape 1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TextBox 3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语义定义及作用</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6575" y="1250443"/>
            <a:ext cx="10458850" cy="243840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00074" y="2175786"/>
            <a:ext cx="9582906"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rgbClr val="FFFFFF">
                    <a:alpha val="100000"/>
                  </a:srgbClr>
                </a:solidFill>
                <a:latin typeface="Microsoft Yahei"/>
                <a:ea typeface="Microsoft Yahei"/>
                <a:cs typeface="Microsoft Yahei"/>
              </a:rPr>
              <a:t>语义和语法是语言的两个重要组成部分，它们之间存在密切的联系。语法规则限定了语言符号的组合方式，而语义则决定了这些符号组合的意义。在句子理解过程中，语法和语义相互作用，共同完成对句子的解析和理解。</a:t>
            </a:r>
          </a:p>
        </p:txBody>
      </p:sp>
      <p:sp>
        <p:nvSpPr>
          <p:cNvPr id="4" name="TextBox 4"/>
          <p:cNvSpPr txBox="1"/>
          <p:nvPr/>
        </p:nvSpPr>
        <p:spPr>
          <a:xfrm>
            <a:off x="1300074" y="1380567"/>
            <a:ext cx="9417017" cy="8532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rgbClr val="FFFFFF">
                    <a:alpha val="100000"/>
                  </a:srgbClr>
                </a:solidFill>
                <a:latin typeface="Microsoft Yahei"/>
                <a:ea typeface="Microsoft Yahei"/>
                <a:cs typeface="Microsoft Yahei"/>
              </a:rPr>
              <a:t>语义与语法的联系</a:t>
            </a:r>
          </a:p>
        </p:txBody>
      </p:sp>
      <p:sp>
        <p:nvSpPr>
          <p:cNvPr id="5" name="AutoShape 5"/>
          <p:cNvSpPr/>
          <p:nvPr/>
        </p:nvSpPr>
        <p:spPr>
          <a:xfrm>
            <a:off x="866575" y="3952506"/>
            <a:ext cx="10458850" cy="2438400"/>
          </a:xfrm>
          <a:prstGeom prst="roundRect">
            <a:avLst/>
          </a:prstGeom>
          <a:solidFill>
            <a:schemeClr val="accent1">
              <a:lumMod val="20000"/>
              <a:lumOff val="8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287882" y="4870218"/>
            <a:ext cx="9582150" cy="132397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accent1">
                    <a:lumMod val="50000"/>
                    <a:alpha val="100000"/>
                  </a:schemeClr>
                </a:solidFill>
                <a:latin typeface="Microsoft Yahei"/>
                <a:ea typeface="Microsoft Yahei"/>
                <a:cs typeface="Microsoft Yahei"/>
              </a:rPr>
              <a:t>尽管语义和语法存在联系，但它们之间也有明显的区别。语法主要关注语言符号的排列组合规则，而语义则关注这些符号组合所表达的意义。此外，语法规则是相对稳定的，而语义则可能随着语境、文化等因素的变化而发生变化。</a:t>
            </a:r>
          </a:p>
        </p:txBody>
      </p:sp>
      <p:sp>
        <p:nvSpPr>
          <p:cNvPr id="7" name="TextBox 7"/>
          <p:cNvSpPr txBox="1"/>
          <p:nvPr/>
        </p:nvSpPr>
        <p:spPr>
          <a:xfrm>
            <a:off x="1287882" y="4099383"/>
            <a:ext cx="9677400" cy="7239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2014" b="1">
                <a:solidFill>
                  <a:schemeClr val="accent1">
                    <a:alpha val="100000"/>
                  </a:schemeClr>
                </a:solidFill>
                <a:latin typeface="Microsoft Yahei"/>
                <a:ea typeface="Microsoft Yahei"/>
                <a:cs typeface="Microsoft Yahei"/>
              </a:rPr>
              <a:t>语义与语法的区别</a:t>
            </a:r>
          </a:p>
        </p:txBody>
      </p:sp>
      <p:cxnSp>
        <p:nvCxnSpPr>
          <p:cNvPr id="8" name="Connector 8"/>
          <p:cNvCxnSpPr/>
          <p:nvPr/>
        </p:nvCxnSpPr>
        <p:spPr>
          <a:xfrm>
            <a:off x="1473659" y="4829453"/>
            <a:ext cx="9220298" cy="0"/>
          </a:xfrm>
          <a:prstGeom prst="line">
            <a:avLst/>
          </a:prstGeom>
          <a:ln w="9525">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cxnSp>
        <p:nvCxnSpPr>
          <p:cNvPr id="9" name="Connector 9"/>
          <p:cNvCxnSpPr/>
          <p:nvPr/>
        </p:nvCxnSpPr>
        <p:spPr>
          <a:xfrm>
            <a:off x="1481378" y="2175786"/>
            <a:ext cx="9220298" cy="0"/>
          </a:xfrm>
          <a:prstGeom prst="line">
            <a:avLst/>
          </a:prstGeom>
          <a:ln w="9525">
            <a:solidFill>
              <a:schemeClr val="accent1">
                <a:lumMod val="20000"/>
                <a:lumOff val="80000"/>
              </a:schemeClr>
            </a:solidFill>
            <a:prstDash val="solid"/>
            <a:headEnd type="oval"/>
            <a:tailEnd type="none"/>
          </a:ln>
        </p:spPr>
        <p:style>
          <a:lnRef idx="0">
            <a:schemeClr val="accent1"/>
          </a:lnRef>
          <a:fillRef idx="1">
            <a:schemeClr val="accent1"/>
          </a:fillRef>
          <a:effectRef idx="0">
            <a:schemeClr val="accent1"/>
          </a:effectRef>
          <a:fontRef idx="minor">
            <a:schemeClr val="lt1"/>
          </a:fontRef>
        </p:style>
      </p:cxnSp>
      <p:grpSp>
        <p:nvGrpSpPr>
          <p:cNvPr id="10" name="Group 10"/>
          <p:cNvGrpSpPr/>
          <p:nvPr/>
        </p:nvGrpSpPr>
        <p:grpSpPr>
          <a:xfrm>
            <a:off x="454963" y="93878"/>
            <a:ext cx="10641129" cy="914400"/>
            <a:chOff x="454963" y="93878"/>
            <a:chExt cx="10641129" cy="914400"/>
          </a:xfrm>
        </p:grpSpPr>
        <p:sp>
          <p:nvSpPr>
            <p:cNvPr id="11" name="AutoShape 1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TextBox 3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语义与语法关系</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cxnSp>
        <p:nvCxnSpPr>
          <p:cNvPr id="2" name="Connector 2"/>
          <p:cNvCxnSpPr/>
          <p:nvPr/>
        </p:nvCxnSpPr>
        <p:spPr>
          <a:xfrm flipH="1">
            <a:off x="1209188" y="1082466"/>
            <a:ext cx="0" cy="5775534"/>
          </a:xfrm>
          <a:prstGeom prst="line">
            <a:avLst/>
          </a:prstGeom>
          <a:ln w="19050">
            <a:solidFill>
              <a:schemeClr val="accent1"/>
            </a:solidFill>
            <a:prstDash val="solid"/>
            <a:headEnd type="oval"/>
            <a:tailEnd type="none"/>
          </a:ln>
        </p:spPr>
        <p:style>
          <a:lnRef idx="0">
            <a:schemeClr val="accent1"/>
          </a:lnRef>
          <a:fillRef idx="1">
            <a:schemeClr val="accent1"/>
          </a:fillRef>
          <a:effectRef idx="0">
            <a:schemeClr val="accent1"/>
          </a:effectRef>
          <a:fontRef idx="minor">
            <a:schemeClr val="lt1"/>
          </a:fontRef>
        </p:style>
      </p:cxnSp>
      <p:sp>
        <p:nvSpPr>
          <p:cNvPr id="3" name="AutoShape 3"/>
          <p:cNvSpPr/>
          <p:nvPr/>
        </p:nvSpPr>
        <p:spPr>
          <a:xfrm>
            <a:off x="873196" y="1332346"/>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988282" y="1447432"/>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2152036" y="1308906"/>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rot="-5400000">
            <a:off x="1919801" y="147390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2152036" y="306732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rot="-5400000">
            <a:off x="1919801" y="3232320"/>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2152036" y="4825747"/>
            <a:ext cx="9189734" cy="644550"/>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rot="-5400000">
            <a:off x="1919801" y="4990741"/>
            <a:ext cx="276816" cy="314563"/>
          </a:xfrm>
          <a:prstGeom prst="triangl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2373184" y="1262276"/>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提高语言理解能力</a:t>
            </a:r>
          </a:p>
        </p:txBody>
      </p:sp>
      <p:sp>
        <p:nvSpPr>
          <p:cNvPr id="12" name="TextBox 12"/>
          <p:cNvSpPr txBox="1"/>
          <p:nvPr/>
        </p:nvSpPr>
        <p:spPr>
          <a:xfrm>
            <a:off x="2272823" y="2048316"/>
            <a:ext cx="8972550"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通过对语义的深入研究，可以更好地理解语言符号所代表的概念、事物、动作等，从而提高语言理解能力。这对于语言学习者来说尤为重要，有助于他们更准确地掌握目标语言的含义和用法。</a:t>
            </a:r>
          </a:p>
        </p:txBody>
      </p:sp>
      <p:sp>
        <p:nvSpPr>
          <p:cNvPr id="13" name="TextBox 13"/>
          <p:cNvSpPr txBox="1"/>
          <p:nvPr/>
        </p:nvSpPr>
        <p:spPr>
          <a:xfrm>
            <a:off x="2393609" y="3024192"/>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促进跨文化交流</a:t>
            </a:r>
          </a:p>
        </p:txBody>
      </p:sp>
      <p:sp>
        <p:nvSpPr>
          <p:cNvPr id="14" name="TextBox 14"/>
          <p:cNvSpPr txBox="1"/>
          <p:nvPr/>
        </p:nvSpPr>
        <p:spPr>
          <a:xfrm>
            <a:off x="2272823" y="3785029"/>
            <a:ext cx="8943975" cy="8953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不同文化背景下的语言可能存在较大的语义差异。通过对不同语言的语义进行比较和研究，可以促进跨文化交流和理解，减少文化冲突和误解。</a:t>
            </a:r>
          </a:p>
        </p:txBody>
      </p:sp>
      <p:sp>
        <p:nvSpPr>
          <p:cNvPr id="15" name="TextBox 15"/>
          <p:cNvSpPr txBox="1"/>
          <p:nvPr/>
        </p:nvSpPr>
        <p:spPr>
          <a:xfrm>
            <a:off x="2430185" y="4789171"/>
            <a:ext cx="7153570" cy="731520"/>
          </a:xfrm>
          <a:prstGeom prst="rect">
            <a:avLst/>
          </a:prstGeom>
        </p:spPr>
        <p:txBody>
          <a:bodyPr vert="horz" wrap="square" lIns="123825" tIns="123825" rIns="57150" bIns="123825"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rgbClr val="FFFFFF">
                    <a:alpha val="100000"/>
                  </a:srgbClr>
                </a:solidFill>
                <a:latin typeface="Microsoft Yahei"/>
                <a:ea typeface="Microsoft Yahei"/>
                <a:cs typeface="Microsoft Yahei"/>
              </a:rPr>
              <a:t>推动人工智能发展</a:t>
            </a:r>
          </a:p>
        </p:txBody>
      </p:sp>
      <p:sp>
        <p:nvSpPr>
          <p:cNvPr id="16" name="TextBox 16"/>
          <p:cNvSpPr txBox="1"/>
          <p:nvPr/>
        </p:nvSpPr>
        <p:spPr>
          <a:xfrm>
            <a:off x="2291111" y="5543449"/>
            <a:ext cx="8915400" cy="9620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在人工智能领域，自然语言处理是一项关键技术。而自然语言处理的核心问题之一就是语义理解。通过对语义的深入研究，可以推动自然语言处理技术的发展，进而促进人工智能在各个领域的应用和发展。</a:t>
            </a:r>
          </a:p>
        </p:txBody>
      </p:sp>
      <p:sp>
        <p:nvSpPr>
          <p:cNvPr id="17" name="AutoShape 17"/>
          <p:cNvSpPr/>
          <p:nvPr/>
        </p:nvSpPr>
        <p:spPr>
          <a:xfrm>
            <a:off x="873196" y="306732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88282" y="318241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873196" y="4825747"/>
            <a:ext cx="669478" cy="669478"/>
          </a:xfrm>
          <a:prstGeom prst="ellipse">
            <a:avLst/>
          </a:prstGeom>
          <a:solidFill>
            <a:schemeClr val="accent2">
              <a:alpha val="42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88282" y="4940833"/>
            <a:ext cx="439305" cy="43930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21" name="Group 21"/>
          <p:cNvGrpSpPr/>
          <p:nvPr/>
        </p:nvGrpSpPr>
        <p:grpSpPr>
          <a:xfrm>
            <a:off x="454963" y="93878"/>
            <a:ext cx="10641129" cy="914400"/>
            <a:chOff x="454963" y="93878"/>
            <a:chExt cx="10641129" cy="914400"/>
          </a:xfrm>
        </p:grpSpPr>
        <p:sp>
          <p:nvSpPr>
            <p:cNvPr id="22" name="AutoShape 2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TextBox 4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语义研究重要性</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02</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词汇语义</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3535" r="13535"/>
          <a:stretch>
            <a:fillRect/>
          </a:stretch>
        </p:blipFill>
        <p:spPr>
          <a:xfrm>
            <a:off x="8422415" y="1165018"/>
            <a:ext cx="3769585" cy="5168746"/>
          </a:xfrm>
          <a:prstGeom prst="ellipse">
            <a:avLst/>
          </a:prstGeom>
        </p:spPr>
      </p:pic>
      <p:sp>
        <p:nvSpPr>
          <p:cNvPr id="3" name="AutoShape 3"/>
          <p:cNvSpPr/>
          <p:nvPr/>
        </p:nvSpPr>
        <p:spPr>
          <a:xfrm>
            <a:off x="1049459" y="1392873"/>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39110"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601242"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词义是对现实现象的概括反映，不是具体事物的个体特征，而是同类事物的共同特征。</a:t>
            </a:r>
          </a:p>
        </p:txBody>
      </p:sp>
      <p:sp>
        <p:nvSpPr>
          <p:cNvPr id="6" name="AutoShape 6"/>
          <p:cNvSpPr/>
          <p:nvPr/>
        </p:nvSpPr>
        <p:spPr>
          <a:xfrm>
            <a:off x="3099145"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TextBox 7"/>
          <p:cNvSpPr txBox="1"/>
          <p:nvPr/>
        </p:nvSpPr>
        <p:spPr>
          <a:xfrm>
            <a:off x="784885" y="1602358"/>
            <a:ext cx="3048000" cy="552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词义的概括性</a:t>
            </a:r>
          </a:p>
        </p:txBody>
      </p:sp>
      <p:sp>
        <p:nvSpPr>
          <p:cNvPr id="8" name="TextBox 8"/>
          <p:cNvSpPr txBox="1"/>
          <p:nvPr/>
        </p:nvSpPr>
        <p:spPr>
          <a:xfrm>
            <a:off x="4405571" y="248110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词义的界限不清，如“高”“矮”等词，没有明确的界限。</a:t>
            </a:r>
          </a:p>
        </p:txBody>
      </p:sp>
      <p:grpSp>
        <p:nvGrpSpPr>
          <p:cNvPr id="9" name="Group 9"/>
          <p:cNvGrpSpPr/>
          <p:nvPr/>
        </p:nvGrpSpPr>
        <p:grpSpPr>
          <a:xfrm>
            <a:off x="4343439" y="1390903"/>
            <a:ext cx="3535395" cy="975360"/>
            <a:chOff x="4343439" y="1390903"/>
            <a:chExt cx="3535395" cy="975360"/>
          </a:xfrm>
        </p:grpSpPr>
        <p:sp>
          <p:nvSpPr>
            <p:cNvPr id="10" name="AutoShape 10"/>
            <p:cNvSpPr/>
            <p:nvPr/>
          </p:nvSpPr>
          <p:spPr>
            <a:xfrm>
              <a:off x="4854091" y="1391888"/>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4343439"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6903474" y="1390903"/>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3" name="TextBox 13"/>
          <p:cNvSpPr txBox="1"/>
          <p:nvPr/>
        </p:nvSpPr>
        <p:spPr>
          <a:xfrm>
            <a:off x="4587137" y="1601372"/>
            <a:ext cx="3048000" cy="552450"/>
          </a:xfrm>
          <a:prstGeom prst="rect">
            <a:avLst/>
          </a:prstGeom>
        </p:spPr>
        <p:txBody>
          <a:bodyPr vert="horz" wrap="square" lIns="123825" tIns="123825" rIns="57150" bIns="123825"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词义的模糊性</a:t>
            </a:r>
          </a:p>
        </p:txBody>
      </p:sp>
      <p:sp>
        <p:nvSpPr>
          <p:cNvPr id="14" name="AutoShape 14"/>
          <p:cNvSpPr/>
          <p:nvPr/>
        </p:nvSpPr>
        <p:spPr>
          <a:xfrm>
            <a:off x="1049459"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539110"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TextBox 16"/>
          <p:cNvSpPr txBox="1"/>
          <p:nvPr/>
        </p:nvSpPr>
        <p:spPr>
          <a:xfrm>
            <a:off x="601242"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不同民族对同一事物可能有不同的认识和理解，形成不同的词义。</a:t>
            </a:r>
          </a:p>
        </p:txBody>
      </p:sp>
      <p:sp>
        <p:nvSpPr>
          <p:cNvPr id="17" name="AutoShape 17"/>
          <p:cNvSpPr/>
          <p:nvPr/>
        </p:nvSpPr>
        <p:spPr>
          <a:xfrm>
            <a:off x="3099145"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784885" y="4150486"/>
            <a:ext cx="3066513"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词义的民族性</a:t>
            </a:r>
          </a:p>
        </p:txBody>
      </p:sp>
      <p:sp>
        <p:nvSpPr>
          <p:cNvPr id="19" name="AutoShape 19"/>
          <p:cNvSpPr/>
          <p:nvPr/>
        </p:nvSpPr>
        <p:spPr>
          <a:xfrm>
            <a:off x="4853788" y="3941002"/>
            <a:ext cx="2537366" cy="971419"/>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343439"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TextBox 21"/>
          <p:cNvSpPr txBox="1"/>
          <p:nvPr/>
        </p:nvSpPr>
        <p:spPr>
          <a:xfrm>
            <a:off x="4405571" y="5041421"/>
            <a:ext cx="343379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包括理性义和色彩义。理性义是词义的核心部分，反映事物的本质特征；色彩义则包括感情色彩、语体色彩和形象色彩等。</a:t>
            </a:r>
          </a:p>
        </p:txBody>
      </p:sp>
      <p:sp>
        <p:nvSpPr>
          <p:cNvPr id="22" name="AutoShape 22"/>
          <p:cNvSpPr/>
          <p:nvPr/>
        </p:nvSpPr>
        <p:spPr>
          <a:xfrm>
            <a:off x="6903474" y="3939031"/>
            <a:ext cx="975360" cy="97536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TextBox 23"/>
          <p:cNvSpPr txBox="1"/>
          <p:nvPr/>
        </p:nvSpPr>
        <p:spPr>
          <a:xfrm>
            <a:off x="4587137" y="4150486"/>
            <a:ext cx="3048000" cy="552450"/>
          </a:xfrm>
          <a:prstGeom prst="rect">
            <a:avLst/>
          </a:prstGeom>
        </p:spPr>
        <p:txBody>
          <a:bodyPr vert="horz" wrap="square" lIns="123825" tIns="123825" rIns="57150" bIns="123825"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606" b="1">
                <a:solidFill>
                  <a:srgbClr val="FFFFFF">
                    <a:alpha val="100000"/>
                  </a:srgbClr>
                </a:solidFill>
                <a:latin typeface="Microsoft Yahei"/>
                <a:ea typeface="Microsoft Yahei"/>
                <a:cs typeface="Microsoft Yahei"/>
              </a:rPr>
              <a:t>词义的类型</a:t>
            </a:r>
          </a:p>
        </p:txBody>
      </p:sp>
      <p:grpSp>
        <p:nvGrpSpPr>
          <p:cNvPr id="24" name="Group 24"/>
          <p:cNvGrpSpPr/>
          <p:nvPr/>
        </p:nvGrpSpPr>
        <p:grpSpPr>
          <a:xfrm>
            <a:off x="454963" y="93878"/>
            <a:ext cx="10641129" cy="914400"/>
            <a:chOff x="454963" y="93878"/>
            <a:chExt cx="10641129" cy="914400"/>
          </a:xfrm>
        </p:grpSpPr>
        <p:sp>
          <p:nvSpPr>
            <p:cNvPr id="25" name="AutoShape 2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TextBox 4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词义特点及类型</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3574694" y="1423099"/>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词义关系</a:t>
            </a:r>
          </a:p>
        </p:txBody>
      </p:sp>
      <p:sp>
        <p:nvSpPr>
          <p:cNvPr id="3" name="AutoShape 3"/>
          <p:cNvSpPr/>
          <p:nvPr/>
        </p:nvSpPr>
        <p:spPr>
          <a:xfrm>
            <a:off x="1250166" y="5955116"/>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1197254"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1880006" y="5955116"/>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6" name="Connector 6"/>
          <p:cNvCxnSpPr/>
          <p:nvPr/>
        </p:nvCxnSpPr>
        <p:spPr>
          <a:xfrm>
            <a:off x="1951634" y="6029346"/>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7" name="TextBox 7"/>
          <p:cNvSpPr txBox="1"/>
          <p:nvPr/>
        </p:nvSpPr>
        <p:spPr>
          <a:xfrm>
            <a:off x="3574694" y="1913291"/>
            <a:ext cx="7776939"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包括同义关系、反义关系、上下义关系等。同义关系指意义相同或相近的词之间的关系；反义关系指意义相反或相对的词之间的关系；上下义关系指一个词的意义包含另一个词的意义，如“动物”和“狗”。</a:t>
            </a:r>
          </a:p>
        </p:txBody>
      </p:sp>
      <p:sp>
        <p:nvSpPr>
          <p:cNvPr id="8" name="TextBox 8"/>
          <p:cNvSpPr txBox="1"/>
          <p:nvPr/>
        </p:nvSpPr>
        <p:spPr>
          <a:xfrm>
            <a:off x="1197254" y="3971227"/>
            <a:ext cx="8029575" cy="7620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2325" b="1">
                <a:solidFill>
                  <a:schemeClr val="accent1">
                    <a:alpha val="100000"/>
                  </a:schemeClr>
                </a:solidFill>
                <a:latin typeface="Microsoft Yahei"/>
                <a:ea typeface="Microsoft Yahei"/>
                <a:cs typeface="Microsoft Yahei"/>
              </a:rPr>
              <a:t>词义变化</a:t>
            </a:r>
          </a:p>
        </p:txBody>
      </p:sp>
      <p:sp>
        <p:nvSpPr>
          <p:cNvPr id="9" name="TextBox 9"/>
          <p:cNvSpPr txBox="1"/>
          <p:nvPr/>
        </p:nvSpPr>
        <p:spPr>
          <a:xfrm>
            <a:off x="1197254" y="4461419"/>
            <a:ext cx="7806355"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词义的扩大、缩小、转移等。词义扩大指一个词的意义由原来表示种概念变为表示类概念；词义缩小指一个词的意义由原来表示类概念变为表示种概念；词义转移指一个词的意义由原来表示的某一事物或现象变为表示另一事物或现象。</a:t>
            </a:r>
          </a:p>
        </p:txBody>
      </p:sp>
      <p:sp>
        <p:nvSpPr>
          <p:cNvPr id="10" name="AutoShape 10"/>
          <p:cNvSpPr/>
          <p:nvPr/>
        </p:nvSpPr>
        <p:spPr>
          <a:xfrm>
            <a:off x="3552256" y="3306002"/>
            <a:ext cx="701468" cy="12299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3499345"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182096" y="3306002"/>
            <a:ext cx="122998" cy="122998"/>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3" name="Connector 13"/>
          <p:cNvCxnSpPr/>
          <p:nvPr/>
        </p:nvCxnSpPr>
        <p:spPr>
          <a:xfrm>
            <a:off x="4253725" y="3380232"/>
            <a:ext cx="10254150" cy="0"/>
          </a:xfrm>
          <a:prstGeom prst="line">
            <a:avLst/>
          </a:prstGeom>
          <a:ln w="14288">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词义关系及变化</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3629637" y="143487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3764381" y="156961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 name="Connector 4"/>
          <p:cNvCxnSpPr/>
          <p:nvPr/>
        </p:nvCxnSpPr>
        <p:spPr>
          <a:xfrm flipH="1">
            <a:off x="3948703" y="2073002"/>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5" name="TextBox 5"/>
          <p:cNvSpPr txBox="1"/>
          <p:nvPr/>
        </p:nvSpPr>
        <p:spPr>
          <a:xfrm>
            <a:off x="4406789" y="122051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词汇歧义</a:t>
            </a:r>
          </a:p>
        </p:txBody>
      </p:sp>
      <p:sp>
        <p:nvSpPr>
          <p:cNvPr id="6" name="TextBox 6"/>
          <p:cNvSpPr txBox="1"/>
          <p:nvPr/>
        </p:nvSpPr>
        <p:spPr>
          <a:xfrm>
            <a:off x="4406789" y="176915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指一个词或短语在特定的语境中具有多种可能的解释或理解。</a:t>
            </a:r>
          </a:p>
        </p:txBody>
      </p:sp>
      <p:sp>
        <p:nvSpPr>
          <p:cNvPr id="7" name="AutoShape 7"/>
          <p:cNvSpPr/>
          <p:nvPr/>
        </p:nvSpPr>
        <p:spPr>
          <a:xfrm>
            <a:off x="-545608" y="2453663"/>
            <a:ext cx="3870955" cy="3870955"/>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2">
            <a:alphaModFix/>
          </a:blip>
          <a:stretch>
            <a:fillRect/>
          </a:stretch>
        </p:blipFill>
        <p:spPr>
          <a:xfrm>
            <a:off x="-344549" y="2654723"/>
            <a:ext cx="3468836" cy="3468836"/>
          </a:xfrm>
          <a:prstGeom prst="ellipse">
            <a:avLst/>
          </a:prstGeom>
        </p:spPr>
      </p:pic>
      <p:sp>
        <p:nvSpPr>
          <p:cNvPr id="9" name="AutoShape 9"/>
          <p:cNvSpPr/>
          <p:nvPr/>
        </p:nvSpPr>
        <p:spPr>
          <a:xfrm>
            <a:off x="3629637" y="3155196"/>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3764381" y="3289940"/>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flipH="1">
            <a:off x="3948703" y="3793327"/>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2" name="TextBox 12"/>
          <p:cNvSpPr txBox="1"/>
          <p:nvPr/>
        </p:nvSpPr>
        <p:spPr>
          <a:xfrm>
            <a:off x="4406789" y="2940841"/>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词汇歧义的类型</a:t>
            </a:r>
          </a:p>
        </p:txBody>
      </p:sp>
      <p:sp>
        <p:nvSpPr>
          <p:cNvPr id="13" name="TextBox 13"/>
          <p:cNvSpPr txBox="1"/>
          <p:nvPr/>
        </p:nvSpPr>
        <p:spPr>
          <a:xfrm>
            <a:off x="4406789" y="3489481"/>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包括一词多义、同音异义和同形异义等。一词多义指一个词具有多个不同的意义；同音异义指不同的词具有相同的语音形式但意义不同；同形异义指不同的词具有相同的书写形式但意义不同。</a:t>
            </a:r>
          </a:p>
        </p:txBody>
      </p:sp>
      <p:sp>
        <p:nvSpPr>
          <p:cNvPr id="14" name="AutoShape 14"/>
          <p:cNvSpPr/>
          <p:nvPr/>
        </p:nvSpPr>
        <p:spPr>
          <a:xfrm>
            <a:off x="3629637" y="4875521"/>
            <a:ext cx="638131" cy="638131"/>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3764381" y="5010265"/>
            <a:ext cx="368642" cy="368642"/>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6" name="Connector 16"/>
          <p:cNvCxnSpPr/>
          <p:nvPr/>
        </p:nvCxnSpPr>
        <p:spPr>
          <a:xfrm flipH="1">
            <a:off x="3948703" y="5513651"/>
            <a:ext cx="0" cy="872548"/>
          </a:xfrm>
          <a:prstGeom prst="line">
            <a:avLst/>
          </a:prstGeom>
          <a:ln w="9525">
            <a:solidFill>
              <a:schemeClr val="accent1"/>
            </a:solidFill>
            <a:prstDash val="dash"/>
            <a:headEnd type="none"/>
            <a:tailEnd type="none"/>
          </a:ln>
        </p:spPr>
        <p:style>
          <a:lnRef idx="0">
            <a:schemeClr val="accent1"/>
          </a:lnRef>
          <a:fillRef idx="1">
            <a:schemeClr val="accent1"/>
          </a:fillRef>
          <a:effectRef idx="0">
            <a:schemeClr val="accent1"/>
          </a:effectRef>
          <a:fontRef idx="minor">
            <a:schemeClr val="lt1"/>
          </a:fontRef>
        </p:style>
      </p:cxnSp>
      <p:sp>
        <p:nvSpPr>
          <p:cNvPr id="17" name="TextBox 17"/>
          <p:cNvSpPr txBox="1"/>
          <p:nvPr/>
        </p:nvSpPr>
        <p:spPr>
          <a:xfrm>
            <a:off x="4406789" y="4661166"/>
            <a:ext cx="6891292" cy="7315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词汇歧义的消除</a:t>
            </a:r>
          </a:p>
        </p:txBody>
      </p:sp>
      <p:sp>
        <p:nvSpPr>
          <p:cNvPr id="18" name="TextBox 18"/>
          <p:cNvSpPr txBox="1"/>
          <p:nvPr/>
        </p:nvSpPr>
        <p:spPr>
          <a:xfrm>
            <a:off x="4406789" y="5209806"/>
            <a:ext cx="6891292" cy="120396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350">
                <a:solidFill>
                  <a:schemeClr val="dk1">
                    <a:alpha val="100000"/>
                  </a:schemeClr>
                </a:solidFill>
                <a:latin typeface="Microsoft Yahei"/>
                <a:ea typeface="Microsoft Yahei"/>
                <a:cs typeface="Microsoft Yahei"/>
              </a:rPr>
              <a:t>可以通过上下文语境、语法结构、语音语调等手段来消除词汇歧义，使语言表达更加准确清晰。</a:t>
            </a:r>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词汇歧义现象</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l="-18" r="-18"/>
          </a:stretch>
        </a:blipFill>
      </p:bgPr>
    </p:bg>
    <p:spTree>
      <p:nvGrpSpPr>
        <p:cNvPr id="1" name=""/>
        <p:cNvGrpSpPr/>
        <p:nvPr/>
      </p:nvGrpSpPr>
      <p:grpSpPr>
        <a:xfrm>
          <a:off x="0" y="0"/>
          <a:ext cx="0" cy="0"/>
        </a:xfrm>
      </p:grpSpPr>
      <p:sp>
        <p:nvSpPr>
          <p:cNvPr id="2" name="AutoShape 2"/>
          <p:cNvSpPr/>
          <p:nvPr/>
        </p:nvSpPr>
        <p:spPr>
          <a:xfrm>
            <a:off x="0" y="2818458"/>
            <a:ext cx="12192000" cy="2508250"/>
          </a:xfrm>
          <a:prstGeom prst="rect">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411188" y="3101033"/>
            <a:ext cx="8039100" cy="19431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9600" b="1">
                <a:solidFill>
                  <a:schemeClr val="accent1">
                    <a:alpha val="100000"/>
                  </a:schemeClr>
                </a:solidFill>
                <a:highlight>
                  <a:srgbClr val="000000">
                    <a:alpha val="0"/>
                  </a:srgbClr>
                </a:highlight>
                <a:latin typeface="Microsoft Yahei"/>
                <a:ea typeface="Microsoft Yahei"/>
                <a:cs typeface="Microsoft Yahei"/>
              </a:rPr>
              <a:t>03</a:t>
            </a:r>
          </a:p>
        </p:txBody>
      </p:sp>
      <p:sp>
        <p:nvSpPr>
          <p:cNvPr id="4" name="TextBox 4"/>
          <p:cNvSpPr txBox="1"/>
          <p:nvPr/>
        </p:nvSpPr>
        <p:spPr>
          <a:xfrm>
            <a:off x="2504319" y="3158183"/>
            <a:ext cx="6715125" cy="1828800"/>
          </a:xfrm>
          <a:prstGeom prst="rect">
            <a:avLst/>
          </a:prstGeom>
        </p:spPr>
        <p:txBody>
          <a:bodyPr vert="horz" wrap="square" lIns="114300" tIns="57150" rIns="114300" bIns="57150" rtlCol="0" anchor="ctr"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4500" b="1">
                <a:solidFill>
                  <a:srgbClr val="FFFFFF">
                    <a:alpha val="100000"/>
                  </a:srgbClr>
                </a:solidFill>
                <a:latin typeface="Microsoft Yahei"/>
                <a:ea typeface="Microsoft Yahei"/>
                <a:cs typeface="Microsoft Yahei"/>
              </a:rPr>
              <a:t>句子语义</a:t>
            </a:r>
          </a:p>
        </p:txBody>
      </p:sp>
      <p:sp>
        <p:nvSpPr>
          <p:cNvPr id="5" name="AutoShape 5"/>
          <p:cNvSpPr/>
          <p:nvPr/>
        </p:nvSpPr>
        <p:spPr>
          <a:xfrm>
            <a:off x="0" y="2818458"/>
            <a:ext cx="254000"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9280374" y="2818458"/>
            <a:ext cx="2911626" cy="2508250"/>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9675283" y="3534950"/>
            <a:ext cx="1075267" cy="1075267"/>
          </a:xfrm>
          <a:prstGeom prst="ellipse">
            <a:avLst/>
          </a:prstGeom>
          <a:solidFill>
            <a:schemeClr val="accent1">
              <a:alpha val="100000"/>
            </a:schemeClr>
          </a:solidFill>
          <a:ln w="38100">
            <a:solidFill>
              <a:srgbClr val="FFFFFF">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10020300" y="3827050"/>
            <a:ext cx="423333" cy="491067"/>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36033"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 name="Connector 3"/>
          <p:cNvCxnSpPr/>
          <p:nvPr/>
        </p:nvCxnSpPr>
        <p:spPr>
          <a:xfrm>
            <a:off x="1068653" y="2719942"/>
            <a:ext cx="2654699" cy="0"/>
          </a:xfrm>
          <a:prstGeom prst="line">
            <a:avLst/>
          </a:prstGeom>
          <a:ln w="9525">
            <a:solidFill>
              <a:srgbClr val="FFFFFF">
                <a:alpha val="100000"/>
              </a:srgbClr>
            </a:solidFill>
            <a:prstDash val="solid"/>
            <a:headEnd type="oval"/>
            <a:tailEnd type="none"/>
          </a:ln>
        </p:spPr>
      </p:cxnSp>
      <p:sp>
        <p:nvSpPr>
          <p:cNvPr id="4" name="TextBox 4"/>
          <p:cNvSpPr txBox="1"/>
          <p:nvPr/>
        </p:nvSpPr>
        <p:spPr>
          <a:xfrm>
            <a:off x="1084612"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主语和谓语</a:t>
            </a:r>
          </a:p>
        </p:txBody>
      </p:sp>
      <p:sp>
        <p:nvSpPr>
          <p:cNvPr id="5" name="TextBox 5"/>
          <p:cNvSpPr txBox="1"/>
          <p:nvPr/>
        </p:nvSpPr>
        <p:spPr>
          <a:xfrm>
            <a:off x="894460"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主语是句子中的陈述对象，谓语则是对主语进行陈述，描述主语的行为、状态或特征。</a:t>
            </a:r>
          </a:p>
        </p:txBody>
      </p:sp>
      <p:sp>
        <p:nvSpPr>
          <p:cNvPr id="6" name="AutoShape 6"/>
          <p:cNvSpPr/>
          <p:nvPr/>
        </p:nvSpPr>
        <p:spPr>
          <a:xfrm>
            <a:off x="4403619"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7" name="Connector 7"/>
          <p:cNvCxnSpPr/>
          <p:nvPr/>
        </p:nvCxnSpPr>
        <p:spPr>
          <a:xfrm>
            <a:off x="4836240" y="2719942"/>
            <a:ext cx="2654699" cy="0"/>
          </a:xfrm>
          <a:prstGeom prst="line">
            <a:avLst/>
          </a:prstGeom>
          <a:ln w="9525">
            <a:solidFill>
              <a:srgbClr val="FFFFFF">
                <a:alpha val="100000"/>
              </a:srgbClr>
            </a:solidFill>
            <a:prstDash val="solid"/>
            <a:headEnd type="oval"/>
            <a:tailEnd type="none"/>
          </a:ln>
        </p:spPr>
      </p:cxnSp>
      <p:sp>
        <p:nvSpPr>
          <p:cNvPr id="8" name="TextBox 8"/>
          <p:cNvSpPr txBox="1"/>
          <p:nvPr/>
        </p:nvSpPr>
        <p:spPr>
          <a:xfrm>
            <a:off x="4852198"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宾语和补语</a:t>
            </a:r>
          </a:p>
        </p:txBody>
      </p:sp>
      <p:sp>
        <p:nvSpPr>
          <p:cNvPr id="9" name="TextBox 9"/>
          <p:cNvSpPr txBox="1"/>
          <p:nvPr/>
        </p:nvSpPr>
        <p:spPr>
          <a:xfrm>
            <a:off x="4662047"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宾语是动作行为直接支配或承受的对象，补语则是对动作行为的结果、程度等进行补充说明。</a:t>
            </a:r>
          </a:p>
        </p:txBody>
      </p:sp>
      <p:sp>
        <p:nvSpPr>
          <p:cNvPr id="10" name="AutoShape 10"/>
          <p:cNvSpPr/>
          <p:nvPr/>
        </p:nvSpPr>
        <p:spPr>
          <a:xfrm>
            <a:off x="8171205" y="1751287"/>
            <a:ext cx="3519940" cy="4234459"/>
          </a:xfrm>
          <a:prstGeom prst="round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11" name="Connector 11"/>
          <p:cNvCxnSpPr/>
          <p:nvPr/>
        </p:nvCxnSpPr>
        <p:spPr>
          <a:xfrm>
            <a:off x="8603826" y="2719942"/>
            <a:ext cx="2654699" cy="0"/>
          </a:xfrm>
          <a:prstGeom prst="line">
            <a:avLst/>
          </a:prstGeom>
          <a:ln w="9525">
            <a:solidFill>
              <a:srgbClr val="FFFFFF">
                <a:alpha val="100000"/>
              </a:srgbClr>
            </a:solidFill>
            <a:prstDash val="solid"/>
            <a:headEnd type="oval"/>
            <a:tailEnd type="none"/>
          </a:ln>
        </p:spPr>
      </p:cxnSp>
      <p:sp>
        <p:nvSpPr>
          <p:cNvPr id="12" name="TextBox 12"/>
          <p:cNvSpPr txBox="1"/>
          <p:nvPr/>
        </p:nvSpPr>
        <p:spPr>
          <a:xfrm>
            <a:off x="8619785" y="1775671"/>
            <a:ext cx="2619375" cy="9334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86000"/>
              </a:lnSpc>
            </a:pPr>
            <a:r>
              <a:rPr lang="en-US" sz="2325" b="1">
                <a:solidFill>
                  <a:srgbClr val="FFFFFF">
                    <a:alpha val="100000"/>
                  </a:srgbClr>
                </a:solidFill>
                <a:latin typeface="Microsoft Yahei"/>
                <a:ea typeface="Microsoft Yahei"/>
                <a:cs typeface="Microsoft Yahei"/>
              </a:rPr>
              <a:t>定语和状语</a:t>
            </a:r>
          </a:p>
        </p:txBody>
      </p:sp>
      <p:sp>
        <p:nvSpPr>
          <p:cNvPr id="13" name="TextBox 13"/>
          <p:cNvSpPr txBox="1"/>
          <p:nvPr/>
        </p:nvSpPr>
        <p:spPr>
          <a:xfrm>
            <a:off x="8429633" y="2924197"/>
            <a:ext cx="3000375" cy="27527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pPr>
            <a:r>
              <a:rPr lang="en-US" sz="1500">
                <a:solidFill>
                  <a:srgbClr val="FFFFFF">
                    <a:alpha val="100000"/>
                  </a:srgbClr>
                </a:solidFill>
                <a:latin typeface="Microsoft Yahei"/>
                <a:ea typeface="Microsoft Yahei"/>
                <a:cs typeface="Microsoft Yahei"/>
              </a:rPr>
              <a:t>定语是对名词性成分进行修饰或限制的成分，状语则是对动词、形容词等成分进行修饰或限制的成分。</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句子成分与语义角色</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778588" y="4047424"/>
            <a:ext cx="5505365"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799673" y="4047424"/>
            <a:ext cx="5613739" cy="1698791"/>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799673" y="1935245"/>
            <a:ext cx="5613739"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778588" y="1935245"/>
            <a:ext cx="5505365" cy="1709628"/>
          </a:xfrm>
          <a:prstGeom prst="roundRect">
            <a:avLst>
              <a:gd name="adj" fmla="val 1666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1114495" y="2158706"/>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陈述句</a:t>
            </a:r>
          </a:p>
        </p:txBody>
      </p:sp>
      <p:sp>
        <p:nvSpPr>
          <p:cNvPr id="7" name="AutoShape 7"/>
          <p:cNvSpPr/>
          <p:nvPr/>
        </p:nvSpPr>
        <p:spPr>
          <a:xfrm>
            <a:off x="4208189" y="1910609"/>
            <a:ext cx="3775622" cy="3858888"/>
          </a:xfrm>
          <a:prstGeom prst="ellipse">
            <a:avLst/>
          </a:prstGeom>
          <a:gradFill>
            <a:gsLst>
              <a:gs pos="0">
                <a:schemeClr val="lt1">
                  <a:alpha val="100000"/>
                </a:schemeClr>
              </a:gs>
              <a:gs pos="100000">
                <a:schemeClr val="lt1">
                  <a:alpha val="100000"/>
                </a:schemeClr>
              </a:gs>
            </a:gsLst>
            <a:path path="circle">
              <a:fillToRect l="50000" t="50000" r="50000" b="50000"/>
            </a:path>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954763" y="2673647"/>
            <a:ext cx="2282475" cy="2332812"/>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5632366" y="3347887"/>
            <a:ext cx="927269" cy="98433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494053"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1098384" y="1747648"/>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TextBox 12"/>
          <p:cNvSpPr txBox="1"/>
          <p:nvPr/>
        </p:nvSpPr>
        <p:spPr>
          <a:xfrm>
            <a:off x="7811074" y="2673647"/>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提出一个问题，询问某件事情的情况或原因。</a:t>
            </a:r>
          </a:p>
        </p:txBody>
      </p:sp>
      <p:sp>
        <p:nvSpPr>
          <p:cNvPr id="13" name="TextBox 13"/>
          <p:cNvSpPr txBox="1"/>
          <p:nvPr/>
        </p:nvSpPr>
        <p:spPr>
          <a:xfrm>
            <a:off x="8668342" y="2166108"/>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疑问句</a:t>
            </a:r>
          </a:p>
        </p:txBody>
      </p:sp>
      <p:sp>
        <p:nvSpPr>
          <p:cNvPr id="14" name="TextBox 14"/>
          <p:cNvSpPr txBox="1"/>
          <p:nvPr/>
        </p:nvSpPr>
        <p:spPr>
          <a:xfrm>
            <a:off x="1114495" y="4270522"/>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1950" b="1">
                <a:solidFill>
                  <a:srgbClr val="FFFFFF">
                    <a:alpha val="100000"/>
                  </a:srgbClr>
                </a:solidFill>
                <a:latin typeface="Microsoft Yahei"/>
                <a:ea typeface="Microsoft Yahei"/>
                <a:cs typeface="Microsoft Yahei"/>
              </a:rPr>
              <a:t>祈使句</a:t>
            </a:r>
          </a:p>
        </p:txBody>
      </p:sp>
      <p:sp>
        <p:nvSpPr>
          <p:cNvPr id="15" name="TextBox 15"/>
          <p:cNvSpPr txBox="1"/>
          <p:nvPr/>
        </p:nvSpPr>
        <p:spPr>
          <a:xfrm>
            <a:off x="8668342" y="4277924"/>
            <a:ext cx="2409807" cy="4095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96000"/>
              </a:lnSpc>
            </a:pPr>
            <a:r>
              <a:rPr lang="en-US" sz="1950" b="1">
                <a:solidFill>
                  <a:srgbClr val="FFFFFF">
                    <a:alpha val="100000"/>
                  </a:srgbClr>
                </a:solidFill>
                <a:latin typeface="Microsoft Yahei"/>
                <a:ea typeface="Microsoft Yahei"/>
                <a:cs typeface="Microsoft Yahei"/>
              </a:rPr>
              <a:t>感叹句</a:t>
            </a:r>
          </a:p>
        </p:txBody>
      </p:sp>
      <p:sp>
        <p:nvSpPr>
          <p:cNvPr id="16" name="AutoShape 16"/>
          <p:cNvSpPr/>
          <p:nvPr/>
        </p:nvSpPr>
        <p:spPr>
          <a:xfrm>
            <a:off x="454963"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11059294" y="5401184"/>
            <a:ext cx="602811" cy="626450"/>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TextBox 18"/>
          <p:cNvSpPr txBox="1"/>
          <p:nvPr/>
        </p:nvSpPr>
        <p:spPr>
          <a:xfrm>
            <a:off x="497434" y="1795882"/>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01</a:t>
            </a:r>
          </a:p>
        </p:txBody>
      </p:sp>
      <p:sp>
        <p:nvSpPr>
          <p:cNvPr id="19" name="TextBox 19"/>
          <p:cNvSpPr txBox="1"/>
          <p:nvPr/>
        </p:nvSpPr>
        <p:spPr>
          <a:xfrm>
            <a:off x="11098377" y="1797101"/>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02</a:t>
            </a:r>
          </a:p>
        </p:txBody>
      </p:sp>
      <p:sp>
        <p:nvSpPr>
          <p:cNvPr id="20" name="TextBox 20"/>
          <p:cNvSpPr txBox="1"/>
          <p:nvPr/>
        </p:nvSpPr>
        <p:spPr>
          <a:xfrm>
            <a:off x="11049615" y="5464454"/>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04</a:t>
            </a:r>
          </a:p>
        </p:txBody>
      </p:sp>
      <p:sp>
        <p:nvSpPr>
          <p:cNvPr id="21" name="TextBox 21"/>
          <p:cNvSpPr txBox="1"/>
          <p:nvPr/>
        </p:nvSpPr>
        <p:spPr>
          <a:xfrm>
            <a:off x="448666" y="5452263"/>
            <a:ext cx="1141839" cy="51187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spcBef>
                <a:spcPts val="450"/>
              </a:spcBef>
            </a:pPr>
            <a:r>
              <a:rPr lang="en-US" sz="2625" b="1">
                <a:solidFill>
                  <a:srgbClr val="FFFFFF">
                    <a:alpha val="100000"/>
                  </a:srgbClr>
                </a:solidFill>
                <a:latin typeface="Microsoft Yahei"/>
                <a:ea typeface="Microsoft Yahei"/>
                <a:cs typeface="Microsoft Yahei"/>
              </a:rPr>
              <a:t>03</a:t>
            </a:r>
          </a:p>
        </p:txBody>
      </p:sp>
      <p:sp>
        <p:nvSpPr>
          <p:cNvPr id="22" name="TextBox 22"/>
          <p:cNvSpPr txBox="1"/>
          <p:nvPr/>
        </p:nvSpPr>
        <p:spPr>
          <a:xfrm>
            <a:off x="7811074" y="4762272"/>
            <a:ext cx="3267075" cy="702183"/>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rgbClr val="FFFFFF">
                    <a:alpha val="100000"/>
                  </a:srgbClr>
                </a:solidFill>
                <a:latin typeface="Microsoft Yahei"/>
                <a:ea typeface="Microsoft Yahei"/>
                <a:cs typeface="Microsoft Yahei"/>
              </a:rPr>
              <a:t>表达强烈的感情或情绪，如惊讶、赞叹、不满等。</a:t>
            </a:r>
          </a:p>
        </p:txBody>
      </p:sp>
      <p:sp>
        <p:nvSpPr>
          <p:cNvPr id="23" name="TextBox 23"/>
          <p:cNvSpPr txBox="1"/>
          <p:nvPr/>
        </p:nvSpPr>
        <p:spPr>
          <a:xfrm>
            <a:off x="1114495" y="2673647"/>
            <a:ext cx="3267075" cy="6858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表达一个完整的思想，描述一个事实或状态。</a:t>
            </a:r>
          </a:p>
        </p:txBody>
      </p:sp>
      <p:sp>
        <p:nvSpPr>
          <p:cNvPr id="24" name="TextBox 24"/>
          <p:cNvSpPr txBox="1"/>
          <p:nvPr/>
        </p:nvSpPr>
        <p:spPr>
          <a:xfrm>
            <a:off x="1114495" y="4762272"/>
            <a:ext cx="3267075" cy="685800"/>
          </a:xfrm>
          <a:prstGeom prst="rect">
            <a:avLst/>
          </a:prstGeom>
        </p:spPr>
        <p:txBody>
          <a:bodyPr vert="horz" wrap="square" lIns="114300" tIns="57150" rIns="114300" bIns="5715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表达请求、命令或建议等语气，要求对方做某件事情。</a:t>
            </a:r>
          </a:p>
        </p:txBody>
      </p:sp>
      <p:grpSp>
        <p:nvGrpSpPr>
          <p:cNvPr id="25" name="Group 25"/>
          <p:cNvGrpSpPr/>
          <p:nvPr/>
        </p:nvGrpSpPr>
        <p:grpSpPr>
          <a:xfrm>
            <a:off x="454963" y="93878"/>
            <a:ext cx="10641129" cy="914400"/>
            <a:chOff x="454963" y="93878"/>
            <a:chExt cx="10641129" cy="914400"/>
          </a:xfrm>
        </p:grpSpPr>
        <p:sp>
          <p:nvSpPr>
            <p:cNvPr id="26" name="AutoShape 2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TextBox 4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句子类型与语义关系</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https://d.book118.com/386210142034010051</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002A26"/>
      </a:lt1>
      <a:dk2>
        <a:srgbClr val="D9FFFA"/>
      </a:dk2>
      <a:lt2>
        <a:srgbClr val="000000"/>
      </a:lt2>
      <a:accent1>
        <a:srgbClr val="00BEA8"/>
      </a:accent1>
      <a:accent2>
        <a:srgbClr val="00A5B2"/>
      </a:accent2>
      <a:accent3>
        <a:srgbClr val="00657D"/>
      </a:accent3>
      <a:accent4>
        <a:srgbClr val="05DD68"/>
      </a:accent4>
      <a:accent5>
        <a:srgbClr val="5DE88C"/>
      </a:accent5>
      <a:accent6>
        <a:srgbClr val="6BAFFF"/>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ebr" typeface="Times New Roman"/>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MoolBoran"/>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ebr" typeface="Arial"/>
        <a:font script="Telu" typeface="Gautami"/>
        <a:font script="Ethi" typeface="Nyala"/>
        <a:font script="Jpan" typeface="ＭＳ Ｐゴシック"/>
        <a:font script="Sinh" typeface="Iskoola Pota"/>
        <a:font script="Taml" typeface="Latha"/>
        <a:font script="Deva" typeface="Mangal"/>
        <a:font script="Knda" typeface="Tunga"/>
        <a:font script="Tibt" typeface="Microsoft Himalaya"/>
        <a:font script="Khmr" typeface="DaunPenh"/>
        <a:font script="Hant" typeface="新細明體"/>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74</Paragraphs>
  <Slides>14</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14</vt:i4>
      </vt:variant>
    </vt:vector>
  </HeadingPairs>
  <TitlesOfParts>
    <vt:vector baseType="lpstr" size="18">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2024-09-16T22:13:50.129</cp:lastPrinted>
  <dcterms:created xsi:type="dcterms:W3CDTF">2024-09-16T14:13:50Z</dcterms:created>
  <dcterms:modified xsi:type="dcterms:W3CDTF">2024-09-16T14:13:51Z</dcterms:modified>
</cp:coreProperties>
</file>