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F45CD1-75ED-473E-8DFE-A7651B5ABE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2C5D48-21D1-4AB6-B035-605BA5E5C5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48283F-9E96-4C2B-9E0B-431F79795F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6F3853-FBF9-4C73-9C0B-56B643B846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1F465BE-B67C-4740-8BF2-0CAB33B29B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1AD453A-38BD-4FCF-A695-1D855E0335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A4AA7A-5D19-41F3-A4AB-691305F5AF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26D9BD-E4A1-4964-94B5-A78FAFF9FF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D47DDA-A8F7-4FA6-9772-5B6EED5752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013791-5C96-4F3B-A9B9-185E7FC5A3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576913-F1C5-465B-8A54-BB0322C8BC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FE2078-237D-7C2C-B630-C7B2BAB04B96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3101725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chemeClr val="tx1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3030016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  <a:solidFill>
            <a:srgbClr val="4787C7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D2F5E9-B0A3-F4C3-213F-5728E86B525D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0ED4890-3C16-3E33-1314-7CA5E1875DEA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23D8610-139E-055D-B613-86C0D02419CC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EE210B1-74BC-7137-9DBA-FAEE85C1042C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" name="Flowchart: Connector 6">
                <a:extLst>
                  <a:ext uri="{FF2B5EF4-FFF2-40B4-BE49-F238E27FC236}">
                    <a16:creationId xmlns:a16="http://schemas.microsoft.com/office/drawing/2014/main" id="{BE030A12-50E2-38B2-5638-BF0844B7F729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BD9D86A-3D98-8F82-5B4A-AB72ABD6484F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7022DF-508D-E511-3A38-34ED78563EC4}"/>
              </a:ext>
            </a:extLst>
          </p:cNvPr>
          <p:cNvGrpSpPr/>
          <p:nvPr userDrawn="1"/>
        </p:nvGrpSpPr>
        <p:grpSpPr>
          <a:xfrm>
            <a:off x="8128290" y="2229680"/>
            <a:ext cx="2717187" cy="2982885"/>
            <a:chOff x="8128290" y="2229680"/>
            <a:chExt cx="2717187" cy="2982885"/>
          </a:xfrm>
        </p:grpSpPr>
        <p:sp>
          <p:nvSpPr>
            <p:cNvPr id="12" name="矩形: 对角圆角 36">
              <a:extLst>
                <a:ext uri="{FF2B5EF4-FFF2-40B4-BE49-F238E27FC236}">
                  <a16:creationId xmlns:a16="http://schemas.microsoft.com/office/drawing/2014/main" id="{595B5A32-9CD8-BB57-5D4B-123878C40D19}"/>
                </a:ext>
              </a:extLst>
            </p:cNvPr>
            <p:cNvSpPr/>
            <p:nvPr userDrawn="1"/>
          </p:nvSpPr>
          <p:spPr>
            <a:xfrm>
              <a:off x="8128290" y="2229680"/>
              <a:ext cx="2717187" cy="298288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8DCA"/>
            </a:solidFill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Freeform 39">
              <a:extLst>
                <a:ext uri="{FF2B5EF4-FFF2-40B4-BE49-F238E27FC236}">
                  <a16:creationId xmlns:a16="http://schemas.microsoft.com/office/drawing/2014/main" id="{870C6DF1-A833-2228-8EB9-4A8398B5D8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60012" y="2775466"/>
              <a:ext cx="1915076" cy="1823161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0739591-6F80-03B9-68FB-3302837D5D70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25E6B77-A820-60D3-F237-2BB7843B3F46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0859A5C-723B-0791-E02B-1FC25352E9FA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D009657-9EC1-E7FF-9505-408AC72E4776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" name="Flowchart: Connector 19">
                <a:extLst>
                  <a:ext uri="{FF2B5EF4-FFF2-40B4-BE49-F238E27FC236}">
                    <a16:creationId xmlns:a16="http://schemas.microsoft.com/office/drawing/2014/main" id="{F992DE8E-995A-9CF5-35E4-15DA672D25D4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411BAF4-F369-DF23-0547-8CA0580D84F6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6231041203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087217" y="2900574"/>
            <a:ext cx="966566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rgbClr val="003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线上早教课程行业产业链与生态系统研究</a:t>
            </a:r>
            <a:endParaRPr lang="en-US" altLang="zh-CN" sz="4200" b="1">
              <a:solidFill>
                <a:srgbClr val="003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DB93DD-8314-CC2E-0444-E8DC6CC8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136740" y="3108818"/>
            <a:ext cx="8032828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 defTabSz="914377">
              <a:lnSpc>
                <a:spcPts val="5000"/>
              </a:lnSpc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 线上早教课程行业产业链组成要素
 行业生态系统参与者分析
 产业链与生态系统的协同关系
 产业链上下游关联性与融合性特点
 产业链纵向整合与横向分工的发展趋势
 产业链关键环节的竞争格局及影响因素
 产业生态系统演进路径与发展方向
 行业生态系统价值创造与分配机制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线上早教课程行业产业链组成要素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线上早教课程行业产业链与生态系统研究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线上早教课程行业产业链组成要素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线上早教课程行业的上游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内容提供商：负责提供教育视频、游戏、故事等各种各样的早教内容，以满足孩子们的学习和娱乐需求。</a:t>
            </a:r>
          </a:p>
          <a:p>
            <a:r>
              <a:t>2. 平台提供商：提供在线学习平台和工具，提供网络教学设备,如平板电脑和智能手机。他们负责维护和更新平台，以确保软件和服务可以正常运行。</a:t>
            </a:r>
          </a:p>
          <a:p>
            <a:r>
              <a:t>3. 技术服务提供商：提供技术支持与技术开发，如基于大数据分析的学生学习情况的智能反馈功能,为线上早教课程行业提供技术支持。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线上早教课程行业的中游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线上早教课程提供商：创建或聚合早期教育内容，并通过在线平台提供给家长和儿童。</a:t>
            </a:r>
          </a:p>
          <a:p>
            <a:r>
              <a:t>2. 教师和辅导员：负责在线教授课程，并为孩子们提供学习支持和指导。</a:t>
            </a:r>
          </a:p>
          <a:p>
            <a:r>
              <a:t>3. 客服和技术支持人员：负责处理客户询问和解决技术问题，确保家长和孩子可以在平台上顺利使用线上早教课程。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线上早教课程行业产业链组成要素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家长与儿童：线上早教课程的直接使用者，家长对课程的内容和质量有决定权，儿童在课程中学习和成长。</a:t>
            </a:r>
          </a:p>
          <a:p>
            <a:r>
              <a:t>2. 学校和教育机构：与线上的早教课程提供商合作，为在校儿童提供在线课程或课外学习资源。</a:t>
            </a:r>
          </a:p>
          <a:p>
            <a:r>
              <a:t>3. 企业和组织：使用在线早教课程来培训员工或提供员工子女的教育福利。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线上早教课程行业的下游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行业生态系统参与者分析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线上早教课程行业产业链与生态系统研究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行业生态系统参与者分析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内容提供商是线上早教课程产业链的重要组成部分，负责提供优质的教育内容和资源，以满足不同年龄段儿童的学习需求。</a:t>
            </a:r>
          </a:p>
          <a:p>
            <a:r>
              <a:t>2. 内容提供商需要具备良好的教育理念和教学经验，能够将抽象的知识转化为易于儿童理解的形式，并利用现代教育技术手段，提高儿童的学习兴趣。</a:t>
            </a:r>
          </a:p>
          <a:p>
            <a:r>
              <a:t>3. 线上早教课程内容涵盖广泛，包括但不限于启蒙教育、语言学习、数学启蒙、科学探索、艺术熏陶、社会交往等多个领域。内容提供商需要根据儿童的不同发展阶段和兴趣爱好，提供个性化和多样化的课程内容。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课程平台及直播平台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课程平台和直播平台是线上早教课程产业链的载体，为内容提供商提供展示和传播内容的渠道，同时为用户提供便捷的学习环境。</a:t>
            </a:r>
          </a:p>
          <a:p>
            <a:r>
              <a:t>2. 课程平台和直播平台一般采用互联网技术开发，具有交互性强、可定制化高、支持多种学习形式等特点，能够满足不同用户群体的需求。</a:t>
            </a:r>
          </a:p>
          <a:p>
            <a:r>
              <a:t>3. 课程平台和直播平台需要不断创新技术，优化用户体验，以提高用户黏性和满意度。同时，需要加强内容审核和质量控制，确保平台上的内容健康向上，符合儿童的成长规律和身心特点。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教育技术内容提供商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行业生态系统参与者分析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在线支付平台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在线支付平台是线上早教课程产业链中不可或缺的一环，负责处理用户支付费用和向内容提供商结算收入等财务相关事宜。</a:t>
            </a:r>
          </a:p>
          <a:p>
            <a:r>
              <a:t>2. 在线支付平台需要具备良好的安全性和稳定性，能够保障用户资金安全和交易顺利进行。同时，需要支持多种支付方式，以满足不同用户的需求。</a:t>
            </a:r>
          </a:p>
          <a:p>
            <a:r>
              <a:t>3. 在线支付平台需要与金融机构合作，确保资金的快速流转和结算。同时，需要遵守相关法律法规，规范在线支付行为。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产业链与生态系统的协同关系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线上早教课程行业产业链与生态系统研究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产业链与生态系统的协同关系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线上早教课程产业链协同创新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从研发到推广的协同创新：通过建立有效的沟通机制，实现研发、生产和营销的无缝衔接，使新产品能够快速地满足市场需求。</a:t>
            </a:r>
          </a:p>
          <a:p>
            <a:r>
              <a:t>2. 产学研合作的协同创新：产学研合作有助于将学术研究成果转化为实际产品，并推动产业升级和技术进步。</a:t>
            </a:r>
          </a:p>
          <a:p>
            <a:r>
              <a:t>3. 政府和企业的协同创新：政府的政策支持和企业的主体创新相结合，有助于营造良好的创新环境，促进线上早教课程产业的健康发展。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线上早教课程产业链跨界合作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线上早教课程与传统早教机构的跨界合作：利用线上早教课程的技术优势和传统早教机构的资源优势，提供更加多样化和便捷的早教服务。</a:t>
            </a:r>
          </a:p>
          <a:p>
            <a:r>
              <a:t>2. 线上早教课程与科技公司的跨界合作：引入人工智能、虚拟现实等新技术，打造更加智能化和沉浸式的早教体验。</a:t>
            </a:r>
          </a:p>
          <a:p>
            <a:r>
              <a:t>3. 线上早教课程与内容创作者的跨界合作：吸引优质的内容创作者加入，丰富线上早教课程的内容质量，提升用户的学习体验。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产业链与生态系统的协同关系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建立完整的线上早教课程生态系统：包括课程研发、制作、分发、销售、服务等环节，形成一个开放的、动态的发展体系。</a:t>
            </a:r>
          </a:p>
          <a:p>
            <a:r>
              <a:t>2. 培育线上早教课程生态系统中的关键参与者：包括线上早教课程机构、内容创作者、技术服务提供商、销售平台等，形成一个良性互动的生态圈。</a:t>
            </a:r>
          </a:p>
          <a:p>
            <a:r>
              <a:t>3. 建立线上早教课程生态系统的治理体系：通过建立行业标准、行业协会等，对生态系统中的参与者进行规范和引导，确保生态系统的健康发展。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线上早教课程产业链价值链分析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线上早教课程产业链的价值链分析：通过识别产业链上的关键环节和参与者，分析各环节的价值创造和分配情况，发现价值创造的主要驱动因素。</a:t>
            </a:r>
          </a:p>
          <a:p>
            <a:r>
              <a:t>2. 线上早教课程产业链的价值链优化：通过对产业链进行优化，提高价值创造的效率和效益，增强产业链的竞争力。</a:t>
            </a:r>
          </a:p>
          <a:p>
            <a:r>
              <a:t>3. 线上早教课程产业链的价值链延伸：通过拓展产业链的范围，提高价值创造的广度和深度，实现产业链的可持续发展。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线上早教课程产业链生态系统构建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产业链与生态系统的协同关系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线上早教课程产业链风险与挑战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版权保护和内容质量控制：线上早教课程行业存在着盗版、抄袭等侵犯版权的行为，以及低质量的内容充斥市场的问题，影响了行业的健康发展。</a:t>
            </a:r>
          </a:p>
          <a:p>
            <a:r>
              <a:t>2. 监管政策的不明确性：线上早教课程行业是一个新兴的行业，监管政策尚未完全明确，给行业的发展带来了不确定性。</a:t>
            </a:r>
          </a:p>
          <a:p>
            <a:r>
              <a:t>3. 行业竞争激烈，市场集中度高：线上早教课程行业竞争激烈，市场集中度高，头部企业占据了大部分的市场份额，中小企业的发展空间受到挤压。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线上早教课程产业链未来发展趋势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线上早教课程行业将继续保持高速增长：随着技术的发展和互联网的普及，线上早教课程将成为越来越重要的教育方式，市场规模将继续扩大。</a:t>
            </a:r>
          </a:p>
          <a:p>
            <a:r>
              <a:t>2. 线上早教课程将更加智能化和个性化：人工智能、大数据等技术的应用，将使线上早教课程变得更加智能化和个性化，更好地满足不同儿童的学习需求。</a:t>
            </a:r>
          </a:p>
          <a:p>
            <a:r>
              <a:t>3. 线上早教课程将与其他教育方式相结合：线上早教课程与传统早教机构、线下早教课程等其他教育方式将相结合，形成更加多元化的早教服务体系。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产业链上下游关联性与融合性特点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线上早教课程行业产业链与生态系统研究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产业链上下游关联性与融合性特点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线上早教课程行业上下游协同驱动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上游内容供应商提供优质的早教内容，下游的早教机构、平台和家长共同推动线上早教课程行业的发展。</a:t>
            </a:r>
          </a:p>
          <a:p>
            <a:r>
              <a:t>2. 上游内容供应商与下游机构和平台建立合作关系，共同开发和推广线上早教课程，实现资源共享和优势互补。</a:t>
            </a:r>
          </a:p>
          <a:p>
            <a:r>
              <a:t>3. 家长通过线上早教课程平台购买和使用早教内容，推动线上早教课程行业的发展。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线上早教课程行业产业生态系统多元化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线上早教课程行业生态系统包括内容供应商、早教机构、平台、家长、政府等多个参与者。</a:t>
            </a:r>
          </a:p>
          <a:p>
            <a:r>
              <a:t>2. 每个参与者在生态系统中发挥着不同的作用，共同推动着线上早教课程行业的发展。</a:t>
            </a:r>
          </a:p>
          <a:p>
            <a:r>
              <a:t>3. 生态系统中的参与者之间相互联系和互动，形成一个完整的产业生态圈。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产业链上下游关联性与融合性特点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上游内容供应商利用人工智能、大数据等新技术，开发出更加智能、个性化的早教内容。</a:t>
            </a:r>
          </a:p>
          <a:p>
            <a:r>
              <a:t>2. 下游的早教机构和平台整合优质的早教内容，为家长提供更加全面的早教服务。</a:t>
            </a:r>
          </a:p>
          <a:p>
            <a:r>
              <a:t>3. 产业链上下游的融合创新，推动着线上早教课程行业的发展和升级。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线上早教课程行业跨界合作不断增强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线上早教课程行业与其他行业跨界合作，拓展了行业发展空间。</a:t>
            </a:r>
          </a:p>
          <a:p>
            <a:r>
              <a:t>2. 线上早教课程行业与教育行业跨界合作，开发出更加符合教育规律的早教课程。</a:t>
            </a:r>
          </a:p>
          <a:p>
            <a:r>
              <a:t>3. 线上早教课程行业与科技行业跨界合作，利用新技术提升早教课程的质量和体验。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线上早教课程行业上下游融合创新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https://d.book118.com/386231041203010102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7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线上早教课程行业产业链组成要素</vt:lpstr>
      <vt:lpstr> 线上早教课程行业产业链组成要素</vt:lpstr>
      <vt:lpstr> 线上早教课程行业产业链组成要素</vt:lpstr>
      <vt:lpstr> 行业生态系统参与者分析</vt:lpstr>
      <vt:lpstr> 行业生态系统参与者分析</vt:lpstr>
      <vt:lpstr> 行业生态系统参与者分析</vt:lpstr>
      <vt:lpstr> 产业链与生态系统的协同关系</vt:lpstr>
      <vt:lpstr> 产业链与生态系统的协同关系</vt:lpstr>
      <vt:lpstr> 产业链与生态系统的协同关系</vt:lpstr>
      <vt:lpstr> 产业链与生态系统的协同关系</vt:lpstr>
      <vt:lpstr> 产业链上下游关联性与融合性特点</vt:lpstr>
      <vt:lpstr> 产业链上下游关联性与融合性特点</vt:lpstr>
      <vt:lpstr> 产业链上下游关联性与融合性特点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2024-09-27T17:26:53.632</cp:lastPrinted>
  <dcterms:created xsi:type="dcterms:W3CDTF">2024-09-27T09:26:53Z</dcterms:created>
  <dcterms:modified xsi:type="dcterms:W3CDTF">2024-09-27T09:26:55Z</dcterms:modified>
</cp:coreProperties>
</file>