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0"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2" r:id="rId22"/>
  </p:sldIdLst>
  <p:sldSz cx="12195175"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tags" Target="tags/tag5.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8.w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12.w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13.wmf" /><Relationship Id="rId2" Type="http://schemas.openxmlformats.org/officeDocument/2006/relationships/image" Target="../media/image14.w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defRPr sz="1200" noProof="1"/>
            </a:lvl1pPr>
          </a:lstStyle>
          <a:p>
            <a:pPr>
              <a:defRPr/>
            </a:pPr>
            <a:endParaRPr 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defRPr sz="1200" noProof="1">
                <a:latin typeface="+mn-lt"/>
                <a:ea typeface="+mn-ea"/>
              </a:defRPr>
            </a:lvl1pPr>
          </a:lstStyle>
          <a:p>
            <a:pPr>
              <a:defRPr/>
            </a:pPr>
            <a:fld id="{7181868C-F533-484B-A959-4E990613D7F0}" type="datetimeFigureOut">
              <a:rPr lang="en-US"/>
              <a:pPr>
                <a:defRPr/>
              </a:pPr>
              <a:t>12/16/2022</a:t>
            </a:fld>
            <a:endParaRPr lang="en-US">
              <a:ea typeface="宋体" panose="02010600030101010101" pitchFamily="2" charset="-122"/>
            </a:endParaRPr>
          </a:p>
        </p:txBody>
      </p:sp>
      <p:sp>
        <p:nvSpPr>
          <p:cNvPr id="6148" name="幻灯片图像占位符 3"/>
          <p:cNvSpPr>
            <a:spLocks noGrp="1" noRot="1" noChangeAspect="1" noChangeArrowheads="1"/>
          </p:cNvSpPr>
          <p:nvPr>
            <p:ph type="sldImg" idx="4294967295"/>
          </p:nvPr>
        </p:nvSpPr>
        <p:spPr bwMode="auto">
          <a:xfrm>
            <a:off x="381000" y="685800"/>
            <a:ext cx="6096000" cy="3429000"/>
          </a:xfrm>
          <a:prstGeom prst="rect">
            <a:avLst/>
          </a:prstGeom>
          <a:noFill/>
          <a:ln w="12700">
            <a:solidFill>
              <a:srgbClr val="000000"/>
            </a:solidFill>
            <a:round/>
          </a:ln>
        </p:spPr>
      </p:sp>
      <p:sp>
        <p:nvSpPr>
          <p:cNvPr id="9221" name="备注占位符 4"/>
          <p:cNvSpPr>
            <a:spLocks noGrp="1" noChangeArrowheads="1"/>
          </p:cNvSpPr>
          <p:nvPr>
            <p:ph type="body" sz="quarter" idx="6"/>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noProof="0" smtClean="0"/>
              <a:t>单击此处编辑母版文本样式</a:t>
            </a:r>
          </a:p>
          <a:p>
            <a:pPr lvl="1"/>
            <a:r>
              <a:rPr lang="zh-CN" altLang="en-US" noProof="0" smtClean="0"/>
              <a:t>第二级</a:t>
            </a:r>
          </a:p>
          <a:p>
            <a:pPr lvl="2"/>
            <a:r>
              <a:rPr lang="zh-CN" altLang="en-US" noProof="0" smtClean="0"/>
              <a:t>第三级</a:t>
            </a:r>
          </a:p>
          <a:p>
            <a:pPr lvl="3"/>
            <a:r>
              <a:rPr lang="zh-CN" altLang="en-US" noProof="0" smtClean="0"/>
              <a:t>第四级</a:t>
            </a:r>
          </a:p>
          <a:p>
            <a:pPr lvl="4"/>
            <a:r>
              <a:rPr lang="zh-CN" altLang="en-US" noProof="0" smtClean="0"/>
              <a:t>第五级</a:t>
            </a:r>
            <a:endParaRPr lang="en-US" altLang="zh-CN" noProof="0" smtClean="0"/>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defRPr sz="1200" noProof="1"/>
            </a:lvl1pPr>
          </a:lstStyle>
          <a:p>
            <a:pPr>
              <a:defRPr/>
            </a:pPr>
            <a:endParaRPr 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noProof="1"/>
            </a:lvl1pPr>
          </a:lstStyle>
          <a:p>
            <a:fld id="{AE74E5C1-2C09-4CBE-A973-D659EF9EAA7A}" type="slidenum">
              <a:rPr altLang="zh-CN"/>
              <a:t>‹#›</a:t>
            </a:fld>
            <a:endParaRPr lang="zh-CN" altLang="zh-CN"/>
          </a:p>
        </p:txBody>
      </p:sp>
    </p:spTree>
    <p:extLst>
      <p:ext uri="{BB962C8B-B14F-4D97-AF65-F5344CB8AC3E}">
        <p14:creationId xmlns:p14="http://schemas.microsoft.com/office/powerpoint/2010/main" val="281471090"/>
      </p:ext>
    </p:extLst>
  </p:cSld>
  <p:clrMap bg1="lt1" tx1="dk1" bg2="lt2" tx2="dk2" accent1="accent1" accent2="accent2" accent3="accent3" accent4="accent4" accent5="accent5" accent6="accent6" hlink="hlink" folHlink="folHlink"/>
  <p:notesStyle>
    <a:lvl1pPr algn="l" rtl="0" eaLnBrk="0" fontAlgn="base" hangingPunct="0">
      <a:spcBef>
        <a:spcPct val="0"/>
      </a:spcBef>
      <a:spcAft>
        <a:spcPct val="0"/>
      </a:spcAft>
      <a:defRPr sz="1200" kern="1200">
        <a:solidFill>
          <a:schemeClr val="tx1"/>
        </a:solidFill>
        <a:latin typeface="+mn-lt"/>
        <a:ea typeface="+mn-ea"/>
        <a:cs typeface="+mn-cs"/>
      </a:defRPr>
    </a:lvl1pPr>
    <a:lvl2pPr marL="457200" algn="l" rtl="0" eaLnBrk="0" fontAlgn="base" hangingPunct="0">
      <a:spcBef>
        <a:spcPct val="0"/>
      </a:spcBef>
      <a:spcAft>
        <a:spcPct val="0"/>
      </a:spcAft>
      <a:defRPr sz="1200" kern="1200">
        <a:solidFill>
          <a:schemeClr val="tx1"/>
        </a:solidFill>
        <a:latin typeface="+mn-lt"/>
        <a:ea typeface="+mn-ea"/>
        <a:cs typeface="+mn-cs"/>
      </a:defRPr>
    </a:lvl2pPr>
    <a:lvl3pPr marL="914400" algn="l" rtl="0" eaLnBrk="0" fontAlgn="base" hangingPunct="0">
      <a:spcBef>
        <a:spcPct val="0"/>
      </a:spcBef>
      <a:spcAft>
        <a:spcPct val="0"/>
      </a:spcAft>
      <a:defRPr sz="1200" kern="1200">
        <a:solidFill>
          <a:schemeClr val="tx1"/>
        </a:solidFill>
        <a:latin typeface="+mn-lt"/>
        <a:ea typeface="+mn-ea"/>
        <a:cs typeface="+mn-cs"/>
      </a:defRPr>
    </a:lvl3pPr>
    <a:lvl4pPr marL="1371600" algn="l" rtl="0" eaLnBrk="0" fontAlgn="base" hangingPunct="0">
      <a:spcBef>
        <a:spcPct val="0"/>
      </a:spcBef>
      <a:spcAft>
        <a:spcPct val="0"/>
      </a:spcAft>
      <a:defRPr sz="1200" kern="1200">
        <a:solidFill>
          <a:schemeClr val="tx1"/>
        </a:solidFill>
        <a:latin typeface="+mn-lt"/>
        <a:ea typeface="+mn-ea"/>
        <a:cs typeface="+mn-cs"/>
      </a:defRPr>
    </a:lvl4pPr>
    <a:lvl5pPr marL="1828800" algn="l" rtl="0" eaLnBrk="0" fontAlgn="base" hangingPunct="0">
      <a:spcBef>
        <a:spcPct val="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218" name="幻灯片图像占位符 1"/>
          <p:cNvSpPr>
            <a:spLocks noGrp="1" noRot="1" noChangeAspect="1" noChangeArrowheads="1" noTextEdit="1"/>
          </p:cNvSpPr>
          <p:nvPr>
            <p:ph type="sldImg" idx="4294967295"/>
          </p:nvPr>
        </p:nvSpPr>
        <p:spPr>
          <a:ln>
            <a:miter lim="800000"/>
          </a:ln>
        </p:spPr>
      </p:sp>
      <p:sp>
        <p:nvSpPr>
          <p:cNvPr id="9219" name="文本占位符 2"/>
          <p:cNvSpPr>
            <a:spLocks noGrp="1" noChangeArrowheads="1"/>
          </p:cNvSpPr>
          <p:nvPr>
            <p:ph type="body" idx="1"/>
          </p:nvPr>
        </p:nvSpPr>
        <p:spPr/>
        <p:txBody>
          <a:bodyPr/>
          <a:lstStyle/>
          <a:p>
            <a:pPr eaLnBrk="1" hangingPunct="1"/>
            <a:endParaRPr lang="zh-CN" altLang="en-US" smtClean="0"/>
          </a:p>
        </p:txBody>
      </p:sp>
    </p:spTree>
    <p:extLst>
      <p:ext uri="{BB962C8B-B14F-4D97-AF65-F5344CB8AC3E}">
        <p14:creationId xmlns:p14="http://schemas.microsoft.com/office/powerpoint/2010/main" val="1475505646"/>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EA7D7F-E35B-4603-9605-E718BAF103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288DD3-9384-405E-886D-AA6193D51C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FCF4FE-E87F-42FA-87FD-5C5B83FE46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9A8CA3-5305-46BB-B24F-DA9B75268A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A3858E0-F451-457B-BBBB-5A4D808CD9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B878849-4E33-4321-A701-79069221BA5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8F5605-EFE0-4928-B722-D6B138043A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FD56B0-377B-4D37-AC1E-A3FC26C71E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8D52CB-BDF8-482D-ACFD-3ED07BD690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06143F-F463-43A3-AB5A-C9BF480F18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288129-B4B1-4C90-9F1E-1FA8F0E14F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首页">
    <p:bg bwMode="auto">
      <p:bgPr>
        <a:solidFill>
          <a:srgbClr val="404040"/>
        </a:solidFill>
        <a:effectLst/>
      </p:bgPr>
    </p:bg>
    <p:spTree>
      <p:nvGrpSpPr>
        <p:cNvPr id="1" name=""/>
        <p:cNvGrpSpPr/>
        <p:nvPr/>
      </p:nvGrpSpPr>
      <p:grpSpPr>
        <a:xfrm>
          <a:off x="0" y="0"/>
          <a:ext cx="0" cy="0"/>
        </a:xfrm>
      </p:grpSpPr>
      <p:sp>
        <p:nvSpPr>
          <p:cNvPr id="2" name="矩形 1"/>
          <p:cNvSpPr/>
          <p:nvPr userDrawn="1"/>
        </p:nvSpPr>
        <p:spPr>
          <a:xfrm>
            <a:off x="0" y="4286250"/>
            <a:ext cx="12185650" cy="257175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eaLnBrk="1" fontAlgn="auto" hangingPunct="1">
              <a:defRPr/>
            </a:pPr>
            <a:endParaRPr lang="zh-CN" altLang="en-US" noProof="1"/>
          </a:p>
        </p:txBody>
      </p:sp>
    </p:spTree>
  </p:cSld>
  <p:clrMapOvr>
    <a:masterClrMapping/>
  </p:clrMapOvr>
  <p:transition spd="slow"/>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页">
    <p:spTree>
      <p:nvGrpSpPr>
        <p:cNvPr id="1" name=""/>
        <p:cNvGrpSpPr/>
        <p:nvPr/>
      </p:nvGrpSpPr>
      <p:grpSpPr>
        <a:xfrm>
          <a:off x="0" y="0"/>
          <a:ext cx="0" cy="0"/>
        </a:xfrm>
      </p:grpSpPr>
      <p:sp>
        <p:nvSpPr>
          <p:cNvPr id="2" name="TextBox 15"/>
          <p:cNvSpPr txBox="1">
            <a:spLocks noChangeArrowheads="1"/>
          </p:cNvSpPr>
          <p:nvPr userDrawn="1"/>
        </p:nvSpPr>
        <p:spPr bwMode="auto">
          <a:xfrm>
            <a:off x="11091863" y="6330950"/>
            <a:ext cx="982662"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en-US" altLang="zh-CN" sz="1600">
                <a:solidFill>
                  <a:schemeClr val="bg1"/>
                </a:solidFill>
              </a:rPr>
              <a:t>—  </a:t>
            </a:r>
            <a:fld id="{4BB9227E-8818-4A58-8144-48328B571D62}" type="slidenum">
              <a:rPr lang="zh-CN" altLang="en-US" sz="1600">
                <a:solidFill>
                  <a:schemeClr val="bg1"/>
                </a:solidFill>
              </a:rPr>
              <a:pPr eaLnBrk="1" hangingPunct="1"/>
              <a:t>‹#›</a:t>
            </a:fld>
            <a:r>
              <a:rPr lang="zh-CN" altLang="en-US" sz="1600">
                <a:solidFill>
                  <a:schemeClr val="bg1"/>
                </a:solidFill>
              </a:rPr>
              <a:t> </a:t>
            </a:r>
            <a:r>
              <a:rPr lang="en-US" altLang="zh-CN" sz="1600">
                <a:solidFill>
                  <a:schemeClr val="bg1"/>
                </a:solidFill>
              </a:rPr>
              <a:t>—</a:t>
            </a:r>
            <a:r>
              <a:rPr lang="zh-CN" altLang="en-US" sz="1600">
                <a:solidFill>
                  <a:schemeClr val="bg1"/>
                </a:solidFill>
              </a:rPr>
              <a:t> </a:t>
            </a:r>
            <a:endParaRPr lang="zh-CN" altLang="en-US" sz="1600">
              <a:solidFill>
                <a:schemeClr val="bg1"/>
              </a:solidFill>
              <a:latin typeface="微软雅黑" pitchFamily="34" charset="-122"/>
              <a:ea typeface="微软雅黑" pitchFamily="34" charset="-122"/>
            </a:endParaRPr>
          </a:p>
        </p:txBody>
      </p:sp>
    </p:spTree>
  </p:cSld>
  <p:clrMapOvr>
    <a:masterClrMapping/>
  </p:clrMapOvr>
  <p:transition spd="slow"/>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第一章">
    <p:bg>
      <p:bgPr>
        <a:blipFill dpi="0" rotWithShape="1">
          <a:blip r:embed="rId1">
            <a:lum/>
          </a:blip>
          <a:stretch>
            <a:fillRect t="-39000" b="-39000"/>
          </a:stretch>
        </a:blipFill>
        <a:effectLst/>
      </p:bgPr>
    </p:bg>
    <p:spTree>
      <p:nvGrpSpPr>
        <p:cNvPr id="1" name=""/>
        <p:cNvGrpSpPr/>
        <p:nvPr/>
      </p:nvGrpSpPr>
      <p:grpSpPr>
        <a:xfrm>
          <a:off x="0" y="0"/>
          <a:ext cx="0" cy="0"/>
        </a:xfrm>
      </p:grpSpPr>
      <p:sp>
        <p:nvSpPr>
          <p:cNvPr id="2" name="Rectangle 10"/>
          <p:cNvSpPr>
            <a:spLocks noChangeArrowheads="1"/>
          </p:cNvSpPr>
          <p:nvPr userDrawn="1"/>
        </p:nvSpPr>
        <p:spPr bwMode="auto">
          <a:xfrm>
            <a:off x="1646238" y="1679575"/>
            <a:ext cx="4810125" cy="4321175"/>
          </a:xfrm>
          <a:prstGeom prst="rect">
            <a:avLst/>
          </a:prstGeom>
          <a:solidFill>
            <a:srgbClr val="FFFFFF"/>
          </a:solidFill>
          <a:ln w="19050">
            <a:solidFill>
              <a:srgbClr val="EAEAEA"/>
            </a:solidFill>
            <a:miter lim="800000"/>
          </a:ln>
          <a:effectLst>
            <a:outerShdw dist="53882" dir="2700000" algn="ctr" rotWithShape="0">
              <a:srgbClr val="4D4D4D">
                <a:alpha val="50000"/>
              </a:srgbClr>
            </a:outerShdw>
          </a:effectLst>
        </p:spPr>
        <p:txBody>
          <a:bodyPr lIns="108000" tIns="108000" rIns="144000" bIns="72000"/>
          <a:lstStyle>
            <a:defPPr>
              <a:defRPr lang="zh-CN"/>
            </a:defPPr>
            <a:lvl1pPr marL="190500" indent="-1905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9pPr>
          </a:lstStyle>
          <a:p>
            <a:pPr eaLnBrk="1" hangingPunct="1">
              <a:spcBef>
                <a:spcPct val="40000"/>
              </a:spcBef>
              <a:buClr>
                <a:schemeClr val="accent1"/>
              </a:buClr>
              <a:buFont typeface="Wingdings" panose="05000000000000000000" pitchFamily="2" charset="2"/>
              <a:buChar char="§"/>
              <a:defRPr/>
            </a:pPr>
            <a:endParaRPr lang="en-US" altLang="zh-CN" smtClean="0"/>
          </a:p>
        </p:txBody>
      </p:sp>
      <p:sp>
        <p:nvSpPr>
          <p:cNvPr id="3" name="Rectangle 10"/>
          <p:cNvSpPr>
            <a:spLocks noChangeArrowheads="1"/>
          </p:cNvSpPr>
          <p:nvPr userDrawn="1"/>
        </p:nvSpPr>
        <p:spPr bwMode="auto">
          <a:xfrm>
            <a:off x="7002463" y="1679575"/>
            <a:ext cx="4810125" cy="4321175"/>
          </a:xfrm>
          <a:prstGeom prst="rect">
            <a:avLst/>
          </a:prstGeom>
          <a:solidFill>
            <a:srgbClr val="FFFFFF"/>
          </a:solidFill>
          <a:ln w="19050">
            <a:solidFill>
              <a:srgbClr val="EAEAEA"/>
            </a:solidFill>
            <a:miter lim="800000"/>
          </a:ln>
          <a:effectLst>
            <a:outerShdw dist="53882" dir="2700000" algn="ctr" rotWithShape="0">
              <a:srgbClr val="4D4D4D">
                <a:alpha val="50000"/>
              </a:srgbClr>
            </a:outerShdw>
          </a:effectLst>
        </p:spPr>
        <p:txBody>
          <a:bodyPr lIns="108000" tIns="108000" rIns="144000" bIns="72000"/>
          <a:lstStyle>
            <a:defPPr>
              <a:defRPr lang="zh-CN"/>
            </a:defPPr>
            <a:lvl1pPr marL="190500" indent="-1905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9pPr>
          </a:lstStyle>
          <a:p>
            <a:pPr eaLnBrk="1" hangingPunct="1">
              <a:spcBef>
                <a:spcPct val="40000"/>
              </a:spcBef>
              <a:buClr>
                <a:schemeClr val="accent1"/>
              </a:buClr>
              <a:buFont typeface="Wingdings" panose="05000000000000000000" pitchFamily="2" charset="2"/>
              <a:buChar char="§"/>
              <a:defRPr/>
            </a:pPr>
            <a:endParaRPr lang="en-US" altLang="zh-CN" smtClean="0"/>
          </a:p>
        </p:txBody>
      </p:sp>
      <p:sp>
        <p:nvSpPr>
          <p:cNvPr id="4" name="矩形 3"/>
          <p:cNvSpPr/>
          <p:nvPr userDrawn="1"/>
        </p:nvSpPr>
        <p:spPr>
          <a:xfrm>
            <a:off x="454025" y="0"/>
            <a:ext cx="785813" cy="3929063"/>
          </a:xfrm>
          <a:prstGeom prst="rect">
            <a:avLst/>
          </a:prstGeom>
          <a:solidFill>
            <a:srgbClr val="7FBA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eaLnBrk="1" fontAlgn="auto" hangingPunct="1">
              <a:defRPr/>
            </a:pPr>
            <a:endParaRPr lang="zh-CN" altLang="en-US" noProof="1"/>
          </a:p>
        </p:txBody>
      </p:sp>
    </p:spTree>
  </p:cSld>
  <p:clrMapOvr>
    <a:masterClrMapping/>
  </p:clrMapOvr>
  <p:transition spd="slow"/>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grpSp>
        <p:nvGrpSpPr>
          <p:cNvPr id="2" name="组合 5"/>
          <p:cNvGrpSpPr/>
          <p:nvPr userDrawn="1"/>
        </p:nvGrpSpPr>
        <p:grpSpPr>
          <a:xfrm>
            <a:off x="-22225" y="0"/>
            <a:ext cx="12239625" cy="835025"/>
            <a:chOff x="-36" y="0"/>
            <a:chExt cx="19276" cy="1422"/>
          </a:xfrm>
        </p:grpSpPr>
        <p:sp>
          <p:nvSpPr>
            <p:cNvPr id="3" name="矩形 2"/>
            <p:cNvSpPr/>
            <p:nvPr userDrawn="1"/>
          </p:nvSpPr>
          <p:spPr>
            <a:xfrm>
              <a:off x="-36" y="0"/>
              <a:ext cx="19276" cy="1422"/>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eaLnBrk="1" fontAlgn="auto" hangingPunct="1">
                <a:defRPr/>
              </a:pPr>
              <a:endParaRPr lang="zh-CN" altLang="en-US" noProof="1"/>
            </a:p>
          </p:txBody>
        </p:sp>
        <p:sp>
          <p:nvSpPr>
            <p:cNvPr id="4" name="矩形 3"/>
            <p:cNvSpPr/>
            <p:nvPr userDrawn="1"/>
          </p:nvSpPr>
          <p:spPr>
            <a:xfrm>
              <a:off x="532" y="0"/>
              <a:ext cx="680" cy="1422"/>
            </a:xfrm>
            <a:prstGeom prst="rect">
              <a:avLst/>
            </a:prstGeom>
            <a:solidFill>
              <a:srgbClr val="7FBA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eaLnBrk="1" fontAlgn="auto" hangingPunct="1">
                <a:defRPr/>
              </a:pPr>
              <a:endParaRPr lang="zh-CN" altLang="en-US" noProof="1"/>
            </a:p>
          </p:txBody>
        </p:sp>
        <p:sp>
          <p:nvSpPr>
            <p:cNvPr id="5" name="矩形 4"/>
            <p:cNvSpPr/>
            <p:nvPr userDrawn="1"/>
          </p:nvSpPr>
          <p:spPr>
            <a:xfrm>
              <a:off x="1414" y="0"/>
              <a:ext cx="400" cy="1422"/>
            </a:xfrm>
            <a:prstGeom prst="rect">
              <a:avLst/>
            </a:prstGeom>
            <a:solidFill>
              <a:srgbClr val="7FBA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eaLnBrk="1" fontAlgn="auto" hangingPunct="1">
                <a:defRPr/>
              </a:pPr>
              <a:endParaRPr lang="zh-CN" altLang="en-US" noProof="1"/>
            </a:p>
          </p:txBody>
        </p:sp>
      </p:grpSp>
      <p:grpSp>
        <p:nvGrpSpPr>
          <p:cNvPr id="6" name="组合 7"/>
          <p:cNvGrpSpPr/>
          <p:nvPr userDrawn="1"/>
        </p:nvGrpSpPr>
        <p:grpSpPr>
          <a:xfrm>
            <a:off x="433388" y="1044575"/>
            <a:ext cx="719137" cy="431800"/>
            <a:chOff x="4500" y="2225"/>
            <a:chExt cx="1133" cy="680"/>
          </a:xfrm>
        </p:grpSpPr>
        <p:sp>
          <p:nvSpPr>
            <p:cNvPr id="7" name="燕尾形箭头"/>
            <p:cNvSpPr/>
            <p:nvPr userDrawn="1"/>
          </p:nvSpPr>
          <p:spPr>
            <a:xfrm>
              <a:off x="4500" y="2225"/>
              <a:ext cx="680" cy="680"/>
            </a:xfrm>
            <a:prstGeom prst="chevron">
              <a:avLst/>
            </a:prstGeom>
            <a:solidFill>
              <a:srgbClr val="7FBA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threePt" dir="t"/>
              </a:scene3d>
            </a:bodyP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eaLnBrk="1" fontAlgn="auto" hangingPunct="1">
                <a:spcBef>
                  <a:spcPct val="0"/>
                </a:spcBef>
                <a:spcAft>
                  <a:spcPct val="0"/>
                </a:spcAft>
                <a:defRPr/>
              </a:pPr>
              <a:endParaRPr lang="zh-CN" altLang="en-US" noProof="1">
                <a:solidFill>
                  <a:srgbClr val="FFFFFF"/>
                </a:solidFill>
              </a:endParaRPr>
            </a:p>
          </p:txBody>
        </p:sp>
        <p:sp>
          <p:nvSpPr>
            <p:cNvPr id="8" name="燕尾形箭头"/>
            <p:cNvSpPr/>
            <p:nvPr userDrawn="1"/>
          </p:nvSpPr>
          <p:spPr>
            <a:xfrm>
              <a:off x="4953" y="2225"/>
              <a:ext cx="680" cy="680"/>
            </a:xfrm>
            <a:prstGeom prst="chevron">
              <a:avLst/>
            </a:prstGeom>
            <a:solidFill>
              <a:srgbClr val="7FBA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threePt" dir="t"/>
              </a:scene3d>
            </a:bodyPr>
            <a:lstStyle>
              <a:defPPr>
                <a:defRPr lang="zh-CN"/>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eaLnBrk="1" fontAlgn="auto" hangingPunct="1">
                <a:spcBef>
                  <a:spcPct val="0"/>
                </a:spcBef>
                <a:spcAft>
                  <a:spcPct val="0"/>
                </a:spcAft>
                <a:defRPr/>
              </a:pPr>
              <a:endParaRPr lang="zh-CN" altLang="en-US" noProof="1">
                <a:solidFill>
                  <a:srgbClr val="FFFFFF"/>
                </a:solidFill>
              </a:endParaRPr>
            </a:p>
          </p:txBody>
        </p:sp>
      </p:grpSp>
      <p:sp>
        <p:nvSpPr>
          <p:cNvPr id="9" name="TextBox 15"/>
          <p:cNvSpPr txBox="1">
            <a:spLocks noChangeArrowheads="1"/>
          </p:cNvSpPr>
          <p:nvPr userDrawn="1"/>
        </p:nvSpPr>
        <p:spPr bwMode="auto">
          <a:xfrm>
            <a:off x="11091863" y="6330950"/>
            <a:ext cx="982662"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en-US" altLang="zh-CN" sz="1600">
                <a:solidFill>
                  <a:srgbClr val="7FBA00"/>
                </a:solidFill>
              </a:rPr>
              <a:t>—  </a:t>
            </a:r>
            <a:fld id="{79994350-E769-4853-89FB-09EF48E36690}" type="slidenum">
              <a:rPr lang="zh-CN" altLang="en-US" sz="1600">
                <a:solidFill>
                  <a:srgbClr val="7FBA00"/>
                </a:solidFill>
              </a:rPr>
              <a:pPr eaLnBrk="1" hangingPunct="1"/>
              <a:t>‹#›</a:t>
            </a:fld>
            <a:r>
              <a:rPr lang="zh-CN" altLang="en-US" sz="1600">
                <a:solidFill>
                  <a:srgbClr val="7FBA00"/>
                </a:solidFill>
              </a:rPr>
              <a:t> </a:t>
            </a:r>
            <a:r>
              <a:rPr lang="en-US" altLang="zh-CN" sz="1600">
                <a:solidFill>
                  <a:srgbClr val="7FBA00"/>
                </a:solidFill>
              </a:rPr>
              <a:t>—</a:t>
            </a:r>
            <a:r>
              <a:rPr lang="zh-CN" altLang="en-US" sz="1600">
                <a:solidFill>
                  <a:srgbClr val="7FBA00"/>
                </a:solidFill>
              </a:rPr>
              <a:t> </a:t>
            </a:r>
            <a:endParaRPr lang="zh-CN" altLang="en-US" sz="1600">
              <a:solidFill>
                <a:srgbClr val="7FBA00"/>
              </a:solidFill>
              <a:latin typeface="微软雅黑" pitchFamily="34" charset="-122"/>
              <a:ea typeface="微软雅黑" pitchFamily="34" charset="-122"/>
            </a:endParaRPr>
          </a:p>
        </p:txBody>
      </p:sp>
    </p:spTree>
  </p:cSld>
  <p:clrMapOvr>
    <a:masterClrMapping/>
  </p:clrMapOvr>
  <p:transition spd="slow"/>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两栏内容">
    <p:bg>
      <p:bgPr>
        <a:blipFill dpi="0" rotWithShape="1">
          <a:blip r:embed="rId1">
            <a:lum/>
          </a:blip>
          <a:stretch>
            <a:fillRect t="-39000" b="-39000"/>
          </a:stretch>
        </a:blipFill>
        <a:effectLst/>
      </p:bgPr>
    </p:bg>
    <p:spTree>
      <p:nvGrpSpPr>
        <p:cNvPr id="1" name=""/>
        <p:cNvGrpSpPr/>
        <p:nvPr/>
      </p:nvGrpSpPr>
      <p:grpSpPr>
        <a:xfrm>
          <a:off x="0" y="0"/>
          <a:ext cx="0" cy="0"/>
        </a:xfrm>
      </p:grpSpPr>
      <p:sp>
        <p:nvSpPr>
          <p:cNvPr id="2" name="TextBox 15"/>
          <p:cNvSpPr txBox="1">
            <a:spLocks noChangeArrowheads="1"/>
          </p:cNvSpPr>
          <p:nvPr userDrawn="1"/>
        </p:nvSpPr>
        <p:spPr bwMode="auto">
          <a:xfrm>
            <a:off x="11091863" y="6330950"/>
            <a:ext cx="982662"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en-US" altLang="zh-CN" sz="1600">
                <a:solidFill>
                  <a:srgbClr val="BFBFBF"/>
                </a:solidFill>
              </a:rPr>
              <a:t>—  </a:t>
            </a:r>
            <a:fld id="{6D3116B3-7559-49CF-AEB8-2769534D1A01}" type="slidenum">
              <a:rPr lang="zh-CN" altLang="en-US" sz="1600">
                <a:solidFill>
                  <a:srgbClr val="BFBFBF"/>
                </a:solidFill>
              </a:rPr>
              <a:pPr eaLnBrk="1" hangingPunct="1"/>
              <a:t>‹#›</a:t>
            </a:fld>
            <a:r>
              <a:rPr lang="zh-CN" altLang="en-US" sz="1600">
                <a:solidFill>
                  <a:srgbClr val="BFBFBF"/>
                </a:solidFill>
              </a:rPr>
              <a:t> </a:t>
            </a:r>
            <a:r>
              <a:rPr lang="en-US" altLang="zh-CN" sz="1600">
                <a:solidFill>
                  <a:srgbClr val="BFBFBF"/>
                </a:solidFill>
              </a:rPr>
              <a:t>—</a:t>
            </a:r>
            <a:r>
              <a:rPr lang="zh-CN" altLang="en-US" sz="1600">
                <a:solidFill>
                  <a:srgbClr val="BFBFBF"/>
                </a:solidFill>
              </a:rPr>
              <a:t> </a:t>
            </a:r>
            <a:endParaRPr lang="zh-CN" altLang="en-US" sz="1600">
              <a:solidFill>
                <a:srgbClr val="BFBFBF"/>
              </a:solidFill>
              <a:latin typeface="微软雅黑" pitchFamily="34" charset="-122"/>
              <a:ea typeface="微软雅黑" pitchFamily="34" charset="-122"/>
            </a:endParaRPr>
          </a:p>
        </p:txBody>
      </p:sp>
      <p:sp>
        <p:nvSpPr>
          <p:cNvPr id="3" name="矩形 2"/>
          <p:cNvSpPr/>
          <p:nvPr userDrawn="1"/>
        </p:nvSpPr>
        <p:spPr>
          <a:xfrm>
            <a:off x="454025" y="0"/>
            <a:ext cx="857250" cy="3929063"/>
          </a:xfrm>
          <a:prstGeom prst="rect">
            <a:avLst/>
          </a:prstGeom>
          <a:solidFill>
            <a:srgbClr val="7FBA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eaLnBrk="1" fontAlgn="auto" hangingPunct="1">
              <a:defRPr/>
            </a:pPr>
            <a:endParaRPr lang="zh-CN" altLang="en-US" noProof="1"/>
          </a:p>
        </p:txBody>
      </p:sp>
    </p:spTree>
  </p:cSld>
  <p:clrMapOvr>
    <a:masterClrMapping/>
  </p:clrMapOvr>
  <p:transition spd="slow"/>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nvGrpSpPr>
      <p:grpSpPr>
        <a:xfrm>
          <a:off x="0" y="0"/>
          <a:ext cx="0" cy="0"/>
        </a:xfrm>
      </p:grpSpPr>
    </p:spTree>
  </p:cSld>
  <p:clrMapOvr>
    <a:masterClrMapping/>
  </p:clrMapOvr>
  <p:transition spd="slow"/>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比较">
    <p:spTree>
      <p:nvGrpSpPr>
        <p:cNvPr id="1" name=""/>
        <p:cNvGrpSpPr/>
        <p:nvPr/>
      </p:nvGrpSpPr>
      <p:grpSpPr>
        <a:xfrm>
          <a:off x="0" y="0"/>
          <a:ext cx="0" cy="0"/>
        </a:xfrm>
      </p:grpSpPr>
    </p:spTree>
  </p:cSld>
  <p:clrMapOvr>
    <a:masterClrMapping/>
  </p:clrMapOvr>
  <p:transition spd="slow"/>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标题">
    <p:spTree>
      <p:nvGrpSpPr>
        <p:cNvPr id="1" name=""/>
        <p:cNvGrpSpPr/>
        <p:nvPr/>
      </p:nvGrpSpPr>
      <p:grpSpPr>
        <a:xfrm>
          <a:off x="0" y="0"/>
          <a:ext cx="0" cy="0"/>
        </a:xfrm>
      </p:grpSpPr>
    </p:spTree>
  </p:cSld>
  <p:clrMapOvr>
    <a:masterClrMapping/>
  </p:clrMapOvr>
  <p:transition spd="slow"/>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Tree>
  </p:cSld>
  <p:clrMapOvr>
    <a:masterClrMapping/>
  </p:clrMapOvr>
  <p:transition spd="slow"/>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尾页">
    <p:bg>
      <p:bgPr>
        <a:gradFill>
          <a:gsLst>
            <a:gs pos="0">
              <a:srgbClr val="7C7C7C"/>
            </a:gs>
            <a:gs pos="100000">
              <a:schemeClr val="tx1">
                <a:lumMod val="95000"/>
                <a:lumOff val="5000"/>
              </a:schemeClr>
            </a:gs>
          </a:gsLst>
          <a:path path="circle">
            <a:fillToRect l="50000" t="50000" r="50000" b="50000"/>
          </a:path>
        </a:gradFill>
        <a:effectLst/>
      </p:bgPr>
    </p:bg>
    <p:spTree>
      <p:nvGrpSpPr>
        <p:cNvPr id="1" name=""/>
        <p:cNvGrpSpPr/>
        <p:nvPr/>
      </p:nvGrpSpPr>
      <p:grpSpPr>
        <a:xfrm>
          <a:off x="0" y="0"/>
          <a:ext cx="0" cy="0"/>
        </a:xfrm>
      </p:grpSpPr>
    </p:spTree>
  </p:cSld>
  <p:clrMapOvr>
    <a:masterClrMapping/>
  </p:clrMapOvr>
  <p:transition spd="slow"/>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备份">
    <p:spTree>
      <p:nvGrpSpPr>
        <p:cNvPr id="1" name=""/>
        <p:cNvGrpSpPr/>
        <p:nvPr/>
      </p:nvGrpSpPr>
      <p:grpSpPr>
        <a:xfrm>
          <a:off x="0" y="0"/>
          <a:ext cx="0" cy="0"/>
        </a:xfrm>
      </p:grpSpPr>
    </p:spTree>
  </p:cSld>
  <p:clrMapOvr>
    <a:masterClrMapping/>
  </p:clrMapOvr>
  <p:transition spd="slow">
    <p:push dir="u"/>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垂直排列标题与文本">
    <p:spTree>
      <p:nvGrpSpPr>
        <p:cNvPr id="1" name=""/>
        <p:cNvGrpSpPr/>
        <p:nvPr/>
      </p:nvGrpSpPr>
      <p:grpSpPr>
        <a:xfrm>
          <a:off x="0" y="0"/>
          <a:ext cx="0" cy="0"/>
        </a:xfrm>
      </p:grpSpPr>
    </p:spTree>
  </p:cSld>
  <p:clrMapOvr>
    <a:masterClrMapping/>
  </p:clrMapOvr>
  <p:transition spd="slow"/>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4_空白">
    <p:spTree>
      <p:nvGrpSpPr>
        <p:cNvPr id="1" name=""/>
        <p:cNvGrpSpPr/>
        <p:nvPr/>
      </p:nvGrpSpPr>
      <p:grpSpPr>
        <a:xfrm>
          <a:off x="0" y="0"/>
          <a:ext cx="0" cy="0"/>
        </a:xfrm>
      </p:grpSpPr>
    </p:spTree>
  </p:cSld>
  <p:clrMapOvr>
    <a:masterClrMapping/>
  </p:clrMapOvr>
  <p:transition spd="med">
    <p:fade/>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auto">
      <p:bgPr>
        <a:solidFill>
          <a:schemeClr val="bg1"/>
        </a:solid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Lst>
  <p:transition spd="slow"/>
  <p:timing/>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defRPr>
      </a:lvl2pPr>
      <a:lvl3pPr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defRPr>
      </a:lvl3pPr>
      <a:lvl4pPr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defRPr>
      </a:lvl4pPr>
      <a:lvl5pPr algn="ctr" rtl="0" eaLnBrk="0" fontAlgn="base" hangingPunct="0">
        <a:spcBef>
          <a:spcPct val="0"/>
        </a:spcBef>
        <a:spcAft>
          <a:spcPct val="0"/>
        </a:spcAft>
        <a:defRPr sz="4400">
          <a:solidFill>
            <a:schemeClr val="tx1"/>
          </a:solidFill>
          <a:latin typeface="Calibri" panose="020f0502020204030204" pitchFamily="34" charset="0"/>
          <a:ea typeface="宋体" panose="02010600030101010101" pitchFamily="2" charset="-122"/>
        </a:defRPr>
      </a:lvl5pPr>
      <a:lvl6pPr marL="4572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6pPr>
      <a:lvl7pPr marL="9144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7pPr>
      <a:lvl8pPr marL="13716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8pPr>
      <a:lvl9pPr marL="1828800" algn="ctr" rtl="0" fontAlgn="base">
        <a:spcBef>
          <a:spcPct val="0"/>
        </a:spcBef>
        <a:spcAft>
          <a:spcPct val="0"/>
        </a:spcAft>
        <a:defRPr sz="4400">
          <a:solidFill>
            <a:schemeClr val="tx1"/>
          </a:solidFill>
          <a:latin typeface="Calibri" panose="020f0502020204030204" pitchFamily="34" charset="0"/>
          <a:ea typeface="宋体" panose="02010600030101010101" pitchFamily="2" charset="-122"/>
        </a:defRPr>
      </a:lvl9pPr>
    </p:titleStyle>
    <p:bodyStyle>
      <a:lvl1pPr marL="342900" indent="-342900" algn="l" rtl="0" eaLnBrk="0" fontAlgn="base" hangingPunct="0">
        <a:spcBef>
          <a:spcPct val="20000"/>
        </a:spcBef>
        <a:spcAft>
          <a:spcPct val="0"/>
        </a:spcAft>
        <a:buFont typeface="Arial"/>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openxmlformats.org/officeDocument/2006/relationships/image" Target="../media/image2.jpe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oleObject" Target="../embeddings/oleObject1.bin" TargetMode="Internal" /><Relationship Id="rId3" Type="http://schemas.openxmlformats.org/officeDocument/2006/relationships/image" Target="../media/image8.wmf"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11.png" /><Relationship Id="rId7" Type="http://schemas.openxmlformats.org/officeDocument/2006/relationships/vmlDrawing" Target="../drawings/vmlDrawing1.v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oleObject" Target="../embeddings/oleObject2.bin" TargetMode="Internal" /><Relationship Id="rId3" Type="http://schemas.openxmlformats.org/officeDocument/2006/relationships/image" Target="../media/image12.wmf" /><Relationship Id="rId4" Type="http://schemas.openxmlformats.org/officeDocument/2006/relationships/vmlDrawing" Target="../drawings/vmlDrawing2.v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oleObject" Target="../embeddings/oleObject3.bin" TargetMode="Internal" /><Relationship Id="rId3" Type="http://schemas.openxmlformats.org/officeDocument/2006/relationships/image" Target="../media/image13.wmf" /><Relationship Id="rId4" Type="http://schemas.openxmlformats.org/officeDocument/2006/relationships/oleObject" Target="../embeddings/oleObject4.bin" TargetMode="Internal" /><Relationship Id="rId5" Type="http://schemas.openxmlformats.org/officeDocument/2006/relationships/image" Target="../media/image14.wmf" /><Relationship Id="rId6" Type="http://schemas.openxmlformats.org/officeDocument/2006/relationships/vmlDrawing" Target="../drawings/vmlDrawing3.v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5.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6231133224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026" name="Picture 2" descr="C:\Users\Administrator\Desktop\4.jpg"/>
          <p:cNvPicPr>
            <a:picLocks noChangeAspect="1" noChangeArrowheads="1"/>
          </p:cNvPicPr>
          <p:nvPr/>
        </p:nvPicPr>
        <p:blipFill>
          <a:blip r:embed="rId3">
            <a:duotone>
              <a:schemeClr val="accent1">
                <a:shade val="45000"/>
                <a:satMod val="135000"/>
              </a:schemeClr>
              <a:prstClr val="white"/>
            </a:duotone>
          </a:blip>
          <a:stretch>
            <a:fillRect/>
          </a:stretch>
        </p:blipFill>
        <p:spPr bwMode="auto">
          <a:xfrm>
            <a:off x="-1" y="0"/>
            <a:ext cx="12195175" cy="6858000"/>
          </a:xfrm>
          <a:prstGeom prst="rect">
            <a:avLst/>
          </a:prstGeom>
          <a:noFill/>
        </p:spPr>
      </p:pic>
      <p:sp>
        <p:nvSpPr>
          <p:cNvPr id="2" name="文本框 1"/>
          <p:cNvSpPr txBox="1"/>
          <p:nvPr/>
        </p:nvSpPr>
        <p:spPr>
          <a:xfrm>
            <a:off x="0" y="2636934"/>
            <a:ext cx="6552546" cy="1138773"/>
          </a:xfrm>
          <a:prstGeom prst="rect">
            <a:avLst/>
          </a:prstGeom>
          <a:solidFill>
            <a:schemeClr val="bg2">
              <a:lumMod val="75000"/>
              <a:alpha val="71000"/>
            </a:schemeClr>
          </a:solidFill>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eaLnBrk="1" fontAlgn="auto" hangingPunct="1">
              <a:defRPr/>
            </a:pPr>
            <a:r>
              <a:rPr lang="zh-CN" altLang="en-US" sz="6800" b="1" noProof="1">
                <a:solidFill>
                  <a:srgbClr val="0070C0"/>
                </a:solidFill>
                <a:effectLst>
                  <a:reflection blurRad="6350" stA="28000" endPos="25000" dist="60007" dir="5400000" sy="-100000" algn="bl" rotWithShape="0"/>
                </a:effectLst>
                <a:latin typeface="微软雅黑" pitchFamily="34" charset="-122"/>
                <a:ea typeface="微软雅黑" pitchFamily="34" charset="-122"/>
              </a:rPr>
              <a:t>前</a:t>
            </a:r>
            <a:r>
              <a:rPr lang="zh-CN" altLang="en-US" sz="6800" b="1" noProof="1" smtClean="0">
                <a:solidFill>
                  <a:srgbClr val="0070C0"/>
                </a:solidFill>
                <a:effectLst>
                  <a:reflection blurRad="6350" stA="28000" endPos="25000" dist="60007" dir="5400000" sy="-100000" algn="bl" rotWithShape="0"/>
                </a:effectLst>
                <a:latin typeface="微软雅黑" pitchFamily="34" charset="-122"/>
                <a:ea typeface="微软雅黑" pitchFamily="34" charset="-122"/>
              </a:rPr>
              <a:t>厅服务与管理</a:t>
            </a:r>
            <a:endParaRPr lang="zh-CN" altLang="en-US" sz="6800" b="1" noProof="1">
              <a:solidFill>
                <a:srgbClr val="0070C0"/>
              </a:solidFill>
              <a:effectLst>
                <a:reflection blurRad="6350" stA="28000" endPos="25000" dist="60007" dir="5400000" sy="-100000" algn="bl" rotWithShape="0"/>
              </a:effectLst>
              <a:latin typeface="微软雅黑" pitchFamily="34" charset="-122"/>
              <a:ea typeface="微软雅黑" pitchFamily="34" charset="-122"/>
            </a:endParaRPr>
          </a:p>
        </p:txBody>
      </p:sp>
      <p:pic>
        <p:nvPicPr>
          <p:cNvPr id="8200" name="Picture 8" descr="E:\写作\可直接用的样式\可直接用的样式\PPT素材\hli.png"/>
          <p:cNvPicPr>
            <a:picLocks noChangeAspect="1" noChangeArrowheads="1"/>
          </p:cNvPicPr>
          <p:nvPr/>
        </p:nvPicPr>
        <p:blipFill>
          <a:blip r:embed="rId4"/>
          <a:stretch>
            <a:fillRect/>
          </a:stretch>
        </p:blipFill>
        <p:spPr bwMode="auto">
          <a:xfrm>
            <a:off x="6443127" y="2132893"/>
            <a:ext cx="5791762" cy="4725108"/>
          </a:xfrm>
          <a:prstGeom prst="rect">
            <a:avLst/>
          </a:prstGeom>
          <a:noFill/>
        </p:spPr>
      </p:pic>
    </p:spTree>
  </p:cSld>
  <p:clrMapOvr>
    <a:masterClrMapping/>
  </p:clrMapOvr>
  <p:transition spd="slow">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3" presetClass="entr" presetSubtype="16" dur="300" fill="hold" nodeType="withEffect">
                                  <p:stCondLst>
                                    <p:cond delay="400"/>
                                  </p:stCondLst>
                                  <p:childTnLst>
                                    <p:set>
                                      <p:cBhvr>
                                        <p:cTn id="6" dur="1" fill="hold">
                                          <p:stCondLst>
                                            <p:cond delay="0"/>
                                          </p:stCondLst>
                                        </p:cTn>
                                        <p:tgtEl>
                                          <p:spTgt spid="2"/>
                                        </p:tgtEl>
                                        <p:attrNameLst>
                                          <p:attrName>style.visibility</p:attrName>
                                        </p:attrNameLst>
                                      </p:cBhvr>
                                      <p:to>
                                        <p:strVal val="visible"/>
                                      </p:to>
                                    </p:set>
                                    <p:anim calcmode="lin" valueType="num">
                                      <p:cBhvr>
                                        <p:cTn id="7" dur="300" fill="hold"/>
                                        <p:tgtEl>
                                          <p:spTgt spid="2"/>
                                        </p:tgtEl>
                                        <p:attrNameLst>
                                          <p:attrName>ppt_w</p:attrName>
                                        </p:attrNameLst>
                                      </p:cBhvr>
                                      <p:tavLst>
                                        <p:tav tm="0">
                                          <p:val>
                                            <p:fltVal val="0"/>
                                          </p:val>
                                        </p:tav>
                                        <p:tav tm="100000">
                                          <p:val>
                                            <p:strVal val="#ppt_w"/>
                                          </p:val>
                                        </p:tav>
                                      </p:tavLst>
                                    </p:anim>
                                    <p:anim calcmode="lin" valueType="num">
                                      <p:cBhvr>
                                        <p:cTn id="8" dur="300" fill="hold"/>
                                        <p:tgtEl>
                                          <p:spTgt spid="2"/>
                                        </p:tgtEl>
                                        <p:attrNameLst>
                                          <p:attrName>ppt_h</p:attrName>
                                        </p:attrNameLst>
                                      </p:cBhvr>
                                      <p:tavLst>
                                        <p:tav tm="0">
                                          <p:val>
                                            <p:fltVal val="0"/>
                                          </p:val>
                                        </p:tav>
                                        <p:tav tm="100000">
                                          <p:val>
                                            <p:strVal val="#ppt_h"/>
                                          </p:val>
                                        </p:tav>
                                      </p:tavLst>
                                    </p:anim>
                                    <p:animEffect transition="in" filter="fade">
                                      <p:cBhvr>
                                        <p:cTn id="9" dur="3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335" y="-2822"/>
            <a:ext cx="4663200" cy="6863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lIns="86713" tIns="43356" rIns="86713" bIns="43356" rtlCol="0"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sz="1900"/>
          </a:p>
        </p:txBody>
      </p:sp>
      <p:sp>
        <p:nvSpPr>
          <p:cNvPr id="11" name="MH_Others_1"/>
          <p:cNvSpPr txBox="1"/>
          <p:nvPr>
            <p:custDataLst>
              <p:tags r:id="rId2"/>
            </p:custDataLst>
          </p:nvPr>
        </p:nvSpPr>
        <p:spPr>
          <a:xfrm>
            <a:off x="1179588" y="1328258"/>
            <a:ext cx="2304694" cy="962930"/>
          </a:xfrm>
          <a:prstGeom prst="rect">
            <a:avLst/>
          </a:prstGeom>
          <a:noFill/>
        </p:spPr>
        <p:txBody>
          <a:bodyPr vert="horz" wrap="square" lIns="0" tIns="0" rIns="0" bIns="0" rtlCol="0" anchor="ctr" anchorCtr="0">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en-US" sz="6300" b="1">
                <a:solidFill>
                  <a:schemeClr val="bg1"/>
                </a:solidFill>
                <a:latin typeface="Arial" pitchFamily="34" charset="0"/>
                <a:ea typeface="微软雅黑" pitchFamily="34" charset="-122"/>
                <a:sym typeface="Arial" pitchFamily="34" charset="0"/>
              </a:rPr>
              <a:t>目  录</a:t>
            </a:r>
          </a:p>
        </p:txBody>
      </p:sp>
      <p:sp>
        <p:nvSpPr>
          <p:cNvPr id="17" name="MH_Others_2"/>
          <p:cNvSpPr txBox="1"/>
          <p:nvPr>
            <p:custDataLst>
              <p:tags r:id="rId3"/>
            </p:custDataLst>
          </p:nvPr>
        </p:nvSpPr>
        <p:spPr>
          <a:xfrm>
            <a:off x="1191227" y="2291220"/>
            <a:ext cx="2281415" cy="415498"/>
          </a:xfrm>
          <a:prstGeom prst="rect">
            <a:avLst/>
          </a:prstGeom>
          <a:noFill/>
        </p:spPr>
        <p:txBody>
          <a:bodyPr wrap="square" lIns="0" tIns="0" rIns="0" bIns="0">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defRPr/>
            </a:pPr>
            <a:r>
              <a:rPr lang="en-US" altLang="zh-CN" sz="2700" b="1">
                <a:solidFill>
                  <a:schemeClr val="bg1"/>
                </a:solidFill>
                <a:latin typeface="Arial" pitchFamily="34" charset="0"/>
                <a:ea typeface="微软雅黑" pitchFamily="34" charset="-122"/>
                <a:sym typeface="Arial" pitchFamily="34" charset="0"/>
              </a:rPr>
              <a:t>CONTENTS</a:t>
            </a:r>
            <a:endParaRPr lang="zh-CN" altLang="en-US" sz="2700" b="1">
              <a:solidFill>
                <a:schemeClr val="bg1"/>
              </a:solidFill>
              <a:latin typeface="Arial" pitchFamily="34" charset="0"/>
              <a:ea typeface="微软雅黑" pitchFamily="34" charset="-122"/>
              <a:sym typeface="Arial" pitchFamily="34" charset="0"/>
            </a:endParaRPr>
          </a:p>
        </p:txBody>
      </p:sp>
      <p:grpSp>
        <p:nvGrpSpPr>
          <p:cNvPr id="3" name="组合 15"/>
          <p:cNvGrpSpPr/>
          <p:nvPr/>
        </p:nvGrpSpPr>
        <p:grpSpPr>
          <a:xfrm>
            <a:off x="5428509" y="3772821"/>
            <a:ext cx="6352331" cy="880281"/>
            <a:chOff x="8992" y="4487"/>
            <a:chExt cx="10548" cy="1462"/>
          </a:xfrm>
        </p:grpSpPr>
        <p:grpSp>
          <p:nvGrpSpPr>
            <p:cNvPr id="4" name="组合 4"/>
            <p:cNvGrpSpPr/>
            <p:nvPr/>
          </p:nvGrpSpPr>
          <p:grpSpPr>
            <a:xfrm>
              <a:off x="8992" y="4487"/>
              <a:ext cx="1622" cy="1462"/>
              <a:chOff x="10348" y="6411"/>
              <a:chExt cx="1622" cy="1462"/>
            </a:xfrm>
          </p:grpSpPr>
          <p:sp>
            <p:nvSpPr>
              <p:cNvPr id="71" name="Freeform 5"/>
              <p:cNvSpPr>
                <a:spLocks noChangeAspect="1"/>
              </p:cNvSpPr>
              <p:nvPr/>
            </p:nvSpPr>
            <p:spPr bwMode="auto">
              <a:xfrm>
                <a:off x="10348" y="6411"/>
                <a:ext cx="1622" cy="1462"/>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accent2"/>
              </a:solidFill>
              <a:ln w="9525" cap="flat">
                <a:noFill/>
                <a:prstDash val="solid"/>
                <a:miter lim="800000"/>
              </a:ln>
              <a:effectLst>
                <a:innerShdw blurRad="63500" dist="50800" dir="13500000">
                  <a:prstClr val="black">
                    <a:alpha val="50000"/>
                  </a:prstClr>
                </a:innerShdw>
              </a:effectLst>
            </p:spPr>
            <p:txBody>
              <a:bodyPr vert="horz" wrap="square" lIns="91422" tIns="45711" rIns="91422" bIns="45711" numCol="1" anchor="t" anchorCtr="0" compatLnSpc="1"/>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sz="1600">
                  <a:solidFill>
                    <a:srgbClr val="3CCCC7"/>
                  </a:solidFill>
                </a:endParaRPr>
              </a:p>
            </p:txBody>
          </p:sp>
          <p:sp>
            <p:nvSpPr>
              <p:cNvPr id="75" name="KSO_Shape"/>
              <p:cNvSpPr>
                <a:spLocks noChangeAspect="1"/>
              </p:cNvSpPr>
              <p:nvPr/>
            </p:nvSpPr>
            <p:spPr bwMode="auto">
              <a:xfrm>
                <a:off x="10830" y="6903"/>
                <a:ext cx="821" cy="626"/>
              </a:xfrm>
              <a:custGeom>
                <a:gdLst>
                  <a:gd name="T0" fmla="*/ 432030 w 2125663"/>
                  <a:gd name="T1" fmla="*/ 1344893 h 1811338"/>
                  <a:gd name="T2" fmla="*/ 462740 w 2125663"/>
                  <a:gd name="T3" fmla="*/ 1477960 h 1811338"/>
                  <a:gd name="T4" fmla="*/ 513638 w 2125663"/>
                  <a:gd name="T5" fmla="*/ 1557743 h 1811338"/>
                  <a:gd name="T6" fmla="*/ 516481 w 2125663"/>
                  <a:gd name="T7" fmla="*/ 1336346 h 1811338"/>
                  <a:gd name="T8" fmla="*/ 503401 w 2125663"/>
                  <a:gd name="T9" fmla="*/ 1310416 h 1811338"/>
                  <a:gd name="T10" fmla="*/ 515913 w 2125663"/>
                  <a:gd name="T11" fmla="*/ 1250009 h 1811338"/>
                  <a:gd name="T12" fmla="*/ 618846 w 2125663"/>
                  <a:gd name="T13" fmla="*/ 1242885 h 1811338"/>
                  <a:gd name="T14" fmla="*/ 643583 w 2125663"/>
                  <a:gd name="T15" fmla="*/ 1263116 h 1811338"/>
                  <a:gd name="T16" fmla="*/ 642446 w 2125663"/>
                  <a:gd name="T17" fmla="*/ 1324948 h 1811338"/>
                  <a:gd name="T18" fmla="*/ 619414 w 2125663"/>
                  <a:gd name="T19" fmla="*/ 1342899 h 1811338"/>
                  <a:gd name="T20" fmla="*/ 664057 w 2125663"/>
                  <a:gd name="T21" fmla="*/ 1524691 h 1811338"/>
                  <a:gd name="T22" fmla="*/ 704434 w 2125663"/>
                  <a:gd name="T23" fmla="*/ 1417553 h 1811338"/>
                  <a:gd name="T24" fmla="*/ 725191 w 2125663"/>
                  <a:gd name="T25" fmla="*/ 1259697 h 1811338"/>
                  <a:gd name="T26" fmla="*/ 857412 w 2125663"/>
                  <a:gd name="T27" fmla="*/ 1192451 h 1811338"/>
                  <a:gd name="T28" fmla="*/ 923096 w 2125663"/>
                  <a:gd name="T29" fmla="*/ 1212682 h 1811338"/>
                  <a:gd name="T30" fmla="*/ 970013 w 2125663"/>
                  <a:gd name="T31" fmla="*/ 1259697 h 1811338"/>
                  <a:gd name="T32" fmla="*/ 990201 w 2125663"/>
                  <a:gd name="T33" fmla="*/ 1325233 h 1811338"/>
                  <a:gd name="T34" fmla="*/ 980818 w 2125663"/>
                  <a:gd name="T35" fmla="*/ 1537228 h 1811338"/>
                  <a:gd name="T36" fmla="*/ 935891 w 2125663"/>
                  <a:gd name="T37" fmla="*/ 1570566 h 1811338"/>
                  <a:gd name="T38" fmla="*/ 798837 w 2125663"/>
                  <a:gd name="T39" fmla="*/ 1607608 h 1811338"/>
                  <a:gd name="T40" fmla="*/ 617424 w 2125663"/>
                  <a:gd name="T41" fmla="*/ 1622140 h 1811338"/>
                  <a:gd name="T42" fmla="*/ 428049 w 2125663"/>
                  <a:gd name="T43" fmla="*/ 1615872 h 1811338"/>
                  <a:gd name="T44" fmla="*/ 264551 w 2125663"/>
                  <a:gd name="T45" fmla="*/ 1588232 h 1811338"/>
                  <a:gd name="T46" fmla="*/ 180669 w 2125663"/>
                  <a:gd name="T47" fmla="*/ 1549481 h 1811338"/>
                  <a:gd name="T48" fmla="*/ 159912 w 2125663"/>
                  <a:gd name="T49" fmla="*/ 1517283 h 1811338"/>
                  <a:gd name="T50" fmla="*/ 167873 w 2125663"/>
                  <a:gd name="T51" fmla="*/ 1284201 h 1811338"/>
                  <a:gd name="T52" fmla="*/ 205123 w 2125663"/>
                  <a:gd name="T53" fmla="*/ 1228638 h 1811338"/>
                  <a:gd name="T54" fmla="*/ 264266 w 2125663"/>
                  <a:gd name="T55" fmla="*/ 1196440 h 1811338"/>
                  <a:gd name="T56" fmla="*/ 421225 w 2125663"/>
                  <a:gd name="T57" fmla="*/ 1183048 h 1811338"/>
                  <a:gd name="T58" fmla="*/ 433514 w 2125663"/>
                  <a:gd name="T59" fmla="*/ 761303 h 1811338"/>
                  <a:gd name="T60" fmla="*/ 391450 w 2125663"/>
                  <a:gd name="T61" fmla="*/ 813630 h 1811338"/>
                  <a:gd name="T62" fmla="*/ 379229 w 2125663"/>
                  <a:gd name="T63" fmla="*/ 902075 h 1811338"/>
                  <a:gd name="T64" fmla="*/ 414756 w 2125663"/>
                  <a:gd name="T65" fmla="*/ 1016114 h 1811338"/>
                  <a:gd name="T66" fmla="*/ 487516 w 2125663"/>
                  <a:gd name="T67" fmla="*/ 1099439 h 1811338"/>
                  <a:gd name="T68" fmla="*/ 567666 w 2125663"/>
                  <a:gd name="T69" fmla="*/ 1135272 h 1811338"/>
                  <a:gd name="T70" fmla="*/ 645542 w 2125663"/>
                  <a:gd name="T71" fmla="*/ 1111099 h 1811338"/>
                  <a:gd name="T72" fmla="*/ 722282 w 2125663"/>
                  <a:gd name="T73" fmla="*/ 1035452 h 1811338"/>
                  <a:gd name="T74" fmla="*/ 767757 w 2125663"/>
                  <a:gd name="T75" fmla="*/ 926248 h 1811338"/>
                  <a:gd name="T76" fmla="*/ 666290 w 2125663"/>
                  <a:gd name="T77" fmla="*/ 863967 h 1811338"/>
                  <a:gd name="T78" fmla="*/ 546918 w 2125663"/>
                  <a:gd name="T79" fmla="*/ 832116 h 1811338"/>
                  <a:gd name="T80" fmla="*/ 484389 w 2125663"/>
                  <a:gd name="T81" fmla="*/ 790595 h 1811338"/>
                  <a:gd name="T82" fmla="*/ 452273 w 2125663"/>
                  <a:gd name="T83" fmla="*/ 760734 h 1811338"/>
                  <a:gd name="T84" fmla="*/ 568234 w 2125663"/>
                  <a:gd name="T85" fmla="*/ 587258 h 1811338"/>
                  <a:gd name="T86" fmla="*/ 631616 w 2125663"/>
                  <a:gd name="T87" fmla="*/ 594937 h 1811338"/>
                  <a:gd name="T88" fmla="*/ 705513 w 2125663"/>
                  <a:gd name="T89" fmla="*/ 631054 h 1811338"/>
                  <a:gd name="T90" fmla="*/ 790210 w 2125663"/>
                  <a:gd name="T91" fmla="*/ 732864 h 1811338"/>
                  <a:gd name="T92" fmla="*/ 826306 w 2125663"/>
                  <a:gd name="T93" fmla="*/ 873920 h 1811338"/>
                  <a:gd name="T94" fmla="*/ 818064 w 2125663"/>
                  <a:gd name="T95" fmla="*/ 959237 h 1811338"/>
                  <a:gd name="T96" fmla="*/ 780831 w 2125663"/>
                  <a:gd name="T97" fmla="*/ 1048534 h 1811338"/>
                  <a:gd name="T98" fmla="*/ 687607 w 2125663"/>
                  <a:gd name="T99" fmla="*/ 1148922 h 1811338"/>
                  <a:gd name="T100" fmla="*/ 588983 w 2125663"/>
                  <a:gd name="T101" fmla="*/ 1190727 h 1811338"/>
                  <a:gd name="T102" fmla="*/ 525033 w 2125663"/>
                  <a:gd name="T103" fmla="*/ 1182480 h 1811338"/>
                  <a:gd name="T104" fmla="*/ 421293 w 2125663"/>
                  <a:gd name="T105" fmla="*/ 1115081 h 1811338"/>
                  <a:gd name="T106" fmla="*/ 345406 w 2125663"/>
                  <a:gd name="T107" fmla="*/ 1002463 h 1811338"/>
                  <a:gd name="T108" fmla="*/ 325511 w 2125663"/>
                  <a:gd name="T109" fmla="*/ 929092 h 1811338"/>
                  <a:gd name="T110" fmla="*/ 330627 w 2125663"/>
                  <a:gd name="T111" fmla="*/ 813915 h 1811338"/>
                  <a:gd name="T112" fmla="*/ 388324 w 2125663"/>
                  <a:gd name="T113" fmla="*/ 686510 h 1811338"/>
                  <a:gd name="T114" fmla="*/ 482400 w 2125663"/>
                  <a:gd name="T115" fmla="*/ 608303 h 1811338"/>
                  <a:gd name="T116" fmla="*/ 542939 w 2125663"/>
                  <a:gd name="T117" fmla="*/ 589534 h 1811338"/>
                  <a:gd name="T118" fmla="*/ 0 w 2125663"/>
                  <a:gd name="T119" fmla="*/ 0 h 1811338"/>
                  <a:gd name="T120" fmla="*/ 174993 w 2125663"/>
                  <a:gd name="T121" fmla="*/ 1118883 h 1811338"/>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125663" h="1811338">
                    <a:moveTo>
                      <a:pt x="470017" y="1320800"/>
                    </a:moveTo>
                    <a:lnTo>
                      <a:pt x="470335" y="1343069"/>
                    </a:lnTo>
                    <a:lnTo>
                      <a:pt x="471286" y="1364382"/>
                    </a:lnTo>
                    <a:lnTo>
                      <a:pt x="472238" y="1385696"/>
                    </a:lnTo>
                    <a:lnTo>
                      <a:pt x="473190" y="1406374"/>
                    </a:lnTo>
                    <a:lnTo>
                      <a:pt x="474459" y="1426415"/>
                    </a:lnTo>
                    <a:lnTo>
                      <a:pt x="476363" y="1446139"/>
                    </a:lnTo>
                    <a:lnTo>
                      <a:pt x="478267" y="1464908"/>
                    </a:lnTo>
                    <a:lnTo>
                      <a:pt x="480170" y="1483677"/>
                    </a:lnTo>
                    <a:lnTo>
                      <a:pt x="482074" y="1501491"/>
                    </a:lnTo>
                    <a:lnTo>
                      <a:pt x="484612" y="1518988"/>
                    </a:lnTo>
                    <a:lnTo>
                      <a:pt x="487468" y="1535530"/>
                    </a:lnTo>
                    <a:lnTo>
                      <a:pt x="490323" y="1552072"/>
                    </a:lnTo>
                    <a:lnTo>
                      <a:pt x="493179" y="1567660"/>
                    </a:lnTo>
                    <a:lnTo>
                      <a:pt x="496352" y="1582611"/>
                    </a:lnTo>
                    <a:lnTo>
                      <a:pt x="500159" y="1597563"/>
                    </a:lnTo>
                    <a:lnTo>
                      <a:pt x="503649" y="1611560"/>
                    </a:lnTo>
                    <a:lnTo>
                      <a:pt x="507774" y="1624921"/>
                    </a:lnTo>
                    <a:lnTo>
                      <a:pt x="511899" y="1637646"/>
                    </a:lnTo>
                    <a:lnTo>
                      <a:pt x="516341" y="1650052"/>
                    </a:lnTo>
                    <a:lnTo>
                      <a:pt x="520783" y="1661505"/>
                    </a:lnTo>
                    <a:lnTo>
                      <a:pt x="525859" y="1672639"/>
                    </a:lnTo>
                    <a:lnTo>
                      <a:pt x="530936" y="1683137"/>
                    </a:lnTo>
                    <a:lnTo>
                      <a:pt x="536329" y="1692998"/>
                    </a:lnTo>
                    <a:lnTo>
                      <a:pt x="541723" y="1702224"/>
                    </a:lnTo>
                    <a:lnTo>
                      <a:pt x="547752" y="1710813"/>
                    </a:lnTo>
                    <a:lnTo>
                      <a:pt x="553463" y="1718766"/>
                    </a:lnTo>
                    <a:lnTo>
                      <a:pt x="559808" y="1726083"/>
                    </a:lnTo>
                    <a:lnTo>
                      <a:pt x="566154" y="1732763"/>
                    </a:lnTo>
                    <a:lnTo>
                      <a:pt x="573134" y="1739125"/>
                    </a:lnTo>
                    <a:lnTo>
                      <a:pt x="580114" y="1744215"/>
                    </a:lnTo>
                    <a:lnTo>
                      <a:pt x="587412" y="1749305"/>
                    </a:lnTo>
                    <a:lnTo>
                      <a:pt x="594709" y="1753123"/>
                    </a:lnTo>
                    <a:lnTo>
                      <a:pt x="594709" y="1499901"/>
                    </a:lnTo>
                    <a:lnTo>
                      <a:pt x="591537" y="1499264"/>
                    </a:lnTo>
                    <a:lnTo>
                      <a:pt x="588047" y="1498310"/>
                    </a:lnTo>
                    <a:lnTo>
                      <a:pt x="584874" y="1497038"/>
                    </a:lnTo>
                    <a:lnTo>
                      <a:pt x="582018" y="1495765"/>
                    </a:lnTo>
                    <a:lnTo>
                      <a:pt x="579163" y="1494175"/>
                    </a:lnTo>
                    <a:lnTo>
                      <a:pt x="576307" y="1491948"/>
                    </a:lnTo>
                    <a:lnTo>
                      <a:pt x="573769" y="1489721"/>
                    </a:lnTo>
                    <a:lnTo>
                      <a:pt x="571548" y="1487494"/>
                    </a:lnTo>
                    <a:lnTo>
                      <a:pt x="569327" y="1484949"/>
                    </a:lnTo>
                    <a:lnTo>
                      <a:pt x="567106" y="1482404"/>
                    </a:lnTo>
                    <a:lnTo>
                      <a:pt x="565519" y="1479223"/>
                    </a:lnTo>
                    <a:lnTo>
                      <a:pt x="564250" y="1476360"/>
                    </a:lnTo>
                    <a:lnTo>
                      <a:pt x="563298" y="1473179"/>
                    </a:lnTo>
                    <a:lnTo>
                      <a:pt x="562347" y="1469998"/>
                    </a:lnTo>
                    <a:lnTo>
                      <a:pt x="562029" y="1466180"/>
                    </a:lnTo>
                    <a:lnTo>
                      <a:pt x="561712" y="1462999"/>
                    </a:lnTo>
                    <a:lnTo>
                      <a:pt x="561712" y="1425143"/>
                    </a:lnTo>
                    <a:lnTo>
                      <a:pt x="562029" y="1421007"/>
                    </a:lnTo>
                    <a:lnTo>
                      <a:pt x="562664" y="1417508"/>
                    </a:lnTo>
                    <a:lnTo>
                      <a:pt x="563616" y="1414009"/>
                    </a:lnTo>
                    <a:lnTo>
                      <a:pt x="564885" y="1410191"/>
                    </a:lnTo>
                    <a:lnTo>
                      <a:pt x="566154" y="1407010"/>
                    </a:lnTo>
                    <a:lnTo>
                      <a:pt x="568375" y="1403829"/>
                    </a:lnTo>
                    <a:lnTo>
                      <a:pt x="570596" y="1400966"/>
                    </a:lnTo>
                    <a:lnTo>
                      <a:pt x="572817" y="1398103"/>
                    </a:lnTo>
                    <a:lnTo>
                      <a:pt x="575673" y="1395558"/>
                    </a:lnTo>
                    <a:lnTo>
                      <a:pt x="578528" y="1393649"/>
                    </a:lnTo>
                    <a:lnTo>
                      <a:pt x="581701" y="1391741"/>
                    </a:lnTo>
                    <a:lnTo>
                      <a:pt x="584874" y="1390150"/>
                    </a:lnTo>
                    <a:lnTo>
                      <a:pt x="588364" y="1388878"/>
                    </a:lnTo>
                    <a:lnTo>
                      <a:pt x="592171" y="1387605"/>
                    </a:lnTo>
                    <a:lnTo>
                      <a:pt x="595979" y="1386969"/>
                    </a:lnTo>
                    <a:lnTo>
                      <a:pt x="599786" y="1386969"/>
                    </a:lnTo>
                    <a:lnTo>
                      <a:pt x="682597" y="1386969"/>
                    </a:lnTo>
                    <a:lnTo>
                      <a:pt x="686721" y="1386969"/>
                    </a:lnTo>
                    <a:lnTo>
                      <a:pt x="690529" y="1387605"/>
                    </a:lnTo>
                    <a:lnTo>
                      <a:pt x="694019" y="1388878"/>
                    </a:lnTo>
                    <a:lnTo>
                      <a:pt x="697826" y="1390150"/>
                    </a:lnTo>
                    <a:lnTo>
                      <a:pt x="700999" y="1391741"/>
                    </a:lnTo>
                    <a:lnTo>
                      <a:pt x="704172" y="1393649"/>
                    </a:lnTo>
                    <a:lnTo>
                      <a:pt x="707345" y="1395558"/>
                    </a:lnTo>
                    <a:lnTo>
                      <a:pt x="709883" y="1398103"/>
                    </a:lnTo>
                    <a:lnTo>
                      <a:pt x="712104" y="1400966"/>
                    </a:lnTo>
                    <a:lnTo>
                      <a:pt x="714325" y="1403829"/>
                    </a:lnTo>
                    <a:lnTo>
                      <a:pt x="716229" y="1407010"/>
                    </a:lnTo>
                    <a:lnTo>
                      <a:pt x="718132" y="1410191"/>
                    </a:lnTo>
                    <a:lnTo>
                      <a:pt x="719402" y="1414009"/>
                    </a:lnTo>
                    <a:lnTo>
                      <a:pt x="720353" y="1417508"/>
                    </a:lnTo>
                    <a:lnTo>
                      <a:pt x="720671" y="1421007"/>
                    </a:lnTo>
                    <a:lnTo>
                      <a:pt x="720988" y="1425143"/>
                    </a:lnTo>
                    <a:lnTo>
                      <a:pt x="720988" y="1462999"/>
                    </a:lnTo>
                    <a:lnTo>
                      <a:pt x="720988" y="1466180"/>
                    </a:lnTo>
                    <a:lnTo>
                      <a:pt x="720353" y="1469998"/>
                    </a:lnTo>
                    <a:lnTo>
                      <a:pt x="719719" y="1473179"/>
                    </a:lnTo>
                    <a:lnTo>
                      <a:pt x="718450" y="1476360"/>
                    </a:lnTo>
                    <a:lnTo>
                      <a:pt x="716863" y="1479223"/>
                    </a:lnTo>
                    <a:lnTo>
                      <a:pt x="715277" y="1482404"/>
                    </a:lnTo>
                    <a:lnTo>
                      <a:pt x="713373" y="1484949"/>
                    </a:lnTo>
                    <a:lnTo>
                      <a:pt x="711469" y="1487494"/>
                    </a:lnTo>
                    <a:lnTo>
                      <a:pt x="708931" y="1489721"/>
                    </a:lnTo>
                    <a:lnTo>
                      <a:pt x="706710" y="1491948"/>
                    </a:lnTo>
                    <a:lnTo>
                      <a:pt x="703537" y="1494175"/>
                    </a:lnTo>
                    <a:lnTo>
                      <a:pt x="700682" y="1495765"/>
                    </a:lnTo>
                    <a:lnTo>
                      <a:pt x="697826" y="1497038"/>
                    </a:lnTo>
                    <a:lnTo>
                      <a:pt x="694653" y="1498310"/>
                    </a:lnTo>
                    <a:lnTo>
                      <a:pt x="691163" y="1499264"/>
                    </a:lnTo>
                    <a:lnTo>
                      <a:pt x="687991" y="1499901"/>
                    </a:lnTo>
                    <a:lnTo>
                      <a:pt x="687991" y="1753123"/>
                    </a:lnTo>
                    <a:lnTo>
                      <a:pt x="695605" y="1749305"/>
                    </a:lnTo>
                    <a:lnTo>
                      <a:pt x="702586" y="1744215"/>
                    </a:lnTo>
                    <a:lnTo>
                      <a:pt x="709566" y="1739125"/>
                    </a:lnTo>
                    <a:lnTo>
                      <a:pt x="716229" y="1732763"/>
                    </a:lnTo>
                    <a:lnTo>
                      <a:pt x="722892" y="1726083"/>
                    </a:lnTo>
                    <a:lnTo>
                      <a:pt x="729237" y="1718766"/>
                    </a:lnTo>
                    <a:lnTo>
                      <a:pt x="734948" y="1710813"/>
                    </a:lnTo>
                    <a:lnTo>
                      <a:pt x="740977" y="1702224"/>
                    </a:lnTo>
                    <a:lnTo>
                      <a:pt x="746371" y="1692998"/>
                    </a:lnTo>
                    <a:lnTo>
                      <a:pt x="751447" y="1683137"/>
                    </a:lnTo>
                    <a:lnTo>
                      <a:pt x="756841" y="1672639"/>
                    </a:lnTo>
                    <a:lnTo>
                      <a:pt x="761600" y="1661505"/>
                    </a:lnTo>
                    <a:lnTo>
                      <a:pt x="766359" y="1650052"/>
                    </a:lnTo>
                    <a:lnTo>
                      <a:pt x="770801" y="1637646"/>
                    </a:lnTo>
                    <a:lnTo>
                      <a:pt x="774926" y="1624921"/>
                    </a:lnTo>
                    <a:lnTo>
                      <a:pt x="779051" y="1611560"/>
                    </a:lnTo>
                    <a:lnTo>
                      <a:pt x="782541" y="1597563"/>
                    </a:lnTo>
                    <a:lnTo>
                      <a:pt x="786031" y="1582611"/>
                    </a:lnTo>
                    <a:lnTo>
                      <a:pt x="789521" y="1567660"/>
                    </a:lnTo>
                    <a:lnTo>
                      <a:pt x="792377" y="1552072"/>
                    </a:lnTo>
                    <a:lnTo>
                      <a:pt x="795232" y="1535530"/>
                    </a:lnTo>
                    <a:lnTo>
                      <a:pt x="797770" y="1518988"/>
                    </a:lnTo>
                    <a:lnTo>
                      <a:pt x="800626" y="1501491"/>
                    </a:lnTo>
                    <a:lnTo>
                      <a:pt x="802530" y="1483677"/>
                    </a:lnTo>
                    <a:lnTo>
                      <a:pt x="804751" y="1464908"/>
                    </a:lnTo>
                    <a:lnTo>
                      <a:pt x="806337" y="1446139"/>
                    </a:lnTo>
                    <a:lnTo>
                      <a:pt x="807923" y="1426415"/>
                    </a:lnTo>
                    <a:lnTo>
                      <a:pt x="809193" y="1406374"/>
                    </a:lnTo>
                    <a:lnTo>
                      <a:pt x="810779" y="1385696"/>
                    </a:lnTo>
                    <a:lnTo>
                      <a:pt x="811731" y="1364382"/>
                    </a:lnTo>
                    <a:lnTo>
                      <a:pt x="812365" y="1343069"/>
                    </a:lnTo>
                    <a:lnTo>
                      <a:pt x="813000" y="1320800"/>
                    </a:lnTo>
                    <a:lnTo>
                      <a:pt x="840921" y="1322709"/>
                    </a:lnTo>
                    <a:lnTo>
                      <a:pt x="866621" y="1324300"/>
                    </a:lnTo>
                    <a:lnTo>
                      <a:pt x="909771" y="1327481"/>
                    </a:lnTo>
                    <a:lnTo>
                      <a:pt x="938644" y="1330026"/>
                    </a:lnTo>
                    <a:lnTo>
                      <a:pt x="948797" y="1330980"/>
                    </a:lnTo>
                    <a:lnTo>
                      <a:pt x="956729" y="1331298"/>
                    </a:lnTo>
                    <a:lnTo>
                      <a:pt x="964661" y="1331934"/>
                    </a:lnTo>
                    <a:lnTo>
                      <a:pt x="972593" y="1332889"/>
                    </a:lnTo>
                    <a:lnTo>
                      <a:pt x="980208" y="1334161"/>
                    </a:lnTo>
                    <a:lnTo>
                      <a:pt x="987823" y="1335752"/>
                    </a:lnTo>
                    <a:lnTo>
                      <a:pt x="995437" y="1337979"/>
                    </a:lnTo>
                    <a:lnTo>
                      <a:pt x="1002418" y="1340205"/>
                    </a:lnTo>
                    <a:lnTo>
                      <a:pt x="1009715" y="1343387"/>
                    </a:lnTo>
                    <a:lnTo>
                      <a:pt x="1016378" y="1346250"/>
                    </a:lnTo>
                    <a:lnTo>
                      <a:pt x="1023358" y="1349749"/>
                    </a:lnTo>
                    <a:lnTo>
                      <a:pt x="1030021" y="1353885"/>
                    </a:lnTo>
                    <a:lnTo>
                      <a:pt x="1036050" y="1357702"/>
                    </a:lnTo>
                    <a:lnTo>
                      <a:pt x="1042395" y="1361837"/>
                    </a:lnTo>
                    <a:lnTo>
                      <a:pt x="1048106" y="1366927"/>
                    </a:lnTo>
                    <a:lnTo>
                      <a:pt x="1053817" y="1371699"/>
                    </a:lnTo>
                    <a:lnTo>
                      <a:pt x="1059211" y="1377107"/>
                    </a:lnTo>
                    <a:lnTo>
                      <a:pt x="1064605" y="1382197"/>
                    </a:lnTo>
                    <a:lnTo>
                      <a:pt x="1069364" y="1388241"/>
                    </a:lnTo>
                    <a:lnTo>
                      <a:pt x="1073806" y="1393967"/>
                    </a:lnTo>
                    <a:lnTo>
                      <a:pt x="1078248" y="1400012"/>
                    </a:lnTo>
                    <a:lnTo>
                      <a:pt x="1082373" y="1406374"/>
                    </a:lnTo>
                    <a:lnTo>
                      <a:pt x="1085863" y="1413054"/>
                    </a:lnTo>
                    <a:lnTo>
                      <a:pt x="1089670" y="1419735"/>
                    </a:lnTo>
                    <a:lnTo>
                      <a:pt x="1092843" y="1426734"/>
                    </a:lnTo>
                    <a:lnTo>
                      <a:pt x="1095381" y="1433732"/>
                    </a:lnTo>
                    <a:lnTo>
                      <a:pt x="1097920" y="1441049"/>
                    </a:lnTo>
                    <a:lnTo>
                      <a:pt x="1100141" y="1448684"/>
                    </a:lnTo>
                    <a:lnTo>
                      <a:pt x="1101727" y="1456000"/>
                    </a:lnTo>
                    <a:lnTo>
                      <a:pt x="1103314" y="1463635"/>
                    </a:lnTo>
                    <a:lnTo>
                      <a:pt x="1104265" y="1471588"/>
                    </a:lnTo>
                    <a:lnTo>
                      <a:pt x="1104900" y="1479541"/>
                    </a:lnTo>
                    <a:lnTo>
                      <a:pt x="1104900" y="1487494"/>
                    </a:lnTo>
                    <a:lnTo>
                      <a:pt x="1104900" y="1686000"/>
                    </a:lnTo>
                    <a:lnTo>
                      <a:pt x="1104900" y="1690135"/>
                    </a:lnTo>
                    <a:lnTo>
                      <a:pt x="1104265" y="1693953"/>
                    </a:lnTo>
                    <a:lnTo>
                      <a:pt x="1103631" y="1697770"/>
                    </a:lnTo>
                    <a:lnTo>
                      <a:pt x="1102362" y="1701906"/>
                    </a:lnTo>
                    <a:lnTo>
                      <a:pt x="1101093" y="1705405"/>
                    </a:lnTo>
                    <a:lnTo>
                      <a:pt x="1099189" y="1709222"/>
                    </a:lnTo>
                    <a:lnTo>
                      <a:pt x="1096968" y="1713040"/>
                    </a:lnTo>
                    <a:lnTo>
                      <a:pt x="1094430" y="1716221"/>
                    </a:lnTo>
                    <a:lnTo>
                      <a:pt x="1091891" y="1719720"/>
                    </a:lnTo>
                    <a:lnTo>
                      <a:pt x="1089036" y="1722901"/>
                    </a:lnTo>
                    <a:lnTo>
                      <a:pt x="1085546" y="1726719"/>
                    </a:lnTo>
                    <a:lnTo>
                      <a:pt x="1082056" y="1729900"/>
                    </a:lnTo>
                    <a:lnTo>
                      <a:pt x="1078248" y="1732763"/>
                    </a:lnTo>
                    <a:lnTo>
                      <a:pt x="1074124" y="1736262"/>
                    </a:lnTo>
                    <a:lnTo>
                      <a:pt x="1069682" y="1739125"/>
                    </a:lnTo>
                    <a:lnTo>
                      <a:pt x="1065240" y="1741989"/>
                    </a:lnTo>
                    <a:lnTo>
                      <a:pt x="1055404" y="1748033"/>
                    </a:lnTo>
                    <a:lnTo>
                      <a:pt x="1044299" y="1753441"/>
                    </a:lnTo>
                    <a:lnTo>
                      <a:pt x="1032560" y="1758531"/>
                    </a:lnTo>
                    <a:lnTo>
                      <a:pt x="1019868" y="1763939"/>
                    </a:lnTo>
                    <a:lnTo>
                      <a:pt x="1005908" y="1768392"/>
                    </a:lnTo>
                    <a:lnTo>
                      <a:pt x="991630" y="1773164"/>
                    </a:lnTo>
                    <a:lnTo>
                      <a:pt x="976718" y="1777300"/>
                    </a:lnTo>
                    <a:lnTo>
                      <a:pt x="960854" y="1781117"/>
                    </a:lnTo>
                    <a:lnTo>
                      <a:pt x="944038" y="1784934"/>
                    </a:lnTo>
                    <a:lnTo>
                      <a:pt x="927222" y="1788434"/>
                    </a:lnTo>
                    <a:lnTo>
                      <a:pt x="909454" y="1791615"/>
                    </a:lnTo>
                    <a:lnTo>
                      <a:pt x="891369" y="1794796"/>
                    </a:lnTo>
                    <a:lnTo>
                      <a:pt x="872332" y="1797341"/>
                    </a:lnTo>
                    <a:lnTo>
                      <a:pt x="853295" y="1799886"/>
                    </a:lnTo>
                    <a:lnTo>
                      <a:pt x="833941" y="1801795"/>
                    </a:lnTo>
                    <a:lnTo>
                      <a:pt x="813952" y="1804022"/>
                    </a:lnTo>
                    <a:lnTo>
                      <a:pt x="793328" y="1805930"/>
                    </a:lnTo>
                    <a:lnTo>
                      <a:pt x="773022" y="1807203"/>
                    </a:lnTo>
                    <a:lnTo>
                      <a:pt x="752399" y="1808475"/>
                    </a:lnTo>
                    <a:lnTo>
                      <a:pt x="731458" y="1809748"/>
                    </a:lnTo>
                    <a:lnTo>
                      <a:pt x="710200" y="1810384"/>
                    </a:lnTo>
                    <a:lnTo>
                      <a:pt x="688942" y="1811020"/>
                    </a:lnTo>
                    <a:lnTo>
                      <a:pt x="667684" y="1811338"/>
                    </a:lnTo>
                    <a:lnTo>
                      <a:pt x="646427" y="1811338"/>
                    </a:lnTo>
                    <a:lnTo>
                      <a:pt x="625486" y="1811338"/>
                    </a:lnTo>
                    <a:lnTo>
                      <a:pt x="603911" y="1811020"/>
                    </a:lnTo>
                    <a:lnTo>
                      <a:pt x="582653" y="1810384"/>
                    </a:lnTo>
                    <a:lnTo>
                      <a:pt x="561395" y="1809748"/>
                    </a:lnTo>
                    <a:lnTo>
                      <a:pt x="540137" y="1808475"/>
                    </a:lnTo>
                    <a:lnTo>
                      <a:pt x="518879" y="1807203"/>
                    </a:lnTo>
                    <a:lnTo>
                      <a:pt x="498573" y="1805930"/>
                    </a:lnTo>
                    <a:lnTo>
                      <a:pt x="477632" y="1804022"/>
                    </a:lnTo>
                    <a:lnTo>
                      <a:pt x="457326" y="1801795"/>
                    </a:lnTo>
                    <a:lnTo>
                      <a:pt x="437337" y="1799886"/>
                    </a:lnTo>
                    <a:lnTo>
                      <a:pt x="417983" y="1797341"/>
                    </a:lnTo>
                    <a:lnTo>
                      <a:pt x="398629" y="1794796"/>
                    </a:lnTo>
                    <a:lnTo>
                      <a:pt x="379909" y="1791615"/>
                    </a:lnTo>
                    <a:lnTo>
                      <a:pt x="361824" y="1788434"/>
                    </a:lnTo>
                    <a:lnTo>
                      <a:pt x="344056" y="1784934"/>
                    </a:lnTo>
                    <a:lnTo>
                      <a:pt x="327240" y="1781117"/>
                    </a:lnTo>
                    <a:lnTo>
                      <a:pt x="310741" y="1777300"/>
                    </a:lnTo>
                    <a:lnTo>
                      <a:pt x="295195" y="1773164"/>
                    </a:lnTo>
                    <a:lnTo>
                      <a:pt x="280600" y="1768392"/>
                    </a:lnTo>
                    <a:lnTo>
                      <a:pt x="266322" y="1763939"/>
                    </a:lnTo>
                    <a:lnTo>
                      <a:pt x="252996" y="1758531"/>
                    </a:lnTo>
                    <a:lnTo>
                      <a:pt x="240622" y="1753441"/>
                    </a:lnTo>
                    <a:lnTo>
                      <a:pt x="229517" y="1748033"/>
                    </a:lnTo>
                    <a:lnTo>
                      <a:pt x="219047" y="1741989"/>
                    </a:lnTo>
                    <a:lnTo>
                      <a:pt x="214288" y="1739125"/>
                    </a:lnTo>
                    <a:lnTo>
                      <a:pt x="209846" y="1736262"/>
                    </a:lnTo>
                    <a:lnTo>
                      <a:pt x="205404" y="1732763"/>
                    </a:lnTo>
                    <a:lnTo>
                      <a:pt x="201596" y="1729900"/>
                    </a:lnTo>
                    <a:lnTo>
                      <a:pt x="198106" y="1726719"/>
                    </a:lnTo>
                    <a:lnTo>
                      <a:pt x="194299" y="1722901"/>
                    </a:lnTo>
                    <a:lnTo>
                      <a:pt x="191443" y="1719720"/>
                    </a:lnTo>
                    <a:lnTo>
                      <a:pt x="188588" y="1716221"/>
                    </a:lnTo>
                    <a:lnTo>
                      <a:pt x="186367" y="1713040"/>
                    </a:lnTo>
                    <a:lnTo>
                      <a:pt x="183828" y="1709222"/>
                    </a:lnTo>
                    <a:lnTo>
                      <a:pt x="181925" y="1705405"/>
                    </a:lnTo>
                    <a:lnTo>
                      <a:pt x="180338" y="1701906"/>
                    </a:lnTo>
                    <a:lnTo>
                      <a:pt x="179386" y="1697770"/>
                    </a:lnTo>
                    <a:lnTo>
                      <a:pt x="178435" y="1693953"/>
                    </a:lnTo>
                    <a:lnTo>
                      <a:pt x="177800" y="1690135"/>
                    </a:lnTo>
                    <a:lnTo>
                      <a:pt x="177800" y="1686000"/>
                    </a:lnTo>
                    <a:lnTo>
                      <a:pt x="177800" y="1487494"/>
                    </a:lnTo>
                    <a:lnTo>
                      <a:pt x="178117" y="1479541"/>
                    </a:lnTo>
                    <a:lnTo>
                      <a:pt x="178435" y="1471588"/>
                    </a:lnTo>
                    <a:lnTo>
                      <a:pt x="179386" y="1463635"/>
                    </a:lnTo>
                    <a:lnTo>
                      <a:pt x="180973" y="1456000"/>
                    </a:lnTo>
                    <a:lnTo>
                      <a:pt x="182559" y="1448684"/>
                    </a:lnTo>
                    <a:lnTo>
                      <a:pt x="184463" y="1441049"/>
                    </a:lnTo>
                    <a:lnTo>
                      <a:pt x="187318" y="1433732"/>
                    </a:lnTo>
                    <a:lnTo>
                      <a:pt x="190174" y="1426734"/>
                    </a:lnTo>
                    <a:lnTo>
                      <a:pt x="193030" y="1419735"/>
                    </a:lnTo>
                    <a:lnTo>
                      <a:pt x="196520" y="1413054"/>
                    </a:lnTo>
                    <a:lnTo>
                      <a:pt x="200327" y="1406374"/>
                    </a:lnTo>
                    <a:lnTo>
                      <a:pt x="204452" y="1400012"/>
                    </a:lnTo>
                    <a:lnTo>
                      <a:pt x="208576" y="1393967"/>
                    </a:lnTo>
                    <a:lnTo>
                      <a:pt x="213336" y="1388241"/>
                    </a:lnTo>
                    <a:lnTo>
                      <a:pt x="218095" y="1382197"/>
                    </a:lnTo>
                    <a:lnTo>
                      <a:pt x="223489" y="1377107"/>
                    </a:lnTo>
                    <a:lnTo>
                      <a:pt x="228883" y="1371699"/>
                    </a:lnTo>
                    <a:lnTo>
                      <a:pt x="234594" y="1366927"/>
                    </a:lnTo>
                    <a:lnTo>
                      <a:pt x="240305" y="1361837"/>
                    </a:lnTo>
                    <a:lnTo>
                      <a:pt x="246650" y="1357702"/>
                    </a:lnTo>
                    <a:lnTo>
                      <a:pt x="252679" y="1353885"/>
                    </a:lnTo>
                    <a:lnTo>
                      <a:pt x="259659" y="1349749"/>
                    </a:lnTo>
                    <a:lnTo>
                      <a:pt x="266005" y="1346250"/>
                    </a:lnTo>
                    <a:lnTo>
                      <a:pt x="272985" y="1343387"/>
                    </a:lnTo>
                    <a:lnTo>
                      <a:pt x="280282" y="1340205"/>
                    </a:lnTo>
                    <a:lnTo>
                      <a:pt x="287263" y="1337979"/>
                    </a:lnTo>
                    <a:lnTo>
                      <a:pt x="294877" y="1335752"/>
                    </a:lnTo>
                    <a:lnTo>
                      <a:pt x="302492" y="1334161"/>
                    </a:lnTo>
                    <a:lnTo>
                      <a:pt x="310107" y="1332889"/>
                    </a:lnTo>
                    <a:lnTo>
                      <a:pt x="318039" y="1331934"/>
                    </a:lnTo>
                    <a:lnTo>
                      <a:pt x="325971" y="1331298"/>
                    </a:lnTo>
                    <a:lnTo>
                      <a:pt x="333903" y="1330980"/>
                    </a:lnTo>
                    <a:lnTo>
                      <a:pt x="344056" y="1330026"/>
                    </a:lnTo>
                    <a:lnTo>
                      <a:pt x="372929" y="1327481"/>
                    </a:lnTo>
                    <a:lnTo>
                      <a:pt x="415762" y="1324300"/>
                    </a:lnTo>
                    <a:lnTo>
                      <a:pt x="441779" y="1322709"/>
                    </a:lnTo>
                    <a:lnTo>
                      <a:pt x="470017" y="1320800"/>
                    </a:lnTo>
                    <a:close/>
                    <a:moveTo>
                      <a:pt x="1004887" y="995363"/>
                    </a:moveTo>
                    <a:lnTo>
                      <a:pt x="1176337" y="995363"/>
                    </a:lnTo>
                    <a:lnTo>
                      <a:pt x="1176337" y="1265238"/>
                    </a:lnTo>
                    <a:lnTo>
                      <a:pt x="1004887" y="1265238"/>
                    </a:lnTo>
                    <a:lnTo>
                      <a:pt x="1004887" y="995363"/>
                    </a:lnTo>
                    <a:close/>
                    <a:moveTo>
                      <a:pt x="493561" y="847408"/>
                    </a:moveTo>
                    <a:lnTo>
                      <a:pt x="491024" y="847726"/>
                    </a:lnTo>
                    <a:lnTo>
                      <a:pt x="488804" y="848043"/>
                    </a:lnTo>
                    <a:lnTo>
                      <a:pt x="485950" y="848996"/>
                    </a:lnTo>
                    <a:lnTo>
                      <a:pt x="483730" y="849948"/>
                    </a:lnTo>
                    <a:lnTo>
                      <a:pt x="481510" y="851218"/>
                    </a:lnTo>
                    <a:lnTo>
                      <a:pt x="479290" y="852806"/>
                    </a:lnTo>
                    <a:lnTo>
                      <a:pt x="475167" y="856933"/>
                    </a:lnTo>
                    <a:lnTo>
                      <a:pt x="470727" y="861061"/>
                    </a:lnTo>
                    <a:lnTo>
                      <a:pt x="466604" y="865823"/>
                    </a:lnTo>
                    <a:lnTo>
                      <a:pt x="462482" y="871221"/>
                    </a:lnTo>
                    <a:lnTo>
                      <a:pt x="454553" y="882651"/>
                    </a:lnTo>
                    <a:lnTo>
                      <a:pt x="448527" y="890906"/>
                    </a:lnTo>
                    <a:lnTo>
                      <a:pt x="442819" y="899478"/>
                    </a:lnTo>
                    <a:lnTo>
                      <a:pt x="436793" y="908368"/>
                    </a:lnTo>
                    <a:lnTo>
                      <a:pt x="431402" y="917893"/>
                    </a:lnTo>
                    <a:lnTo>
                      <a:pt x="429499" y="926783"/>
                    </a:lnTo>
                    <a:lnTo>
                      <a:pt x="427596" y="935673"/>
                    </a:lnTo>
                    <a:lnTo>
                      <a:pt x="426010" y="945198"/>
                    </a:lnTo>
                    <a:lnTo>
                      <a:pt x="424742" y="954406"/>
                    </a:lnTo>
                    <a:lnTo>
                      <a:pt x="423790" y="963931"/>
                    </a:lnTo>
                    <a:lnTo>
                      <a:pt x="423156" y="973773"/>
                    </a:lnTo>
                    <a:lnTo>
                      <a:pt x="422839" y="982981"/>
                    </a:lnTo>
                    <a:lnTo>
                      <a:pt x="422839" y="992823"/>
                    </a:lnTo>
                    <a:lnTo>
                      <a:pt x="423156" y="1007111"/>
                    </a:lnTo>
                    <a:lnTo>
                      <a:pt x="424107" y="1020764"/>
                    </a:lnTo>
                    <a:lnTo>
                      <a:pt x="426010" y="1034099"/>
                    </a:lnTo>
                    <a:lnTo>
                      <a:pt x="428547" y="1047434"/>
                    </a:lnTo>
                    <a:lnTo>
                      <a:pt x="432036" y="1060769"/>
                    </a:lnTo>
                    <a:lnTo>
                      <a:pt x="435525" y="1073469"/>
                    </a:lnTo>
                    <a:lnTo>
                      <a:pt x="439965" y="1086169"/>
                    </a:lnTo>
                    <a:lnTo>
                      <a:pt x="445039" y="1098551"/>
                    </a:lnTo>
                    <a:lnTo>
                      <a:pt x="450430" y="1110934"/>
                    </a:lnTo>
                    <a:lnTo>
                      <a:pt x="456456" y="1122999"/>
                    </a:lnTo>
                    <a:lnTo>
                      <a:pt x="462799" y="1134429"/>
                    </a:lnTo>
                    <a:lnTo>
                      <a:pt x="469459" y="1145541"/>
                    </a:lnTo>
                    <a:lnTo>
                      <a:pt x="477070" y="1156019"/>
                    </a:lnTo>
                    <a:lnTo>
                      <a:pt x="484364" y="1166496"/>
                    </a:lnTo>
                    <a:lnTo>
                      <a:pt x="492293" y="1176656"/>
                    </a:lnTo>
                    <a:lnTo>
                      <a:pt x="500539" y="1186181"/>
                    </a:lnTo>
                    <a:lnTo>
                      <a:pt x="508784" y="1195389"/>
                    </a:lnTo>
                    <a:lnTo>
                      <a:pt x="517347" y="1204279"/>
                    </a:lnTo>
                    <a:lnTo>
                      <a:pt x="526227" y="1212216"/>
                    </a:lnTo>
                    <a:lnTo>
                      <a:pt x="535107" y="1220154"/>
                    </a:lnTo>
                    <a:lnTo>
                      <a:pt x="543987" y="1227456"/>
                    </a:lnTo>
                    <a:lnTo>
                      <a:pt x="553184" y="1234124"/>
                    </a:lnTo>
                    <a:lnTo>
                      <a:pt x="562381" y="1240474"/>
                    </a:lnTo>
                    <a:lnTo>
                      <a:pt x="571578" y="1245871"/>
                    </a:lnTo>
                    <a:lnTo>
                      <a:pt x="580775" y="1250951"/>
                    </a:lnTo>
                    <a:lnTo>
                      <a:pt x="589655" y="1255079"/>
                    </a:lnTo>
                    <a:lnTo>
                      <a:pt x="598853" y="1258889"/>
                    </a:lnTo>
                    <a:lnTo>
                      <a:pt x="607732" y="1262381"/>
                    </a:lnTo>
                    <a:lnTo>
                      <a:pt x="616612" y="1264604"/>
                    </a:lnTo>
                    <a:lnTo>
                      <a:pt x="624858" y="1266509"/>
                    </a:lnTo>
                    <a:lnTo>
                      <a:pt x="633421" y="1267461"/>
                    </a:lnTo>
                    <a:lnTo>
                      <a:pt x="641349" y="1267779"/>
                    </a:lnTo>
                    <a:lnTo>
                      <a:pt x="649595" y="1267461"/>
                    </a:lnTo>
                    <a:lnTo>
                      <a:pt x="657524" y="1266509"/>
                    </a:lnTo>
                    <a:lnTo>
                      <a:pt x="666404" y="1264604"/>
                    </a:lnTo>
                    <a:lnTo>
                      <a:pt x="674967" y="1262381"/>
                    </a:lnTo>
                    <a:lnTo>
                      <a:pt x="684164" y="1258889"/>
                    </a:lnTo>
                    <a:lnTo>
                      <a:pt x="692726" y="1255079"/>
                    </a:lnTo>
                    <a:lnTo>
                      <a:pt x="701924" y="1250951"/>
                    </a:lnTo>
                    <a:lnTo>
                      <a:pt x="711121" y="1245871"/>
                    </a:lnTo>
                    <a:lnTo>
                      <a:pt x="720318" y="1240474"/>
                    </a:lnTo>
                    <a:lnTo>
                      <a:pt x="729515" y="1234124"/>
                    </a:lnTo>
                    <a:lnTo>
                      <a:pt x="738395" y="1227456"/>
                    </a:lnTo>
                    <a:lnTo>
                      <a:pt x="747592" y="1220154"/>
                    </a:lnTo>
                    <a:lnTo>
                      <a:pt x="756472" y="1212216"/>
                    </a:lnTo>
                    <a:lnTo>
                      <a:pt x="765352" y="1204279"/>
                    </a:lnTo>
                    <a:lnTo>
                      <a:pt x="773915" y="1195389"/>
                    </a:lnTo>
                    <a:lnTo>
                      <a:pt x="782160" y="1186181"/>
                    </a:lnTo>
                    <a:lnTo>
                      <a:pt x="790406" y="1176656"/>
                    </a:lnTo>
                    <a:lnTo>
                      <a:pt x="798652" y="1166496"/>
                    </a:lnTo>
                    <a:lnTo>
                      <a:pt x="805946" y="1156019"/>
                    </a:lnTo>
                    <a:lnTo>
                      <a:pt x="813240" y="1145541"/>
                    </a:lnTo>
                    <a:lnTo>
                      <a:pt x="819900" y="1134429"/>
                    </a:lnTo>
                    <a:lnTo>
                      <a:pt x="826243" y="1122999"/>
                    </a:lnTo>
                    <a:lnTo>
                      <a:pt x="831952" y="1110934"/>
                    </a:lnTo>
                    <a:lnTo>
                      <a:pt x="837660" y="1098551"/>
                    </a:lnTo>
                    <a:lnTo>
                      <a:pt x="842417" y="1086169"/>
                    </a:lnTo>
                    <a:lnTo>
                      <a:pt x="847174" y="1073469"/>
                    </a:lnTo>
                    <a:lnTo>
                      <a:pt x="850980" y="1060769"/>
                    </a:lnTo>
                    <a:lnTo>
                      <a:pt x="853834" y="1047434"/>
                    </a:lnTo>
                    <a:lnTo>
                      <a:pt x="856689" y="1034099"/>
                    </a:lnTo>
                    <a:lnTo>
                      <a:pt x="858592" y="1020764"/>
                    </a:lnTo>
                    <a:lnTo>
                      <a:pt x="859543" y="1007111"/>
                    </a:lnTo>
                    <a:lnTo>
                      <a:pt x="860177" y="992823"/>
                    </a:lnTo>
                    <a:lnTo>
                      <a:pt x="859860" y="984886"/>
                    </a:lnTo>
                    <a:lnTo>
                      <a:pt x="859543" y="976313"/>
                    </a:lnTo>
                    <a:lnTo>
                      <a:pt x="837343" y="975361"/>
                    </a:lnTo>
                    <a:lnTo>
                      <a:pt x="814509" y="973773"/>
                    </a:lnTo>
                    <a:lnTo>
                      <a:pt x="791040" y="970916"/>
                    </a:lnTo>
                    <a:lnTo>
                      <a:pt x="767255" y="968058"/>
                    </a:lnTo>
                    <a:lnTo>
                      <a:pt x="743469" y="964566"/>
                    </a:lnTo>
                    <a:lnTo>
                      <a:pt x="719366" y="960438"/>
                    </a:lnTo>
                    <a:lnTo>
                      <a:pt x="695898" y="955041"/>
                    </a:lnTo>
                    <a:lnTo>
                      <a:pt x="684481" y="952501"/>
                    </a:lnTo>
                    <a:lnTo>
                      <a:pt x="673064" y="949643"/>
                    </a:lnTo>
                    <a:lnTo>
                      <a:pt x="661964" y="946468"/>
                    </a:lnTo>
                    <a:lnTo>
                      <a:pt x="651181" y="943293"/>
                    </a:lnTo>
                    <a:lnTo>
                      <a:pt x="640398" y="940118"/>
                    </a:lnTo>
                    <a:lnTo>
                      <a:pt x="629932" y="936308"/>
                    </a:lnTo>
                    <a:lnTo>
                      <a:pt x="620101" y="932816"/>
                    </a:lnTo>
                    <a:lnTo>
                      <a:pt x="610270" y="929006"/>
                    </a:lnTo>
                    <a:lnTo>
                      <a:pt x="601073" y="924878"/>
                    </a:lnTo>
                    <a:lnTo>
                      <a:pt x="592510" y="921068"/>
                    </a:lnTo>
                    <a:lnTo>
                      <a:pt x="583947" y="916941"/>
                    </a:lnTo>
                    <a:lnTo>
                      <a:pt x="576018" y="912178"/>
                    </a:lnTo>
                    <a:lnTo>
                      <a:pt x="568724" y="907733"/>
                    </a:lnTo>
                    <a:lnTo>
                      <a:pt x="561747" y="903288"/>
                    </a:lnTo>
                    <a:lnTo>
                      <a:pt x="555404" y="898208"/>
                    </a:lnTo>
                    <a:lnTo>
                      <a:pt x="550013" y="893128"/>
                    </a:lnTo>
                    <a:lnTo>
                      <a:pt x="544938" y="887731"/>
                    </a:lnTo>
                    <a:lnTo>
                      <a:pt x="540498" y="882651"/>
                    </a:lnTo>
                    <a:lnTo>
                      <a:pt x="536376" y="876936"/>
                    </a:lnTo>
                    <a:lnTo>
                      <a:pt x="532253" y="872173"/>
                    </a:lnTo>
                    <a:lnTo>
                      <a:pt x="528447" y="867728"/>
                    </a:lnTo>
                    <a:lnTo>
                      <a:pt x="524641" y="863601"/>
                    </a:lnTo>
                    <a:lnTo>
                      <a:pt x="520836" y="860426"/>
                    </a:lnTo>
                    <a:lnTo>
                      <a:pt x="517347" y="857251"/>
                    </a:lnTo>
                    <a:lnTo>
                      <a:pt x="514176" y="854393"/>
                    </a:lnTo>
                    <a:lnTo>
                      <a:pt x="511004" y="852488"/>
                    </a:lnTo>
                    <a:lnTo>
                      <a:pt x="507833" y="850583"/>
                    </a:lnTo>
                    <a:lnTo>
                      <a:pt x="504661" y="849313"/>
                    </a:lnTo>
                    <a:lnTo>
                      <a:pt x="501807" y="848361"/>
                    </a:lnTo>
                    <a:lnTo>
                      <a:pt x="499270" y="847726"/>
                    </a:lnTo>
                    <a:lnTo>
                      <a:pt x="496099" y="847408"/>
                    </a:lnTo>
                    <a:lnTo>
                      <a:pt x="493561" y="847408"/>
                    </a:lnTo>
                    <a:close/>
                    <a:moveTo>
                      <a:pt x="1304925" y="828675"/>
                    </a:moveTo>
                    <a:lnTo>
                      <a:pt x="1476375" y="828675"/>
                    </a:lnTo>
                    <a:lnTo>
                      <a:pt x="1476375" y="1252538"/>
                    </a:lnTo>
                    <a:lnTo>
                      <a:pt x="1304925" y="1252538"/>
                    </a:lnTo>
                    <a:lnTo>
                      <a:pt x="1304925" y="828675"/>
                    </a:lnTo>
                    <a:close/>
                    <a:moveTo>
                      <a:pt x="634055" y="655638"/>
                    </a:moveTo>
                    <a:lnTo>
                      <a:pt x="641349" y="655638"/>
                    </a:lnTo>
                    <a:lnTo>
                      <a:pt x="648644" y="655638"/>
                    </a:lnTo>
                    <a:lnTo>
                      <a:pt x="655938" y="655956"/>
                    </a:lnTo>
                    <a:lnTo>
                      <a:pt x="662915" y="656591"/>
                    </a:lnTo>
                    <a:lnTo>
                      <a:pt x="669892" y="657226"/>
                    </a:lnTo>
                    <a:lnTo>
                      <a:pt x="677187" y="658178"/>
                    </a:lnTo>
                    <a:lnTo>
                      <a:pt x="684164" y="659766"/>
                    </a:lnTo>
                    <a:lnTo>
                      <a:pt x="691141" y="661036"/>
                    </a:lnTo>
                    <a:lnTo>
                      <a:pt x="698118" y="662623"/>
                    </a:lnTo>
                    <a:lnTo>
                      <a:pt x="704778" y="664211"/>
                    </a:lnTo>
                    <a:lnTo>
                      <a:pt x="711438" y="666433"/>
                    </a:lnTo>
                    <a:lnTo>
                      <a:pt x="718415" y="668338"/>
                    </a:lnTo>
                    <a:lnTo>
                      <a:pt x="724758" y="670878"/>
                    </a:lnTo>
                    <a:lnTo>
                      <a:pt x="731418" y="673418"/>
                    </a:lnTo>
                    <a:lnTo>
                      <a:pt x="737761" y="676276"/>
                    </a:lnTo>
                    <a:lnTo>
                      <a:pt x="744421" y="679133"/>
                    </a:lnTo>
                    <a:lnTo>
                      <a:pt x="750446" y="682308"/>
                    </a:lnTo>
                    <a:lnTo>
                      <a:pt x="763132" y="688976"/>
                    </a:lnTo>
                    <a:lnTo>
                      <a:pt x="775500" y="696596"/>
                    </a:lnTo>
                    <a:lnTo>
                      <a:pt x="787235" y="704533"/>
                    </a:lnTo>
                    <a:lnTo>
                      <a:pt x="798652" y="713423"/>
                    </a:lnTo>
                    <a:lnTo>
                      <a:pt x="809435" y="722631"/>
                    </a:lnTo>
                    <a:lnTo>
                      <a:pt x="819900" y="732791"/>
                    </a:lnTo>
                    <a:lnTo>
                      <a:pt x="830049" y="743586"/>
                    </a:lnTo>
                    <a:lnTo>
                      <a:pt x="839880" y="754698"/>
                    </a:lnTo>
                    <a:lnTo>
                      <a:pt x="849394" y="766446"/>
                    </a:lnTo>
                    <a:lnTo>
                      <a:pt x="858274" y="778511"/>
                    </a:lnTo>
                    <a:lnTo>
                      <a:pt x="866520" y="791211"/>
                    </a:lnTo>
                    <a:lnTo>
                      <a:pt x="874449" y="804546"/>
                    </a:lnTo>
                    <a:lnTo>
                      <a:pt x="881743" y="818198"/>
                    </a:lnTo>
                    <a:lnTo>
                      <a:pt x="888403" y="832168"/>
                    </a:lnTo>
                    <a:lnTo>
                      <a:pt x="894746" y="847091"/>
                    </a:lnTo>
                    <a:lnTo>
                      <a:pt x="900137" y="861696"/>
                    </a:lnTo>
                    <a:lnTo>
                      <a:pt x="905529" y="876936"/>
                    </a:lnTo>
                    <a:lnTo>
                      <a:pt x="909651" y="892811"/>
                    </a:lnTo>
                    <a:lnTo>
                      <a:pt x="913457" y="908686"/>
                    </a:lnTo>
                    <a:lnTo>
                      <a:pt x="916946" y="924878"/>
                    </a:lnTo>
                    <a:lnTo>
                      <a:pt x="919166" y="941706"/>
                    </a:lnTo>
                    <a:lnTo>
                      <a:pt x="921068" y="958533"/>
                    </a:lnTo>
                    <a:lnTo>
                      <a:pt x="922020" y="975678"/>
                    </a:lnTo>
                    <a:lnTo>
                      <a:pt x="922337" y="992823"/>
                    </a:lnTo>
                    <a:lnTo>
                      <a:pt x="922337" y="1002031"/>
                    </a:lnTo>
                    <a:lnTo>
                      <a:pt x="922020" y="1010921"/>
                    </a:lnTo>
                    <a:lnTo>
                      <a:pt x="921386" y="1019811"/>
                    </a:lnTo>
                    <a:lnTo>
                      <a:pt x="920434" y="1028384"/>
                    </a:lnTo>
                    <a:lnTo>
                      <a:pt x="919483" y="1037274"/>
                    </a:lnTo>
                    <a:lnTo>
                      <a:pt x="918214" y="1045846"/>
                    </a:lnTo>
                    <a:lnTo>
                      <a:pt x="916628" y="1054419"/>
                    </a:lnTo>
                    <a:lnTo>
                      <a:pt x="915043" y="1062674"/>
                    </a:lnTo>
                    <a:lnTo>
                      <a:pt x="912823" y="1070929"/>
                    </a:lnTo>
                    <a:lnTo>
                      <a:pt x="910603" y="1079501"/>
                    </a:lnTo>
                    <a:lnTo>
                      <a:pt x="908383" y="1087756"/>
                    </a:lnTo>
                    <a:lnTo>
                      <a:pt x="906163" y="1095694"/>
                    </a:lnTo>
                    <a:lnTo>
                      <a:pt x="903309" y="1103631"/>
                    </a:lnTo>
                    <a:lnTo>
                      <a:pt x="900137" y="1111569"/>
                    </a:lnTo>
                    <a:lnTo>
                      <a:pt x="897283" y="1119189"/>
                    </a:lnTo>
                    <a:lnTo>
                      <a:pt x="894111" y="1126809"/>
                    </a:lnTo>
                    <a:lnTo>
                      <a:pt x="887134" y="1141731"/>
                    </a:lnTo>
                    <a:lnTo>
                      <a:pt x="879523" y="1156336"/>
                    </a:lnTo>
                    <a:lnTo>
                      <a:pt x="871277" y="1170624"/>
                    </a:lnTo>
                    <a:lnTo>
                      <a:pt x="862714" y="1184276"/>
                    </a:lnTo>
                    <a:lnTo>
                      <a:pt x="853517" y="1197611"/>
                    </a:lnTo>
                    <a:lnTo>
                      <a:pt x="843686" y="1209994"/>
                    </a:lnTo>
                    <a:lnTo>
                      <a:pt x="833854" y="1222376"/>
                    </a:lnTo>
                    <a:lnTo>
                      <a:pt x="823389" y="1233806"/>
                    </a:lnTo>
                    <a:lnTo>
                      <a:pt x="812606" y="1244919"/>
                    </a:lnTo>
                    <a:lnTo>
                      <a:pt x="801823" y="1255396"/>
                    </a:lnTo>
                    <a:lnTo>
                      <a:pt x="790406" y="1265239"/>
                    </a:lnTo>
                    <a:lnTo>
                      <a:pt x="778989" y="1274446"/>
                    </a:lnTo>
                    <a:lnTo>
                      <a:pt x="767255" y="1282701"/>
                    </a:lnTo>
                    <a:lnTo>
                      <a:pt x="755521" y="1290956"/>
                    </a:lnTo>
                    <a:lnTo>
                      <a:pt x="743786" y="1298259"/>
                    </a:lnTo>
                    <a:lnTo>
                      <a:pt x="732052" y="1304609"/>
                    </a:lnTo>
                    <a:lnTo>
                      <a:pt x="720318" y="1310641"/>
                    </a:lnTo>
                    <a:lnTo>
                      <a:pt x="708584" y="1315721"/>
                    </a:lnTo>
                    <a:lnTo>
                      <a:pt x="696849" y="1320166"/>
                    </a:lnTo>
                    <a:lnTo>
                      <a:pt x="685432" y="1323659"/>
                    </a:lnTo>
                    <a:lnTo>
                      <a:pt x="674015" y="1326516"/>
                    </a:lnTo>
                    <a:lnTo>
                      <a:pt x="662915" y="1328421"/>
                    </a:lnTo>
                    <a:lnTo>
                      <a:pt x="657207" y="1329374"/>
                    </a:lnTo>
                    <a:lnTo>
                      <a:pt x="652132" y="1329691"/>
                    </a:lnTo>
                    <a:lnTo>
                      <a:pt x="646424" y="1330009"/>
                    </a:lnTo>
                    <a:lnTo>
                      <a:pt x="641349" y="1330326"/>
                    </a:lnTo>
                    <a:lnTo>
                      <a:pt x="635958" y="1330009"/>
                    </a:lnTo>
                    <a:lnTo>
                      <a:pt x="630884" y="1329691"/>
                    </a:lnTo>
                    <a:lnTo>
                      <a:pt x="625492" y="1329374"/>
                    </a:lnTo>
                    <a:lnTo>
                      <a:pt x="620101" y="1328421"/>
                    </a:lnTo>
                    <a:lnTo>
                      <a:pt x="609001" y="1326516"/>
                    </a:lnTo>
                    <a:lnTo>
                      <a:pt x="597584" y="1323659"/>
                    </a:lnTo>
                    <a:lnTo>
                      <a:pt x="585850" y="1320166"/>
                    </a:lnTo>
                    <a:lnTo>
                      <a:pt x="574433" y="1315721"/>
                    </a:lnTo>
                    <a:lnTo>
                      <a:pt x="562698" y="1310641"/>
                    </a:lnTo>
                    <a:lnTo>
                      <a:pt x="550647" y="1304609"/>
                    </a:lnTo>
                    <a:lnTo>
                      <a:pt x="538913" y="1298259"/>
                    </a:lnTo>
                    <a:lnTo>
                      <a:pt x="527179" y="1290956"/>
                    </a:lnTo>
                    <a:lnTo>
                      <a:pt x="515444" y="1282701"/>
                    </a:lnTo>
                    <a:lnTo>
                      <a:pt x="503710" y="1274446"/>
                    </a:lnTo>
                    <a:lnTo>
                      <a:pt x="492293" y="1265239"/>
                    </a:lnTo>
                    <a:lnTo>
                      <a:pt x="481193" y="1255396"/>
                    </a:lnTo>
                    <a:lnTo>
                      <a:pt x="470093" y="1244919"/>
                    </a:lnTo>
                    <a:lnTo>
                      <a:pt x="459310" y="1233806"/>
                    </a:lnTo>
                    <a:lnTo>
                      <a:pt x="448845" y="1222376"/>
                    </a:lnTo>
                    <a:lnTo>
                      <a:pt x="438696" y="1209994"/>
                    </a:lnTo>
                    <a:lnTo>
                      <a:pt x="429499" y="1197611"/>
                    </a:lnTo>
                    <a:lnTo>
                      <a:pt x="419985" y="1184276"/>
                    </a:lnTo>
                    <a:lnTo>
                      <a:pt x="411422" y="1170624"/>
                    </a:lnTo>
                    <a:lnTo>
                      <a:pt x="403176" y="1156336"/>
                    </a:lnTo>
                    <a:lnTo>
                      <a:pt x="395565" y="1141731"/>
                    </a:lnTo>
                    <a:lnTo>
                      <a:pt x="388588" y="1126809"/>
                    </a:lnTo>
                    <a:lnTo>
                      <a:pt x="385416" y="1119189"/>
                    </a:lnTo>
                    <a:lnTo>
                      <a:pt x="382245" y="1111569"/>
                    </a:lnTo>
                    <a:lnTo>
                      <a:pt x="379390" y="1103631"/>
                    </a:lnTo>
                    <a:lnTo>
                      <a:pt x="376853" y="1095694"/>
                    </a:lnTo>
                    <a:lnTo>
                      <a:pt x="374316" y="1087756"/>
                    </a:lnTo>
                    <a:lnTo>
                      <a:pt x="372096" y="1079501"/>
                    </a:lnTo>
                    <a:lnTo>
                      <a:pt x="369559" y="1070929"/>
                    </a:lnTo>
                    <a:lnTo>
                      <a:pt x="367656" y="1062674"/>
                    </a:lnTo>
                    <a:lnTo>
                      <a:pt x="366071" y="1054419"/>
                    </a:lnTo>
                    <a:lnTo>
                      <a:pt x="364485" y="1045846"/>
                    </a:lnTo>
                    <a:lnTo>
                      <a:pt x="363216" y="1037274"/>
                    </a:lnTo>
                    <a:lnTo>
                      <a:pt x="362265" y="1028384"/>
                    </a:lnTo>
                    <a:lnTo>
                      <a:pt x="361313" y="1019811"/>
                    </a:lnTo>
                    <a:lnTo>
                      <a:pt x="360996" y="1010921"/>
                    </a:lnTo>
                    <a:lnTo>
                      <a:pt x="360362" y="1002031"/>
                    </a:lnTo>
                    <a:lnTo>
                      <a:pt x="360362" y="992823"/>
                    </a:lnTo>
                    <a:lnTo>
                      <a:pt x="360679" y="975678"/>
                    </a:lnTo>
                    <a:lnTo>
                      <a:pt x="361948" y="958533"/>
                    </a:lnTo>
                    <a:lnTo>
                      <a:pt x="363533" y="941706"/>
                    </a:lnTo>
                    <a:lnTo>
                      <a:pt x="366071" y="924878"/>
                    </a:lnTo>
                    <a:lnTo>
                      <a:pt x="368925" y="908686"/>
                    </a:lnTo>
                    <a:lnTo>
                      <a:pt x="373048" y="892811"/>
                    </a:lnTo>
                    <a:lnTo>
                      <a:pt x="377171" y="876936"/>
                    </a:lnTo>
                    <a:lnTo>
                      <a:pt x="382245" y="861696"/>
                    </a:lnTo>
                    <a:lnTo>
                      <a:pt x="387953" y="847091"/>
                    </a:lnTo>
                    <a:lnTo>
                      <a:pt x="393979" y="832168"/>
                    </a:lnTo>
                    <a:lnTo>
                      <a:pt x="400956" y="818198"/>
                    </a:lnTo>
                    <a:lnTo>
                      <a:pt x="408568" y="804546"/>
                    </a:lnTo>
                    <a:lnTo>
                      <a:pt x="416179" y="791211"/>
                    </a:lnTo>
                    <a:lnTo>
                      <a:pt x="424425" y="778511"/>
                    </a:lnTo>
                    <a:lnTo>
                      <a:pt x="433305" y="766446"/>
                    </a:lnTo>
                    <a:lnTo>
                      <a:pt x="442819" y="754698"/>
                    </a:lnTo>
                    <a:lnTo>
                      <a:pt x="452650" y="743586"/>
                    </a:lnTo>
                    <a:lnTo>
                      <a:pt x="462482" y="732791"/>
                    </a:lnTo>
                    <a:lnTo>
                      <a:pt x="473264" y="722631"/>
                    </a:lnTo>
                    <a:lnTo>
                      <a:pt x="484047" y="713423"/>
                    </a:lnTo>
                    <a:lnTo>
                      <a:pt x="495464" y="704533"/>
                    </a:lnTo>
                    <a:lnTo>
                      <a:pt x="507516" y="696596"/>
                    </a:lnTo>
                    <a:lnTo>
                      <a:pt x="519567" y="688976"/>
                    </a:lnTo>
                    <a:lnTo>
                      <a:pt x="531936" y="682308"/>
                    </a:lnTo>
                    <a:lnTo>
                      <a:pt x="538278" y="679133"/>
                    </a:lnTo>
                    <a:lnTo>
                      <a:pt x="544938" y="676276"/>
                    </a:lnTo>
                    <a:lnTo>
                      <a:pt x="551281" y="673418"/>
                    </a:lnTo>
                    <a:lnTo>
                      <a:pt x="557941" y="670878"/>
                    </a:lnTo>
                    <a:lnTo>
                      <a:pt x="564284" y="668338"/>
                    </a:lnTo>
                    <a:lnTo>
                      <a:pt x="571261" y="666433"/>
                    </a:lnTo>
                    <a:lnTo>
                      <a:pt x="577921" y="664211"/>
                    </a:lnTo>
                    <a:lnTo>
                      <a:pt x="584898" y="662623"/>
                    </a:lnTo>
                    <a:lnTo>
                      <a:pt x="591875" y="661036"/>
                    </a:lnTo>
                    <a:lnTo>
                      <a:pt x="598535" y="659766"/>
                    </a:lnTo>
                    <a:lnTo>
                      <a:pt x="605830" y="658178"/>
                    </a:lnTo>
                    <a:lnTo>
                      <a:pt x="612490" y="657226"/>
                    </a:lnTo>
                    <a:lnTo>
                      <a:pt x="619784" y="656591"/>
                    </a:lnTo>
                    <a:lnTo>
                      <a:pt x="627078" y="655956"/>
                    </a:lnTo>
                    <a:lnTo>
                      <a:pt x="634055" y="655638"/>
                    </a:lnTo>
                    <a:close/>
                    <a:moveTo>
                      <a:pt x="1604962" y="463550"/>
                    </a:moveTo>
                    <a:lnTo>
                      <a:pt x="1776412" y="463550"/>
                    </a:lnTo>
                    <a:lnTo>
                      <a:pt x="1776412" y="1252538"/>
                    </a:lnTo>
                    <a:lnTo>
                      <a:pt x="1604962" y="1252538"/>
                    </a:lnTo>
                    <a:lnTo>
                      <a:pt x="1604962" y="463550"/>
                    </a:lnTo>
                    <a:close/>
                    <a:moveTo>
                      <a:pt x="0" y="0"/>
                    </a:moveTo>
                    <a:lnTo>
                      <a:pt x="2125663" y="0"/>
                    </a:lnTo>
                    <a:lnTo>
                      <a:pt x="2125663" y="171553"/>
                    </a:lnTo>
                    <a:lnTo>
                      <a:pt x="2039621" y="171553"/>
                    </a:lnTo>
                    <a:lnTo>
                      <a:pt x="2039621" y="1577975"/>
                    </a:lnTo>
                    <a:lnTo>
                      <a:pt x="1252220" y="1577975"/>
                    </a:lnTo>
                    <a:lnTo>
                      <a:pt x="1252220" y="1449310"/>
                    </a:lnTo>
                    <a:lnTo>
                      <a:pt x="1911033" y="1449310"/>
                    </a:lnTo>
                    <a:lnTo>
                      <a:pt x="1911033" y="171553"/>
                    </a:lnTo>
                    <a:lnTo>
                      <a:pt x="195263" y="171553"/>
                    </a:lnTo>
                    <a:lnTo>
                      <a:pt x="195263" y="1249164"/>
                    </a:lnTo>
                    <a:lnTo>
                      <a:pt x="66675" y="1249164"/>
                    </a:lnTo>
                    <a:lnTo>
                      <a:pt x="66675" y="171553"/>
                    </a:lnTo>
                    <a:lnTo>
                      <a:pt x="0" y="171553"/>
                    </a:lnTo>
                    <a:lnTo>
                      <a:pt x="0"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sp3d contourW="12700">
                  <a:contourClr>
                    <a:srgbClr val="FFFFFF"/>
                  </a:contourClr>
                </a:sp3d>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defRPr/>
                </a:pPr>
                <a:endParaRPr lang="zh-CN" altLang="en-US" sz="1600">
                  <a:solidFill>
                    <a:srgbClr val="1C666E"/>
                  </a:solidFill>
                </a:endParaRPr>
              </a:p>
            </p:txBody>
          </p:sp>
        </p:grpSp>
        <p:sp>
          <p:nvSpPr>
            <p:cNvPr id="6" name="MH_Others_1"/>
            <p:cNvSpPr txBox="1"/>
            <p:nvPr>
              <p:custDataLst>
                <p:tags r:id="rId4"/>
              </p:custDataLst>
            </p:nvPr>
          </p:nvSpPr>
          <p:spPr>
            <a:xfrm>
              <a:off x="11233" y="4709"/>
              <a:ext cx="8307" cy="1018"/>
            </a:xfrm>
            <a:prstGeom prst="rect">
              <a:avLst/>
            </a:prstGeom>
            <a:noFill/>
          </p:spPr>
          <p:txBody>
            <a:bodyPr vert="horz" wrap="square" lIns="0" tIns="0" rIns="0" bIns="0" rtlCol="0" anchor="ctr" anchorCtr="0">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lnSpc>
                  <a:spcPct val="130000"/>
                </a:lnSpc>
              </a:pPr>
              <a:r>
                <a:rPr lang="zh-CN" altLang="en-US" sz="3400" b="1" smtClean="0">
                  <a:solidFill>
                    <a:schemeClr val="accent2"/>
                  </a:solidFill>
                  <a:latin typeface="Arial" pitchFamily="34" charset="0"/>
                  <a:ea typeface="微软雅黑" pitchFamily="34" charset="-122"/>
                  <a:sym typeface="Arial" pitchFamily="34" charset="0"/>
                </a:rPr>
                <a:t>客房经营统计分析</a:t>
              </a:r>
              <a:endParaRPr lang="zh-CN" altLang="en-US" sz="3400" b="1">
                <a:solidFill>
                  <a:schemeClr val="accent2"/>
                </a:solidFill>
                <a:latin typeface="Arial" pitchFamily="34" charset="0"/>
                <a:ea typeface="微软雅黑" pitchFamily="34" charset="-122"/>
                <a:sym typeface="Arial" pitchFamily="34" charset="0"/>
              </a:endParaRPr>
            </a:p>
          </p:txBody>
        </p:sp>
      </p:grpSp>
      <p:grpSp>
        <p:nvGrpSpPr>
          <p:cNvPr id="5" name="组合 17"/>
          <p:cNvGrpSpPr/>
          <p:nvPr/>
        </p:nvGrpSpPr>
        <p:grpSpPr>
          <a:xfrm>
            <a:off x="5428509" y="2432530"/>
            <a:ext cx="5900658" cy="880281"/>
            <a:chOff x="9014" y="2023"/>
            <a:chExt cx="9798" cy="1462"/>
          </a:xfrm>
        </p:grpSpPr>
        <p:grpSp>
          <p:nvGrpSpPr>
            <p:cNvPr id="7" name="组合 2"/>
            <p:cNvGrpSpPr/>
            <p:nvPr/>
          </p:nvGrpSpPr>
          <p:grpSpPr>
            <a:xfrm>
              <a:off x="9014" y="2023"/>
              <a:ext cx="1622" cy="1462"/>
              <a:chOff x="11197" y="7304"/>
              <a:chExt cx="1622" cy="1462"/>
            </a:xfrm>
          </p:grpSpPr>
          <p:sp>
            <p:nvSpPr>
              <p:cNvPr id="69" name="Freeform 5"/>
              <p:cNvSpPr>
                <a:spLocks noChangeAspect="1"/>
              </p:cNvSpPr>
              <p:nvPr/>
            </p:nvSpPr>
            <p:spPr bwMode="auto">
              <a:xfrm>
                <a:off x="11197" y="7304"/>
                <a:ext cx="1622" cy="1462"/>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accent1"/>
              </a:solidFill>
              <a:ln w="9525" cap="flat">
                <a:noFill/>
                <a:prstDash val="solid"/>
                <a:miter lim="800000"/>
              </a:ln>
              <a:effectLst>
                <a:innerShdw blurRad="63500" dist="50800" dir="13500000">
                  <a:prstClr val="black">
                    <a:alpha val="50000"/>
                  </a:prstClr>
                </a:innerShdw>
              </a:effectLst>
            </p:spPr>
            <p:txBody>
              <a:bodyPr vert="horz" wrap="square" lIns="91422" tIns="45711" rIns="91422" bIns="45711" numCol="1" anchor="t" anchorCtr="0" compatLnSpc="1"/>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sz="1600">
                  <a:solidFill>
                    <a:srgbClr val="3CCCC7"/>
                  </a:solidFill>
                </a:endParaRPr>
              </a:p>
            </p:txBody>
          </p:sp>
          <p:sp>
            <p:nvSpPr>
              <p:cNvPr id="83" name="KSO_Shape"/>
              <p:cNvSpPr>
                <a:spLocks noChangeAspect="1"/>
              </p:cNvSpPr>
              <p:nvPr/>
            </p:nvSpPr>
            <p:spPr bwMode="auto">
              <a:xfrm>
                <a:off x="11668" y="7795"/>
                <a:ext cx="805" cy="60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defRPr/>
                </a:pPr>
                <a:endParaRPr lang="zh-CN" altLang="en-US" sz="1600">
                  <a:solidFill>
                    <a:schemeClr val="bg1"/>
                  </a:solidFill>
                  <a:latin typeface="微软雅黑" pitchFamily="34" charset="-122"/>
                  <a:ea typeface="微软雅黑" pitchFamily="34" charset="-122"/>
                </a:endParaRPr>
              </a:p>
            </p:txBody>
          </p:sp>
        </p:grpSp>
        <p:sp>
          <p:nvSpPr>
            <p:cNvPr id="9" name="MH_Others_1"/>
            <p:cNvSpPr txBox="1"/>
            <p:nvPr>
              <p:custDataLst>
                <p:tags r:id="rId5"/>
              </p:custDataLst>
            </p:nvPr>
          </p:nvSpPr>
          <p:spPr>
            <a:xfrm>
              <a:off x="11255" y="2320"/>
              <a:ext cx="7557" cy="869"/>
            </a:xfrm>
            <a:prstGeom prst="rect">
              <a:avLst/>
            </a:prstGeom>
            <a:noFill/>
          </p:spPr>
          <p:txBody>
            <a:bodyPr vert="horz" wrap="square" lIns="0" tIns="0" rIns="0" bIns="0" rtlCol="0" anchor="ctr" anchorCtr="0">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3400" b="1" smtClean="0">
                  <a:solidFill>
                    <a:schemeClr val="accent1"/>
                  </a:solidFill>
                  <a:latin typeface="Arial" pitchFamily="34" charset="0"/>
                  <a:ea typeface="微软雅黑" pitchFamily="34" charset="-122"/>
                  <a:sym typeface="Arial" pitchFamily="34" charset="0"/>
                </a:rPr>
                <a:t>房价管理</a:t>
              </a:r>
              <a:endParaRPr lang="zh-CN" altLang="en-US" sz="3400" b="1">
                <a:solidFill>
                  <a:schemeClr val="accent1"/>
                </a:solidFill>
                <a:latin typeface="Arial" pitchFamily="34" charset="0"/>
                <a:ea typeface="微软雅黑" pitchFamily="34" charset="-122"/>
                <a:sym typeface="Arial" pitchFamily="34" charset="0"/>
              </a:endParaRPr>
            </a:p>
          </p:txBody>
        </p:sp>
      </p:grpSp>
      <p:sp>
        <p:nvSpPr>
          <p:cNvPr id="20" name="文本框 20"/>
          <p:cNvSpPr txBox="1"/>
          <p:nvPr/>
        </p:nvSpPr>
        <p:spPr>
          <a:xfrm>
            <a:off x="4657467" y="543560"/>
            <a:ext cx="7560630" cy="583565"/>
          </a:xfrm>
          <a:prstGeom prst="rect">
            <a:avLst/>
          </a:prstGeom>
          <a:noFill/>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eaLnBrk="1" fontAlgn="auto" hangingPunct="1">
              <a:defRPr/>
            </a:pPr>
            <a:r>
              <a:rPr lang="zh-CN" altLang="en-US" sz="3200" b="1" noProof="1" smtClean="0">
                <a:solidFill>
                  <a:srgbClr val="00B050"/>
                </a:solidFill>
                <a:effectLst>
                  <a:reflection blurRad="6350" stA="28000" endPos="25000" dist="60007" dir="5400000" sy="-100000" algn="bl" rotWithShape="0"/>
                </a:effectLst>
                <a:latin typeface="微软雅黑" pitchFamily="34" charset="-122"/>
                <a:ea typeface="微软雅黑" pitchFamily="34" charset="-122"/>
                <a:sym typeface="+mn-ea"/>
              </a:rPr>
              <a:t>项目七</a:t>
            </a:r>
            <a:r>
              <a:rPr lang="en-US" sz="3200" b="1" noProof="1" smtClean="0">
                <a:solidFill>
                  <a:srgbClr val="00B050"/>
                </a:solidFill>
                <a:effectLst>
                  <a:reflection blurRad="6350" stA="28000" endPos="25000" dist="60007" dir="5400000" sy="-100000" algn="bl" rotWithShape="0"/>
                </a:effectLst>
                <a:latin typeface="微软雅黑" pitchFamily="34" charset="-122"/>
                <a:ea typeface="微软雅黑" pitchFamily="34" charset="-122"/>
                <a:sym typeface="+mn-ea"/>
              </a:rPr>
              <a:t>    </a:t>
            </a:r>
            <a:r>
              <a:rPr lang="zh-CN" altLang="en-US" sz="3200" b="1" noProof="1" smtClean="0">
                <a:solidFill>
                  <a:srgbClr val="00B050"/>
                </a:solidFill>
                <a:effectLst>
                  <a:reflection blurRad="6350" stA="28000" endPos="25000" dist="60007" dir="5400000" sy="-100000" algn="bl" rotWithShape="0"/>
                </a:effectLst>
                <a:latin typeface="微软雅黑" pitchFamily="34" charset="-122"/>
                <a:ea typeface="微软雅黑" pitchFamily="34" charset="-122"/>
                <a:sym typeface="+mn-ea"/>
              </a:rPr>
              <a:t>房价管理与经营统计分析</a:t>
            </a:r>
            <a:endParaRPr sz="3200" b="1" noProof="1">
              <a:solidFill>
                <a:srgbClr val="00B050"/>
              </a:solidFill>
              <a:effectLst>
                <a:reflection blurRad="6350" stA="28000" endPos="25000" dist="60007" dir="5400000" sy="-100000" algn="bl" rotWithShape="0"/>
              </a:effectLst>
              <a:latin typeface="微软雅黑" pitchFamily="34" charset="-122"/>
              <a:ea typeface="微软雅黑" pitchFamily="34" charset="-122"/>
              <a:sym typeface="+mn-ea"/>
            </a:endParaRPr>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42" dur="5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Horizontal)">
                                      <p:cBhvr>
                                        <p:cTn id="7" dur="500"/>
                                        <p:tgtEl>
                                          <p:spTgt spid="2"/>
                                        </p:tgtEl>
                                      </p:cBhvr>
                                    </p:animEffect>
                                  </p:childTnLst>
                                </p:cTn>
                              </p:par>
                            </p:childTnLst>
                          </p:cTn>
                        </p:par>
                        <p:par>
                          <p:cTn id="8" fill="hold" nodeType="afterGroup">
                            <p:stCondLst>
                              <p:cond delay="500"/>
                            </p:stCondLst>
                            <p:childTnLst>
                              <p:par>
                                <p:cTn id="9" presetID="56" presetClass="entr" presetSubtype="0" dur="500" fill="hold" grpId="0" nodeType="afterEffect">
                                  <p:stCondLst>
                                    <p:cond delay="0"/>
                                  </p:stCondLst>
                                  <p:iterate type="lt">
                                    <p:tmPct val="10000"/>
                                  </p:iterate>
                                  <p:childTnLst>
                                    <p:set>
                                      <p:cBhvr>
                                        <p:cTn id="10" dur="1" fill="hold">
                                          <p:stCondLst>
                                            <p:cond delay="0"/>
                                          </p:stCondLst>
                                        </p:cTn>
                                        <p:tgtEl>
                                          <p:spTgt spid="11"/>
                                        </p:tgtEl>
                                        <p:attrNameLst>
                                          <p:attrName>style.visibility</p:attrName>
                                        </p:attrNameLst>
                                      </p:cBhvr>
                                      <p:to>
                                        <p:strVal val="visible"/>
                                      </p:to>
                                    </p:set>
                                    <p:anim by="(-#ppt_w*2)" calcmode="lin" valueType="num">
                                      <p:cBhvr rctx="PPT">
                                        <p:cTn id="11" dur="250" autoRev="1" fill="hold">
                                          <p:stCondLst>
                                            <p:cond delay="0"/>
                                          </p:stCondLst>
                                        </p:cTn>
                                        <p:tgtEl>
                                          <p:spTgt spid="11"/>
                                        </p:tgtEl>
                                        <p:attrNameLst>
                                          <p:attrName>ppt_w</p:attrName>
                                        </p:attrNameLst>
                                      </p:cBhvr>
                                    </p:anim>
                                    <p:anim by="(#ppt_w*0.50)" calcmode="lin" valueType="num">
                                      <p:cBhvr>
                                        <p:cTn id="12" dur="250" decel="50000" autoRev="1" fill="hold">
                                          <p:stCondLst>
                                            <p:cond delay="0"/>
                                          </p:stCondLst>
                                        </p:cTn>
                                        <p:tgtEl>
                                          <p:spTgt spid="11"/>
                                        </p:tgtEl>
                                        <p:attrNameLst>
                                          <p:attrName>ppt_x</p:attrName>
                                        </p:attrNameLst>
                                      </p:cBhvr>
                                    </p:anim>
                                    <p:anim from="(-#ppt_h/2)" to="(#ppt_y)" calcmode="lin" valueType="num">
                                      <p:cBhvr>
                                        <p:cTn id="13" dur="500" fill="hold">
                                          <p:stCondLst>
                                            <p:cond delay="0"/>
                                          </p:stCondLst>
                                        </p:cTn>
                                        <p:tgtEl>
                                          <p:spTgt spid="11"/>
                                        </p:tgtEl>
                                        <p:attrNameLst>
                                          <p:attrName>ppt_y</p:attrName>
                                        </p:attrNameLst>
                                      </p:cBhvr>
                                    </p:anim>
                                    <p:animRot by="21600000">
                                      <p:cBhvr>
                                        <p:cTn id="14" dur="500" fill="hold">
                                          <p:stCondLst>
                                            <p:cond delay="0"/>
                                          </p:stCondLst>
                                        </p:cTn>
                                        <p:tgtEl>
                                          <p:spTgt spid="11"/>
                                        </p:tgtEl>
                                        <p:attrNameLst>
                                          <p:attrName>r</p:attrName>
                                        </p:attrNameLst>
                                      </p:cBhvr>
                                    </p:animRot>
                                  </p:childTnLst>
                                </p:cTn>
                              </p:par>
                              <p:par>
                                <p:cTn id="15" presetID="56" presetClass="entr" presetSubtype="0" dur="500" fill="hold" grpId="0" nodeType="withEffect">
                                  <p:stCondLst>
                                    <p:cond delay="0"/>
                                  </p:stCondLst>
                                  <p:iterate type="lt">
                                    <p:tmPct val="10000"/>
                                  </p:iterate>
                                  <p:childTnLst>
                                    <p:set>
                                      <p:cBhvr>
                                        <p:cTn id="16" dur="1" fill="hold">
                                          <p:stCondLst>
                                            <p:cond delay="0"/>
                                          </p:stCondLst>
                                        </p:cTn>
                                        <p:tgtEl>
                                          <p:spTgt spid="17"/>
                                        </p:tgtEl>
                                        <p:attrNameLst>
                                          <p:attrName>style.visibility</p:attrName>
                                        </p:attrNameLst>
                                      </p:cBhvr>
                                      <p:to>
                                        <p:strVal val="visible"/>
                                      </p:to>
                                    </p:set>
                                    <p:anim by="(-#ppt_w*2)" calcmode="lin" valueType="num">
                                      <p:cBhvr rctx="PPT">
                                        <p:cTn id="17" dur="250" autoRev="1" fill="hold">
                                          <p:stCondLst>
                                            <p:cond delay="0"/>
                                          </p:stCondLst>
                                        </p:cTn>
                                        <p:tgtEl>
                                          <p:spTgt spid="17"/>
                                        </p:tgtEl>
                                        <p:attrNameLst>
                                          <p:attrName>ppt_w</p:attrName>
                                        </p:attrNameLst>
                                      </p:cBhvr>
                                    </p:anim>
                                    <p:anim by="(#ppt_w*0.50)" calcmode="lin" valueType="num">
                                      <p:cBhvr>
                                        <p:cTn id="18" dur="250" decel="50000" autoRev="1" fill="hold">
                                          <p:stCondLst>
                                            <p:cond delay="0"/>
                                          </p:stCondLst>
                                        </p:cTn>
                                        <p:tgtEl>
                                          <p:spTgt spid="17"/>
                                        </p:tgtEl>
                                        <p:attrNameLst>
                                          <p:attrName>ppt_x</p:attrName>
                                        </p:attrNameLst>
                                      </p:cBhvr>
                                    </p:anim>
                                    <p:anim from="(-#ppt_h/2)" to="(#ppt_y)" calcmode="lin" valueType="num">
                                      <p:cBhvr>
                                        <p:cTn id="19" dur="500" fill="hold">
                                          <p:stCondLst>
                                            <p:cond delay="0"/>
                                          </p:stCondLst>
                                        </p:cTn>
                                        <p:tgtEl>
                                          <p:spTgt spid="17"/>
                                        </p:tgtEl>
                                        <p:attrNameLst>
                                          <p:attrName>ppt_y</p:attrName>
                                        </p:attrNameLst>
                                      </p:cBhvr>
                                    </p:anim>
                                    <p:animRot by="21600000">
                                      <p:cBhvr>
                                        <p:cTn id="20" dur="500" fill="hold">
                                          <p:stCondLst>
                                            <p:cond delay="0"/>
                                          </p:stCondLst>
                                        </p:cTn>
                                        <p:tgtEl>
                                          <p:spTgt spid="17"/>
                                        </p:tgtEl>
                                        <p:attrNameLst>
                                          <p:attrName>r</p:attrName>
                                        </p:attrNameLst>
                                      </p:cBhvr>
                                    </p:animRot>
                                  </p:childTnLst>
                                </p:cTn>
                              </p:par>
                            </p:childTnLst>
                          </p:cTn>
                        </p:par>
                        <p:par>
                          <p:cTn id="21" fill="hold" nodeType="afterGroup">
                            <p:stCondLst>
                              <p:cond delay="1000"/>
                            </p:stCondLst>
                            <p:childTnLst>
                              <p:par>
                                <p:cTn id="22" presetID="2" presetClass="entr" presetSubtype="2" dur="500" fill="hold" nodeType="after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additive="base">
                                        <p:cTn id="24" dur="500" fill="hold"/>
                                        <p:tgtEl>
                                          <p:spTgt spid="5"/>
                                        </p:tgtEl>
                                        <p:attrNameLst>
                                          <p:attrName>ppt_x</p:attrName>
                                        </p:attrNameLst>
                                      </p:cBhvr>
                                      <p:tavLst>
                                        <p:tav tm="0">
                                          <p:val>
                                            <p:strVal val="1+#ppt_w/2"/>
                                          </p:val>
                                        </p:tav>
                                        <p:tav tm="100000">
                                          <p:val>
                                            <p:strVal val="#ppt_x"/>
                                          </p:val>
                                        </p:tav>
                                      </p:tavLst>
                                    </p:anim>
                                    <p:anim calcmode="lin" valueType="num">
                                      <p:cBhvr additive="base">
                                        <p:cTn id="25" dur="500" fill="hold"/>
                                        <p:tgtEl>
                                          <p:spTgt spid="5"/>
                                        </p:tgtEl>
                                        <p:attrNameLst>
                                          <p:attrName>ppt_y</p:attrName>
                                        </p:attrNameLst>
                                      </p:cBhvr>
                                      <p:tavLst>
                                        <p:tav tm="0">
                                          <p:val>
                                            <p:strVal val="#ppt_y"/>
                                          </p:val>
                                        </p:tav>
                                        <p:tav tm="100000">
                                          <p:val>
                                            <p:strVal val="#ppt_y"/>
                                          </p:val>
                                        </p:tav>
                                      </p:tavLst>
                                    </p:anim>
                                  </p:childTnLst>
                                </p:cTn>
                              </p:par>
                              <p:par>
                                <p:cTn id="26" presetID="2" presetClass="entr" presetSubtype="2" dur="500" fill="hold" nodeType="withEffect">
                                  <p:stCondLst>
                                    <p:cond delay="0"/>
                                  </p:stCondLst>
                                  <p:childTnLst>
                                    <p:set>
                                      <p:cBhvr>
                                        <p:cTn id="27" dur="1" fill="hold">
                                          <p:stCondLst>
                                            <p:cond delay="0"/>
                                          </p:stCondLst>
                                        </p:cTn>
                                        <p:tgtEl>
                                          <p:spTgt spid="3"/>
                                        </p:tgtEl>
                                        <p:attrNameLst>
                                          <p:attrName>style.visibility</p:attrName>
                                        </p:attrNameLst>
                                      </p:cBhvr>
                                      <p:to>
                                        <p:strVal val="visible"/>
                                      </p:to>
                                    </p:set>
                                    <p:anim calcmode="lin" valueType="num">
                                      <p:cBhvr additive="base">
                                        <p:cTn id="28" dur="500" fill="hold"/>
                                        <p:tgtEl>
                                          <p:spTgt spid="3"/>
                                        </p:tgtEl>
                                        <p:attrNameLst>
                                          <p:attrName>ppt_x</p:attrName>
                                        </p:attrNameLst>
                                      </p:cBhvr>
                                      <p:tavLst>
                                        <p:tav tm="0">
                                          <p:val>
                                            <p:strVal val="1+#ppt_w/2"/>
                                          </p:val>
                                        </p:tav>
                                        <p:tav tm="100000">
                                          <p:val>
                                            <p:strVal val="#ppt_x"/>
                                          </p:val>
                                        </p:tav>
                                      </p:tavLst>
                                    </p:anim>
                                    <p:anim calcmode="lin" valueType="num">
                                      <p:cBhvr additive="base">
                                        <p:cTn id="29"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P spid="17"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椭圆 3"/>
          <p:cNvSpPr/>
          <p:nvPr/>
        </p:nvSpPr>
        <p:spPr>
          <a:xfrm>
            <a:off x="0" y="1434353"/>
            <a:ext cx="6974541" cy="5423647"/>
          </a:xfrm>
          <a:custGeom>
            <a:rect l="l" t="t" r="r" b="b"/>
            <a:pathLst>
              <a:path w="1981200" h="1981200">
                <a:moveTo>
                  <a:pt x="0" y="0"/>
                </a:moveTo>
                <a:cubicBezTo>
                  <a:pt x="1094187" y="0"/>
                  <a:pt x="1981200" y="887013"/>
                  <a:pt x="1981200" y="1981200"/>
                </a:cubicBezTo>
                <a:lnTo>
                  <a:pt x="0" y="1981200"/>
                </a:lnTo>
                <a:close/>
              </a:path>
            </a:pathLst>
          </a:custGeom>
          <a:solidFill>
            <a:srgbClr val="0070C0">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lvl="0" algn="ctr" defTabSz="1234440"/>
            <a:endParaRPr lang="zh-CN" altLang="en-US"/>
          </a:p>
        </p:txBody>
      </p:sp>
      <p:pic>
        <p:nvPicPr>
          <p:cNvPr id="5" name="图片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19790" y="2030653"/>
            <a:ext cx="7275385" cy="4839296"/>
          </a:xfrm>
          <a:prstGeom prst="rect">
            <a:avLst/>
          </a:prstGeom>
        </p:spPr>
      </p:pic>
      <p:sp>
        <p:nvSpPr>
          <p:cNvPr id="8" name="矩形 7"/>
          <p:cNvSpPr/>
          <p:nvPr/>
        </p:nvSpPr>
        <p:spPr>
          <a:xfrm>
            <a:off x="265101" y="3645018"/>
            <a:ext cx="6053735" cy="2652393"/>
          </a:xfrm>
          <a:prstGeom prst="rect">
            <a:avLst/>
          </a:prstGeom>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eaLnBrk="1" fontAlgn="auto" latinLnBrk="0" hangingPunct="1">
              <a:lnSpc>
                <a:spcPct val="112000"/>
              </a:lnSpc>
              <a:spcBef>
                <a:spcPct val="0"/>
              </a:spcBef>
              <a:spcAft>
                <a:spcPts val="600"/>
              </a:spcAft>
              <a:buClrTx/>
              <a:buSzTx/>
              <a:buFontTx/>
              <a:buNone/>
              <a:defRPr/>
            </a:pPr>
            <a:r>
              <a:rPr kumimoji="0" lang="zh-CN" altLang="en-US" sz="2800" b="1" i="0" u="none" strike="noStrike" kern="1200" cap="none" spc="0" normalizeH="0" baseline="0" noProof="0" smtClean="0">
                <a:ln>
                  <a:noFill/>
                </a:ln>
                <a:solidFill>
                  <a:srgbClr val="0070C0"/>
                </a:solidFill>
                <a:effectLst/>
                <a:uLnTx/>
                <a:uFillTx/>
                <a:latin typeface="微软雅黑" pitchFamily="34" charset="-122"/>
                <a:ea typeface="微软雅黑" pitchFamily="34" charset="-122"/>
              </a:rPr>
              <a:t>知识目标 </a:t>
            </a:r>
            <a:r>
              <a:rPr kumimoji="0" lang="en-US" altLang="zh-CN" sz="2800" b="1" i="0" u="none" strike="noStrike" kern="1200" cap="none" spc="0" normalizeH="0" baseline="0" noProof="0" smtClean="0">
                <a:ln>
                  <a:noFill/>
                </a:ln>
                <a:solidFill>
                  <a:srgbClr val="0070C0"/>
                </a:solidFill>
                <a:effectLst/>
                <a:uLnTx/>
                <a:uFillTx/>
                <a:latin typeface="微软雅黑" pitchFamily="34" charset="-122"/>
                <a:ea typeface="微软雅黑" pitchFamily="34" charset="-122"/>
              </a:rPr>
              <a:t> </a:t>
            </a:r>
          </a:p>
          <a:p>
            <a:pPr>
              <a:lnSpc>
                <a:spcPct val="130000"/>
              </a:lnSpc>
              <a:defRPr/>
            </a:pPr>
            <a:r>
              <a:rPr lang="zh-CN" altLang="en-US" sz="2000" smtClean="0">
                <a:latin typeface="微软雅黑" pitchFamily="34" charset="-122"/>
                <a:ea typeface="微软雅黑" pitchFamily="34" charset="-122"/>
              </a:rPr>
              <a:t>★ 了解房价的种类、定价方式及影响</a:t>
            </a:r>
            <a:endParaRPr lang="en-US" altLang="zh-CN" sz="2000" smtClean="0">
              <a:latin typeface="微软雅黑" pitchFamily="34" charset="-122"/>
              <a:ea typeface="微软雅黑" pitchFamily="34" charset="-122"/>
            </a:endParaRPr>
          </a:p>
          <a:p>
            <a:pPr>
              <a:lnSpc>
                <a:spcPct val="130000"/>
              </a:lnSpc>
              <a:defRPr/>
            </a:pPr>
            <a:r>
              <a:rPr lang="en-US" altLang="zh-CN" sz="2000" smtClean="0">
                <a:latin typeface="微软雅黑" pitchFamily="34" charset="-122"/>
                <a:ea typeface="微软雅黑" pitchFamily="34" charset="-122"/>
              </a:rPr>
              <a:t>    </a:t>
            </a:r>
            <a:r>
              <a:rPr lang="zh-CN" altLang="en-US" sz="2000" smtClean="0">
                <a:latin typeface="微软雅黑" pitchFamily="34" charset="-122"/>
                <a:ea typeface="微软雅黑" pitchFamily="34" charset="-122"/>
              </a:rPr>
              <a:t>房价制定的常见因素。</a:t>
            </a:r>
          </a:p>
          <a:p>
            <a:pPr>
              <a:lnSpc>
                <a:spcPct val="130000"/>
              </a:lnSpc>
              <a:defRPr/>
            </a:pPr>
            <a:r>
              <a:rPr lang="zh-CN" altLang="en-US" sz="2000" smtClean="0">
                <a:latin typeface="微软雅黑" pitchFamily="34" charset="-122"/>
                <a:ea typeface="微软雅黑" pitchFamily="34" charset="-122"/>
              </a:rPr>
              <a:t>★ 了解制定房价的常用方法。</a:t>
            </a:r>
          </a:p>
          <a:p>
            <a:pPr>
              <a:lnSpc>
                <a:spcPct val="130000"/>
              </a:lnSpc>
              <a:defRPr/>
            </a:pPr>
            <a:r>
              <a:rPr lang="zh-CN" altLang="en-US" sz="2000" smtClean="0">
                <a:latin typeface="微软雅黑" pitchFamily="34" charset="-122"/>
                <a:ea typeface="微软雅黑" pitchFamily="34" charset="-122"/>
              </a:rPr>
              <a:t>★ 熟悉常见的客房经营统计分析报表的制作方法。</a:t>
            </a:r>
          </a:p>
          <a:p>
            <a:pPr>
              <a:lnSpc>
                <a:spcPct val="130000"/>
              </a:lnSpc>
              <a:defRPr/>
            </a:pPr>
            <a:r>
              <a:rPr lang="zh-CN" altLang="en-US" sz="2000" smtClean="0">
                <a:latin typeface="微软雅黑" pitchFamily="34" charset="-122"/>
                <a:ea typeface="微软雅黑" pitchFamily="34" charset="-122"/>
              </a:rPr>
              <a:t>★ 熟悉主要的客房经营统计分析指标。</a:t>
            </a:r>
            <a:endParaRPr lang="zh-CN" altLang="en-US" sz="2000" smtClean="0">
              <a:latin typeface="微软雅黑" pitchFamily="34" charset="-122"/>
              <a:ea typeface="微软雅黑" pitchFamily="34" charset="-122"/>
            </a:endParaRPr>
          </a:p>
        </p:txBody>
      </p:sp>
      <p:sp>
        <p:nvSpPr>
          <p:cNvPr id="6" name="椭圆 3"/>
          <p:cNvSpPr/>
          <p:nvPr/>
        </p:nvSpPr>
        <p:spPr>
          <a:xfrm flipH="1" flipV="1">
            <a:off x="10212000" y="0"/>
            <a:ext cx="1980000" cy="1980000"/>
          </a:xfrm>
          <a:custGeom>
            <a:rect l="l" t="t" r="r" b="b"/>
            <a:pathLst>
              <a:path w="1981200" h="1981200">
                <a:moveTo>
                  <a:pt x="0" y="0"/>
                </a:moveTo>
                <a:cubicBezTo>
                  <a:pt x="1094187" y="0"/>
                  <a:pt x="1981200" y="887013"/>
                  <a:pt x="1981200" y="1981200"/>
                </a:cubicBezTo>
                <a:lnTo>
                  <a:pt x="0" y="1981200"/>
                </a:lnTo>
                <a:close/>
              </a:path>
            </a:pathLst>
          </a:custGeom>
          <a:solidFill>
            <a:srgbClr val="0070C0">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lvl="0" algn="ctr" defTabSz="1234440"/>
            <a:endParaRPr lang="zh-CN" altLang="en-US"/>
          </a:p>
        </p:txBody>
      </p:sp>
      <p:sp>
        <p:nvSpPr>
          <p:cNvPr id="7" name="矩形 6"/>
          <p:cNvSpPr/>
          <p:nvPr/>
        </p:nvSpPr>
        <p:spPr>
          <a:xfrm>
            <a:off x="10188742" y="314707"/>
            <a:ext cx="2003258" cy="850682"/>
          </a:xfrm>
          <a:prstGeom prst="rect">
            <a:avLst/>
          </a:prstGeom>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lvl="0" indent="0" algn="r" defTabSz="914400" eaLnBrk="1" fontAlgn="auto" latinLnBrk="0" hangingPunct="1">
              <a:lnSpc>
                <a:spcPct val="112000"/>
              </a:lnSpc>
              <a:spcBef>
                <a:spcPct val="0"/>
              </a:spcBef>
              <a:spcAft>
                <a:spcPct val="0"/>
              </a:spcAft>
              <a:buClrTx/>
              <a:buSzTx/>
              <a:buFontTx/>
              <a:buNone/>
              <a:defRPr/>
            </a:pPr>
            <a:r>
              <a:rPr lang="zh-CN" altLang="en-US" sz="2800" b="1" smtClean="0">
                <a:solidFill>
                  <a:srgbClr val="0070C0"/>
                </a:solidFill>
                <a:latin typeface="微软雅黑" pitchFamily="34" charset="-122"/>
                <a:ea typeface="微软雅黑" pitchFamily="34" charset="-122"/>
              </a:rPr>
              <a:t>学习目标 </a:t>
            </a:r>
            <a:r>
              <a:rPr lang="en-US" altLang="zh-CN" sz="2800" b="1" smtClean="0">
                <a:solidFill>
                  <a:srgbClr val="0070C0"/>
                </a:solidFill>
                <a:latin typeface="微软雅黑" pitchFamily="34" charset="-122"/>
                <a:ea typeface="微软雅黑" pitchFamily="34" charset="-122"/>
              </a:rPr>
              <a:t> </a:t>
            </a:r>
          </a:p>
          <a:p>
            <a:pPr marL="0" marR="0" lvl="0" indent="0" algn="r" defTabSz="914400" eaLnBrk="1" fontAlgn="auto" latinLnBrk="0" hangingPunct="1">
              <a:lnSpc>
                <a:spcPct val="112000"/>
              </a:lnSpc>
              <a:spcBef>
                <a:spcPct val="0"/>
              </a:spcBef>
              <a:spcAft>
                <a:spcPct val="0"/>
              </a:spcAft>
              <a:buClrTx/>
              <a:buSzTx/>
              <a:buFontTx/>
              <a:buNone/>
              <a:defRPr/>
            </a:pPr>
            <a:r>
              <a:rPr kumimoji="0" lang="en-US" altLang="zh-CN" sz="1600" b="0" i="0" u="none" strike="noStrike" kern="1200" cap="none" spc="0" normalizeH="0" baseline="0" noProof="0" smtClean="0">
                <a:ln>
                  <a:noFill/>
                </a:ln>
                <a:solidFill>
                  <a:srgbClr val="0070C0"/>
                </a:solidFill>
                <a:effectLst/>
                <a:uLnTx/>
                <a:uFillTx/>
                <a:latin typeface="+mn-lt"/>
                <a:ea typeface="+mn-ea"/>
                <a:cs typeface="+mn-cs"/>
              </a:rPr>
              <a:t>LEARNING </a:t>
            </a:r>
            <a:r>
              <a:rPr kumimoji="0" lang="en-US" altLang="zh-CN" sz="1600" b="0" i="0" u="none" strike="noStrike" kern="1200" cap="none" spc="0" normalizeH="0" baseline="0" noProof="0" smtClean="0">
                <a:ln>
                  <a:noFill/>
                </a:ln>
                <a:solidFill>
                  <a:srgbClr val="0070C0"/>
                </a:solidFill>
                <a:effectLst/>
                <a:uLnTx/>
                <a:uFillTx/>
                <a:latin typeface="Calibri"/>
                <a:ea typeface="宋体" panose="02010600030101010101" pitchFamily="2" charset="-122"/>
              </a:rPr>
              <a:t>GOAL</a:t>
            </a:r>
            <a:endParaRPr kumimoji="0" lang="zh-CN" altLang="en-US" sz="1800" b="0" i="0" u="none" strike="noStrike" kern="0" cap="none" spc="0" normalizeH="0" baseline="0" noProof="0" smtClean="0">
              <a:ln>
                <a:noFill/>
              </a:ln>
              <a:solidFill>
                <a:srgbClr val="0070C0"/>
              </a:solidFill>
              <a:effectLst/>
              <a:uLnTx/>
              <a:uFillTx/>
            </a:endParaRPr>
          </a:p>
        </p:txBody>
      </p:sp>
    </p:spTree>
    <p:extLst>
      <p:ext uri="{BB962C8B-B14F-4D97-AF65-F5344CB8AC3E}">
        <p14:creationId xmlns:p14="http://schemas.microsoft.com/office/powerpoint/2010/main" val="1850876900"/>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1" presetClass="entr" presetSubtype="0" dur="100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26988" y="2346325"/>
            <a:ext cx="5186363" cy="1655763"/>
          </a:xfrm>
          <a:prstGeom prst="rect">
            <a:avLst/>
          </a:prstGeom>
          <a:solidFill>
            <a:srgbClr val="FFFFFF">
              <a:alpha val="25098"/>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defTabSz="1234440" eaLnBrk="1" fontAlgn="auto" hangingPunct="1">
              <a:defRPr/>
            </a:pPr>
            <a:endParaRPr lang="zh-CN" altLang="en-US" noProof="1">
              <a:solidFill>
                <a:schemeClr val="tx1"/>
              </a:solidFill>
            </a:endParaRPr>
          </a:p>
        </p:txBody>
      </p:sp>
      <p:sp>
        <p:nvSpPr>
          <p:cNvPr id="3" name="矩形 2"/>
          <p:cNvSpPr/>
          <p:nvPr/>
        </p:nvSpPr>
        <p:spPr>
          <a:xfrm>
            <a:off x="5303838" y="2346325"/>
            <a:ext cx="287337" cy="1655763"/>
          </a:xfrm>
          <a:prstGeom prst="rect">
            <a:avLst/>
          </a:prstGeom>
          <a:solidFill>
            <a:srgbClr val="7FBA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eaLnBrk="1" fontAlgn="auto" hangingPunct="1">
              <a:defRPr/>
            </a:pPr>
            <a:endParaRPr lang="zh-CN" altLang="en-US" noProof="1"/>
          </a:p>
        </p:txBody>
      </p:sp>
      <p:sp>
        <p:nvSpPr>
          <p:cNvPr id="11268" name="TextBox 3"/>
          <p:cNvSpPr txBox="1">
            <a:spLocks noChangeArrowheads="1"/>
          </p:cNvSpPr>
          <p:nvPr/>
        </p:nvSpPr>
        <p:spPr bwMode="auto">
          <a:xfrm>
            <a:off x="549653" y="2841625"/>
            <a:ext cx="1569660" cy="646331"/>
          </a:xfrm>
          <a:prstGeom prst="rect">
            <a:avLst/>
          </a:prstGeom>
          <a:noFill/>
          <a:ln w="9525">
            <a:noFill/>
            <a:miter lim="800000"/>
          </a:ln>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r" eaLnBrk="1" hangingPunct="1"/>
            <a:r>
              <a:rPr lang="zh-CN" altLang="en-US" sz="3600" b="1" smtClean="0">
                <a:solidFill>
                  <a:srgbClr val="00B050"/>
                </a:solidFill>
                <a:latin typeface="微软雅黑" pitchFamily="34" charset="-122"/>
                <a:ea typeface="微软雅黑" pitchFamily="34" charset="-122"/>
              </a:rPr>
              <a:t>任务一</a:t>
            </a:r>
            <a:endParaRPr lang="zh-CN" altLang="en-US" sz="3600" b="1">
              <a:solidFill>
                <a:srgbClr val="00B050"/>
              </a:solidFill>
              <a:latin typeface="微软雅黑" pitchFamily="34" charset="-122"/>
              <a:ea typeface="微软雅黑" pitchFamily="34" charset="-122"/>
            </a:endParaRPr>
          </a:p>
        </p:txBody>
      </p:sp>
      <p:sp>
        <p:nvSpPr>
          <p:cNvPr id="5" name="文本占位符 3"/>
          <p:cNvSpPr txBox="1">
            <a:spLocks noChangeArrowheads="1"/>
          </p:cNvSpPr>
          <p:nvPr/>
        </p:nvSpPr>
        <p:spPr bwMode="auto">
          <a:xfrm>
            <a:off x="5807075" y="2406650"/>
            <a:ext cx="4851400" cy="803275"/>
          </a:xfrm>
          <a:prstGeom prst="rect">
            <a:avLst/>
          </a:prstGeom>
          <a:noFill/>
          <a:ln w="9525">
            <a:noFill/>
            <a:miter lim="800000"/>
          </a:ln>
        </p:spPr>
        <p:txBody>
          <a:bodyPr anchor="ct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eaLnBrk="1" hangingPunct="1">
              <a:spcBef>
                <a:spcPct val="20000"/>
              </a:spcBef>
            </a:pPr>
            <a:r>
              <a:rPr lang="zh-CN" altLang="en-US" sz="4000" b="1" smtClean="0">
                <a:solidFill>
                  <a:srgbClr val="00B050"/>
                </a:solidFill>
                <a:latin typeface="微软雅黑" pitchFamily="34" charset="-122"/>
                <a:ea typeface="微软雅黑" pitchFamily="34" charset="-122"/>
              </a:rPr>
              <a:t>房价管理</a:t>
            </a:r>
          </a:p>
        </p:txBody>
      </p:sp>
      <p:sp>
        <p:nvSpPr>
          <p:cNvPr id="7" name="矩形 6"/>
          <p:cNvSpPr/>
          <p:nvPr/>
        </p:nvSpPr>
        <p:spPr>
          <a:xfrm>
            <a:off x="5807075" y="3403600"/>
            <a:ext cx="4538663" cy="22225"/>
          </a:xfrm>
          <a:prstGeom prst="rect">
            <a:avLst/>
          </a:prstGeom>
          <a:ln>
            <a:solidFill>
              <a:srgbClr val="92D050"/>
            </a:solidFill>
          </a:ln>
          <a:effectLst/>
        </p:spPr>
        <p:style>
          <a:lnRef idx="1">
            <a:schemeClr val="accent6"/>
          </a:lnRef>
          <a:fillRef idx="3">
            <a:schemeClr val="accent6"/>
          </a:fillRef>
          <a:effectRef idx="2">
            <a:schemeClr val="accent6"/>
          </a:effectRef>
          <a:fontRef idx="minor">
            <a:schemeClr val="lt1"/>
          </a:fontRef>
        </p:style>
        <p:txBody>
          <a:bodyPr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eaLnBrk="1" fontAlgn="auto" hangingPunct="1">
              <a:defRPr/>
            </a:pPr>
            <a:endParaRPr lang="en-US" noProof="1"/>
          </a:p>
        </p:txBody>
      </p:sp>
      <p:pic>
        <p:nvPicPr>
          <p:cNvPr id="19458" name="Picture 2" descr="E:\写作\可直接用的样式\可直接用的样式\PPT素材\4kl.jpg"/>
          <p:cNvPicPr>
            <a:picLocks noChangeAspect="1" noChangeArrowheads="1"/>
          </p:cNvPicPr>
          <p:nvPr/>
        </p:nvPicPr>
        <p:blipFill>
          <a:blip r:embed="rId2"/>
          <a:stretch>
            <a:fillRect/>
          </a:stretch>
        </p:blipFill>
        <p:spPr bwMode="auto">
          <a:xfrm>
            <a:off x="2713305" y="1556844"/>
            <a:ext cx="2016168" cy="3514647"/>
          </a:xfrm>
          <a:prstGeom prst="rect">
            <a:avLst/>
          </a:prstGeom>
          <a:noFill/>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40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400"/>
                                        <p:tgtEl>
                                          <p:spTgt spid="5"/>
                                        </p:tgtEl>
                                      </p:cBhvr>
                                    </p:animEffect>
                                  </p:childTnLst>
                                </p:cTn>
                              </p:par>
                              <p:par>
                                <p:cTn id="8" presetID="22" presetClass="entr" presetSubtype="8" dur="400" fill="hold" grpId="0" nodeType="withEffect">
                                  <p:stCondLst>
                                    <p:cond delay="200"/>
                                  </p:stCondLst>
                                  <p:childTnLst>
                                    <p:set>
                                      <p:cBhvr>
                                        <p:cTn id="9" dur="1" fill="hold">
                                          <p:stCondLst>
                                            <p:cond delay="0"/>
                                          </p:stCondLst>
                                        </p:cTn>
                                        <p:tgtEl>
                                          <p:spTgt spid="7"/>
                                        </p:tgtEl>
                                        <p:attrNameLst>
                                          <p:attrName>style.visibility</p:attrName>
                                        </p:attrNameLst>
                                      </p:cBhvr>
                                      <p:to>
                                        <p:strVal val="visible"/>
                                      </p:to>
                                    </p:set>
                                    <p:animEffect transition="in" filter="wipe(left)">
                                      <p:cBhvr>
                                        <p:cTn id="10"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文本框 250"/>
          <p:cNvSpPr txBox="1">
            <a:spLocks noChangeArrowheads="1"/>
          </p:cNvSpPr>
          <p:nvPr/>
        </p:nvSpPr>
        <p:spPr bwMode="auto">
          <a:xfrm>
            <a:off x="1276697" y="166688"/>
            <a:ext cx="2912977" cy="523220"/>
          </a:xfrm>
          <a:prstGeom prst="rect">
            <a:avLst/>
          </a:prstGeom>
          <a:noFill/>
          <a:ln w="9525">
            <a:noFill/>
            <a:miter lim="800000"/>
          </a:ln>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2800" b="1" smtClean="0">
                <a:solidFill>
                  <a:schemeClr val="bg1"/>
                </a:solidFill>
                <a:latin typeface="微软雅黑" pitchFamily="34" charset="-122"/>
                <a:ea typeface="微软雅黑" pitchFamily="34" charset="-122"/>
              </a:rPr>
              <a:t>任务一</a:t>
            </a:r>
            <a:r>
              <a:rPr lang="zh-CN" altLang="zh-CN" sz="2800" b="1" smtClean="0">
                <a:solidFill>
                  <a:schemeClr val="bg1"/>
                </a:solidFill>
                <a:latin typeface="微软雅黑" pitchFamily="34" charset="-122"/>
                <a:ea typeface="微软雅黑" pitchFamily="34" charset="-122"/>
              </a:rPr>
              <a:t>  </a:t>
            </a:r>
            <a:r>
              <a:rPr lang="zh-CN" altLang="en-US" sz="2800" b="1" smtClean="0">
                <a:solidFill>
                  <a:schemeClr val="bg1"/>
                </a:solidFill>
                <a:latin typeface="微软雅黑" pitchFamily="34" charset="-122"/>
                <a:ea typeface="微软雅黑" pitchFamily="34" charset="-122"/>
              </a:rPr>
              <a:t>房价管理</a:t>
            </a:r>
          </a:p>
        </p:txBody>
      </p:sp>
      <p:sp>
        <p:nvSpPr>
          <p:cNvPr id="12291" name="文本框 250"/>
          <p:cNvSpPr txBox="1">
            <a:spLocks noChangeArrowheads="1"/>
          </p:cNvSpPr>
          <p:nvPr/>
        </p:nvSpPr>
        <p:spPr bwMode="auto">
          <a:xfrm>
            <a:off x="1293552" y="976313"/>
            <a:ext cx="1851789" cy="492443"/>
          </a:xfrm>
          <a:prstGeom prst="rect">
            <a:avLst/>
          </a:prstGeom>
          <a:noFill/>
          <a:ln w="9525">
            <a:noFill/>
            <a:miter lim="800000"/>
          </a:ln>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2600" b="1" smtClean="0">
                <a:solidFill>
                  <a:srgbClr val="7FBA00"/>
                </a:solidFill>
                <a:latin typeface="微软雅黑" pitchFamily="34" charset="-122"/>
                <a:ea typeface="微软雅黑" pitchFamily="34" charset="-122"/>
              </a:rPr>
              <a:t>前厅小剧场</a:t>
            </a:r>
            <a:endParaRPr lang="zh-CN" altLang="zh-CN" sz="2600" b="1">
              <a:solidFill>
                <a:srgbClr val="7FBA00"/>
              </a:solidFill>
              <a:latin typeface="微软雅黑" pitchFamily="34" charset="-122"/>
              <a:ea typeface="微软雅黑" pitchFamily="34" charset="-122"/>
            </a:endParaRPr>
          </a:p>
        </p:txBody>
      </p:sp>
      <p:grpSp>
        <p:nvGrpSpPr>
          <p:cNvPr id="12292" name="组合 10"/>
          <p:cNvGrpSpPr/>
          <p:nvPr/>
        </p:nvGrpSpPr>
        <p:grpSpPr>
          <a:xfrm>
            <a:off x="1201241" y="1916874"/>
            <a:ext cx="9431395" cy="4032488"/>
            <a:chOff x="608" y="2343"/>
            <a:chExt cx="12732" cy="6349"/>
          </a:xfrm>
        </p:grpSpPr>
        <p:sp>
          <p:nvSpPr>
            <p:cNvPr id="7" name="圆角矩形 6"/>
            <p:cNvSpPr/>
            <p:nvPr/>
          </p:nvSpPr>
          <p:spPr bwMode="auto">
            <a:xfrm>
              <a:off x="608" y="2343"/>
              <a:ext cx="12732" cy="6349"/>
            </a:xfrm>
            <a:prstGeom prst="roundRect">
              <a:avLst/>
            </a:prstGeom>
            <a:solidFill>
              <a:srgbClr val="FEFEFC"/>
            </a:solidFill>
            <a:ln w="19050" cap="flat" cmpd="sng" algn="ctr">
              <a:solidFill>
                <a:srgbClr val="7F7F7F"/>
              </a:solidFill>
              <a:prstDash val="solid"/>
            </a:ln>
            <a:effectLst>
              <a:outerShdw blurRad="50800" dist="38100" dir="2700000" algn="tl" rotWithShape="0">
                <a:prstClr val="black">
                  <a:alpha val="40000"/>
                </a:prstClr>
              </a:outerShdw>
            </a:effectLst>
          </p:spPr>
          <p:txBody>
            <a:bodyPr anchor="ct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eaLnBrk="1" fontAlgn="auto" hangingPunct="1">
                <a:defRPr/>
              </a:pPr>
              <a:endParaRPr lang="zh-CN" altLang="en-US" noProof="1"/>
            </a:p>
          </p:txBody>
        </p:sp>
        <p:sp>
          <p:nvSpPr>
            <p:cNvPr id="12294" name="文本框 7"/>
            <p:cNvSpPr txBox="1">
              <a:spLocks noChangeArrowheads="1"/>
            </p:cNvSpPr>
            <p:nvPr/>
          </p:nvSpPr>
          <p:spPr bwMode="auto">
            <a:xfrm>
              <a:off x="802" y="2713"/>
              <a:ext cx="12477" cy="5185"/>
            </a:xfrm>
            <a:prstGeom prst="rect">
              <a:avLst/>
            </a:prstGeom>
            <a:noFill/>
            <a:ln w="9525">
              <a:noFill/>
              <a:miter lim="800000"/>
            </a:ln>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eaLnBrk="1" hangingPunct="1">
                <a:lnSpc>
                  <a:spcPct val="130000"/>
                </a:lnSpc>
              </a:pPr>
              <a:r>
                <a:rPr lang="zh-CN" altLang="en-US" sz="2000" b="1" smtClean="0">
                  <a:solidFill>
                    <a:srgbClr val="595959"/>
                  </a:solidFill>
                  <a:latin typeface="微软雅黑" pitchFamily="34" charset="-122"/>
                  <a:ea typeface="微软雅黑" pitchFamily="34" charset="-122"/>
                </a:rPr>
                <a:t>从价格战中全身而退</a:t>
              </a:r>
            </a:p>
            <a:p>
              <a:pPr eaLnBrk="1" hangingPunct="1">
                <a:lnSpc>
                  <a:spcPct val="130000"/>
                </a:lnSpc>
                <a:buFont typeface="Wingdings" panose="05000000000000000000" pitchFamily="2" charset="2"/>
                <a:buNone/>
              </a:pPr>
              <a:r>
                <a:rPr lang="zh-CN" altLang="en-US" sz="2000" smtClean="0">
                  <a:solidFill>
                    <a:srgbClr val="595959"/>
                  </a:solidFill>
                  <a:latin typeface="微软雅黑" pitchFamily="34" charset="-122"/>
                  <a:ea typeface="微软雅黑" pitchFamily="34" charset="-122"/>
                </a:rPr>
                <a:t>       某城市一旅游景点附近有两家类型相似的旅游酒店。由于竞争激烈，</a:t>
              </a:r>
              <a:r>
                <a:rPr lang="en-US" altLang="zh-CN" sz="2000" smtClean="0">
                  <a:solidFill>
                    <a:srgbClr val="595959"/>
                  </a:solidFill>
                  <a:latin typeface="微软雅黑" pitchFamily="34" charset="-122"/>
                  <a:ea typeface="微软雅黑" pitchFamily="34" charset="-122"/>
                </a:rPr>
                <a:t>A</a:t>
              </a:r>
              <a:r>
                <a:rPr lang="zh-CN" altLang="en-US" sz="2000" smtClean="0">
                  <a:solidFill>
                    <a:srgbClr val="595959"/>
                  </a:solidFill>
                  <a:latin typeface="微软雅黑" pitchFamily="34" charset="-122"/>
                  <a:ea typeface="微软雅黑" pitchFamily="34" charset="-122"/>
                </a:rPr>
                <a:t>酒店为了抢夺客源，率先推出了一系列降价促销手段，如淡季订一晚送一晚、免费提供三餐、按人数打折等。而</a:t>
              </a:r>
              <a:r>
                <a:rPr lang="en-US" altLang="zh-CN" sz="2000" smtClean="0">
                  <a:solidFill>
                    <a:srgbClr val="595959"/>
                  </a:solidFill>
                  <a:latin typeface="微软雅黑" pitchFamily="34" charset="-122"/>
                  <a:ea typeface="微软雅黑" pitchFamily="34" charset="-122"/>
                </a:rPr>
                <a:t>B</a:t>
              </a:r>
              <a:r>
                <a:rPr lang="zh-CN" altLang="en-US" sz="2000" smtClean="0">
                  <a:solidFill>
                    <a:srgbClr val="595959"/>
                  </a:solidFill>
                  <a:latin typeface="微软雅黑" pitchFamily="34" charset="-122"/>
                  <a:ea typeface="微软雅黑" pitchFamily="34" charset="-122"/>
                </a:rPr>
                <a:t>酒店面对</a:t>
              </a:r>
              <a:r>
                <a:rPr lang="en-US" altLang="zh-CN" sz="2000" smtClean="0">
                  <a:solidFill>
                    <a:srgbClr val="595959"/>
                  </a:solidFill>
                  <a:latin typeface="微软雅黑" pitchFamily="34" charset="-122"/>
                  <a:ea typeface="微软雅黑" pitchFamily="34" charset="-122"/>
                </a:rPr>
                <a:t>A</a:t>
              </a:r>
              <a:r>
                <a:rPr lang="zh-CN" altLang="en-US" sz="2000" smtClean="0">
                  <a:solidFill>
                    <a:srgbClr val="595959"/>
                  </a:solidFill>
                  <a:latin typeface="微软雅黑" pitchFamily="34" charset="-122"/>
                  <a:ea typeface="微软雅黑" pitchFamily="34" charset="-122"/>
                </a:rPr>
                <a:t>酒店的降价手段，也不甘示弱，推出了团队价格优惠、订两间一间免单等降价措施，由此掀起了两家酒店的价格战。</a:t>
              </a:r>
            </a:p>
            <a:p>
              <a:pPr eaLnBrk="1" hangingPunct="1">
                <a:lnSpc>
                  <a:spcPct val="130000"/>
                </a:lnSpc>
              </a:pPr>
              <a:r>
                <a:rPr lang="zh-CN" altLang="en-US" sz="2000" smtClean="0">
                  <a:solidFill>
                    <a:srgbClr val="595959"/>
                  </a:solidFill>
                  <a:latin typeface="微软雅黑" pitchFamily="34" charset="-122"/>
                  <a:ea typeface="微软雅黑" pitchFamily="34" charset="-122"/>
                </a:rPr>
                <a:t>       时间久了，两家酒店都意识到客房的价格无法维持经营成本，长此以往会导致酒店严重亏损。此时，两家酒店采取了不同的应对措施。</a:t>
              </a:r>
              <a:r>
                <a:rPr lang="en-US" altLang="zh-CN" sz="2000" smtClean="0">
                  <a:solidFill>
                    <a:srgbClr val="595959"/>
                  </a:solidFill>
                  <a:latin typeface="微软雅黑" pitchFamily="34" charset="-122"/>
                  <a:ea typeface="微软雅黑" pitchFamily="34" charset="-122"/>
                </a:rPr>
                <a:t>A</a:t>
              </a:r>
              <a:r>
                <a:rPr lang="zh-CN" altLang="en-US" sz="2000" smtClean="0">
                  <a:solidFill>
                    <a:srgbClr val="595959"/>
                  </a:solidFill>
                  <a:latin typeface="微软雅黑" pitchFamily="34" charset="-122"/>
                  <a:ea typeface="微软雅黑" pitchFamily="34" charset="-122"/>
                </a:rPr>
                <a:t>酒店开始降低客用品和食品原材料的质量，以此降低损失 </a:t>
              </a:r>
              <a:r>
                <a:rPr lang="en-US" altLang="zh-CN" sz="2000" smtClean="0">
                  <a:solidFill>
                    <a:srgbClr val="595959"/>
                  </a:solidFill>
                  <a:latin typeface="宋体" panose="02010600030101010101" pitchFamily="2" charset="-122"/>
                </a:rPr>
                <a:t>…………</a:t>
              </a:r>
              <a:r>
                <a:rPr lang="zh-CN" altLang="en-US" sz="2000" smtClean="0">
                  <a:solidFill>
                    <a:srgbClr val="595959"/>
                  </a:solidFill>
                  <a:latin typeface="微软雅黑" pitchFamily="34" charset="-122"/>
                  <a:ea typeface="微软雅黑" pitchFamily="34" charset="-122"/>
                </a:rPr>
                <a:t>（详见教材</a:t>
              </a:r>
              <a:r>
                <a:rPr lang="en-US" altLang="zh-CN" sz="2000" smtClean="0">
                  <a:solidFill>
                    <a:srgbClr val="595959"/>
                  </a:solidFill>
                  <a:latin typeface="微软雅黑" pitchFamily="34" charset="-122"/>
                  <a:ea typeface="微软雅黑" pitchFamily="34" charset="-122"/>
                </a:rPr>
                <a:t>140</a:t>
              </a:r>
              <a:r>
                <a:rPr lang="zh-CN" altLang="en-US" sz="2000" smtClean="0">
                  <a:solidFill>
                    <a:srgbClr val="595959"/>
                  </a:solidFill>
                  <a:latin typeface="微软雅黑" pitchFamily="34" charset="-122"/>
                  <a:ea typeface="微软雅黑" pitchFamily="34" charset="-122"/>
                </a:rPr>
                <a:t>页）</a:t>
              </a:r>
              <a:endParaRPr lang="en-US" altLang="zh-CN" sz="2000">
                <a:solidFill>
                  <a:srgbClr val="595959"/>
                </a:solidFill>
                <a:latin typeface="微软雅黑" pitchFamily="34" charset="-122"/>
                <a:ea typeface="微软雅黑" pitchFamily="34" charset="-122"/>
              </a:endParaRPr>
            </a:p>
          </p:txBody>
        </p:sp>
      </p:grpSp>
    </p:spTree>
  </p:cSld>
  <p:clrMapOvr>
    <a:masterClrMapping/>
  </p:clrMapOvr>
  <p:transition spd="med">
    <p:fade/>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5" name="文本框 250"/>
          <p:cNvSpPr txBox="1">
            <a:spLocks noChangeArrowheads="1"/>
          </p:cNvSpPr>
          <p:nvPr/>
        </p:nvSpPr>
        <p:spPr bwMode="auto">
          <a:xfrm>
            <a:off x="1404938" y="976313"/>
            <a:ext cx="6067687" cy="492443"/>
          </a:xfrm>
          <a:prstGeom prst="rect">
            <a:avLst/>
          </a:prstGeom>
          <a:noFill/>
          <a:ln w="9525">
            <a:noFill/>
            <a:miter lim="800000"/>
          </a:ln>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2600" b="1" smtClean="0">
                <a:solidFill>
                  <a:srgbClr val="7FBA00"/>
                </a:solidFill>
                <a:latin typeface="微软雅黑" pitchFamily="34" charset="-122"/>
                <a:ea typeface="微软雅黑" pitchFamily="34" charset="-122"/>
              </a:rPr>
              <a:t>一、客房定价</a:t>
            </a:r>
            <a:r>
              <a:rPr lang="zh-CN" altLang="en-US" sz="2400" b="1" smtClean="0">
                <a:solidFill>
                  <a:srgbClr val="7FBA00"/>
                </a:solidFill>
                <a:latin typeface="微软雅黑" pitchFamily="34" charset="-122"/>
                <a:ea typeface="微软雅黑" pitchFamily="34" charset="-122"/>
              </a:rPr>
              <a:t>→</a:t>
            </a:r>
            <a:r>
              <a:rPr lang="en-US" altLang="zh-CN" sz="2400" b="1" smtClean="0">
                <a:solidFill>
                  <a:srgbClr val="7FBA00"/>
                </a:solidFill>
                <a:latin typeface="微软雅黑" pitchFamily="34" charset="-122"/>
                <a:ea typeface="微软雅黑" pitchFamily="34" charset="-122"/>
              </a:rPr>
              <a:t>1</a:t>
            </a:r>
            <a:r>
              <a:rPr lang="zh-CN" altLang="en-US" sz="2400" b="1" smtClean="0">
                <a:solidFill>
                  <a:srgbClr val="7FBA00"/>
                </a:solidFill>
                <a:latin typeface="微软雅黑" pitchFamily="34" charset="-122"/>
                <a:ea typeface="微软雅黑" pitchFamily="34" charset="-122"/>
              </a:rPr>
              <a:t>、房价的分类与计价方式</a:t>
            </a:r>
            <a:endParaRPr lang="zh-CN" altLang="zh-CN" sz="2400" b="1" smtClean="0">
              <a:solidFill>
                <a:srgbClr val="7FBA00"/>
              </a:solidFill>
              <a:latin typeface="微软雅黑" pitchFamily="34" charset="-122"/>
              <a:ea typeface="微软雅黑" pitchFamily="34" charset="-122"/>
            </a:endParaRPr>
          </a:p>
        </p:txBody>
      </p:sp>
      <p:sp>
        <p:nvSpPr>
          <p:cNvPr id="20" name="文本框 250"/>
          <p:cNvSpPr txBox="1">
            <a:spLocks noChangeArrowheads="1"/>
          </p:cNvSpPr>
          <p:nvPr/>
        </p:nvSpPr>
        <p:spPr bwMode="auto">
          <a:xfrm>
            <a:off x="1404938" y="166688"/>
            <a:ext cx="2912977" cy="523220"/>
          </a:xfrm>
          <a:prstGeom prst="rect">
            <a:avLst/>
          </a:prstGeom>
          <a:noFill/>
          <a:ln w="9525">
            <a:noFill/>
            <a:miter lim="800000"/>
          </a:ln>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2800" b="1" smtClean="0">
                <a:solidFill>
                  <a:schemeClr val="bg1"/>
                </a:solidFill>
                <a:latin typeface="微软雅黑" pitchFamily="34" charset="-122"/>
                <a:ea typeface="微软雅黑" pitchFamily="34" charset="-122"/>
              </a:rPr>
              <a:t>任务一</a:t>
            </a:r>
            <a:r>
              <a:rPr lang="zh-CN" altLang="zh-CN" sz="2800" b="1" smtClean="0">
                <a:solidFill>
                  <a:schemeClr val="bg1"/>
                </a:solidFill>
                <a:latin typeface="微软雅黑" pitchFamily="34" charset="-122"/>
                <a:ea typeface="微软雅黑" pitchFamily="34" charset="-122"/>
              </a:rPr>
              <a:t>  </a:t>
            </a:r>
            <a:r>
              <a:rPr lang="zh-CN" altLang="en-US" sz="2800" b="1" smtClean="0">
                <a:solidFill>
                  <a:schemeClr val="bg1"/>
                </a:solidFill>
                <a:latin typeface="微软雅黑" pitchFamily="34" charset="-122"/>
                <a:ea typeface="微软雅黑" pitchFamily="34" charset="-122"/>
              </a:rPr>
              <a:t>房价管理</a:t>
            </a:r>
          </a:p>
        </p:txBody>
      </p:sp>
      <p:sp>
        <p:nvSpPr>
          <p:cNvPr id="5" name="文本框 5"/>
          <p:cNvSpPr txBox="1">
            <a:spLocks noChangeArrowheads="1"/>
          </p:cNvSpPr>
          <p:nvPr/>
        </p:nvSpPr>
        <p:spPr bwMode="auto">
          <a:xfrm>
            <a:off x="1129173" y="1844868"/>
            <a:ext cx="9187676" cy="892552"/>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defPPr>
              <a:defRPr lang="zh-CN"/>
            </a:defPPr>
            <a:lvl1pPr algn="l" rtl="0" eaLnBrk="0" fontAlgn="base" hangingPunct="0">
              <a:spcBef>
                <a:spcPct val="0"/>
              </a:spcBef>
              <a:spcAft>
                <a:spcPct val="0"/>
              </a:spcAft>
              <a:defRPr kern="1200">
                <a:solidFill>
                  <a:srgbClr val="000000"/>
                </a:solidFill>
                <a:latin typeface="Calibri"/>
                <a:ea typeface="宋体" panose="02010600030101010101" pitchFamily="2" charset="-122"/>
                <a:cs typeface="+mn-cs"/>
              </a:defRPr>
            </a:lvl1pPr>
            <a:lvl2pPr marL="457200" algn="l" rtl="0" eaLnBrk="0" fontAlgn="base" hangingPunct="0">
              <a:spcBef>
                <a:spcPct val="0"/>
              </a:spcBef>
              <a:spcAft>
                <a:spcPct val="0"/>
              </a:spcAft>
              <a:defRPr kern="1200">
                <a:solidFill>
                  <a:srgbClr val="000000"/>
                </a:solidFill>
                <a:latin typeface="Calibri"/>
                <a:ea typeface="宋体" panose="02010600030101010101" pitchFamily="2" charset="-122"/>
                <a:cs typeface="+mn-cs"/>
              </a:defRPr>
            </a:lvl2pPr>
            <a:lvl3pPr marL="914400" algn="l" rtl="0" eaLnBrk="0" fontAlgn="base" hangingPunct="0">
              <a:spcBef>
                <a:spcPct val="0"/>
              </a:spcBef>
              <a:spcAft>
                <a:spcPct val="0"/>
              </a:spcAft>
              <a:defRPr kern="1200">
                <a:solidFill>
                  <a:srgbClr val="000000"/>
                </a:solidFill>
                <a:latin typeface="Calibri"/>
                <a:ea typeface="宋体" panose="02010600030101010101" pitchFamily="2" charset="-122"/>
                <a:cs typeface="+mn-cs"/>
              </a:defRPr>
            </a:lvl3pPr>
            <a:lvl4pPr marL="1371600" algn="l" rtl="0" eaLnBrk="0" fontAlgn="base" hangingPunct="0">
              <a:spcBef>
                <a:spcPct val="0"/>
              </a:spcBef>
              <a:spcAft>
                <a:spcPct val="0"/>
              </a:spcAft>
              <a:defRPr kern="1200">
                <a:solidFill>
                  <a:srgbClr val="000000"/>
                </a:solidFill>
                <a:latin typeface="Calibri"/>
                <a:ea typeface="宋体" panose="02010600030101010101" pitchFamily="2" charset="-122"/>
                <a:cs typeface="+mn-cs"/>
              </a:defRPr>
            </a:lvl4pPr>
            <a:lvl5pPr marL="1828800" algn="l" rtl="0" eaLnBrk="0" fontAlgn="base" hangingPunct="0">
              <a:spcBef>
                <a:spcPct val="0"/>
              </a:spcBef>
              <a:spcAft>
                <a:spcPct val="0"/>
              </a:spcAft>
              <a:defRPr kern="1200">
                <a:solidFill>
                  <a:srgbClr val="000000"/>
                </a:solidFill>
                <a:latin typeface="Calibri"/>
                <a:ea typeface="宋体" panose="02010600030101010101" pitchFamily="2" charset="-122"/>
                <a:cs typeface="+mn-cs"/>
              </a:defRPr>
            </a:lvl5pPr>
            <a:lvl6pPr marL="2286000" algn="l" defTabSz="914400" rtl="0" eaLnBrk="1" latinLnBrk="0" hangingPunct="1">
              <a:defRPr kern="1200">
                <a:solidFill>
                  <a:srgbClr val="000000"/>
                </a:solidFill>
                <a:latin typeface="Calibri"/>
                <a:ea typeface="宋体" panose="02010600030101010101" pitchFamily="2" charset="-122"/>
                <a:cs typeface="+mn-cs"/>
              </a:defRPr>
            </a:lvl6pPr>
            <a:lvl7pPr marL="2743200" algn="l" defTabSz="914400" rtl="0" eaLnBrk="1" latinLnBrk="0" hangingPunct="1">
              <a:defRPr kern="1200">
                <a:solidFill>
                  <a:srgbClr val="000000"/>
                </a:solidFill>
                <a:latin typeface="Calibri"/>
                <a:ea typeface="宋体" panose="02010600030101010101" pitchFamily="2" charset="-122"/>
                <a:cs typeface="+mn-cs"/>
              </a:defRPr>
            </a:lvl7pPr>
            <a:lvl8pPr marL="3200400" algn="l" defTabSz="914400" rtl="0" eaLnBrk="1" latinLnBrk="0" hangingPunct="1">
              <a:defRPr kern="1200">
                <a:solidFill>
                  <a:srgbClr val="000000"/>
                </a:solidFill>
                <a:latin typeface="Calibri"/>
                <a:ea typeface="宋体" panose="02010600030101010101" pitchFamily="2" charset="-122"/>
                <a:cs typeface="+mn-cs"/>
              </a:defRPr>
            </a:lvl8pPr>
            <a:lvl9pPr marL="3657600" algn="l" defTabSz="914400" rtl="0" eaLnBrk="1" latinLnBrk="0" hangingPunct="1">
              <a:defRPr kern="1200">
                <a:solidFill>
                  <a:srgbClr val="000000"/>
                </a:solidFill>
                <a:latin typeface="Calibri"/>
                <a:ea typeface="宋体" panose="02010600030101010101" pitchFamily="2" charset="-122"/>
                <a:cs typeface="+mn-cs"/>
              </a:defRPr>
            </a:lvl9pPr>
          </a:lstStyle>
          <a:p>
            <a:pPr indent="457200" eaLnBrk="1" hangingPunct="1">
              <a:lnSpc>
                <a:spcPct val="130000"/>
              </a:lnSpc>
            </a:pPr>
            <a:r>
              <a:rPr lang="en-US" altLang="zh-CN" sz="2000" b="1" smtClean="0">
                <a:solidFill>
                  <a:schemeClr val="accent6">
                    <a:lumMod val="75000"/>
                  </a:schemeClr>
                </a:solidFill>
                <a:latin typeface="微软雅黑" pitchFamily="34" charset="-122"/>
                <a:ea typeface="微软雅黑" pitchFamily="34" charset="-122"/>
              </a:rPr>
              <a:t>1</a:t>
            </a:r>
            <a:r>
              <a:rPr lang="zh-CN" altLang="en-US" sz="2000" b="1" smtClean="0">
                <a:solidFill>
                  <a:schemeClr val="accent6">
                    <a:lumMod val="75000"/>
                  </a:schemeClr>
                </a:solidFill>
                <a:latin typeface="微软雅黑" pitchFamily="34" charset="-122"/>
                <a:ea typeface="微软雅黑" pitchFamily="34" charset="-122"/>
              </a:rPr>
              <a:t>）房价的分类</a:t>
            </a:r>
          </a:p>
          <a:p>
            <a:pPr indent="457200" eaLnBrk="1" hangingPunct="1">
              <a:lnSpc>
                <a:spcPct val="130000"/>
              </a:lnSpc>
            </a:pPr>
            <a:r>
              <a:rPr lang="zh-CN" altLang="en-US" sz="2000" smtClean="0">
                <a:solidFill>
                  <a:srgbClr val="595959"/>
                </a:solidFill>
                <a:latin typeface="微软雅黑" pitchFamily="34" charset="-122"/>
                <a:ea typeface="微软雅黑" pitchFamily="34" charset="-122"/>
              </a:rPr>
              <a:t>酒店的房价按照客人类型、淡旺季、租住时间等方面的不同可分为多种类型。</a:t>
            </a:r>
          </a:p>
        </p:txBody>
      </p:sp>
      <p:graphicFrame>
        <p:nvGraphicFramePr>
          <p:cNvPr id="6" name="表格 5"/>
          <p:cNvGraphicFramePr>
            <a:graphicFrameLocks noGrp="1"/>
          </p:cNvGraphicFramePr>
          <p:nvPr/>
        </p:nvGraphicFramePr>
        <p:xfrm>
          <a:off x="913155" y="3140976"/>
          <a:ext cx="9648804" cy="3048000"/>
        </p:xfrm>
        <a:graphic>
          <a:graphicData uri="http://schemas.openxmlformats.org/drawingml/2006/table">
            <a:tbl>
              <a:tblPr/>
              <a:tblGrid>
                <a:gridCol w="1823134"/>
                <a:gridCol w="7825670"/>
              </a:tblGrid>
              <a:tr h="0">
                <a:tc>
                  <a:txBody>
                    <a:bodyPr vert="horz" wrap="square"/>
                    <a:lstStyle/>
                    <a:p>
                      <a:pPr algn="ctr">
                        <a:spcBef>
                          <a:spcPts val="200"/>
                        </a:spcBef>
                        <a:spcAft>
                          <a:spcPts val="200"/>
                        </a:spcAft>
                      </a:pPr>
                      <a:r>
                        <a:rPr lang="zh-CN" sz="2000" kern="100">
                          <a:latin typeface="微软雅黑" pitchFamily="34" charset="-122"/>
                          <a:ea typeface="微软雅黑" pitchFamily="34" charset="-122"/>
                          <a:cs typeface="Aharoni" pitchFamily="2" charset="-79"/>
                        </a:rPr>
                        <a:t>房价种类</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ADCE9"/>
                    </a:solidFill>
                  </a:tcPr>
                </a:tc>
                <a:tc>
                  <a:txBody>
                    <a:bodyPr vert="horz" wrap="square"/>
                    <a:lstStyle/>
                    <a:p>
                      <a:pPr algn="ctr">
                        <a:spcBef>
                          <a:spcPts val="200"/>
                        </a:spcBef>
                        <a:spcAft>
                          <a:spcPts val="200"/>
                        </a:spcAft>
                      </a:pPr>
                      <a:r>
                        <a:rPr lang="zh-CN" sz="2000" kern="100">
                          <a:latin typeface="微软雅黑" pitchFamily="34" charset="-122"/>
                          <a:ea typeface="微软雅黑" pitchFamily="34" charset="-122"/>
                          <a:cs typeface="Aharoni" pitchFamily="2" charset="-79"/>
                        </a:rPr>
                        <a:t>具体描述</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ADCE9"/>
                    </a:solidFill>
                  </a:tcPr>
                </a:tc>
              </a:tr>
              <a:tr h="455930">
                <a:tc>
                  <a:txBody>
                    <a:bodyPr vert="horz" wrap="square"/>
                    <a:lstStyle/>
                    <a:p>
                      <a:pPr algn="ctr">
                        <a:spcBef>
                          <a:spcPts val="200"/>
                        </a:spcBef>
                        <a:spcAft>
                          <a:spcPts val="200"/>
                        </a:spcAft>
                      </a:pPr>
                      <a:r>
                        <a:rPr lang="zh-CN" sz="2000" kern="100">
                          <a:latin typeface="微软雅黑" pitchFamily="34" charset="-122"/>
                          <a:ea typeface="微软雅黑" pitchFamily="34" charset="-122"/>
                          <a:cs typeface="Aharoni" pitchFamily="2" charset="-79"/>
                        </a:rPr>
                        <a:t>标准房价</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14300" algn="just">
                        <a:spcBef>
                          <a:spcPts val="200"/>
                        </a:spcBef>
                        <a:spcAft>
                          <a:spcPts val="200"/>
                        </a:spcAft>
                      </a:pPr>
                      <a:r>
                        <a:rPr lang="zh-CN" sz="2000" kern="100">
                          <a:latin typeface="微软雅黑" pitchFamily="34" charset="-122"/>
                          <a:ea typeface="微软雅黑" pitchFamily="34" charset="-122"/>
                          <a:cs typeface="Aharoni" pitchFamily="2" charset="-79"/>
                        </a:rPr>
                        <a:t>又称“门市价”或“牌价”，这是由酒店管理部门制定的，在价目表上明码公布的现行价格。标准房价不含任何服务费或折扣</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25475">
                <a:tc>
                  <a:txBody>
                    <a:bodyPr vert="horz" wrap="square"/>
                    <a:lstStyle/>
                    <a:p>
                      <a:pPr algn="ctr">
                        <a:spcBef>
                          <a:spcPts val="200"/>
                        </a:spcBef>
                        <a:spcAft>
                          <a:spcPts val="200"/>
                        </a:spcAft>
                      </a:pPr>
                      <a:r>
                        <a:rPr lang="zh-CN" sz="2000" kern="100">
                          <a:latin typeface="微软雅黑" pitchFamily="34" charset="-122"/>
                          <a:ea typeface="微软雅黑" pitchFamily="34" charset="-122"/>
                          <a:cs typeface="Aharoni" pitchFamily="2" charset="-79"/>
                        </a:rPr>
                        <a:t>商务合同价</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14300" algn="just">
                        <a:spcBef>
                          <a:spcPts val="200"/>
                        </a:spcBef>
                        <a:spcAft>
                          <a:spcPts val="200"/>
                        </a:spcAft>
                      </a:pPr>
                      <a:r>
                        <a:rPr lang="zh-CN" sz="2000" kern="100">
                          <a:latin typeface="微软雅黑" pitchFamily="34" charset="-122"/>
                          <a:ea typeface="微软雅黑" pitchFamily="34" charset="-122"/>
                          <a:cs typeface="Aharoni" pitchFamily="2" charset="-79"/>
                        </a:rPr>
                        <a:t>一些公司或机构与酒店签订了房价合同，酒店需要按合同中的规定向这些公司或机构的客人以优惠价格出租客房，这类房价称为商务合同价。房价的优惠幅度一般视对方能够提供的客源量及客人的消费水平而定</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16585">
                <a:tc>
                  <a:txBody>
                    <a:bodyPr vert="horz" wrap="square"/>
                    <a:lstStyle/>
                    <a:p>
                      <a:pPr algn="ctr">
                        <a:spcBef>
                          <a:spcPts val="200"/>
                        </a:spcBef>
                        <a:spcAft>
                          <a:spcPts val="200"/>
                        </a:spcAft>
                      </a:pPr>
                      <a:r>
                        <a:rPr lang="zh-CN" sz="2000" kern="100">
                          <a:latin typeface="微软雅黑" pitchFamily="34" charset="-122"/>
                          <a:ea typeface="微软雅黑" pitchFamily="34" charset="-122"/>
                          <a:cs typeface="Aharoni" pitchFamily="2" charset="-79"/>
                        </a:rPr>
                        <a:t>团队价</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14300" algn="just">
                        <a:spcBef>
                          <a:spcPts val="200"/>
                        </a:spcBef>
                        <a:spcAft>
                          <a:spcPts val="200"/>
                        </a:spcAft>
                      </a:pPr>
                      <a:r>
                        <a:rPr lang="zh-CN" sz="2000" kern="100">
                          <a:latin typeface="微软雅黑" pitchFamily="34" charset="-122"/>
                          <a:ea typeface="微软雅黑" pitchFamily="34" charset="-122"/>
                          <a:cs typeface="Aharoni" pitchFamily="2" charset="-79"/>
                        </a:rPr>
                        <a:t>是酒店为旅行社团体、会议团体、航空公司机组人员等团队客人提供的一种折扣房价。团队价可根据团队的重要性、客源量、淡旺季等不同情况分别制定。此类房价可以保证酒店有长期、稳定的客源</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7" name="矩形 6"/>
          <p:cNvSpPr/>
          <p:nvPr/>
        </p:nvSpPr>
        <p:spPr>
          <a:xfrm>
            <a:off x="3505371" y="6309240"/>
            <a:ext cx="3337773" cy="400110"/>
          </a:xfrm>
          <a:prstGeom prst="rect">
            <a:avLst/>
          </a:prstGeom>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000" kern="100" smtClean="0">
                <a:latin typeface="微软雅黑" pitchFamily="34" charset="-122"/>
                <a:ea typeface="微软雅黑" pitchFamily="34" charset="-122"/>
                <a:cs typeface="Aharoni" pitchFamily="2" charset="-79"/>
              </a:rPr>
              <a:t> </a:t>
            </a:r>
            <a:r>
              <a:rPr lang="zh-CN" altLang="zh-CN" sz="2000" kern="100" smtClean="0">
                <a:latin typeface="微软雅黑" pitchFamily="34" charset="-122"/>
                <a:ea typeface="微软雅黑" pitchFamily="34" charset="-122"/>
                <a:cs typeface="Aharoni" pitchFamily="2" charset="-79"/>
              </a:rPr>
              <a:t>房价的常见分类及具体描述</a:t>
            </a:r>
            <a:endParaRPr lang="zh-CN" altLang="en-US" sz="2000" kern="100">
              <a:latin typeface="微软雅黑" pitchFamily="34" charset="-122"/>
              <a:ea typeface="微软雅黑" pitchFamily="34" charset="-122"/>
              <a:cs typeface="Aharoni" pitchFamily="2" charset="-79"/>
            </a:endParaRPr>
          </a:p>
        </p:txBody>
      </p:sp>
    </p:spTree>
  </p:cSld>
  <p:clrMapOvr>
    <a:masterClrMapping/>
  </p:clrMapOvr>
  <p:transition spd="med">
    <p:fade/>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5" name="文本框 250"/>
          <p:cNvSpPr txBox="1">
            <a:spLocks noChangeArrowheads="1"/>
          </p:cNvSpPr>
          <p:nvPr/>
        </p:nvSpPr>
        <p:spPr bwMode="auto">
          <a:xfrm>
            <a:off x="1404938" y="976313"/>
            <a:ext cx="6067687" cy="492443"/>
          </a:xfrm>
          <a:prstGeom prst="rect">
            <a:avLst/>
          </a:prstGeom>
          <a:noFill/>
          <a:ln w="9525">
            <a:noFill/>
            <a:miter lim="800000"/>
          </a:ln>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2600" b="1" smtClean="0">
                <a:solidFill>
                  <a:srgbClr val="7FBA00"/>
                </a:solidFill>
                <a:latin typeface="微软雅黑" pitchFamily="34" charset="-122"/>
                <a:ea typeface="微软雅黑" pitchFamily="34" charset="-122"/>
              </a:rPr>
              <a:t>一、客房定价</a:t>
            </a:r>
            <a:r>
              <a:rPr lang="zh-CN" altLang="en-US" sz="2400" b="1" smtClean="0">
                <a:solidFill>
                  <a:srgbClr val="7FBA00"/>
                </a:solidFill>
                <a:latin typeface="微软雅黑" pitchFamily="34" charset="-122"/>
                <a:ea typeface="微软雅黑" pitchFamily="34" charset="-122"/>
              </a:rPr>
              <a:t>→</a:t>
            </a:r>
            <a:r>
              <a:rPr lang="en-US" altLang="zh-CN" sz="2400" b="1" smtClean="0">
                <a:solidFill>
                  <a:srgbClr val="7FBA00"/>
                </a:solidFill>
                <a:latin typeface="微软雅黑" pitchFamily="34" charset="-122"/>
                <a:ea typeface="微软雅黑" pitchFamily="34" charset="-122"/>
              </a:rPr>
              <a:t>1</a:t>
            </a:r>
            <a:r>
              <a:rPr lang="zh-CN" altLang="en-US" sz="2400" b="1" smtClean="0">
                <a:solidFill>
                  <a:srgbClr val="7FBA00"/>
                </a:solidFill>
                <a:latin typeface="微软雅黑" pitchFamily="34" charset="-122"/>
                <a:ea typeface="微软雅黑" pitchFamily="34" charset="-122"/>
              </a:rPr>
              <a:t>、房价的分类与计价方式</a:t>
            </a:r>
            <a:endParaRPr lang="zh-CN" altLang="zh-CN" sz="2400" b="1" smtClean="0">
              <a:solidFill>
                <a:srgbClr val="7FBA00"/>
              </a:solidFill>
              <a:latin typeface="微软雅黑" pitchFamily="34" charset="-122"/>
              <a:ea typeface="微软雅黑" pitchFamily="34" charset="-122"/>
            </a:endParaRPr>
          </a:p>
        </p:txBody>
      </p:sp>
      <p:sp>
        <p:nvSpPr>
          <p:cNvPr id="20" name="文本框 250"/>
          <p:cNvSpPr txBox="1">
            <a:spLocks noChangeArrowheads="1"/>
          </p:cNvSpPr>
          <p:nvPr/>
        </p:nvSpPr>
        <p:spPr bwMode="auto">
          <a:xfrm>
            <a:off x="1404938" y="166688"/>
            <a:ext cx="2912977" cy="523220"/>
          </a:xfrm>
          <a:prstGeom prst="rect">
            <a:avLst/>
          </a:prstGeom>
          <a:noFill/>
          <a:ln w="9525">
            <a:noFill/>
            <a:miter lim="800000"/>
          </a:ln>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2800" b="1" smtClean="0">
                <a:solidFill>
                  <a:schemeClr val="bg1"/>
                </a:solidFill>
                <a:latin typeface="微软雅黑" pitchFamily="34" charset="-122"/>
                <a:ea typeface="微软雅黑" pitchFamily="34" charset="-122"/>
              </a:rPr>
              <a:t>任务一</a:t>
            </a:r>
            <a:r>
              <a:rPr lang="zh-CN" altLang="zh-CN" sz="2800" b="1" smtClean="0">
                <a:solidFill>
                  <a:schemeClr val="bg1"/>
                </a:solidFill>
                <a:latin typeface="微软雅黑" pitchFamily="34" charset="-122"/>
                <a:ea typeface="微软雅黑" pitchFamily="34" charset="-122"/>
              </a:rPr>
              <a:t>  </a:t>
            </a:r>
            <a:r>
              <a:rPr lang="zh-CN" altLang="en-US" sz="2800" b="1" smtClean="0">
                <a:solidFill>
                  <a:schemeClr val="bg1"/>
                </a:solidFill>
                <a:latin typeface="微软雅黑" pitchFamily="34" charset="-122"/>
                <a:ea typeface="微软雅黑" pitchFamily="34" charset="-122"/>
              </a:rPr>
              <a:t>房价管理</a:t>
            </a:r>
          </a:p>
        </p:txBody>
      </p:sp>
      <p:graphicFrame>
        <p:nvGraphicFramePr>
          <p:cNvPr id="6" name="表格 5"/>
          <p:cNvGraphicFramePr>
            <a:graphicFrameLocks noGrp="1"/>
          </p:cNvGraphicFramePr>
          <p:nvPr/>
        </p:nvGraphicFramePr>
        <p:xfrm>
          <a:off x="1201179" y="1970034"/>
          <a:ext cx="9648804" cy="4267200"/>
        </p:xfrm>
        <a:graphic>
          <a:graphicData uri="http://schemas.openxmlformats.org/drawingml/2006/table">
            <a:tbl>
              <a:tblPr/>
              <a:tblGrid>
                <a:gridCol w="1823134"/>
                <a:gridCol w="7825670"/>
              </a:tblGrid>
              <a:tr h="0">
                <a:tc>
                  <a:txBody>
                    <a:bodyPr vert="horz" wrap="square"/>
                    <a:lstStyle/>
                    <a:p>
                      <a:pPr algn="ctr">
                        <a:spcBef>
                          <a:spcPts val="200"/>
                        </a:spcBef>
                        <a:spcAft>
                          <a:spcPts val="200"/>
                        </a:spcAft>
                      </a:pPr>
                      <a:r>
                        <a:rPr lang="zh-CN" sz="2000" kern="100">
                          <a:latin typeface="微软雅黑" pitchFamily="34" charset="-122"/>
                          <a:ea typeface="微软雅黑" pitchFamily="34" charset="-122"/>
                          <a:cs typeface="Aharoni" pitchFamily="2" charset="-79"/>
                        </a:rPr>
                        <a:t>房价种类</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ADCE9"/>
                    </a:solidFill>
                  </a:tcPr>
                </a:tc>
                <a:tc>
                  <a:txBody>
                    <a:bodyPr vert="horz" wrap="square"/>
                    <a:lstStyle/>
                    <a:p>
                      <a:pPr algn="ctr">
                        <a:spcBef>
                          <a:spcPts val="200"/>
                        </a:spcBef>
                        <a:spcAft>
                          <a:spcPts val="200"/>
                        </a:spcAft>
                      </a:pPr>
                      <a:r>
                        <a:rPr lang="zh-CN" sz="2000" kern="100">
                          <a:latin typeface="微软雅黑" pitchFamily="34" charset="-122"/>
                          <a:ea typeface="微软雅黑" pitchFamily="34" charset="-122"/>
                          <a:cs typeface="Aharoni" pitchFamily="2" charset="-79"/>
                        </a:rPr>
                        <a:t>具体描述</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ADCE9"/>
                    </a:solidFill>
                  </a:tcPr>
                </a:tc>
              </a:tr>
              <a:tr h="445135">
                <a:tc>
                  <a:txBody>
                    <a:bodyPr vert="horz" wrap="square"/>
                    <a:lstStyle/>
                    <a:p>
                      <a:pPr algn="ctr">
                        <a:spcBef>
                          <a:spcPts val="200"/>
                        </a:spcBef>
                        <a:spcAft>
                          <a:spcPts val="200"/>
                        </a:spcAft>
                      </a:pPr>
                      <a:r>
                        <a:rPr lang="zh-CN" sz="2000" kern="100">
                          <a:latin typeface="微软雅黑" pitchFamily="34" charset="-122"/>
                          <a:ea typeface="微软雅黑" pitchFamily="34" charset="-122"/>
                          <a:cs typeface="Aharoni" pitchFamily="2" charset="-79"/>
                        </a:rPr>
                        <a:t>淡季价</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14300" algn="just">
                        <a:spcBef>
                          <a:spcPts val="200"/>
                        </a:spcBef>
                        <a:spcAft>
                          <a:spcPts val="200"/>
                        </a:spcAft>
                      </a:pPr>
                      <a:r>
                        <a:rPr lang="zh-CN" sz="2000" kern="100">
                          <a:latin typeface="微软雅黑" pitchFamily="34" charset="-122"/>
                          <a:ea typeface="微软雅黑" pitchFamily="34" charset="-122"/>
                          <a:cs typeface="Aharoni" pitchFamily="2" charset="-79"/>
                        </a:rPr>
                        <a:t>是酒店在经营淡季所执行的客房价格。淡季价一般会在标准房价的基础上下调一定比例，主要是为了刺激需求，提高淡季的客房出租率</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41960">
                <a:tc>
                  <a:txBody>
                    <a:bodyPr vert="horz" wrap="square"/>
                    <a:lstStyle/>
                    <a:p>
                      <a:pPr algn="ctr">
                        <a:spcBef>
                          <a:spcPts val="200"/>
                        </a:spcBef>
                        <a:spcAft>
                          <a:spcPts val="200"/>
                        </a:spcAft>
                      </a:pPr>
                      <a:r>
                        <a:rPr lang="zh-CN" sz="2000" kern="100">
                          <a:latin typeface="微软雅黑" pitchFamily="34" charset="-122"/>
                          <a:ea typeface="微软雅黑" pitchFamily="34" charset="-122"/>
                          <a:cs typeface="Aharoni" pitchFamily="2" charset="-79"/>
                        </a:rPr>
                        <a:t>旺季价</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14300" algn="just">
                        <a:spcBef>
                          <a:spcPts val="200"/>
                        </a:spcBef>
                        <a:spcAft>
                          <a:spcPts val="200"/>
                        </a:spcAft>
                      </a:pPr>
                      <a:r>
                        <a:rPr lang="zh-CN" sz="2000" kern="100">
                          <a:latin typeface="微软雅黑" pitchFamily="34" charset="-122"/>
                          <a:ea typeface="微软雅黑" pitchFamily="34" charset="-122"/>
                          <a:cs typeface="Aharoni" pitchFamily="2" charset="-79"/>
                        </a:rPr>
                        <a:t>是酒店在经营旺季所执行的客房价格。旺季价一般会在标准房价的基础上上浮一定比例，主要是为了在旺季客流量大的情况下获得最大收益</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48945">
                <a:tc>
                  <a:txBody>
                    <a:bodyPr vert="horz" wrap="square"/>
                    <a:lstStyle/>
                    <a:p>
                      <a:pPr algn="ctr">
                        <a:spcBef>
                          <a:spcPts val="200"/>
                        </a:spcBef>
                        <a:spcAft>
                          <a:spcPts val="200"/>
                        </a:spcAft>
                      </a:pPr>
                      <a:r>
                        <a:rPr lang="zh-CN" sz="2000" kern="100">
                          <a:latin typeface="微软雅黑" pitchFamily="34" charset="-122"/>
                          <a:ea typeface="微软雅黑" pitchFamily="34" charset="-122"/>
                          <a:cs typeface="Aharoni" pitchFamily="2" charset="-79"/>
                        </a:rPr>
                        <a:t>小包价</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14300" algn="just">
                        <a:spcBef>
                          <a:spcPts val="200"/>
                        </a:spcBef>
                        <a:spcAft>
                          <a:spcPts val="200"/>
                        </a:spcAft>
                      </a:pPr>
                      <a:r>
                        <a:rPr lang="zh-CN" sz="2000" kern="100">
                          <a:latin typeface="微软雅黑" pitchFamily="34" charset="-122"/>
                          <a:ea typeface="微软雅黑" pitchFamily="34" charset="-122"/>
                          <a:cs typeface="Aharoni" pitchFamily="2" charset="-79"/>
                        </a:rPr>
                        <a:t>是酒店为方便客人而提出的一揽子报价，价格中除房费外还包括餐费、游览费、交通费等一系列费用</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37515">
                <a:tc>
                  <a:txBody>
                    <a:bodyPr vert="horz" wrap="square"/>
                    <a:lstStyle/>
                    <a:p>
                      <a:pPr algn="ctr">
                        <a:spcBef>
                          <a:spcPts val="200"/>
                        </a:spcBef>
                        <a:spcAft>
                          <a:spcPts val="200"/>
                        </a:spcAft>
                      </a:pPr>
                      <a:r>
                        <a:rPr lang="zh-CN" sz="2000" kern="100">
                          <a:latin typeface="微软雅黑" pitchFamily="34" charset="-122"/>
                          <a:ea typeface="微软雅黑" pitchFamily="34" charset="-122"/>
                          <a:cs typeface="Aharoni" pitchFamily="2" charset="-79"/>
                        </a:rPr>
                        <a:t>折扣价</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14300" algn="just">
                        <a:spcBef>
                          <a:spcPts val="200"/>
                        </a:spcBef>
                        <a:spcAft>
                          <a:spcPts val="200"/>
                        </a:spcAft>
                      </a:pPr>
                      <a:r>
                        <a:rPr lang="zh-CN" sz="2000" kern="100">
                          <a:latin typeface="微软雅黑" pitchFamily="34" charset="-122"/>
                          <a:ea typeface="微软雅黑" pitchFamily="34" charset="-122"/>
                          <a:cs typeface="Aharoni" pitchFamily="2" charset="-79"/>
                        </a:rPr>
                        <a:t>酒店会向常客、长住客人、预订客人或一些特殊身份的客人提供一定的优惠，这类房价称为折扣价</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43865">
                <a:tc>
                  <a:txBody>
                    <a:bodyPr vert="horz" wrap="square"/>
                    <a:lstStyle/>
                    <a:p>
                      <a:pPr algn="ctr">
                        <a:spcBef>
                          <a:spcPts val="200"/>
                        </a:spcBef>
                        <a:spcAft>
                          <a:spcPts val="200"/>
                        </a:spcAft>
                      </a:pPr>
                      <a:r>
                        <a:rPr lang="zh-CN" sz="2000" kern="100">
                          <a:latin typeface="微软雅黑" pitchFamily="34" charset="-122"/>
                          <a:ea typeface="微软雅黑" pitchFamily="34" charset="-122"/>
                          <a:cs typeface="Aharoni" pitchFamily="2" charset="-79"/>
                        </a:rPr>
                        <a:t>白天租用价</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14300" algn="just">
                        <a:spcBef>
                          <a:spcPts val="200"/>
                        </a:spcBef>
                        <a:spcAft>
                          <a:spcPts val="200"/>
                        </a:spcAft>
                      </a:pPr>
                      <a:r>
                        <a:rPr lang="zh-CN" sz="2000" kern="100">
                          <a:latin typeface="微软雅黑" pitchFamily="34" charset="-122"/>
                          <a:ea typeface="微软雅黑" pitchFamily="34" charset="-122"/>
                          <a:cs typeface="Aharoni" pitchFamily="2" charset="-79"/>
                        </a:rPr>
                        <a:t>此类价格是酒店为白天入住酒店休息，晚上不在酒店过夜的客人提供的房价。常见的有按小时收费和按半日收费</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49580">
                <a:tc>
                  <a:txBody>
                    <a:bodyPr vert="horz" wrap="square"/>
                    <a:lstStyle/>
                    <a:p>
                      <a:pPr algn="ctr">
                        <a:spcBef>
                          <a:spcPts val="200"/>
                        </a:spcBef>
                        <a:spcAft>
                          <a:spcPts val="200"/>
                        </a:spcAft>
                      </a:pPr>
                      <a:r>
                        <a:rPr lang="zh-CN" sz="2000" kern="100">
                          <a:latin typeface="微软雅黑" pitchFamily="34" charset="-122"/>
                          <a:ea typeface="微软雅黑" pitchFamily="34" charset="-122"/>
                          <a:cs typeface="Aharoni" pitchFamily="2" charset="-79"/>
                        </a:rPr>
                        <a:t>免费</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14300" algn="just">
                        <a:spcBef>
                          <a:spcPts val="200"/>
                        </a:spcBef>
                        <a:spcAft>
                          <a:spcPts val="200"/>
                        </a:spcAft>
                      </a:pPr>
                      <a:r>
                        <a:rPr lang="zh-CN" sz="2000" kern="100">
                          <a:latin typeface="微软雅黑" pitchFamily="34" charset="-122"/>
                          <a:ea typeface="微软雅黑" pitchFamily="34" charset="-122"/>
                          <a:cs typeface="Aharoni" pitchFamily="2" charset="-79"/>
                        </a:rPr>
                        <a:t>为了促进客房销售，酒店还会为某些特殊客人提供免费客房。酒店可提供的免费客房要严格控制，通常只有总经理才有权批准</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7" name="矩形 6"/>
          <p:cNvSpPr/>
          <p:nvPr/>
        </p:nvSpPr>
        <p:spPr>
          <a:xfrm>
            <a:off x="3721389" y="6338402"/>
            <a:ext cx="4363695" cy="400110"/>
          </a:xfrm>
          <a:prstGeom prst="rect">
            <a:avLst/>
          </a:prstGeom>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sz="2000" kern="100" smtClean="0">
                <a:latin typeface="微软雅黑" pitchFamily="34" charset="-122"/>
                <a:ea typeface="微软雅黑" pitchFamily="34" charset="-122"/>
                <a:cs typeface="Aharoni" pitchFamily="2" charset="-79"/>
              </a:rPr>
              <a:t> </a:t>
            </a:r>
            <a:r>
              <a:rPr lang="zh-CN" altLang="zh-CN" sz="2000" kern="100" smtClean="0">
                <a:latin typeface="微软雅黑" pitchFamily="34" charset="-122"/>
                <a:ea typeface="微软雅黑" pitchFamily="34" charset="-122"/>
                <a:cs typeface="Aharoni" pitchFamily="2" charset="-79"/>
              </a:rPr>
              <a:t>房价的常见分类及具体描述</a:t>
            </a:r>
            <a:r>
              <a:rPr lang="zh-CN" altLang="en-US" sz="2000" kern="100" smtClean="0">
                <a:latin typeface="微软雅黑" pitchFamily="34" charset="-122"/>
                <a:ea typeface="微软雅黑" pitchFamily="34" charset="-122"/>
                <a:cs typeface="Aharoni" pitchFamily="2" charset="-79"/>
              </a:rPr>
              <a:t>（续表）</a:t>
            </a:r>
            <a:endParaRPr lang="zh-CN" altLang="en-US" sz="2000" kern="100">
              <a:latin typeface="微软雅黑" pitchFamily="34" charset="-122"/>
              <a:ea typeface="微软雅黑" pitchFamily="34" charset="-122"/>
              <a:cs typeface="Aharoni" pitchFamily="2" charset="-79"/>
            </a:endParaRPr>
          </a:p>
        </p:txBody>
      </p:sp>
    </p:spTree>
  </p:cSld>
  <p:clrMapOvr>
    <a:masterClrMapping/>
  </p:clrMapOvr>
  <p:transition spd="med">
    <p:fade/>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5" name="文本框 250"/>
          <p:cNvSpPr txBox="1">
            <a:spLocks noChangeArrowheads="1"/>
          </p:cNvSpPr>
          <p:nvPr/>
        </p:nvSpPr>
        <p:spPr bwMode="auto">
          <a:xfrm>
            <a:off x="1404938" y="976313"/>
            <a:ext cx="6067687" cy="492443"/>
          </a:xfrm>
          <a:prstGeom prst="rect">
            <a:avLst/>
          </a:prstGeom>
          <a:noFill/>
          <a:ln w="9525">
            <a:noFill/>
            <a:miter lim="800000"/>
          </a:ln>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2600" b="1" smtClean="0">
                <a:solidFill>
                  <a:srgbClr val="7FBA00"/>
                </a:solidFill>
                <a:latin typeface="微软雅黑" pitchFamily="34" charset="-122"/>
                <a:ea typeface="微软雅黑" pitchFamily="34" charset="-122"/>
              </a:rPr>
              <a:t>一、客房定价</a:t>
            </a:r>
            <a:r>
              <a:rPr lang="zh-CN" altLang="en-US" sz="2400" b="1" smtClean="0">
                <a:solidFill>
                  <a:srgbClr val="7FBA00"/>
                </a:solidFill>
                <a:latin typeface="微软雅黑" pitchFamily="34" charset="-122"/>
                <a:ea typeface="微软雅黑" pitchFamily="34" charset="-122"/>
              </a:rPr>
              <a:t>→</a:t>
            </a:r>
            <a:r>
              <a:rPr lang="en-US" altLang="zh-CN" sz="2400" b="1" smtClean="0">
                <a:solidFill>
                  <a:srgbClr val="7FBA00"/>
                </a:solidFill>
                <a:latin typeface="微软雅黑" pitchFamily="34" charset="-122"/>
                <a:ea typeface="微软雅黑" pitchFamily="34" charset="-122"/>
              </a:rPr>
              <a:t>1</a:t>
            </a:r>
            <a:r>
              <a:rPr lang="zh-CN" altLang="en-US" sz="2400" b="1" smtClean="0">
                <a:solidFill>
                  <a:srgbClr val="7FBA00"/>
                </a:solidFill>
                <a:latin typeface="微软雅黑" pitchFamily="34" charset="-122"/>
                <a:ea typeface="微软雅黑" pitchFamily="34" charset="-122"/>
              </a:rPr>
              <a:t>、房价的分类与计价方式</a:t>
            </a:r>
            <a:endParaRPr lang="zh-CN" altLang="zh-CN" sz="2400" b="1" smtClean="0">
              <a:solidFill>
                <a:srgbClr val="7FBA00"/>
              </a:solidFill>
              <a:latin typeface="微软雅黑" pitchFamily="34" charset="-122"/>
              <a:ea typeface="微软雅黑" pitchFamily="34" charset="-122"/>
            </a:endParaRPr>
          </a:p>
        </p:txBody>
      </p:sp>
      <p:sp>
        <p:nvSpPr>
          <p:cNvPr id="20" name="文本框 250"/>
          <p:cNvSpPr txBox="1">
            <a:spLocks noChangeArrowheads="1"/>
          </p:cNvSpPr>
          <p:nvPr/>
        </p:nvSpPr>
        <p:spPr bwMode="auto">
          <a:xfrm>
            <a:off x="1404938" y="166688"/>
            <a:ext cx="2912977" cy="523220"/>
          </a:xfrm>
          <a:prstGeom prst="rect">
            <a:avLst/>
          </a:prstGeom>
          <a:noFill/>
          <a:ln w="9525">
            <a:noFill/>
            <a:miter lim="800000"/>
          </a:ln>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2800" b="1" smtClean="0">
                <a:solidFill>
                  <a:schemeClr val="bg1"/>
                </a:solidFill>
                <a:latin typeface="微软雅黑" pitchFamily="34" charset="-122"/>
                <a:ea typeface="微软雅黑" pitchFamily="34" charset="-122"/>
              </a:rPr>
              <a:t>任务一</a:t>
            </a:r>
            <a:r>
              <a:rPr lang="zh-CN" altLang="zh-CN" sz="2800" b="1" smtClean="0">
                <a:solidFill>
                  <a:schemeClr val="bg1"/>
                </a:solidFill>
                <a:latin typeface="微软雅黑" pitchFamily="34" charset="-122"/>
                <a:ea typeface="微软雅黑" pitchFamily="34" charset="-122"/>
              </a:rPr>
              <a:t>  </a:t>
            </a:r>
            <a:r>
              <a:rPr lang="zh-CN" altLang="en-US" sz="2800" b="1" smtClean="0">
                <a:solidFill>
                  <a:schemeClr val="bg1"/>
                </a:solidFill>
                <a:latin typeface="微软雅黑" pitchFamily="34" charset="-122"/>
                <a:ea typeface="微软雅黑" pitchFamily="34" charset="-122"/>
              </a:rPr>
              <a:t>房价管理</a:t>
            </a:r>
          </a:p>
        </p:txBody>
      </p:sp>
      <p:sp>
        <p:nvSpPr>
          <p:cNvPr id="9" name="流程图: 数据 8"/>
          <p:cNvSpPr/>
          <p:nvPr/>
        </p:nvSpPr>
        <p:spPr>
          <a:xfrm rot="16200000" flipH="1">
            <a:off x="762155" y="2155024"/>
            <a:ext cx="504055" cy="198774"/>
          </a:xfrm>
          <a:prstGeom prst="flowChartInputOutpu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sz="2000"/>
          </a:p>
        </p:txBody>
      </p:sp>
      <p:sp>
        <p:nvSpPr>
          <p:cNvPr id="10" name="圆角矩形 9"/>
          <p:cNvSpPr/>
          <p:nvPr/>
        </p:nvSpPr>
        <p:spPr>
          <a:xfrm>
            <a:off x="1058109" y="1844868"/>
            <a:ext cx="10297650" cy="4608424"/>
          </a:xfrm>
          <a:prstGeom prst="roundRect">
            <a:avLst>
              <a:gd name="adj" fmla="val 6769"/>
            </a:avLst>
          </a:prstGeom>
          <a:solidFill>
            <a:schemeClr val="bg1">
              <a:lumMod val="85000"/>
            </a:schemeClr>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sz="2000"/>
          </a:p>
        </p:txBody>
      </p:sp>
      <p:sp>
        <p:nvSpPr>
          <p:cNvPr id="11" name="五边形 10"/>
          <p:cNvSpPr/>
          <p:nvPr/>
        </p:nvSpPr>
        <p:spPr>
          <a:xfrm>
            <a:off x="914599" y="2109028"/>
            <a:ext cx="3744416" cy="549910"/>
          </a:xfrm>
          <a:prstGeom prst="homePlate">
            <a:avLst>
              <a:gd name="adj" fmla="val 33465"/>
            </a:avLst>
          </a:prstGeom>
          <a:solidFill>
            <a:srgbClr val="AAD52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sz="2000"/>
          </a:p>
        </p:txBody>
      </p:sp>
      <p:sp>
        <p:nvSpPr>
          <p:cNvPr id="12" name="TextBox 27"/>
          <p:cNvSpPr txBox="1"/>
          <p:nvPr/>
        </p:nvSpPr>
        <p:spPr>
          <a:xfrm>
            <a:off x="1129863" y="2247458"/>
            <a:ext cx="3241120" cy="307777"/>
          </a:xfrm>
          <a:prstGeom prst="rect">
            <a:avLst/>
          </a:prstGeom>
          <a:noFill/>
        </p:spPr>
        <p:txBody>
          <a:bodyPr wrap="square" lIns="0" tIns="0" rIns="0" bIns="0" rtlCol="0">
            <a:spAutoFit/>
          </a:bodyPr>
          <a:lstStyle>
            <a:defPPr>
              <a:defRPr lang="zh-CN"/>
            </a:defPPr>
            <a:lvl1pPr algn="l" rtl="0" eaLnBrk="0" fontAlgn="base" hangingPunct="0">
              <a:spcBef>
                <a:spcPct val="0"/>
              </a:spcBef>
              <a:spcAft>
                <a:spcPct val="0"/>
              </a:spcAft>
              <a:defRPr sz="1400" b="1" kern="1200">
                <a:solidFill>
                  <a:schemeClr val="bg2">
                    <a:lumMod val="60000"/>
                    <a:lumOff val="40000"/>
                  </a:schemeClr>
                </a:solidFill>
                <a:latin typeface="微软雅黑" pitchFamily="34" charset="-122"/>
                <a:ea typeface="微软雅黑" pitchFamily="34"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en-US" altLang="zh-CN" sz="2000" smtClean="0">
                <a:solidFill>
                  <a:schemeClr val="tx1">
                    <a:lumMod val="85000"/>
                    <a:lumOff val="15000"/>
                  </a:schemeClr>
                </a:solidFill>
              </a:rPr>
              <a:t>2</a:t>
            </a:r>
            <a:r>
              <a:rPr lang="zh-CN" altLang="en-US" sz="2000" smtClean="0">
                <a:solidFill>
                  <a:schemeClr val="tx1">
                    <a:lumMod val="85000"/>
                    <a:lumOff val="15000"/>
                  </a:schemeClr>
                </a:solidFill>
              </a:rPr>
              <a:t>）房价的计价方式</a:t>
            </a:r>
            <a:endParaRPr lang="zh-CN" altLang="en-US" sz="2000">
              <a:solidFill>
                <a:schemeClr val="tx1">
                  <a:lumMod val="85000"/>
                  <a:lumOff val="15000"/>
                </a:schemeClr>
              </a:solidFill>
            </a:endParaRPr>
          </a:p>
        </p:txBody>
      </p:sp>
      <p:sp>
        <p:nvSpPr>
          <p:cNvPr id="13" name="文本框 12"/>
          <p:cNvSpPr txBox="1"/>
          <p:nvPr/>
        </p:nvSpPr>
        <p:spPr>
          <a:xfrm>
            <a:off x="1325444" y="2636974"/>
            <a:ext cx="9380527" cy="3693319"/>
          </a:xfrm>
          <a:prstGeom prst="rect">
            <a:avLst/>
          </a:prstGeom>
          <a:noFill/>
        </p:spPr>
        <p:txBody>
          <a:bodyPr wrap="square" rtlCol="0">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indent="467995" fontAlgn="auto">
              <a:lnSpc>
                <a:spcPct val="130000"/>
              </a:lnSpc>
              <a:spcBef>
                <a:spcPct val="0"/>
              </a:spcBef>
              <a:spcAft>
                <a:spcPct val="0"/>
              </a:spcAft>
              <a:buFont typeface="Wingdings" panose="05000000000000000000" charset="0"/>
              <a:buNone/>
            </a:pPr>
            <a:r>
              <a:rPr lang="zh-CN" altLang="en-US" sz="2000" b="1" smtClean="0">
                <a:solidFill>
                  <a:schemeClr val="accent6">
                    <a:lumMod val="75000"/>
                  </a:schemeClr>
                </a:solidFill>
                <a:latin typeface="微软雅黑" pitchFamily="34" charset="-122"/>
                <a:ea typeface="微软雅黑" pitchFamily="34" charset="-122"/>
              </a:rPr>
              <a:t>欧式计价</a:t>
            </a:r>
            <a:r>
              <a:rPr lang="zh-CN" altLang="en-US" sz="2000" smtClean="0">
                <a:solidFill>
                  <a:schemeClr val="tx1">
                    <a:lumMod val="65000"/>
                    <a:lumOff val="35000"/>
                  </a:schemeClr>
                </a:solidFill>
                <a:latin typeface="微软雅黑" pitchFamily="34" charset="-122"/>
                <a:ea typeface="微软雅黑" pitchFamily="34" charset="-122"/>
              </a:rPr>
              <a:t>：指酒店标出的客房价格只包含住宿费用。</a:t>
            </a:r>
          </a:p>
          <a:p>
            <a:pPr indent="467995" fontAlgn="auto">
              <a:lnSpc>
                <a:spcPct val="130000"/>
              </a:lnSpc>
              <a:spcBef>
                <a:spcPct val="0"/>
              </a:spcBef>
              <a:spcAft>
                <a:spcPct val="0"/>
              </a:spcAft>
              <a:buFont typeface="Wingdings" panose="05000000000000000000" charset="0"/>
              <a:buNone/>
            </a:pPr>
            <a:r>
              <a:rPr lang="zh-CN" altLang="en-US" sz="2000" b="1" smtClean="0">
                <a:solidFill>
                  <a:schemeClr val="accent6">
                    <a:lumMod val="75000"/>
                  </a:schemeClr>
                </a:solidFill>
                <a:latin typeface="微软雅黑" pitchFamily="34" charset="-122"/>
                <a:ea typeface="微软雅黑" pitchFamily="34" charset="-122"/>
              </a:rPr>
              <a:t>美式计价</a:t>
            </a:r>
            <a:r>
              <a:rPr lang="zh-CN" altLang="en-US" sz="2000" smtClean="0">
                <a:solidFill>
                  <a:schemeClr val="tx1">
                    <a:lumMod val="65000"/>
                    <a:lumOff val="35000"/>
                  </a:schemeClr>
                </a:solidFill>
                <a:latin typeface="微软雅黑" pitchFamily="34" charset="-122"/>
                <a:ea typeface="微软雅黑" pitchFamily="34" charset="-122"/>
              </a:rPr>
              <a:t>：指酒店标出的客房价格包含住宿费用以及每日三餐总费用的计价方式。</a:t>
            </a:r>
            <a:r>
              <a:rPr lang="zh-CN" altLang="en-US" sz="2000" b="1" smtClean="0">
                <a:solidFill>
                  <a:srgbClr val="00B050"/>
                </a:solidFill>
                <a:latin typeface="微软雅黑" pitchFamily="34" charset="-122"/>
                <a:ea typeface="微软雅黑" pitchFamily="34" charset="-122"/>
              </a:rPr>
              <a:t>这种计价方式多用于度假型酒店。</a:t>
            </a:r>
          </a:p>
          <a:p>
            <a:pPr indent="467995" fontAlgn="auto">
              <a:lnSpc>
                <a:spcPct val="130000"/>
              </a:lnSpc>
              <a:spcBef>
                <a:spcPct val="0"/>
              </a:spcBef>
              <a:spcAft>
                <a:spcPct val="0"/>
              </a:spcAft>
              <a:buFont typeface="Wingdings" panose="05000000000000000000" charset="0"/>
              <a:buNone/>
            </a:pPr>
            <a:r>
              <a:rPr lang="zh-CN" altLang="en-US" sz="2000" b="1" smtClean="0">
                <a:solidFill>
                  <a:schemeClr val="accent6">
                    <a:lumMod val="75000"/>
                  </a:schemeClr>
                </a:solidFill>
                <a:latin typeface="微软雅黑" pitchFamily="34" charset="-122"/>
                <a:ea typeface="微软雅黑" pitchFamily="34" charset="-122"/>
              </a:rPr>
              <a:t>欧陆式计价</a:t>
            </a:r>
            <a:r>
              <a:rPr lang="zh-CN" altLang="en-US" sz="2000" smtClean="0">
                <a:solidFill>
                  <a:schemeClr val="tx1">
                    <a:lumMod val="65000"/>
                    <a:lumOff val="35000"/>
                  </a:schemeClr>
                </a:solidFill>
                <a:latin typeface="微软雅黑" pitchFamily="34" charset="-122"/>
                <a:ea typeface="微软雅黑" pitchFamily="34" charset="-122"/>
              </a:rPr>
              <a:t>：指酒店标出的客房价格包含住宿费用和每日一顿欧陆式简单早餐费用的计价方式。</a:t>
            </a:r>
          </a:p>
          <a:p>
            <a:pPr indent="467995" fontAlgn="auto">
              <a:lnSpc>
                <a:spcPct val="130000"/>
              </a:lnSpc>
              <a:spcBef>
                <a:spcPct val="0"/>
              </a:spcBef>
              <a:spcAft>
                <a:spcPct val="0"/>
              </a:spcAft>
              <a:buFont typeface="Wingdings" panose="05000000000000000000" charset="0"/>
              <a:buNone/>
            </a:pPr>
            <a:r>
              <a:rPr lang="zh-CN" altLang="en-US" sz="2000" b="1" smtClean="0">
                <a:solidFill>
                  <a:schemeClr val="accent6">
                    <a:lumMod val="75000"/>
                  </a:schemeClr>
                </a:solidFill>
                <a:latin typeface="微软雅黑" pitchFamily="34" charset="-122"/>
                <a:ea typeface="微软雅黑" pitchFamily="34" charset="-122"/>
              </a:rPr>
              <a:t>百慕大计价</a:t>
            </a:r>
            <a:r>
              <a:rPr lang="zh-CN" altLang="en-US" sz="2000" smtClean="0">
                <a:solidFill>
                  <a:schemeClr val="tx1">
                    <a:lumMod val="65000"/>
                    <a:lumOff val="35000"/>
                  </a:schemeClr>
                </a:solidFill>
                <a:latin typeface="微软雅黑" pitchFamily="34" charset="-122"/>
                <a:ea typeface="微软雅黑" pitchFamily="34" charset="-122"/>
              </a:rPr>
              <a:t>：指酒店标出的客房价格中包括客人的住宿费和每日一顿美式早餐费用的计价方式。</a:t>
            </a:r>
          </a:p>
          <a:p>
            <a:pPr indent="467995" fontAlgn="auto">
              <a:lnSpc>
                <a:spcPct val="130000"/>
              </a:lnSpc>
              <a:spcBef>
                <a:spcPct val="0"/>
              </a:spcBef>
              <a:spcAft>
                <a:spcPct val="0"/>
              </a:spcAft>
              <a:buFont typeface="Wingdings" panose="05000000000000000000" charset="0"/>
              <a:buNone/>
            </a:pPr>
            <a:r>
              <a:rPr lang="zh-CN" altLang="en-US" sz="2000" b="1" smtClean="0">
                <a:solidFill>
                  <a:schemeClr val="accent6">
                    <a:lumMod val="75000"/>
                  </a:schemeClr>
                </a:solidFill>
                <a:latin typeface="微软雅黑" pitchFamily="34" charset="-122"/>
                <a:ea typeface="微软雅黑" pitchFamily="34" charset="-122"/>
              </a:rPr>
              <a:t>修正美式计价</a:t>
            </a:r>
            <a:r>
              <a:rPr lang="zh-CN" altLang="en-US" sz="2000" smtClean="0">
                <a:solidFill>
                  <a:schemeClr val="tx1">
                    <a:lumMod val="65000"/>
                    <a:lumOff val="35000"/>
                  </a:schemeClr>
                </a:solidFill>
                <a:latin typeface="微软雅黑" pitchFamily="34" charset="-122"/>
                <a:ea typeface="微软雅黑" pitchFamily="34" charset="-122"/>
              </a:rPr>
              <a:t>：指酒店标出的客房价格包含住宿费用和每日的早餐，另外还包括一顿午餐或晚餐费用的计价方式。</a:t>
            </a:r>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1" dur="50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up)">
                                      <p:cBhvr>
                                        <p:cTn id="7" dur="500"/>
                                        <p:tgtEl>
                                          <p:spTgt spid="10"/>
                                        </p:tgtEl>
                                      </p:cBhvr>
                                    </p:animEffect>
                                  </p:childTnLst>
                                </p:cTn>
                              </p:par>
                            </p:childTnLst>
                          </p:cTn>
                        </p:par>
                        <p:par>
                          <p:cTn id="8" fill="hold" nodeType="afterGroup">
                            <p:stCondLst>
                              <p:cond delay="500"/>
                            </p:stCondLst>
                            <p:childTnLst>
                              <p:par>
                                <p:cTn id="9" presetID="22" presetClass="entr" presetSubtype="2" dur="500"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wipe(right)">
                                      <p:cBhvr>
                                        <p:cTn id="11" dur="500"/>
                                        <p:tgtEl>
                                          <p:spTgt spid="9"/>
                                        </p:tgtEl>
                                      </p:cBhvr>
                                    </p:animEffect>
                                  </p:childTnLst>
                                </p:cTn>
                              </p:par>
                            </p:childTnLst>
                          </p:cTn>
                        </p:par>
                        <p:par>
                          <p:cTn id="12" fill="hold" nodeType="afterGroup">
                            <p:stCondLst>
                              <p:cond delay="1000"/>
                            </p:stCondLst>
                            <p:childTnLst>
                              <p:par>
                                <p:cTn id="13" presetID="22" presetClass="entr" presetSubtype="8" dur="500" fill="hold" grpId="0" nodeType="after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wipe(left)">
                                      <p:cBhvr>
                                        <p:cTn id="15" dur="500"/>
                                        <p:tgtEl>
                                          <p:spTgt spid="11"/>
                                        </p:tgtEl>
                                      </p:cBhvr>
                                    </p:animEffect>
                                  </p:childTnLst>
                                </p:cTn>
                              </p:par>
                              <p:par>
                                <p:cTn id="16" presetID="22" presetClass="entr" presetSubtype="8" dur="500" fill="hold" grpId="0"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wipe(left)">
                                      <p:cBhvr>
                                        <p:cTn id="18" dur="500"/>
                                        <p:tgtEl>
                                          <p:spTgt spid="12"/>
                                        </p:tgtEl>
                                      </p:cBhvr>
                                    </p:animEffect>
                                  </p:childTnLst>
                                </p:cTn>
                              </p:par>
                            </p:childTnLst>
                          </p:cTn>
                        </p:par>
                        <p:par>
                          <p:cTn id="19" fill="hold" nodeType="afterGroup">
                            <p:stCondLst>
                              <p:cond delay="1500"/>
                            </p:stCondLst>
                            <p:childTnLst>
                              <p:par>
                                <p:cTn id="20" presetID="22" presetClass="entr" presetSubtype="4" dur="500" fill="hold" grpId="0" nodeType="after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wipe(down)">
                                      <p:cBhvr>
                                        <p:cTn id="2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12" grpId="0"/>
      <p:bldP spid="13"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5" name="文本框 250"/>
          <p:cNvSpPr txBox="1">
            <a:spLocks noChangeArrowheads="1"/>
          </p:cNvSpPr>
          <p:nvPr/>
        </p:nvSpPr>
        <p:spPr bwMode="auto">
          <a:xfrm>
            <a:off x="1404938" y="976313"/>
            <a:ext cx="6466835" cy="492443"/>
          </a:xfrm>
          <a:prstGeom prst="rect">
            <a:avLst/>
          </a:prstGeom>
          <a:noFill/>
          <a:ln w="9525">
            <a:noFill/>
            <a:miter lim="800000"/>
          </a:ln>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2600" b="1" smtClean="0">
                <a:solidFill>
                  <a:srgbClr val="7FBA00"/>
                </a:solidFill>
                <a:latin typeface="微软雅黑" pitchFamily="34" charset="-122"/>
                <a:ea typeface="微软雅黑" pitchFamily="34" charset="-122"/>
              </a:rPr>
              <a:t>一、客房定价</a:t>
            </a:r>
            <a:r>
              <a:rPr lang="zh-CN" altLang="en-US" sz="2400" b="1" smtClean="0">
                <a:solidFill>
                  <a:srgbClr val="7FBA00"/>
                </a:solidFill>
                <a:latin typeface="微软雅黑" pitchFamily="34" charset="-122"/>
                <a:ea typeface="微软雅黑" pitchFamily="34" charset="-122"/>
              </a:rPr>
              <a:t>→ </a:t>
            </a:r>
            <a:r>
              <a:rPr lang="en-US" altLang="zh-CN" sz="2400" b="1" smtClean="0">
                <a:solidFill>
                  <a:srgbClr val="7FBA00"/>
                </a:solidFill>
                <a:latin typeface="微软雅黑" pitchFamily="34" charset="-122"/>
                <a:ea typeface="微软雅黑" pitchFamily="34" charset="-122"/>
              </a:rPr>
              <a:t>2</a:t>
            </a:r>
            <a:r>
              <a:rPr lang="zh-CN" altLang="en-US" sz="2400" b="1" smtClean="0">
                <a:solidFill>
                  <a:srgbClr val="7FBA00"/>
                </a:solidFill>
                <a:latin typeface="微软雅黑" pitchFamily="34" charset="-122"/>
                <a:ea typeface="微软雅黑" pitchFamily="34" charset="-122"/>
              </a:rPr>
              <a:t>．影响客房定价的常见因素</a:t>
            </a:r>
            <a:endParaRPr lang="zh-CN" altLang="zh-CN" sz="2400" b="1" smtClean="0">
              <a:solidFill>
                <a:srgbClr val="7FBA00"/>
              </a:solidFill>
              <a:latin typeface="微软雅黑" pitchFamily="34" charset="-122"/>
              <a:ea typeface="微软雅黑" pitchFamily="34" charset="-122"/>
            </a:endParaRPr>
          </a:p>
        </p:txBody>
      </p:sp>
      <p:sp>
        <p:nvSpPr>
          <p:cNvPr id="20" name="文本框 250"/>
          <p:cNvSpPr txBox="1">
            <a:spLocks noChangeArrowheads="1"/>
          </p:cNvSpPr>
          <p:nvPr/>
        </p:nvSpPr>
        <p:spPr bwMode="auto">
          <a:xfrm>
            <a:off x="1404938" y="166688"/>
            <a:ext cx="2912977" cy="523220"/>
          </a:xfrm>
          <a:prstGeom prst="rect">
            <a:avLst/>
          </a:prstGeom>
          <a:noFill/>
          <a:ln w="9525">
            <a:noFill/>
            <a:miter lim="800000"/>
          </a:ln>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2800" b="1" smtClean="0">
                <a:solidFill>
                  <a:schemeClr val="bg1"/>
                </a:solidFill>
                <a:latin typeface="微软雅黑" pitchFamily="34" charset="-122"/>
                <a:ea typeface="微软雅黑" pitchFamily="34" charset="-122"/>
              </a:rPr>
              <a:t>任务一</a:t>
            </a:r>
            <a:r>
              <a:rPr lang="zh-CN" altLang="zh-CN" sz="2800" b="1" smtClean="0">
                <a:solidFill>
                  <a:schemeClr val="bg1"/>
                </a:solidFill>
                <a:latin typeface="微软雅黑" pitchFamily="34" charset="-122"/>
                <a:ea typeface="微软雅黑" pitchFamily="34" charset="-122"/>
              </a:rPr>
              <a:t>  </a:t>
            </a:r>
            <a:r>
              <a:rPr lang="zh-CN" altLang="en-US" sz="2800" b="1" smtClean="0">
                <a:solidFill>
                  <a:schemeClr val="bg1"/>
                </a:solidFill>
                <a:latin typeface="微软雅黑" pitchFamily="34" charset="-122"/>
                <a:ea typeface="微软雅黑" pitchFamily="34" charset="-122"/>
              </a:rPr>
              <a:t>房价管理</a:t>
            </a:r>
          </a:p>
        </p:txBody>
      </p:sp>
      <p:grpSp>
        <p:nvGrpSpPr>
          <p:cNvPr id="14" name="组合 11"/>
          <p:cNvGrpSpPr/>
          <p:nvPr/>
        </p:nvGrpSpPr>
        <p:grpSpPr>
          <a:xfrm>
            <a:off x="3980231" y="2301586"/>
            <a:ext cx="3476625" cy="3475038"/>
            <a:chOff x="3981817" y="2301586"/>
            <a:chExt cx="3476625" cy="3475038"/>
          </a:xfrm>
        </p:grpSpPr>
        <p:grpSp>
          <p:nvGrpSpPr>
            <p:cNvPr id="15" name="组合 12"/>
            <p:cNvGrpSpPr/>
            <p:nvPr/>
          </p:nvGrpSpPr>
          <p:grpSpPr>
            <a:xfrm>
              <a:off x="3981817" y="2301586"/>
              <a:ext cx="3476625" cy="3475038"/>
              <a:chOff x="3981817" y="2301586"/>
              <a:chExt cx="3476625" cy="3475038"/>
            </a:xfrm>
          </p:grpSpPr>
          <p:grpSp>
            <p:nvGrpSpPr>
              <p:cNvPr id="18" name="组合 2"/>
              <p:cNvGrpSpPr/>
              <p:nvPr/>
            </p:nvGrpSpPr>
            <p:grpSpPr>
              <a:xfrm>
                <a:off x="3981817" y="2301586"/>
                <a:ext cx="3476625" cy="3475038"/>
                <a:chOff x="3981817" y="2301586"/>
                <a:chExt cx="3476625" cy="3475038"/>
              </a:xfrm>
            </p:grpSpPr>
            <p:grpSp>
              <p:nvGrpSpPr>
                <p:cNvPr id="21" name="组合 1"/>
                <p:cNvGrpSpPr/>
                <p:nvPr/>
              </p:nvGrpSpPr>
              <p:grpSpPr>
                <a:xfrm>
                  <a:off x="3981817" y="2301586"/>
                  <a:ext cx="3476625" cy="3475038"/>
                  <a:chOff x="3981817" y="2301586"/>
                  <a:chExt cx="3476625" cy="3475038"/>
                </a:xfrm>
              </p:grpSpPr>
              <p:sp>
                <p:nvSpPr>
                  <p:cNvPr id="23" name="Freeform 7"/>
                  <p:cNvSpPr/>
                  <p:nvPr/>
                </p:nvSpPr>
                <p:spPr bwMode="gray">
                  <a:xfrm>
                    <a:off x="5724892" y="4100224"/>
                    <a:ext cx="1733550" cy="1676400"/>
                  </a:xfrm>
                  <a:custGeom>
                    <a:gdLst>
                      <a:gd name="T0" fmla="*/ 1595 w 845"/>
                      <a:gd name="T1" fmla="*/ 0 h 817"/>
                      <a:gd name="T2" fmla="*/ 0 w 845"/>
                      <a:gd name="T3" fmla="*/ 1479 h 817"/>
                      <a:gd name="T4" fmla="*/ 0 w 845"/>
                      <a:gd name="T5" fmla="*/ 2280 h 817"/>
                      <a:gd name="T6" fmla="*/ 2356 w 845"/>
                      <a:gd name="T7" fmla="*/ 0 h 817"/>
                      <a:gd name="T8" fmla="*/ 1595 w 845"/>
                      <a:gd name="T9" fmla="*/ 0 h 817"/>
                      <a:gd name="T10" fmla="*/ 0 60000 65536"/>
                      <a:gd name="T11" fmla="*/ 0 60000 65536"/>
                      <a:gd name="T12" fmla="*/ 0 60000 65536"/>
                      <a:gd name="T13" fmla="*/ 0 60000 65536"/>
                      <a:gd name="T14" fmla="*/ 0 60000 65536"/>
                      <a:gd name="T15" fmla="*/ 0 w 845"/>
                      <a:gd name="T16" fmla="*/ 0 h 817"/>
                      <a:gd name="T17" fmla="*/ 845 w 845"/>
                      <a:gd name="T18" fmla="*/ 817 h 817"/>
                    </a:gdLst>
                    <a:cxnLst>
                      <a:cxn ang="T10">
                        <a:pos x="T0" y="T1"/>
                      </a:cxn>
                      <a:cxn ang="T11">
                        <a:pos x="T2" y="T3"/>
                      </a:cxn>
                      <a:cxn ang="T12">
                        <a:pos x="T4" y="T5"/>
                      </a:cxn>
                      <a:cxn ang="T13">
                        <a:pos x="T6" y="T7"/>
                      </a:cxn>
                      <a:cxn ang="T14">
                        <a:pos x="T8" y="T9"/>
                      </a:cxn>
                    </a:cxnLst>
                    <a:rect l="T15" t="T16" r="T17" b="T18"/>
                    <a:pathLst>
                      <a:path w="845" h="817">
                        <a:moveTo>
                          <a:pt x="572" y="0"/>
                        </a:moveTo>
                        <a:cubicBezTo>
                          <a:pt x="517" y="536"/>
                          <a:pt x="0" y="530"/>
                          <a:pt x="0" y="530"/>
                        </a:cubicBezTo>
                        <a:cubicBezTo>
                          <a:pt x="0" y="817"/>
                          <a:pt x="0" y="817"/>
                          <a:pt x="0" y="817"/>
                        </a:cubicBezTo>
                        <a:cubicBezTo>
                          <a:pt x="457" y="817"/>
                          <a:pt x="830" y="454"/>
                          <a:pt x="845" y="0"/>
                        </a:cubicBezTo>
                        <a:lnTo>
                          <a:pt x="572" y="0"/>
                        </a:lnTo>
                        <a:close/>
                      </a:path>
                    </a:pathLst>
                  </a:custGeom>
                  <a:gradFill rotWithShape="1">
                    <a:gsLst>
                      <a:gs pos="0">
                        <a:srgbClr val="DBDBDB"/>
                      </a:gs>
                      <a:gs pos="100000">
                        <a:srgbClr val="DBDBDB">
                          <a:gamma/>
                          <a:tint val="0"/>
                          <a:invGamma/>
                        </a:srgbClr>
                      </a:gs>
                    </a:gsLst>
                    <a:lin ang="2700000" scaled="1"/>
                  </a:gradFill>
                  <a:ln w="1270" cap="flat" cmpd="sng">
                    <a:solidFill>
                      <a:srgbClr val="AEAEAE"/>
                    </a:solidFill>
                    <a:prstDash val="solid"/>
                    <a:miter lim="8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defRPr/>
                    </a:pPr>
                    <a:endParaRPr lang="zh-CN" altLang="en-US" sz="2000" kern="0">
                      <a:solidFill>
                        <a:sysClr val="windowText" lastClr="000000"/>
                      </a:solidFill>
                      <a:latin typeface="微软雅黑" pitchFamily="34" charset="-122"/>
                      <a:ea typeface="微软雅黑" pitchFamily="34" charset="-122"/>
                    </a:endParaRPr>
                  </a:p>
                </p:txBody>
              </p:sp>
              <p:sp>
                <p:nvSpPr>
                  <p:cNvPr id="24" name="Freeform 8"/>
                  <p:cNvSpPr/>
                  <p:nvPr/>
                </p:nvSpPr>
                <p:spPr bwMode="gray">
                  <a:xfrm>
                    <a:off x="5721717" y="2301586"/>
                    <a:ext cx="1736725" cy="1793875"/>
                  </a:xfrm>
                  <a:custGeom>
                    <a:gdLst>
                      <a:gd name="T0" fmla="*/ 0 w 845"/>
                      <a:gd name="T1" fmla="*/ 0 h 875"/>
                      <a:gd name="T2" fmla="*/ 0 w 845"/>
                      <a:gd name="T3" fmla="*/ 783 h 875"/>
                      <a:gd name="T4" fmla="*/ 1611 w 845"/>
                      <a:gd name="T5" fmla="*/ 2433 h 875"/>
                      <a:gd name="T6" fmla="*/ 2373 w 845"/>
                      <a:gd name="T7" fmla="*/ 2433 h 875"/>
                      <a:gd name="T8" fmla="*/ 2373 w 845"/>
                      <a:gd name="T9" fmla="*/ 2354 h 875"/>
                      <a:gd name="T10" fmla="*/ 0 w 845"/>
                      <a:gd name="T11" fmla="*/ 0 h 875"/>
                      <a:gd name="T12" fmla="*/ 0 60000 65536"/>
                      <a:gd name="T13" fmla="*/ 0 60000 65536"/>
                      <a:gd name="T14" fmla="*/ 0 60000 65536"/>
                      <a:gd name="T15" fmla="*/ 0 60000 65536"/>
                      <a:gd name="T16" fmla="*/ 0 60000 65536"/>
                      <a:gd name="T17" fmla="*/ 0 60000 65536"/>
                      <a:gd name="T18" fmla="*/ 0 w 845"/>
                      <a:gd name="T19" fmla="*/ 0 h 875"/>
                      <a:gd name="T20" fmla="*/ 845 w 845"/>
                      <a:gd name="T21" fmla="*/ 875 h 875"/>
                    </a:gdLst>
                    <a:cxnLst>
                      <a:cxn ang="T12">
                        <a:pos x="T0" y="T1"/>
                      </a:cxn>
                      <a:cxn ang="T13">
                        <a:pos x="T2" y="T3"/>
                      </a:cxn>
                      <a:cxn ang="T14">
                        <a:pos x="T4" y="T5"/>
                      </a:cxn>
                      <a:cxn ang="T15">
                        <a:pos x="T6" y="T7"/>
                      </a:cxn>
                      <a:cxn ang="T16">
                        <a:pos x="T8" y="T9"/>
                      </a:cxn>
                      <a:cxn ang="T17">
                        <a:pos x="T10" y="T11"/>
                      </a:cxn>
                    </a:cxnLst>
                    <a:rect l="T18" t="T19" r="T20" b="T21"/>
                    <a:pathLst>
                      <a:path w="845" h="875">
                        <a:moveTo>
                          <a:pt x="0" y="0"/>
                        </a:moveTo>
                        <a:cubicBezTo>
                          <a:pt x="0" y="281"/>
                          <a:pt x="0" y="281"/>
                          <a:pt x="0" y="281"/>
                        </a:cubicBezTo>
                        <a:cubicBezTo>
                          <a:pt x="605" y="336"/>
                          <a:pt x="573" y="875"/>
                          <a:pt x="573" y="875"/>
                        </a:cubicBezTo>
                        <a:cubicBezTo>
                          <a:pt x="845" y="875"/>
                          <a:pt x="845" y="875"/>
                          <a:pt x="845" y="875"/>
                        </a:cubicBezTo>
                        <a:cubicBezTo>
                          <a:pt x="845" y="865"/>
                          <a:pt x="845" y="856"/>
                          <a:pt x="845" y="846"/>
                        </a:cubicBezTo>
                        <a:cubicBezTo>
                          <a:pt x="845" y="379"/>
                          <a:pt x="467" y="0"/>
                          <a:pt x="0" y="0"/>
                        </a:cubicBezTo>
                        <a:close/>
                      </a:path>
                    </a:pathLst>
                  </a:custGeom>
                  <a:gradFill rotWithShape="1">
                    <a:gsLst>
                      <a:gs pos="0">
                        <a:srgbClr val="6DAA2D"/>
                      </a:gs>
                      <a:gs pos="100000">
                        <a:srgbClr val="6DAA2D">
                          <a:lumMod val="60000"/>
                          <a:lumOff val="40000"/>
                        </a:srgbClr>
                      </a:gs>
                    </a:gsLst>
                    <a:lin ang="18900000" scaled="1"/>
                  </a:gradFill>
                  <a:ln w="1270" cap="flat">
                    <a:solidFill>
                      <a:srgbClr val="AEAEAE"/>
                    </a:solidFill>
                    <a:prstDash val="solid"/>
                    <a:miter lim="800000"/>
                  </a:ln>
                </p:spPr>
                <p:txBody>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defRPr/>
                    </a:pPr>
                    <a:endParaRPr lang="zh-CN" altLang="en-US" sz="2000" kern="0">
                      <a:solidFill>
                        <a:sysClr val="windowText" lastClr="000000"/>
                      </a:solidFill>
                      <a:latin typeface="微软雅黑" pitchFamily="34" charset="-122"/>
                      <a:ea typeface="微软雅黑" pitchFamily="34" charset="-122"/>
                    </a:endParaRPr>
                  </a:p>
                </p:txBody>
              </p:sp>
              <p:sp>
                <p:nvSpPr>
                  <p:cNvPr id="25" name="Freeform 9"/>
                  <p:cNvSpPr/>
                  <p:nvPr/>
                </p:nvSpPr>
                <p:spPr bwMode="gray">
                  <a:xfrm>
                    <a:off x="3981817" y="2301586"/>
                    <a:ext cx="1730375" cy="1793875"/>
                  </a:xfrm>
                  <a:custGeom>
                    <a:gdLst>
                      <a:gd name="T0" fmla="*/ 0 w 846"/>
                      <a:gd name="T1" fmla="*/ 2354 h 875"/>
                      <a:gd name="T2" fmla="*/ 1 w 846"/>
                      <a:gd name="T3" fmla="*/ 2433 h 875"/>
                      <a:gd name="T4" fmla="*/ 828 w 846"/>
                      <a:gd name="T5" fmla="*/ 2433 h 875"/>
                      <a:gd name="T6" fmla="*/ 2331 w 846"/>
                      <a:gd name="T7" fmla="*/ 783 h 875"/>
                      <a:gd name="T8" fmla="*/ 2331 w 846"/>
                      <a:gd name="T9" fmla="*/ 0 h 875"/>
                      <a:gd name="T10" fmla="*/ 0 w 846"/>
                      <a:gd name="T11" fmla="*/ 2354 h 875"/>
                      <a:gd name="T12" fmla="*/ 0 60000 65536"/>
                      <a:gd name="T13" fmla="*/ 0 60000 65536"/>
                      <a:gd name="T14" fmla="*/ 0 60000 65536"/>
                      <a:gd name="T15" fmla="*/ 0 60000 65536"/>
                      <a:gd name="T16" fmla="*/ 0 60000 65536"/>
                      <a:gd name="T17" fmla="*/ 0 60000 65536"/>
                      <a:gd name="T18" fmla="*/ 0 w 846"/>
                      <a:gd name="T19" fmla="*/ 0 h 875"/>
                      <a:gd name="T20" fmla="*/ 846 w 846"/>
                      <a:gd name="T21" fmla="*/ 875 h 875"/>
                    </a:gdLst>
                    <a:cxnLst>
                      <a:cxn ang="T12">
                        <a:pos x="T0" y="T1"/>
                      </a:cxn>
                      <a:cxn ang="T13">
                        <a:pos x="T2" y="T3"/>
                      </a:cxn>
                      <a:cxn ang="T14">
                        <a:pos x="T4" y="T5"/>
                      </a:cxn>
                      <a:cxn ang="T15">
                        <a:pos x="T6" y="T7"/>
                      </a:cxn>
                      <a:cxn ang="T16">
                        <a:pos x="T8" y="T9"/>
                      </a:cxn>
                      <a:cxn ang="T17">
                        <a:pos x="T10" y="T11"/>
                      </a:cxn>
                    </a:cxnLst>
                    <a:rect l="T18" t="T19" r="T20" b="T21"/>
                    <a:pathLst>
                      <a:path w="845" h="875">
                        <a:moveTo>
                          <a:pt x="0" y="846"/>
                        </a:moveTo>
                        <a:cubicBezTo>
                          <a:pt x="0" y="855"/>
                          <a:pt x="0" y="865"/>
                          <a:pt x="1" y="875"/>
                        </a:cubicBezTo>
                        <a:cubicBezTo>
                          <a:pt x="300" y="875"/>
                          <a:pt x="300" y="875"/>
                          <a:pt x="300" y="875"/>
                        </a:cubicBezTo>
                        <a:cubicBezTo>
                          <a:pt x="317" y="269"/>
                          <a:pt x="846" y="281"/>
                          <a:pt x="846" y="281"/>
                        </a:cubicBezTo>
                        <a:cubicBezTo>
                          <a:pt x="846" y="0"/>
                          <a:pt x="846" y="0"/>
                          <a:pt x="846" y="0"/>
                        </a:cubicBezTo>
                        <a:cubicBezTo>
                          <a:pt x="379" y="0"/>
                          <a:pt x="0" y="378"/>
                          <a:pt x="0" y="846"/>
                        </a:cubicBezTo>
                        <a:close/>
                      </a:path>
                    </a:pathLst>
                  </a:custGeom>
                  <a:gradFill rotWithShape="1">
                    <a:gsLst>
                      <a:gs pos="0">
                        <a:srgbClr val="DBDBDB">
                          <a:gamma/>
                          <a:tint val="0"/>
                          <a:invGamma/>
                        </a:srgbClr>
                      </a:gs>
                      <a:gs pos="100000">
                        <a:srgbClr val="DBDBDB"/>
                      </a:gs>
                    </a:gsLst>
                    <a:lin ang="2700000" scaled="1"/>
                  </a:gradFill>
                  <a:ln w="1270" cap="flat" cmpd="sng">
                    <a:solidFill>
                      <a:srgbClr val="AEAEAE"/>
                    </a:solidFill>
                    <a:prstDash val="solid"/>
                    <a:miter lim="800000"/>
                    <a:headEnd type="none" w="med" len="med"/>
                    <a:tailEnd type="none" w="med" len="med"/>
                  </a:ln>
                </p:spPr>
                <p:txBody>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defRPr/>
                    </a:pPr>
                    <a:endParaRPr lang="zh-CN" altLang="en-US" sz="2000" kern="0">
                      <a:solidFill>
                        <a:sysClr val="windowText" lastClr="000000"/>
                      </a:solidFill>
                      <a:latin typeface="微软雅黑" pitchFamily="34" charset="-122"/>
                      <a:ea typeface="微软雅黑" pitchFamily="34" charset="-122"/>
                    </a:endParaRPr>
                  </a:p>
                </p:txBody>
              </p:sp>
              <p:sp>
                <p:nvSpPr>
                  <p:cNvPr id="26" name="Freeform 10"/>
                  <p:cNvSpPr/>
                  <p:nvPr/>
                </p:nvSpPr>
                <p:spPr bwMode="gray">
                  <a:xfrm>
                    <a:off x="3981817" y="4100224"/>
                    <a:ext cx="1735137" cy="1676400"/>
                  </a:xfrm>
                  <a:custGeom>
                    <a:gdLst>
                      <a:gd name="T0" fmla="*/ 833 w 846"/>
                      <a:gd name="T1" fmla="*/ 0 h 817"/>
                      <a:gd name="T2" fmla="*/ 0 w 846"/>
                      <a:gd name="T3" fmla="*/ 0 h 817"/>
                      <a:gd name="T4" fmla="*/ 2357 w 846"/>
                      <a:gd name="T5" fmla="*/ 2280 h 817"/>
                      <a:gd name="T6" fmla="*/ 2357 w 846"/>
                      <a:gd name="T7" fmla="*/ 1479 h 817"/>
                      <a:gd name="T8" fmla="*/ 833 w 846"/>
                      <a:gd name="T9" fmla="*/ 0 h 817"/>
                      <a:gd name="T10" fmla="*/ 0 60000 65536"/>
                      <a:gd name="T11" fmla="*/ 0 60000 65536"/>
                      <a:gd name="T12" fmla="*/ 0 60000 65536"/>
                      <a:gd name="T13" fmla="*/ 0 60000 65536"/>
                      <a:gd name="T14" fmla="*/ 0 60000 65536"/>
                      <a:gd name="T15" fmla="*/ 0 w 846"/>
                      <a:gd name="T16" fmla="*/ 0 h 817"/>
                      <a:gd name="T17" fmla="*/ 846 w 846"/>
                      <a:gd name="T18" fmla="*/ 817 h 817"/>
                    </a:gdLst>
                    <a:cxnLst>
                      <a:cxn ang="T10">
                        <a:pos x="T0" y="T1"/>
                      </a:cxn>
                      <a:cxn ang="T11">
                        <a:pos x="T2" y="T3"/>
                      </a:cxn>
                      <a:cxn ang="T12">
                        <a:pos x="T4" y="T5"/>
                      </a:cxn>
                      <a:cxn ang="T13">
                        <a:pos x="T6" y="T7"/>
                      </a:cxn>
                      <a:cxn ang="T14">
                        <a:pos x="T8" y="T9"/>
                      </a:cxn>
                    </a:cxnLst>
                    <a:rect l="T15" t="T16" r="T17" b="T18"/>
                    <a:pathLst>
                      <a:path w="845" h="817">
                        <a:moveTo>
                          <a:pt x="299" y="0"/>
                        </a:moveTo>
                        <a:cubicBezTo>
                          <a:pt x="0" y="0"/>
                          <a:pt x="0" y="0"/>
                          <a:pt x="0" y="0"/>
                        </a:cubicBezTo>
                        <a:cubicBezTo>
                          <a:pt x="16" y="454"/>
                          <a:pt x="388" y="817"/>
                          <a:pt x="846" y="817"/>
                        </a:cubicBezTo>
                        <a:cubicBezTo>
                          <a:pt x="846" y="530"/>
                          <a:pt x="846" y="530"/>
                          <a:pt x="846" y="530"/>
                        </a:cubicBezTo>
                        <a:cubicBezTo>
                          <a:pt x="310" y="476"/>
                          <a:pt x="299" y="0"/>
                          <a:pt x="299" y="0"/>
                        </a:cubicBezTo>
                        <a:close/>
                      </a:path>
                    </a:pathLst>
                  </a:custGeom>
                  <a:gradFill rotWithShape="1">
                    <a:gsLst>
                      <a:gs pos="0">
                        <a:srgbClr val="6DAA2D">
                          <a:lumMod val="60000"/>
                          <a:lumOff val="40000"/>
                        </a:srgbClr>
                      </a:gs>
                      <a:gs pos="100000">
                        <a:srgbClr val="6DAA2D"/>
                      </a:gs>
                    </a:gsLst>
                    <a:lin ang="18900000" scaled="1"/>
                  </a:gradFill>
                  <a:ln w="1270" cap="flat" cmpd="sng">
                    <a:solidFill>
                      <a:srgbClr val="AEAEAE"/>
                    </a:solidFill>
                    <a:prstDash val="solid"/>
                    <a:miter lim="800000"/>
                    <a:headEnd type="none" w="med" len="med"/>
                    <a:tailEnd type="none" w="med" len="med"/>
                  </a:ln>
                </p:spPr>
                <p:txBody>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defRPr/>
                    </a:pPr>
                    <a:endParaRPr lang="zh-CN" altLang="en-US" sz="2000" kern="0">
                      <a:solidFill>
                        <a:sysClr val="windowText" lastClr="000000"/>
                      </a:solidFill>
                      <a:latin typeface="微软雅黑" pitchFamily="34" charset="-122"/>
                      <a:ea typeface="微软雅黑" pitchFamily="34" charset="-122"/>
                    </a:endParaRPr>
                  </a:p>
                </p:txBody>
              </p:sp>
            </p:grpSp>
            <p:sp>
              <p:nvSpPr>
                <p:cNvPr id="22" name="Text Box 19"/>
                <p:cNvSpPr txBox="1">
                  <a:spLocks noChangeArrowheads="1"/>
                </p:cNvSpPr>
                <p:nvPr/>
              </p:nvSpPr>
              <p:spPr bwMode="gray">
                <a:xfrm>
                  <a:off x="4485054" y="2911186"/>
                  <a:ext cx="242888"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AEAEAE"/>
                      </a:solidFill>
                      <a:miter lim="800000"/>
                      <a:headEnd/>
                      <a:tailEnd/>
                    </a14:hiddenLine>
                  </a:ext>
                </a:extLst>
              </p:spPr>
              <p:txBody>
                <a:bodyPr wrap="none" lIns="0" tIns="0" rIns="0" bIns="0"/>
                <a:lstStyle>
                  <a:defPPr>
                    <a:defRPr lang="zh-CN"/>
                  </a:defPPr>
                  <a:lvl1pPr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1pPr>
                  <a:lvl2pPr marL="742950" indent="-28575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2pPr>
                  <a:lvl3pPr marL="1143000" indent="-22860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3pPr>
                  <a:lvl4pPr marL="1600200" indent="-22860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4pPr>
                  <a:lvl5pPr marL="2057400" indent="-22860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5pPr>
                  <a:lvl6pPr marL="25146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6pPr>
                  <a:lvl7pPr marL="29718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7pPr>
                  <a:lvl8pPr marL="34290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8pPr>
                  <a:lvl9pPr marL="38862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9pPr>
                </a:lstStyle>
                <a:p>
                  <a:pPr algn="ctr">
                    <a:spcAft>
                      <a:spcPct val="40000"/>
                    </a:spcAft>
                    <a:defRPr/>
                  </a:pPr>
                  <a:r>
                    <a:rPr lang="zh-CN" altLang="en-US" sz="2000" b="1" kern="0" noProof="1" smtClean="0">
                      <a:solidFill>
                        <a:schemeClr val="bg1">
                          <a:lumMod val="50000"/>
                        </a:schemeClr>
                      </a:solidFill>
                      <a:latin typeface="微软雅黑" pitchFamily="34" charset="-122"/>
                      <a:ea typeface="微软雅黑" pitchFamily="34" charset="-122"/>
                      <a:cs typeface="Arial"/>
                    </a:rPr>
                    <a:t>（</a:t>
                  </a:r>
                  <a:r>
                    <a:rPr lang="en-US" altLang="zh-CN" sz="2000" b="1" kern="0" noProof="1" smtClean="0">
                      <a:solidFill>
                        <a:schemeClr val="bg1">
                          <a:lumMod val="50000"/>
                        </a:schemeClr>
                      </a:solidFill>
                      <a:latin typeface="微软雅黑" pitchFamily="34" charset="-122"/>
                      <a:ea typeface="微软雅黑" pitchFamily="34" charset="-122"/>
                      <a:cs typeface="Arial"/>
                    </a:rPr>
                    <a:t>2</a:t>
                  </a:r>
                  <a:r>
                    <a:rPr lang="zh-CN" altLang="en-US" sz="2000" b="1" kern="0" noProof="1" smtClean="0">
                      <a:solidFill>
                        <a:schemeClr val="bg1">
                          <a:lumMod val="50000"/>
                        </a:schemeClr>
                      </a:solidFill>
                      <a:latin typeface="微软雅黑" pitchFamily="34" charset="-122"/>
                      <a:ea typeface="微软雅黑" pitchFamily="34" charset="-122"/>
                      <a:cs typeface="Arial"/>
                    </a:rPr>
                    <a:t>）</a:t>
                  </a:r>
                  <a:endParaRPr lang="en-US" altLang="zh-CN" sz="2000" b="1" kern="0" noProof="1">
                    <a:solidFill>
                      <a:schemeClr val="bg1">
                        <a:lumMod val="50000"/>
                      </a:schemeClr>
                    </a:solidFill>
                    <a:latin typeface="微软雅黑" pitchFamily="34" charset="-122"/>
                    <a:ea typeface="微软雅黑" pitchFamily="34" charset="-122"/>
                    <a:cs typeface="Arial"/>
                  </a:endParaRPr>
                </a:p>
              </p:txBody>
            </p:sp>
          </p:grpSp>
          <p:sp>
            <p:nvSpPr>
              <p:cNvPr id="19" name="Text Box 19"/>
              <p:cNvSpPr txBox="1">
                <a:spLocks noChangeArrowheads="1"/>
              </p:cNvSpPr>
              <p:nvPr/>
            </p:nvSpPr>
            <p:spPr bwMode="gray">
              <a:xfrm>
                <a:off x="6612304" y="4881274"/>
                <a:ext cx="242888"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AEAEAE"/>
                    </a:solidFill>
                    <a:miter lim="800000"/>
                    <a:headEnd/>
                    <a:tailEnd/>
                  </a14:hiddenLine>
                </a:ext>
              </a:extLst>
            </p:spPr>
            <p:txBody>
              <a:bodyPr wrap="none" lIns="0" tIns="0" rIns="0" bIns="0"/>
              <a:lstStyle>
                <a:defPPr>
                  <a:defRPr lang="zh-CN"/>
                </a:defPPr>
                <a:lvl1pPr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1pPr>
                <a:lvl2pPr marL="742950" indent="-28575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2pPr>
                <a:lvl3pPr marL="1143000" indent="-22860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3pPr>
                <a:lvl4pPr marL="1600200" indent="-22860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4pPr>
                <a:lvl5pPr marL="2057400" indent="-22860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5pPr>
                <a:lvl6pPr marL="25146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6pPr>
                <a:lvl7pPr marL="29718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7pPr>
                <a:lvl8pPr marL="34290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8pPr>
                <a:lvl9pPr marL="38862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9pPr>
              </a:lstStyle>
              <a:p>
                <a:pPr algn="ctr">
                  <a:spcAft>
                    <a:spcPct val="40000"/>
                  </a:spcAft>
                  <a:defRPr/>
                </a:pPr>
                <a:r>
                  <a:rPr lang="zh-CN" altLang="en-US" sz="2000" b="1" kern="0" noProof="1" smtClean="0">
                    <a:solidFill>
                      <a:schemeClr val="bg1">
                        <a:lumMod val="50000"/>
                      </a:schemeClr>
                    </a:solidFill>
                    <a:latin typeface="微软雅黑" pitchFamily="34" charset="-122"/>
                    <a:ea typeface="微软雅黑" pitchFamily="34" charset="-122"/>
                    <a:cs typeface="Arial"/>
                  </a:rPr>
                  <a:t>（</a:t>
                </a:r>
                <a:r>
                  <a:rPr lang="en-US" altLang="zh-CN" sz="2000" b="1" kern="0" noProof="1" smtClean="0">
                    <a:solidFill>
                      <a:schemeClr val="bg1">
                        <a:lumMod val="50000"/>
                      </a:schemeClr>
                    </a:solidFill>
                    <a:latin typeface="微软雅黑" pitchFamily="34" charset="-122"/>
                    <a:ea typeface="微软雅黑" pitchFamily="34" charset="-122"/>
                    <a:cs typeface="Arial"/>
                  </a:rPr>
                  <a:t>4</a:t>
                </a:r>
                <a:r>
                  <a:rPr lang="zh-CN" altLang="en-US" sz="2000" b="1" kern="0" noProof="1" smtClean="0">
                    <a:solidFill>
                      <a:schemeClr val="bg1">
                        <a:lumMod val="50000"/>
                      </a:schemeClr>
                    </a:solidFill>
                    <a:latin typeface="微软雅黑" pitchFamily="34" charset="-122"/>
                    <a:ea typeface="微软雅黑" pitchFamily="34" charset="-122"/>
                    <a:cs typeface="Arial"/>
                  </a:rPr>
                  <a:t>）</a:t>
                </a:r>
                <a:endParaRPr lang="en-US" altLang="zh-CN" sz="2000" b="1" kern="0" noProof="1">
                  <a:solidFill>
                    <a:schemeClr val="bg1">
                      <a:lumMod val="50000"/>
                    </a:schemeClr>
                  </a:solidFill>
                  <a:latin typeface="微软雅黑" pitchFamily="34" charset="-122"/>
                  <a:ea typeface="微软雅黑" pitchFamily="34" charset="-122"/>
                  <a:cs typeface="Arial"/>
                </a:endParaRPr>
              </a:p>
            </p:txBody>
          </p:sp>
        </p:grpSp>
        <p:sp>
          <p:nvSpPr>
            <p:cNvPr id="16" name="Text Box 19"/>
            <p:cNvSpPr txBox="1">
              <a:spLocks noChangeArrowheads="1"/>
            </p:cNvSpPr>
            <p:nvPr/>
          </p:nvSpPr>
          <p:spPr bwMode="gray">
            <a:xfrm>
              <a:off x="4619992" y="4881274"/>
              <a:ext cx="242887"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AEAEAE"/>
                  </a:solidFill>
                  <a:miter lim="800000"/>
                  <a:headEnd/>
                  <a:tailEnd/>
                </a14:hiddenLine>
              </a:ext>
            </a:extLst>
          </p:spPr>
          <p:txBody>
            <a:bodyPr wrap="none" lIns="0" tIns="0" rIns="0" bIns="0"/>
            <a:lstStyle>
              <a:defPPr>
                <a:defRPr lang="zh-CN"/>
              </a:defPPr>
              <a:lvl1pPr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1pPr>
              <a:lvl2pPr marL="742950" indent="-28575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2pPr>
              <a:lvl3pPr marL="1143000" indent="-22860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3pPr>
              <a:lvl4pPr marL="1600200" indent="-22860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4pPr>
              <a:lvl5pPr marL="2057400" indent="-22860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5pPr>
              <a:lvl6pPr marL="25146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6pPr>
              <a:lvl7pPr marL="29718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7pPr>
              <a:lvl8pPr marL="34290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8pPr>
              <a:lvl9pPr marL="38862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9pPr>
            </a:lstStyle>
            <a:p>
              <a:pPr algn="ctr">
                <a:spcAft>
                  <a:spcPct val="40000"/>
                </a:spcAft>
                <a:defRPr/>
              </a:pPr>
              <a:r>
                <a:rPr lang="zh-CN" altLang="en-US" sz="2000" b="1" kern="0" noProof="1" smtClean="0">
                  <a:solidFill>
                    <a:sysClr val="window" lastClr="CAEACE"/>
                  </a:solidFill>
                  <a:latin typeface="微软雅黑" pitchFamily="34" charset="-122"/>
                  <a:ea typeface="微软雅黑" pitchFamily="34" charset="-122"/>
                  <a:cs typeface="Arial"/>
                </a:rPr>
                <a:t>（</a:t>
              </a:r>
              <a:r>
                <a:rPr lang="en-US" altLang="zh-CN" sz="2000" b="1" kern="0" noProof="1" smtClean="0">
                  <a:solidFill>
                    <a:sysClr val="window" lastClr="CAEACE"/>
                  </a:solidFill>
                  <a:latin typeface="微软雅黑" pitchFamily="34" charset="-122"/>
                  <a:ea typeface="微软雅黑" pitchFamily="34" charset="-122"/>
                  <a:cs typeface="Arial"/>
                </a:rPr>
                <a:t>1</a:t>
              </a:r>
              <a:r>
                <a:rPr lang="zh-CN" altLang="en-US" sz="2000" b="1" kern="0" noProof="1" smtClean="0">
                  <a:solidFill>
                    <a:sysClr val="window" lastClr="CAEACE"/>
                  </a:solidFill>
                  <a:latin typeface="微软雅黑" pitchFamily="34" charset="-122"/>
                  <a:ea typeface="微软雅黑" pitchFamily="34" charset="-122"/>
                  <a:cs typeface="Arial"/>
                </a:rPr>
                <a:t>）</a:t>
              </a:r>
              <a:endParaRPr lang="en-US" altLang="zh-CN" sz="2000" b="1" kern="0" noProof="1">
                <a:solidFill>
                  <a:sysClr val="window" lastClr="CAEACE"/>
                </a:solidFill>
                <a:latin typeface="微软雅黑" pitchFamily="34" charset="-122"/>
                <a:ea typeface="微软雅黑" pitchFamily="34" charset="-122"/>
                <a:cs typeface="Arial"/>
              </a:endParaRPr>
            </a:p>
          </p:txBody>
        </p:sp>
        <p:sp>
          <p:nvSpPr>
            <p:cNvPr id="17" name="Text Box 19"/>
            <p:cNvSpPr txBox="1">
              <a:spLocks noChangeArrowheads="1"/>
            </p:cNvSpPr>
            <p:nvPr/>
          </p:nvSpPr>
          <p:spPr bwMode="gray">
            <a:xfrm>
              <a:off x="6659929" y="2909599"/>
              <a:ext cx="242888"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AEAEAE"/>
                  </a:solidFill>
                  <a:miter lim="800000"/>
                  <a:headEnd/>
                  <a:tailEnd/>
                </a14:hiddenLine>
              </a:ext>
            </a:extLst>
          </p:spPr>
          <p:txBody>
            <a:bodyPr wrap="none" lIns="0" tIns="0" rIns="0" bIns="0"/>
            <a:lstStyle>
              <a:defPPr>
                <a:defRPr lang="zh-CN"/>
              </a:defPPr>
              <a:lvl1pPr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1pPr>
              <a:lvl2pPr marL="742950" indent="-28575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2pPr>
              <a:lvl3pPr marL="1143000" indent="-22860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3pPr>
              <a:lvl4pPr marL="1600200" indent="-22860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4pPr>
              <a:lvl5pPr marL="2057400" indent="-22860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5pPr>
              <a:lvl6pPr marL="25146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6pPr>
              <a:lvl7pPr marL="29718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7pPr>
              <a:lvl8pPr marL="34290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8pPr>
              <a:lvl9pPr marL="38862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9pPr>
            </a:lstStyle>
            <a:p>
              <a:pPr algn="ctr">
                <a:spcAft>
                  <a:spcPct val="40000"/>
                </a:spcAft>
                <a:defRPr/>
              </a:pPr>
              <a:r>
                <a:rPr lang="zh-CN" altLang="en-US" sz="2000" b="1" kern="0" noProof="1" smtClean="0">
                  <a:solidFill>
                    <a:sysClr val="window" lastClr="CAEACE"/>
                  </a:solidFill>
                  <a:latin typeface="微软雅黑" pitchFamily="34" charset="-122"/>
                  <a:ea typeface="微软雅黑" pitchFamily="34" charset="-122"/>
                  <a:cs typeface="Arial"/>
                </a:rPr>
                <a:t>（</a:t>
              </a:r>
              <a:r>
                <a:rPr lang="en-US" altLang="zh-CN" sz="2000" b="1" kern="0" noProof="1" smtClean="0">
                  <a:solidFill>
                    <a:sysClr val="window" lastClr="CAEACE"/>
                  </a:solidFill>
                  <a:latin typeface="微软雅黑" pitchFamily="34" charset="-122"/>
                  <a:ea typeface="微软雅黑" pitchFamily="34" charset="-122"/>
                  <a:cs typeface="Arial"/>
                </a:rPr>
                <a:t>3</a:t>
              </a:r>
              <a:r>
                <a:rPr lang="zh-CN" altLang="en-US" sz="2000" b="1" kern="0" noProof="1" smtClean="0">
                  <a:solidFill>
                    <a:sysClr val="window" lastClr="CAEACE"/>
                  </a:solidFill>
                  <a:latin typeface="微软雅黑" pitchFamily="34" charset="-122"/>
                  <a:ea typeface="微软雅黑" pitchFamily="34" charset="-122"/>
                  <a:cs typeface="Arial"/>
                </a:rPr>
                <a:t>）</a:t>
              </a:r>
              <a:endParaRPr lang="en-US" altLang="zh-CN" sz="2000" b="1" kern="0" noProof="1">
                <a:solidFill>
                  <a:sysClr val="window" lastClr="CAEACE"/>
                </a:solidFill>
                <a:latin typeface="微软雅黑" pitchFamily="34" charset="-122"/>
                <a:ea typeface="微软雅黑" pitchFamily="34" charset="-122"/>
                <a:cs typeface="Arial"/>
              </a:endParaRPr>
            </a:p>
          </p:txBody>
        </p:sp>
      </p:grpSp>
      <p:sp>
        <p:nvSpPr>
          <p:cNvPr id="27" name="Text Box 19"/>
          <p:cNvSpPr txBox="1">
            <a:spLocks noChangeArrowheads="1"/>
          </p:cNvSpPr>
          <p:nvPr/>
        </p:nvSpPr>
        <p:spPr bwMode="gray">
          <a:xfrm>
            <a:off x="4823192" y="3889087"/>
            <a:ext cx="1836738" cy="28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AEAEAE"/>
                </a:solidFill>
                <a:miter lim="800000"/>
                <a:headEnd/>
                <a:tailEnd/>
              </a14:hiddenLine>
            </a:ext>
          </a:extLst>
        </p:spPr>
        <p:txBody>
          <a:bodyPr wrap="none" lIns="0" tIns="0" rIns="0" bIns="0"/>
          <a:lstStyle>
            <a:defPPr>
              <a:defRPr lang="zh-CN"/>
            </a:defPPr>
            <a:lvl1pPr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1pPr>
            <a:lvl2pPr marL="742950" indent="-28575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2pPr>
            <a:lvl3pPr marL="1143000" indent="-22860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3pPr>
            <a:lvl4pPr marL="1600200" indent="-22860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4pPr>
            <a:lvl5pPr marL="2057400" indent="-22860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5pPr>
            <a:lvl6pPr marL="25146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6pPr>
            <a:lvl7pPr marL="29718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7pPr>
            <a:lvl8pPr marL="34290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8pPr>
            <a:lvl9pPr marL="38862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9pPr>
          </a:lstStyle>
          <a:p>
            <a:pPr algn="ctr">
              <a:spcAft>
                <a:spcPct val="40000"/>
              </a:spcAft>
              <a:defRPr/>
            </a:pPr>
            <a:r>
              <a:rPr lang="en-US" altLang="zh-CN" sz="2000" b="1" kern="0" noProof="1" smtClean="0">
                <a:solidFill>
                  <a:srgbClr val="5F5F5F"/>
                </a:solidFill>
                <a:latin typeface="微软雅黑" pitchFamily="34" charset="-122"/>
                <a:ea typeface="微软雅黑" pitchFamily="34" charset="-122"/>
                <a:cs typeface="Arial"/>
              </a:rPr>
              <a:t>1</a:t>
            </a:r>
            <a:r>
              <a:rPr lang="zh-CN" altLang="en-US" sz="2000" b="1" kern="0" noProof="1" smtClean="0">
                <a:solidFill>
                  <a:srgbClr val="5F5F5F"/>
                </a:solidFill>
                <a:latin typeface="微软雅黑" pitchFamily="34" charset="-122"/>
                <a:ea typeface="微软雅黑" pitchFamily="34" charset="-122"/>
                <a:cs typeface="Arial"/>
              </a:rPr>
              <a:t>）内部因素</a:t>
            </a:r>
            <a:endParaRPr lang="en-US" altLang="zh-CN" sz="2000" b="1" kern="0" noProof="1">
              <a:solidFill>
                <a:srgbClr val="5F5F5F"/>
              </a:solidFill>
              <a:latin typeface="微软雅黑" pitchFamily="34" charset="-122"/>
              <a:ea typeface="微软雅黑" pitchFamily="34" charset="-122"/>
              <a:cs typeface="Arial"/>
            </a:endParaRPr>
          </a:p>
        </p:txBody>
      </p:sp>
      <p:sp>
        <p:nvSpPr>
          <p:cNvPr id="28" name="Text Box 19"/>
          <p:cNvSpPr txBox="1">
            <a:spLocks noChangeArrowheads="1"/>
          </p:cNvSpPr>
          <p:nvPr/>
        </p:nvSpPr>
        <p:spPr bwMode="gray">
          <a:xfrm>
            <a:off x="1127449" y="5373216"/>
            <a:ext cx="2379438" cy="36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1pPr>
            <a:lvl2pPr marL="742950" indent="-28575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2pPr>
            <a:lvl3pPr marL="1143000" indent="-22860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3pPr>
            <a:lvl4pPr marL="1600200" indent="-22860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4pPr>
            <a:lvl5pPr marL="2057400" indent="-22860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5pPr>
            <a:lvl6pPr marL="25146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6pPr>
            <a:lvl7pPr marL="29718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7pPr>
            <a:lvl8pPr marL="34290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8pPr>
            <a:lvl9pPr marL="38862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9pPr>
          </a:lstStyle>
          <a:p>
            <a:pPr lvl="0">
              <a:lnSpc>
                <a:spcPct val="130000"/>
              </a:lnSpc>
            </a:pPr>
            <a:r>
              <a:rPr lang="zh-CN" altLang="en-US" sz="2000" b="1" smtClean="0">
                <a:solidFill>
                  <a:srgbClr val="7BC143"/>
                </a:solidFill>
                <a:latin typeface="微软雅黑" pitchFamily="34" charset="-122"/>
                <a:ea typeface="微软雅黑" pitchFamily="34" charset="-122"/>
              </a:rPr>
              <a:t>投资成本及经营成本</a:t>
            </a:r>
            <a:endParaRPr lang="en-US" altLang="zh-CN" sz="2000" b="1" smtClean="0">
              <a:solidFill>
                <a:srgbClr val="7BC143"/>
              </a:solidFill>
              <a:latin typeface="微软雅黑" pitchFamily="34" charset="-122"/>
              <a:ea typeface="微软雅黑" pitchFamily="34" charset="-122"/>
            </a:endParaRPr>
          </a:p>
        </p:txBody>
      </p:sp>
      <p:sp>
        <p:nvSpPr>
          <p:cNvPr id="29" name="Text Box 19"/>
          <p:cNvSpPr txBox="1">
            <a:spLocks noChangeArrowheads="1"/>
          </p:cNvSpPr>
          <p:nvPr/>
        </p:nvSpPr>
        <p:spPr bwMode="gray">
          <a:xfrm>
            <a:off x="8120311" y="5405154"/>
            <a:ext cx="3595488" cy="36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1pPr>
            <a:lvl2pPr marL="742950" indent="-28575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2pPr>
            <a:lvl3pPr marL="1143000" indent="-22860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3pPr>
            <a:lvl4pPr marL="1600200" indent="-22860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4pPr>
            <a:lvl5pPr marL="2057400" indent="-22860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5pPr>
            <a:lvl6pPr marL="25146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6pPr>
            <a:lvl7pPr marL="29718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7pPr>
            <a:lvl8pPr marL="34290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8pPr>
            <a:lvl9pPr marL="38862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9pPr>
          </a:lstStyle>
          <a:p>
            <a:pPr>
              <a:lnSpc>
                <a:spcPct val="130000"/>
              </a:lnSpc>
            </a:pPr>
            <a:r>
              <a:rPr lang="zh-CN" altLang="en-US" sz="2000" b="1" smtClean="0">
                <a:solidFill>
                  <a:srgbClr val="7BC143"/>
                </a:solidFill>
                <a:latin typeface="微软雅黑" pitchFamily="34" charset="-122"/>
                <a:ea typeface="微软雅黑" pitchFamily="34" charset="-122"/>
              </a:rPr>
              <a:t>酒店服务质量</a:t>
            </a:r>
            <a:endParaRPr lang="en-US" altLang="zh-CN" sz="2000">
              <a:solidFill>
                <a:schemeClr val="tx1">
                  <a:lumMod val="65000"/>
                  <a:lumOff val="35000"/>
                </a:schemeClr>
              </a:solidFill>
              <a:latin typeface="微软雅黑" pitchFamily="34" charset="-122"/>
              <a:ea typeface="微软雅黑" pitchFamily="34" charset="-122"/>
            </a:endParaRPr>
          </a:p>
        </p:txBody>
      </p:sp>
      <p:sp>
        <p:nvSpPr>
          <p:cNvPr id="30" name="Freeform 44"/>
          <p:cNvSpPr/>
          <p:nvPr/>
        </p:nvSpPr>
        <p:spPr bwMode="gray">
          <a:xfrm rot="5235986" flipH="1">
            <a:off x="3600024" y="2242055"/>
            <a:ext cx="519112" cy="723900"/>
          </a:xfrm>
          <a:custGeom>
            <a:gdLst>
              <a:gd name="T0" fmla="*/ 0 w 618"/>
              <a:gd name="T1" fmla="*/ 0 h 654"/>
              <a:gd name="T2" fmla="*/ 2147483647 w 618"/>
              <a:gd name="T3" fmla="*/ 2147483647 h 654"/>
              <a:gd name="T4" fmla="*/ 0 60000 65536"/>
              <a:gd name="T5" fmla="*/ 0 60000 65536"/>
              <a:gd name="T6" fmla="*/ 0 w 618"/>
              <a:gd name="T7" fmla="*/ 0 h 654"/>
              <a:gd name="T8" fmla="*/ 618 w 618"/>
              <a:gd name="T9" fmla="*/ 654 h 654"/>
            </a:gdLst>
            <a:cxnLst>
              <a:cxn ang="T4">
                <a:pos x="T0" y="T1"/>
              </a:cxn>
              <a:cxn ang="T5">
                <a:pos x="T2" y="T3"/>
              </a:cxn>
            </a:cxnLst>
            <a:rect l="T6" t="T7" r="T8" b="T9"/>
            <a:pathLst>
              <a:path w="618" h="654">
                <a:moveTo>
                  <a:pt x="0" y="0"/>
                </a:moveTo>
                <a:cubicBezTo>
                  <a:pt x="0" y="0"/>
                  <a:pt x="486" y="192"/>
                  <a:pt x="618" y="654"/>
                </a:cubicBezTo>
              </a:path>
            </a:pathLst>
          </a:custGeom>
          <a:noFill/>
          <a:ln w="25400" cap="flat">
            <a:solidFill>
              <a:srgbClr val="6DAA2D"/>
            </a:solidFill>
            <a:prstDash val="solid"/>
            <a:miter lim="800000"/>
            <a:tailEnd type="triangle" w="med" len="lg"/>
          </a:ln>
          <a:extLst>
            <a:ext uri="{909E8E84-426E-40DD-AFC4-6F175D3DCCD1}">
              <a14:hiddenFill xmlns:a14="http://schemas.microsoft.com/office/drawing/2010/main">
                <a:solidFill>
                  <a:srgbClr val="FFFFFF"/>
                </a:solidFill>
              </a14:hiddenFill>
            </a:ext>
          </a:extLst>
        </p:spPr>
        <p:txBody>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defRPr/>
            </a:pPr>
            <a:endParaRPr lang="zh-CN" altLang="en-US" sz="2000" kern="0">
              <a:solidFill>
                <a:sysClr val="windowText" lastClr="000000"/>
              </a:solidFill>
              <a:latin typeface="微软雅黑" pitchFamily="34" charset="-122"/>
              <a:ea typeface="微软雅黑" pitchFamily="34" charset="-122"/>
            </a:endParaRPr>
          </a:p>
        </p:txBody>
      </p:sp>
      <p:sp>
        <p:nvSpPr>
          <p:cNvPr id="31" name="Freeform 45"/>
          <p:cNvSpPr/>
          <p:nvPr/>
        </p:nvSpPr>
        <p:spPr bwMode="gray">
          <a:xfrm rot="16364015">
            <a:off x="7359224" y="2242055"/>
            <a:ext cx="519112" cy="723900"/>
          </a:xfrm>
          <a:custGeom>
            <a:gdLst>
              <a:gd name="T0" fmla="*/ 0 w 618"/>
              <a:gd name="T1" fmla="*/ 0 h 654"/>
              <a:gd name="T2" fmla="*/ 2147483647 w 618"/>
              <a:gd name="T3" fmla="*/ 2147483647 h 654"/>
              <a:gd name="T4" fmla="*/ 0 60000 65536"/>
              <a:gd name="T5" fmla="*/ 0 60000 65536"/>
              <a:gd name="T6" fmla="*/ 0 w 618"/>
              <a:gd name="T7" fmla="*/ 0 h 654"/>
              <a:gd name="T8" fmla="*/ 618 w 618"/>
              <a:gd name="T9" fmla="*/ 654 h 654"/>
            </a:gdLst>
            <a:cxnLst>
              <a:cxn ang="T4">
                <a:pos x="T0" y="T1"/>
              </a:cxn>
              <a:cxn ang="T5">
                <a:pos x="T2" y="T3"/>
              </a:cxn>
            </a:cxnLst>
            <a:rect l="T6" t="T7" r="T8" b="T9"/>
            <a:pathLst>
              <a:path w="618" h="654">
                <a:moveTo>
                  <a:pt x="0" y="0"/>
                </a:moveTo>
                <a:cubicBezTo>
                  <a:pt x="0" y="0"/>
                  <a:pt x="486" y="192"/>
                  <a:pt x="618" y="654"/>
                </a:cubicBezTo>
              </a:path>
            </a:pathLst>
          </a:custGeom>
          <a:noFill/>
          <a:ln w="25400" cap="flat">
            <a:solidFill>
              <a:srgbClr val="6DAA2D"/>
            </a:solidFill>
            <a:prstDash val="solid"/>
            <a:miter lim="800000"/>
            <a:tailEnd type="triangle" w="med" len="lg"/>
          </a:ln>
          <a:extLst>
            <a:ext uri="{909E8E84-426E-40DD-AFC4-6F175D3DCCD1}">
              <a14:hiddenFill xmlns:a14="http://schemas.microsoft.com/office/drawing/2010/main">
                <a:solidFill>
                  <a:srgbClr val="FFFFFF"/>
                </a:solidFill>
              </a14:hiddenFill>
            </a:ext>
          </a:extLst>
        </p:spPr>
        <p:txBody>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defRPr/>
            </a:pPr>
            <a:endParaRPr lang="zh-CN" altLang="en-US" sz="2000" kern="0">
              <a:solidFill>
                <a:sysClr val="windowText" lastClr="000000"/>
              </a:solidFill>
              <a:latin typeface="微软雅黑" pitchFamily="34" charset="-122"/>
              <a:ea typeface="微软雅黑" pitchFamily="34" charset="-122"/>
            </a:endParaRPr>
          </a:p>
        </p:txBody>
      </p:sp>
      <p:sp>
        <p:nvSpPr>
          <p:cNvPr id="32" name="Freeform 46"/>
          <p:cNvSpPr/>
          <p:nvPr/>
        </p:nvSpPr>
        <p:spPr bwMode="gray">
          <a:xfrm rot="16364015" flipH="1" flipV="1">
            <a:off x="3600024" y="5020180"/>
            <a:ext cx="519112" cy="723900"/>
          </a:xfrm>
          <a:custGeom>
            <a:gdLst>
              <a:gd name="T0" fmla="*/ 0 w 618"/>
              <a:gd name="T1" fmla="*/ 0 h 654"/>
              <a:gd name="T2" fmla="*/ 2147483647 w 618"/>
              <a:gd name="T3" fmla="*/ 2147483647 h 654"/>
              <a:gd name="T4" fmla="*/ 0 60000 65536"/>
              <a:gd name="T5" fmla="*/ 0 60000 65536"/>
              <a:gd name="T6" fmla="*/ 0 w 618"/>
              <a:gd name="T7" fmla="*/ 0 h 654"/>
              <a:gd name="T8" fmla="*/ 618 w 618"/>
              <a:gd name="T9" fmla="*/ 654 h 654"/>
            </a:gdLst>
            <a:cxnLst>
              <a:cxn ang="T4">
                <a:pos x="T0" y="T1"/>
              </a:cxn>
              <a:cxn ang="T5">
                <a:pos x="T2" y="T3"/>
              </a:cxn>
            </a:cxnLst>
            <a:rect l="T6" t="T7" r="T8" b="T9"/>
            <a:pathLst>
              <a:path w="618" h="654">
                <a:moveTo>
                  <a:pt x="0" y="0"/>
                </a:moveTo>
                <a:cubicBezTo>
                  <a:pt x="0" y="0"/>
                  <a:pt x="486" y="192"/>
                  <a:pt x="618" y="654"/>
                </a:cubicBezTo>
              </a:path>
            </a:pathLst>
          </a:custGeom>
          <a:noFill/>
          <a:ln w="25400" cap="flat">
            <a:solidFill>
              <a:srgbClr val="6DAA2D"/>
            </a:solidFill>
            <a:prstDash val="solid"/>
            <a:miter lim="800000"/>
            <a:tailEnd type="triangle" w="med" len="lg"/>
          </a:ln>
          <a:extLst>
            <a:ext uri="{909E8E84-426E-40DD-AFC4-6F175D3DCCD1}">
              <a14:hiddenFill xmlns:a14="http://schemas.microsoft.com/office/drawing/2010/main">
                <a:solidFill>
                  <a:srgbClr val="FFFFFF"/>
                </a:solidFill>
              </a14:hiddenFill>
            </a:ext>
          </a:extLst>
        </p:spPr>
        <p:txBody>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defRPr/>
            </a:pPr>
            <a:endParaRPr lang="zh-CN" altLang="en-US" sz="2000" kern="0">
              <a:solidFill>
                <a:sysClr val="windowText" lastClr="000000"/>
              </a:solidFill>
              <a:latin typeface="微软雅黑" pitchFamily="34" charset="-122"/>
              <a:ea typeface="微软雅黑" pitchFamily="34" charset="-122"/>
            </a:endParaRPr>
          </a:p>
        </p:txBody>
      </p:sp>
      <p:sp>
        <p:nvSpPr>
          <p:cNvPr id="33" name="Freeform 47"/>
          <p:cNvSpPr/>
          <p:nvPr/>
        </p:nvSpPr>
        <p:spPr bwMode="gray">
          <a:xfrm rot="5235986" flipV="1">
            <a:off x="7344936" y="5020180"/>
            <a:ext cx="519112" cy="723900"/>
          </a:xfrm>
          <a:custGeom>
            <a:gdLst>
              <a:gd name="T0" fmla="*/ 0 w 618"/>
              <a:gd name="T1" fmla="*/ 0 h 654"/>
              <a:gd name="T2" fmla="*/ 2147483647 w 618"/>
              <a:gd name="T3" fmla="*/ 2147483647 h 654"/>
              <a:gd name="T4" fmla="*/ 0 60000 65536"/>
              <a:gd name="T5" fmla="*/ 0 60000 65536"/>
              <a:gd name="T6" fmla="*/ 0 w 618"/>
              <a:gd name="T7" fmla="*/ 0 h 654"/>
              <a:gd name="T8" fmla="*/ 618 w 618"/>
              <a:gd name="T9" fmla="*/ 654 h 654"/>
            </a:gdLst>
            <a:cxnLst>
              <a:cxn ang="T4">
                <a:pos x="T0" y="T1"/>
              </a:cxn>
              <a:cxn ang="T5">
                <a:pos x="T2" y="T3"/>
              </a:cxn>
            </a:cxnLst>
            <a:rect l="T6" t="T7" r="T8" b="T9"/>
            <a:pathLst>
              <a:path w="618" h="654">
                <a:moveTo>
                  <a:pt x="0" y="0"/>
                </a:moveTo>
                <a:cubicBezTo>
                  <a:pt x="0" y="0"/>
                  <a:pt x="486" y="192"/>
                  <a:pt x="618" y="654"/>
                </a:cubicBezTo>
              </a:path>
            </a:pathLst>
          </a:custGeom>
          <a:noFill/>
          <a:ln w="25400" cap="flat">
            <a:solidFill>
              <a:srgbClr val="6DAA2D"/>
            </a:solidFill>
            <a:prstDash val="solid"/>
            <a:miter lim="800000"/>
            <a:tailEnd type="triangle" w="med" len="lg"/>
          </a:ln>
          <a:extLst>
            <a:ext uri="{909E8E84-426E-40DD-AFC4-6F175D3DCCD1}">
              <a14:hiddenFill xmlns:a14="http://schemas.microsoft.com/office/drawing/2010/main">
                <a:solidFill>
                  <a:srgbClr val="FFFFFF"/>
                </a:solidFill>
              </a14:hiddenFill>
            </a:ext>
          </a:extLst>
        </p:spPr>
        <p:txBody>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defRPr/>
            </a:pPr>
            <a:endParaRPr lang="zh-CN" altLang="en-US" sz="2000" kern="0">
              <a:solidFill>
                <a:sysClr val="windowText" lastClr="000000"/>
              </a:solidFill>
              <a:latin typeface="微软雅黑" pitchFamily="34" charset="-122"/>
              <a:ea typeface="微软雅黑" pitchFamily="34" charset="-122"/>
            </a:endParaRPr>
          </a:p>
        </p:txBody>
      </p:sp>
      <p:sp>
        <p:nvSpPr>
          <p:cNvPr id="34" name="Text Box 19"/>
          <p:cNvSpPr txBox="1">
            <a:spLocks noChangeArrowheads="1"/>
          </p:cNvSpPr>
          <p:nvPr/>
        </p:nvSpPr>
        <p:spPr bwMode="gray">
          <a:xfrm>
            <a:off x="1127449" y="2205810"/>
            <a:ext cx="2230159" cy="36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1pPr>
            <a:lvl2pPr marL="742950" indent="-28575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2pPr>
            <a:lvl3pPr marL="1143000" indent="-22860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3pPr>
            <a:lvl4pPr marL="1600200" indent="-22860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4pPr>
            <a:lvl5pPr marL="2057400" indent="-22860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5pPr>
            <a:lvl6pPr marL="25146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6pPr>
            <a:lvl7pPr marL="29718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7pPr>
            <a:lvl8pPr marL="34290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8pPr>
            <a:lvl9pPr marL="38862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9pPr>
          </a:lstStyle>
          <a:p>
            <a:pPr algn="ctr">
              <a:lnSpc>
                <a:spcPct val="130000"/>
              </a:lnSpc>
            </a:pPr>
            <a:r>
              <a:rPr lang="zh-CN" altLang="en-US" sz="2000" b="1" smtClean="0">
                <a:solidFill>
                  <a:srgbClr val="7BC143"/>
                </a:solidFill>
                <a:latin typeface="微软雅黑" pitchFamily="34" charset="-122"/>
                <a:ea typeface="微软雅黑" pitchFamily="34" charset="-122"/>
              </a:rPr>
              <a:t>定价目标</a:t>
            </a:r>
            <a:endParaRPr lang="zh-CN" altLang="en-US" sz="2000">
              <a:solidFill>
                <a:schemeClr val="tx1">
                  <a:lumMod val="65000"/>
                  <a:lumOff val="35000"/>
                </a:schemeClr>
              </a:solidFill>
              <a:latin typeface="微软雅黑" pitchFamily="34" charset="-122"/>
              <a:ea typeface="微软雅黑" pitchFamily="34" charset="-122"/>
            </a:endParaRPr>
          </a:p>
        </p:txBody>
      </p:sp>
      <p:sp>
        <p:nvSpPr>
          <p:cNvPr id="35" name="Text Box 19"/>
          <p:cNvSpPr txBox="1">
            <a:spLocks noChangeArrowheads="1"/>
          </p:cNvSpPr>
          <p:nvPr/>
        </p:nvSpPr>
        <p:spPr bwMode="gray">
          <a:xfrm>
            <a:off x="8092127" y="2250411"/>
            <a:ext cx="3260457" cy="36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1pPr>
            <a:lvl2pPr marL="742950" indent="-28575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2pPr>
            <a:lvl3pPr marL="1143000" indent="-22860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3pPr>
            <a:lvl4pPr marL="1600200" indent="-22860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4pPr>
            <a:lvl5pPr marL="2057400" indent="-228600" algn="l" defTabSz="801688" rtl="0" eaLnBrk="0" fontAlgn="base" hangingPunct="0">
              <a:spcBef>
                <a:spcPct val="0"/>
              </a:spcBef>
              <a:spcAft>
                <a:spcPct val="0"/>
              </a:spcAft>
              <a:defRPr kern="1200">
                <a:solidFill>
                  <a:schemeClr val="tx1"/>
                </a:solidFill>
                <a:latin typeface="Arial"/>
                <a:ea typeface="宋体" panose="02010600030101010101" pitchFamily="2" charset="-122"/>
                <a:cs typeface="+mn-cs"/>
              </a:defRPr>
            </a:lvl5pPr>
            <a:lvl6pPr marL="25146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6pPr>
            <a:lvl7pPr marL="29718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7pPr>
            <a:lvl8pPr marL="34290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8pPr>
            <a:lvl9pPr marL="3886200" indent="-228600" algn="l" defTabSz="801688" rtl="0" eaLnBrk="1" fontAlgn="base" latinLnBrk="0" hangingPunct="1">
              <a:spcBef>
                <a:spcPct val="0"/>
              </a:spcBef>
              <a:spcAft>
                <a:spcPct val="0"/>
              </a:spcAft>
              <a:defRPr kern="1200">
                <a:solidFill>
                  <a:schemeClr val="tx1"/>
                </a:solidFill>
                <a:latin typeface="Arial"/>
                <a:ea typeface="宋体" panose="02010600030101010101" pitchFamily="2" charset="-122"/>
                <a:cs typeface="+mn-cs"/>
              </a:defRPr>
            </a:lvl9pPr>
          </a:lstStyle>
          <a:p>
            <a:pPr>
              <a:lnSpc>
                <a:spcPct val="130000"/>
              </a:lnSpc>
            </a:pPr>
            <a:r>
              <a:rPr lang="zh-CN" altLang="en-US" sz="2000" b="1" smtClean="0">
                <a:solidFill>
                  <a:srgbClr val="7BC143"/>
                </a:solidFill>
                <a:latin typeface="微软雅黑" pitchFamily="34" charset="-122"/>
                <a:ea typeface="微软雅黑" pitchFamily="34" charset="-122"/>
              </a:rPr>
              <a:t>酒店地理位置</a:t>
            </a:r>
            <a:endParaRPr lang="en-US" altLang="zh-CN" sz="2000">
              <a:solidFill>
                <a:schemeClr val="tx1">
                  <a:lumMod val="65000"/>
                  <a:lumOff val="35000"/>
                </a:schemeClr>
              </a:solidFill>
              <a:latin typeface="微软雅黑" pitchFamily="34" charset="-122"/>
              <a:ea typeface="微软雅黑" pitchFamily="34" charset="-122"/>
            </a:endParaRPr>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dur="100" fill="hold" grpId="0" nodeType="withEffect">
                                  <p:stCondLst>
                                    <p:cond delay="500"/>
                                  </p:stCondLst>
                                  <p:childTnLst>
                                    <p:set>
                                      <p:cBhvr>
                                        <p:cTn id="6" dur="1" fill="hold">
                                          <p:stCondLst>
                                            <p:cond delay="0"/>
                                          </p:stCondLst>
                                        </p:cTn>
                                        <p:tgtEl>
                                          <p:spTgt spid="27"/>
                                        </p:tgtEl>
                                        <p:attrNameLst>
                                          <p:attrName>style.visibility</p:attrName>
                                        </p:attrNameLst>
                                      </p:cBhvr>
                                      <p:to>
                                        <p:strVal val="visible"/>
                                      </p:to>
                                    </p:set>
                                    <p:anim calcmode="lin" valueType="num">
                                      <p:cBhvr>
                                        <p:cTn id="7" dur="100" fill="hold"/>
                                        <p:tgtEl>
                                          <p:spTgt spid="27"/>
                                        </p:tgtEl>
                                        <p:attrNameLst>
                                          <p:attrName>ppt_w</p:attrName>
                                        </p:attrNameLst>
                                      </p:cBhvr>
                                      <p:tavLst>
                                        <p:tav tm="0">
                                          <p:val>
                                            <p:fltVal val="0"/>
                                          </p:val>
                                        </p:tav>
                                        <p:tav tm="100000">
                                          <p:val>
                                            <p:strVal val="#ppt_w"/>
                                          </p:val>
                                        </p:tav>
                                      </p:tavLst>
                                    </p:anim>
                                    <p:anim calcmode="lin" valueType="num">
                                      <p:cBhvr>
                                        <p:cTn id="8" dur="100" fill="hold"/>
                                        <p:tgtEl>
                                          <p:spTgt spid="27"/>
                                        </p:tgtEl>
                                        <p:attrNameLst>
                                          <p:attrName>ppt_h</p:attrName>
                                        </p:attrNameLst>
                                      </p:cBhvr>
                                      <p:tavLst>
                                        <p:tav tm="0">
                                          <p:val>
                                            <p:fltVal val="0"/>
                                          </p:val>
                                        </p:tav>
                                        <p:tav tm="100000">
                                          <p:val>
                                            <p:strVal val="#ppt_h"/>
                                          </p:val>
                                        </p:tav>
                                      </p:tavLst>
                                    </p:anim>
                                    <p:animEffect transition="in" filter="fade">
                                      <p:cBhvr>
                                        <p:cTn id="9" dur="100"/>
                                        <p:tgtEl>
                                          <p:spTgt spid="27"/>
                                        </p:tgtEl>
                                      </p:cBhvr>
                                    </p:animEffect>
                                  </p:childTnLst>
                                </p:cTn>
                              </p:par>
                              <p:par>
                                <p:cTn id="10" presetID="6" presetClass="emph" presetSubtype="0" dur="100" fill="hold" grpId="1" nodeType="withEffect">
                                  <p:stCondLst>
                                    <p:cond delay="600"/>
                                  </p:stCondLst>
                                  <p:childTnLst>
                                    <p:animScale>
                                      <p:cBhvr>
                                        <p:cTn id="11" dur="100" fill="hold"/>
                                        <p:tgtEl>
                                          <p:spTgt spid="27"/>
                                        </p:tgtEl>
                                      </p:cBhvr>
                                      <p:by x="110000" y="110000"/>
                                    </p:animScale>
                                  </p:childTnLst>
                                </p:cTn>
                              </p:par>
                              <p:par>
                                <p:cTn id="12" presetID="6" presetClass="emph" presetSubtype="0" dur="200" fill="hold" grpId="2" nodeType="withEffect">
                                  <p:stCondLst>
                                    <p:cond delay="700"/>
                                  </p:stCondLst>
                                  <p:childTnLst>
                                    <p:animScale>
                                      <p:cBhvr>
                                        <p:cTn id="13" dur="200" fill="hold"/>
                                        <p:tgtEl>
                                          <p:spTgt spid="27"/>
                                        </p:tgtEl>
                                      </p:cBhvr>
                                      <p:by x="90000" y="90000"/>
                                    </p:animScale>
                                  </p:childTnLst>
                                </p:cTn>
                              </p:par>
                              <p:par>
                                <p:cTn id="14" presetID="6" presetClass="emph" presetSubtype="0" dur="100" fill="hold" grpId="3" nodeType="withEffect">
                                  <p:stCondLst>
                                    <p:cond delay="900"/>
                                  </p:stCondLst>
                                  <p:childTnLst>
                                    <p:animScale>
                                      <p:cBhvr>
                                        <p:cTn id="15" dur="100" fill="hold"/>
                                        <p:tgtEl>
                                          <p:spTgt spid="27"/>
                                        </p:tgtEl>
                                      </p:cBhvr>
                                      <p:by x="105000" y="105000"/>
                                    </p:animScale>
                                  </p:childTnLst>
                                </p:cTn>
                              </p:par>
                              <p:par>
                                <p:cTn id="16" presetID="6" presetClass="emph" presetSubtype="0" dur="200" fill="hold" grpId="4" nodeType="withEffect">
                                  <p:stCondLst>
                                    <p:cond delay="1000"/>
                                  </p:stCondLst>
                                  <p:childTnLst>
                                    <p:animScale>
                                      <p:cBhvr>
                                        <p:cTn id="17" dur="200" fill="hold"/>
                                        <p:tgtEl>
                                          <p:spTgt spid="27"/>
                                        </p:tgtEl>
                                      </p:cBhvr>
                                      <p:by x="95000" y="95000"/>
                                    </p:animScale>
                                  </p:childTnLst>
                                </p:cTn>
                              </p:par>
                            </p:childTnLst>
                          </p:cTn>
                        </p:par>
                        <p:par>
                          <p:cTn id="18" fill="hold" nodeType="afterGroup">
                            <p:stCondLst>
                              <p:cond delay="1200"/>
                            </p:stCondLst>
                            <p:childTnLst>
                              <p:par>
                                <p:cTn id="19" presetID="21" presetClass="entr" presetSubtype="4" dur="1000" fill="hold" nodeType="after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wheel(4)">
                                      <p:cBhvr>
                                        <p:cTn id="21" dur="1000"/>
                                        <p:tgtEl>
                                          <p:spTgt spid="14"/>
                                        </p:tgtEl>
                                      </p:cBhvr>
                                    </p:animEffect>
                                  </p:childTnLst>
                                </p:cTn>
                              </p:par>
                            </p:childTnLst>
                          </p:cTn>
                        </p:par>
                        <p:par>
                          <p:cTn id="22" fill="hold" nodeType="afterGroup">
                            <p:stCondLst>
                              <p:cond delay="2200"/>
                            </p:stCondLst>
                            <p:childTnLst>
                              <p:par>
                                <p:cTn id="23" presetID="22" presetClass="entr" presetSubtype="2" dur="500" fill="hold" grpId="0" nodeType="afterEffect">
                                  <p:stCondLst>
                                    <p:cond delay="0"/>
                                  </p:stCondLst>
                                  <p:childTnLst>
                                    <p:set>
                                      <p:cBhvr>
                                        <p:cTn id="24" dur="1" fill="hold">
                                          <p:stCondLst>
                                            <p:cond delay="0"/>
                                          </p:stCondLst>
                                        </p:cTn>
                                        <p:tgtEl>
                                          <p:spTgt spid="32"/>
                                        </p:tgtEl>
                                        <p:attrNameLst>
                                          <p:attrName>style.visibility</p:attrName>
                                        </p:attrNameLst>
                                      </p:cBhvr>
                                      <p:to>
                                        <p:strVal val="visible"/>
                                      </p:to>
                                    </p:set>
                                    <p:animEffect transition="in" filter="wipe(right)">
                                      <p:cBhvr>
                                        <p:cTn id="25" dur="500"/>
                                        <p:tgtEl>
                                          <p:spTgt spid="32"/>
                                        </p:tgtEl>
                                      </p:cBhvr>
                                    </p:animEffect>
                                  </p:childTnLst>
                                </p:cTn>
                              </p:par>
                            </p:childTnLst>
                          </p:cTn>
                        </p:par>
                        <p:par>
                          <p:cTn id="26" fill="hold" nodeType="afterGroup">
                            <p:stCondLst>
                              <p:cond delay="2700"/>
                            </p:stCondLst>
                            <p:childTnLst>
                              <p:par>
                                <p:cTn id="27" presetID="14" presetClass="entr" presetSubtype="10" dur="500" fill="hold" grpId="0" nodeType="afterEffect">
                                  <p:stCondLst>
                                    <p:cond delay="0"/>
                                  </p:stCondLst>
                                  <p:childTnLst>
                                    <p:set>
                                      <p:cBhvr>
                                        <p:cTn id="28" dur="1" fill="hold">
                                          <p:stCondLst>
                                            <p:cond delay="0"/>
                                          </p:stCondLst>
                                        </p:cTn>
                                        <p:tgtEl>
                                          <p:spTgt spid="28"/>
                                        </p:tgtEl>
                                        <p:attrNameLst>
                                          <p:attrName>style.visibility</p:attrName>
                                        </p:attrNameLst>
                                      </p:cBhvr>
                                      <p:to>
                                        <p:strVal val="visible"/>
                                      </p:to>
                                    </p:set>
                                    <p:animEffect transition="in" filter="randombar(horizontal)">
                                      <p:cBhvr>
                                        <p:cTn id="29" dur="500"/>
                                        <p:tgtEl>
                                          <p:spTgt spid="28"/>
                                        </p:tgtEl>
                                      </p:cBhvr>
                                    </p:animEffect>
                                  </p:childTnLst>
                                </p:cTn>
                              </p:par>
                            </p:childTnLst>
                          </p:cTn>
                        </p:par>
                        <p:par>
                          <p:cTn id="30" fill="hold" nodeType="afterGroup">
                            <p:stCondLst>
                              <p:cond delay="3200"/>
                            </p:stCondLst>
                            <p:childTnLst>
                              <p:par>
                                <p:cTn id="31" presetID="22" presetClass="entr" presetSubtype="2" dur="500" fill="hold" grpId="0" nodeType="afterEffect">
                                  <p:stCondLst>
                                    <p:cond delay="0"/>
                                  </p:stCondLst>
                                  <p:childTnLst>
                                    <p:set>
                                      <p:cBhvr>
                                        <p:cTn id="32" dur="1" fill="hold">
                                          <p:stCondLst>
                                            <p:cond delay="0"/>
                                          </p:stCondLst>
                                        </p:cTn>
                                        <p:tgtEl>
                                          <p:spTgt spid="30"/>
                                        </p:tgtEl>
                                        <p:attrNameLst>
                                          <p:attrName>style.visibility</p:attrName>
                                        </p:attrNameLst>
                                      </p:cBhvr>
                                      <p:to>
                                        <p:strVal val="visible"/>
                                      </p:to>
                                    </p:set>
                                    <p:animEffect transition="in" filter="wipe(right)">
                                      <p:cBhvr>
                                        <p:cTn id="33" dur="500"/>
                                        <p:tgtEl>
                                          <p:spTgt spid="30"/>
                                        </p:tgtEl>
                                      </p:cBhvr>
                                    </p:animEffect>
                                  </p:childTnLst>
                                </p:cTn>
                              </p:par>
                            </p:childTnLst>
                          </p:cTn>
                        </p:par>
                        <p:par>
                          <p:cTn id="34" fill="hold" nodeType="afterGroup">
                            <p:stCondLst>
                              <p:cond delay="3700"/>
                            </p:stCondLst>
                            <p:childTnLst>
                              <p:par>
                                <p:cTn id="35" presetID="14" presetClass="entr" presetSubtype="10" dur="500" fill="hold" grpId="0" nodeType="afterEffect">
                                  <p:stCondLst>
                                    <p:cond delay="0"/>
                                  </p:stCondLst>
                                  <p:childTnLst>
                                    <p:set>
                                      <p:cBhvr>
                                        <p:cTn id="36" dur="1" fill="hold">
                                          <p:stCondLst>
                                            <p:cond delay="0"/>
                                          </p:stCondLst>
                                        </p:cTn>
                                        <p:tgtEl>
                                          <p:spTgt spid="34"/>
                                        </p:tgtEl>
                                        <p:attrNameLst>
                                          <p:attrName>style.visibility</p:attrName>
                                        </p:attrNameLst>
                                      </p:cBhvr>
                                      <p:to>
                                        <p:strVal val="visible"/>
                                      </p:to>
                                    </p:set>
                                    <p:animEffect transition="in" filter="randombar(horizontal)">
                                      <p:cBhvr>
                                        <p:cTn id="37" dur="500"/>
                                        <p:tgtEl>
                                          <p:spTgt spid="34"/>
                                        </p:tgtEl>
                                      </p:cBhvr>
                                    </p:animEffect>
                                  </p:childTnLst>
                                </p:cTn>
                              </p:par>
                            </p:childTnLst>
                          </p:cTn>
                        </p:par>
                        <p:par>
                          <p:cTn id="38" fill="hold" nodeType="afterGroup">
                            <p:stCondLst>
                              <p:cond delay="4200"/>
                            </p:stCondLst>
                            <p:childTnLst>
                              <p:par>
                                <p:cTn id="39" presetID="22" presetClass="entr" presetSubtype="8" dur="500" fill="hold" grpId="0" nodeType="afterEffect">
                                  <p:stCondLst>
                                    <p:cond delay="0"/>
                                  </p:stCondLst>
                                  <p:childTnLst>
                                    <p:set>
                                      <p:cBhvr>
                                        <p:cTn id="40" dur="1" fill="hold">
                                          <p:stCondLst>
                                            <p:cond delay="0"/>
                                          </p:stCondLst>
                                        </p:cTn>
                                        <p:tgtEl>
                                          <p:spTgt spid="31"/>
                                        </p:tgtEl>
                                        <p:attrNameLst>
                                          <p:attrName>style.visibility</p:attrName>
                                        </p:attrNameLst>
                                      </p:cBhvr>
                                      <p:to>
                                        <p:strVal val="visible"/>
                                      </p:to>
                                    </p:set>
                                    <p:animEffect transition="in" filter="wipe(left)">
                                      <p:cBhvr>
                                        <p:cTn id="41" dur="500"/>
                                        <p:tgtEl>
                                          <p:spTgt spid="31"/>
                                        </p:tgtEl>
                                      </p:cBhvr>
                                    </p:animEffect>
                                  </p:childTnLst>
                                </p:cTn>
                              </p:par>
                            </p:childTnLst>
                          </p:cTn>
                        </p:par>
                        <p:par>
                          <p:cTn id="42" fill="hold" nodeType="afterGroup">
                            <p:stCondLst>
                              <p:cond delay="4700"/>
                            </p:stCondLst>
                            <p:childTnLst>
                              <p:par>
                                <p:cTn id="43" presetID="14" presetClass="entr" presetSubtype="10" dur="500" fill="hold" grpId="0" nodeType="afterEffect">
                                  <p:stCondLst>
                                    <p:cond delay="0"/>
                                  </p:stCondLst>
                                  <p:childTnLst>
                                    <p:set>
                                      <p:cBhvr>
                                        <p:cTn id="44" dur="1" fill="hold">
                                          <p:stCondLst>
                                            <p:cond delay="0"/>
                                          </p:stCondLst>
                                        </p:cTn>
                                        <p:tgtEl>
                                          <p:spTgt spid="35"/>
                                        </p:tgtEl>
                                        <p:attrNameLst>
                                          <p:attrName>style.visibility</p:attrName>
                                        </p:attrNameLst>
                                      </p:cBhvr>
                                      <p:to>
                                        <p:strVal val="visible"/>
                                      </p:to>
                                    </p:set>
                                    <p:animEffect transition="in" filter="randombar(horizontal)">
                                      <p:cBhvr>
                                        <p:cTn id="45" dur="500"/>
                                        <p:tgtEl>
                                          <p:spTgt spid="35"/>
                                        </p:tgtEl>
                                      </p:cBhvr>
                                    </p:animEffect>
                                  </p:childTnLst>
                                </p:cTn>
                              </p:par>
                            </p:childTnLst>
                          </p:cTn>
                        </p:par>
                        <p:par>
                          <p:cTn id="46" fill="hold" nodeType="afterGroup">
                            <p:stCondLst>
                              <p:cond delay="5200"/>
                            </p:stCondLst>
                            <p:childTnLst>
                              <p:par>
                                <p:cTn id="47" presetID="22" presetClass="entr" presetSubtype="8" dur="500" fill="hold" grpId="0" nodeType="afterEffect">
                                  <p:stCondLst>
                                    <p:cond delay="0"/>
                                  </p:stCondLst>
                                  <p:childTnLst>
                                    <p:set>
                                      <p:cBhvr>
                                        <p:cTn id="48" dur="1" fill="hold">
                                          <p:stCondLst>
                                            <p:cond delay="0"/>
                                          </p:stCondLst>
                                        </p:cTn>
                                        <p:tgtEl>
                                          <p:spTgt spid="33"/>
                                        </p:tgtEl>
                                        <p:attrNameLst>
                                          <p:attrName>style.visibility</p:attrName>
                                        </p:attrNameLst>
                                      </p:cBhvr>
                                      <p:to>
                                        <p:strVal val="visible"/>
                                      </p:to>
                                    </p:set>
                                    <p:animEffect transition="in" filter="wipe(left)">
                                      <p:cBhvr>
                                        <p:cTn id="49" dur="500"/>
                                        <p:tgtEl>
                                          <p:spTgt spid="33"/>
                                        </p:tgtEl>
                                      </p:cBhvr>
                                    </p:animEffect>
                                  </p:childTnLst>
                                </p:cTn>
                              </p:par>
                            </p:childTnLst>
                          </p:cTn>
                        </p:par>
                        <p:par>
                          <p:cTn id="50" fill="hold" nodeType="afterGroup">
                            <p:stCondLst>
                              <p:cond delay="5700"/>
                            </p:stCondLst>
                            <p:childTnLst>
                              <p:par>
                                <p:cTn id="51" presetID="14" presetClass="entr" presetSubtype="10" dur="500" fill="hold" grpId="0" nodeType="afterEffect">
                                  <p:stCondLst>
                                    <p:cond delay="0"/>
                                  </p:stCondLst>
                                  <p:childTnLst>
                                    <p:set>
                                      <p:cBhvr>
                                        <p:cTn id="52" dur="1" fill="hold">
                                          <p:stCondLst>
                                            <p:cond delay="0"/>
                                          </p:stCondLst>
                                        </p:cTn>
                                        <p:tgtEl>
                                          <p:spTgt spid="29"/>
                                        </p:tgtEl>
                                        <p:attrNameLst>
                                          <p:attrName>style.visibility</p:attrName>
                                        </p:attrNameLst>
                                      </p:cBhvr>
                                      <p:to>
                                        <p:strVal val="visible"/>
                                      </p:to>
                                    </p:set>
                                    <p:animEffect transition="in" filter="randombar(horizontal)">
                                      <p:cBhvr>
                                        <p:cTn id="53"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27" grpId="1"/>
      <p:bldP spid="27" grpId="2"/>
      <p:bldP spid="27" grpId="3"/>
      <p:bldP spid="27" grpId="4"/>
      <p:bldP spid="28" grpId="0"/>
      <p:bldP spid="29" grpId="0"/>
      <p:bldP spid="30" grpId="0"/>
      <p:bldP spid="31" grpId="0"/>
      <p:bldP spid="32" grpId="0"/>
      <p:bldP spid="33" grpId="0"/>
      <p:bldP spid="34" grpId="0"/>
      <p:bldP spid="35"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5" name="文本框 250"/>
          <p:cNvSpPr txBox="1">
            <a:spLocks noChangeArrowheads="1"/>
          </p:cNvSpPr>
          <p:nvPr/>
        </p:nvSpPr>
        <p:spPr bwMode="auto">
          <a:xfrm>
            <a:off x="1404938" y="976313"/>
            <a:ext cx="6466835" cy="492443"/>
          </a:xfrm>
          <a:prstGeom prst="rect">
            <a:avLst/>
          </a:prstGeom>
          <a:noFill/>
          <a:ln w="9525">
            <a:noFill/>
            <a:miter lim="800000"/>
          </a:ln>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2600" b="1" smtClean="0">
                <a:solidFill>
                  <a:srgbClr val="7FBA00"/>
                </a:solidFill>
                <a:latin typeface="微软雅黑" pitchFamily="34" charset="-122"/>
                <a:ea typeface="微软雅黑" pitchFamily="34" charset="-122"/>
              </a:rPr>
              <a:t>一、客房定价</a:t>
            </a:r>
            <a:r>
              <a:rPr lang="zh-CN" altLang="en-US" sz="2400" b="1" smtClean="0">
                <a:solidFill>
                  <a:srgbClr val="7FBA00"/>
                </a:solidFill>
                <a:latin typeface="微软雅黑" pitchFamily="34" charset="-122"/>
                <a:ea typeface="微软雅黑" pitchFamily="34" charset="-122"/>
              </a:rPr>
              <a:t>→ </a:t>
            </a:r>
            <a:r>
              <a:rPr lang="en-US" altLang="zh-CN" sz="2400" b="1" smtClean="0">
                <a:solidFill>
                  <a:srgbClr val="7FBA00"/>
                </a:solidFill>
                <a:latin typeface="微软雅黑" pitchFamily="34" charset="-122"/>
                <a:ea typeface="微软雅黑" pitchFamily="34" charset="-122"/>
              </a:rPr>
              <a:t>2</a:t>
            </a:r>
            <a:r>
              <a:rPr lang="zh-CN" altLang="en-US" sz="2400" b="1" smtClean="0">
                <a:solidFill>
                  <a:srgbClr val="7FBA00"/>
                </a:solidFill>
                <a:latin typeface="微软雅黑" pitchFamily="34" charset="-122"/>
                <a:ea typeface="微软雅黑" pitchFamily="34" charset="-122"/>
              </a:rPr>
              <a:t>．影响客房定价的常见因素</a:t>
            </a:r>
            <a:endParaRPr lang="zh-CN" altLang="zh-CN" sz="2400" b="1" smtClean="0">
              <a:solidFill>
                <a:srgbClr val="7FBA00"/>
              </a:solidFill>
              <a:latin typeface="微软雅黑" pitchFamily="34" charset="-122"/>
              <a:ea typeface="微软雅黑" pitchFamily="34" charset="-122"/>
            </a:endParaRPr>
          </a:p>
        </p:txBody>
      </p:sp>
      <p:sp>
        <p:nvSpPr>
          <p:cNvPr id="20" name="文本框 250"/>
          <p:cNvSpPr txBox="1">
            <a:spLocks noChangeArrowheads="1"/>
          </p:cNvSpPr>
          <p:nvPr/>
        </p:nvSpPr>
        <p:spPr bwMode="auto">
          <a:xfrm>
            <a:off x="1404938" y="166688"/>
            <a:ext cx="2912977" cy="523220"/>
          </a:xfrm>
          <a:prstGeom prst="rect">
            <a:avLst/>
          </a:prstGeom>
          <a:noFill/>
          <a:ln w="9525">
            <a:noFill/>
            <a:miter lim="800000"/>
          </a:ln>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2800" b="1" smtClean="0">
                <a:solidFill>
                  <a:schemeClr val="bg1"/>
                </a:solidFill>
                <a:latin typeface="微软雅黑" pitchFamily="34" charset="-122"/>
                <a:ea typeface="微软雅黑" pitchFamily="34" charset="-122"/>
              </a:rPr>
              <a:t>任务一</a:t>
            </a:r>
            <a:r>
              <a:rPr lang="zh-CN" altLang="zh-CN" sz="2800" b="1" smtClean="0">
                <a:solidFill>
                  <a:schemeClr val="bg1"/>
                </a:solidFill>
                <a:latin typeface="微软雅黑" pitchFamily="34" charset="-122"/>
                <a:ea typeface="微软雅黑" pitchFamily="34" charset="-122"/>
              </a:rPr>
              <a:t>  </a:t>
            </a:r>
            <a:r>
              <a:rPr lang="zh-CN" altLang="en-US" sz="2800" b="1" smtClean="0">
                <a:solidFill>
                  <a:schemeClr val="bg1"/>
                </a:solidFill>
                <a:latin typeface="微软雅黑" pitchFamily="34" charset="-122"/>
                <a:ea typeface="微软雅黑" pitchFamily="34" charset="-122"/>
              </a:rPr>
              <a:t>房价管理</a:t>
            </a:r>
          </a:p>
        </p:txBody>
      </p:sp>
      <p:grpSp>
        <p:nvGrpSpPr>
          <p:cNvPr id="47" name="组合 16"/>
          <p:cNvGrpSpPr/>
          <p:nvPr/>
        </p:nvGrpSpPr>
        <p:grpSpPr>
          <a:xfrm>
            <a:off x="817682" y="2564928"/>
            <a:ext cx="7080055" cy="853567"/>
            <a:chOff x="2005314" y="1813721"/>
            <a:chExt cx="7079238" cy="851458"/>
          </a:xfrm>
        </p:grpSpPr>
        <p:sp>
          <p:nvSpPr>
            <p:cNvPr id="48" name="右箭头 47"/>
            <p:cNvSpPr/>
            <p:nvPr/>
          </p:nvSpPr>
          <p:spPr>
            <a:xfrm>
              <a:off x="2005314" y="1979475"/>
              <a:ext cx="2112897" cy="540000"/>
            </a:xfrm>
            <a:prstGeom prst="rightArrow">
              <a:avLst>
                <a:gd name="adj1" fmla="val 69403"/>
                <a:gd name="adj2" fmla="val 50000"/>
              </a:avLst>
            </a:prstGeom>
            <a:gradFill>
              <a:gsLst>
                <a:gs pos="33000">
                  <a:srgbClr val="2676FF">
                    <a:lumMod val="60000"/>
                    <a:lumOff val="40000"/>
                  </a:srgbClr>
                </a:gs>
                <a:gs pos="100000">
                  <a:srgbClr val="2676FF"/>
                </a:gs>
              </a:gsLst>
              <a:lin ang="5400000" scaled="0"/>
            </a:gradFill>
            <a:ln w="3175" cap="flat" cmpd="sng" algn="ctr">
              <a:solidFill>
                <a:srgbClr val="2676FF">
                  <a:lumMod val="60000"/>
                  <a:lumOff val="40000"/>
                </a:srgbClr>
              </a:solidFill>
              <a:prstDash val="solid"/>
            </a:ln>
            <a:effectLst>
              <a:outerShdw blurRad="50800" dist="38100" dir="2700000" algn="tl" rotWithShape="0">
                <a:prstClr val="black">
                  <a:alpha val="40000"/>
                </a:prstClr>
              </a:outerShdw>
            </a:effectLst>
          </p:spPr>
          <p:txBody>
            <a:bodyPr lIns="0" rIns="0" anchor="ct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eaLnBrk="1" fontAlgn="auto" latinLnBrk="0" hangingPunct="1">
                <a:lnSpc>
                  <a:spcPct val="120000"/>
                </a:lnSpc>
                <a:spcBef>
                  <a:spcPts val="600"/>
                </a:spcBef>
                <a:spcAft>
                  <a:spcPts val="600"/>
                </a:spcAft>
                <a:buClrTx/>
                <a:buSzTx/>
                <a:buFontTx/>
                <a:buNone/>
                <a:defRPr/>
              </a:pPr>
              <a:endParaRPr kumimoji="0" lang="zh-CN" altLang="en-US" sz="2800" b="0" i="0" u="none" strike="noStrike" kern="0" cap="none" spc="0" normalizeH="0" baseline="0" noProof="0">
                <a:ln>
                  <a:noFill/>
                </a:ln>
                <a:solidFill>
                  <a:sysClr val="window" lastClr="CAEACE"/>
                </a:solidFill>
                <a:effectLst/>
                <a:uLnTx/>
                <a:uFillTx/>
                <a:latin typeface="Impact" pitchFamily="34" charset="0"/>
                <a:ea typeface="微软雅黑" pitchFamily="34" charset="-122"/>
                <a:cs typeface="+mn-cs"/>
              </a:endParaRPr>
            </a:p>
          </p:txBody>
        </p:sp>
        <p:sp>
          <p:nvSpPr>
            <p:cNvPr id="49" name="TextBox 61"/>
            <p:cNvSpPr txBox="1">
              <a:spLocks noChangeArrowheads="1"/>
            </p:cNvSpPr>
            <p:nvPr/>
          </p:nvSpPr>
          <p:spPr bwMode="auto">
            <a:xfrm>
              <a:off x="4046211" y="1813721"/>
              <a:ext cx="5038341" cy="851458"/>
            </a:xfrm>
            <a:prstGeom prst="rect">
              <a:avLst/>
            </a:prstGeom>
            <a:noFill/>
            <a:ln w="9525">
              <a:noFill/>
              <a:miter lim="800000"/>
            </a:ln>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30000"/>
                </a:lnSpc>
              </a:pPr>
              <a:r>
                <a:rPr lang="zh-CN" altLang="en-US" sz="2000" smtClean="0">
                  <a:solidFill>
                    <a:schemeClr val="tx1">
                      <a:lumMod val="65000"/>
                      <a:lumOff val="35000"/>
                    </a:schemeClr>
                  </a:solidFill>
                  <a:latin typeface="微软雅黑" pitchFamily="34" charset="-122"/>
                  <a:ea typeface="微软雅黑" pitchFamily="34" charset="-122"/>
                </a:rPr>
                <a:t>       </a:t>
              </a:r>
              <a:r>
                <a:rPr lang="zh-CN" altLang="en-US" sz="2000" b="1" smtClean="0">
                  <a:solidFill>
                    <a:srgbClr val="3B79CE"/>
                  </a:solidFill>
                  <a:latin typeface="微软雅黑" pitchFamily="34" charset="-122"/>
                  <a:ea typeface="微软雅黑" pitchFamily="34" charset="-122"/>
                </a:rPr>
                <a:t>（</a:t>
              </a:r>
              <a:r>
                <a:rPr lang="en-US" altLang="zh-CN" sz="2000" b="1" smtClean="0">
                  <a:solidFill>
                    <a:srgbClr val="3B79CE"/>
                  </a:solidFill>
                  <a:latin typeface="微软雅黑" pitchFamily="34" charset="-122"/>
                  <a:ea typeface="微软雅黑" pitchFamily="34" charset="-122"/>
                </a:rPr>
                <a:t>1</a:t>
              </a:r>
              <a:r>
                <a:rPr lang="zh-CN" altLang="en-US" sz="2000" b="1" smtClean="0">
                  <a:solidFill>
                    <a:srgbClr val="3B79CE"/>
                  </a:solidFill>
                  <a:latin typeface="微软雅黑" pitchFamily="34" charset="-122"/>
                  <a:ea typeface="微软雅黑" pitchFamily="34" charset="-122"/>
                </a:rPr>
                <a:t>）竞争因素：</a:t>
              </a:r>
              <a:r>
                <a:rPr lang="zh-CN" altLang="en-US" sz="2000" smtClean="0">
                  <a:solidFill>
                    <a:srgbClr val="595959"/>
                  </a:solidFill>
                  <a:latin typeface="微软雅黑" pitchFamily="34" charset="-122"/>
                  <a:ea typeface="微软雅黑" pitchFamily="34" charset="-122"/>
                </a:rPr>
                <a:t>竞争对手的价格是酒店制定房价时的重要参考依据。</a:t>
              </a:r>
            </a:p>
          </p:txBody>
        </p:sp>
      </p:grpSp>
      <p:grpSp>
        <p:nvGrpSpPr>
          <p:cNvPr id="50" name="组合 28"/>
          <p:cNvGrpSpPr/>
          <p:nvPr/>
        </p:nvGrpSpPr>
        <p:grpSpPr>
          <a:xfrm>
            <a:off x="817682" y="3501004"/>
            <a:ext cx="7008048" cy="853567"/>
            <a:chOff x="2005314" y="3047777"/>
            <a:chExt cx="7007238" cy="853965"/>
          </a:xfrm>
        </p:grpSpPr>
        <p:sp>
          <p:nvSpPr>
            <p:cNvPr id="51" name="右箭头 50"/>
            <p:cNvSpPr/>
            <p:nvPr/>
          </p:nvSpPr>
          <p:spPr>
            <a:xfrm>
              <a:off x="2005314" y="3132659"/>
              <a:ext cx="2112899" cy="540000"/>
            </a:xfrm>
            <a:prstGeom prst="rightArrow">
              <a:avLst>
                <a:gd name="adj1" fmla="val 69403"/>
                <a:gd name="adj2" fmla="val 50000"/>
              </a:avLst>
            </a:prstGeom>
            <a:gradFill>
              <a:gsLst>
                <a:gs pos="33000">
                  <a:srgbClr val="2676FF">
                    <a:lumMod val="60000"/>
                    <a:lumOff val="40000"/>
                  </a:srgbClr>
                </a:gs>
                <a:gs pos="100000">
                  <a:srgbClr val="2676FF"/>
                </a:gs>
              </a:gsLst>
              <a:lin ang="5400000" scaled="0"/>
            </a:gradFill>
            <a:ln w="3175" cap="flat" cmpd="sng" algn="ctr">
              <a:solidFill>
                <a:srgbClr val="2676FF">
                  <a:lumMod val="60000"/>
                  <a:lumOff val="40000"/>
                </a:srgbClr>
              </a:solidFill>
              <a:prstDash val="solid"/>
            </a:ln>
            <a:effectLst>
              <a:outerShdw blurRad="50800" dist="38100" dir="2700000" algn="tl" rotWithShape="0">
                <a:prstClr val="black">
                  <a:alpha val="40000"/>
                </a:prstClr>
              </a:outerShdw>
            </a:effectLst>
          </p:spPr>
          <p:txBody>
            <a:bodyPr lIns="0" rIns="0" anchor="ct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eaLnBrk="1" fontAlgn="auto" latinLnBrk="0" hangingPunct="1">
                <a:lnSpc>
                  <a:spcPct val="120000"/>
                </a:lnSpc>
                <a:spcBef>
                  <a:spcPts val="600"/>
                </a:spcBef>
                <a:spcAft>
                  <a:spcPts val="600"/>
                </a:spcAft>
                <a:buClrTx/>
                <a:buSzTx/>
                <a:buFontTx/>
                <a:buNone/>
                <a:defRPr/>
              </a:pPr>
              <a:endParaRPr kumimoji="0" lang="zh-CN" altLang="en-US" sz="2800" b="0" i="0" u="none" strike="noStrike" kern="0" cap="none" spc="0" normalizeH="0" baseline="0" noProof="0">
                <a:ln>
                  <a:noFill/>
                </a:ln>
                <a:solidFill>
                  <a:sysClr val="window" lastClr="CAEACE"/>
                </a:solidFill>
                <a:effectLst/>
                <a:uLnTx/>
                <a:uFillTx/>
                <a:latin typeface="Impact" pitchFamily="34" charset="0"/>
                <a:ea typeface="微软雅黑" pitchFamily="34" charset="-122"/>
                <a:cs typeface="+mn-cs"/>
              </a:endParaRPr>
            </a:p>
          </p:txBody>
        </p:sp>
        <p:sp>
          <p:nvSpPr>
            <p:cNvPr id="52" name="TextBox 61"/>
            <p:cNvSpPr txBox="1">
              <a:spLocks noChangeArrowheads="1"/>
            </p:cNvSpPr>
            <p:nvPr/>
          </p:nvSpPr>
          <p:spPr bwMode="auto">
            <a:xfrm>
              <a:off x="4046211" y="3047777"/>
              <a:ext cx="4966341" cy="853965"/>
            </a:xfrm>
            <a:prstGeom prst="rect">
              <a:avLst/>
            </a:prstGeom>
            <a:noFill/>
            <a:ln w="9525">
              <a:noFill/>
              <a:miter lim="800000"/>
            </a:ln>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30000"/>
                </a:lnSpc>
              </a:pPr>
              <a:r>
                <a:rPr lang="zh-CN" altLang="en-US" sz="2000" smtClean="0">
                  <a:solidFill>
                    <a:schemeClr val="tx1">
                      <a:lumMod val="65000"/>
                      <a:lumOff val="35000"/>
                    </a:schemeClr>
                  </a:solidFill>
                  <a:latin typeface="微软雅黑" pitchFamily="34" charset="-122"/>
                  <a:ea typeface="微软雅黑" pitchFamily="34" charset="-122"/>
                </a:rPr>
                <a:t>       </a:t>
              </a:r>
              <a:r>
                <a:rPr lang="zh-CN" altLang="en-US" sz="2000" b="1" smtClean="0">
                  <a:solidFill>
                    <a:srgbClr val="3B79CE"/>
                  </a:solidFill>
                  <a:latin typeface="微软雅黑" pitchFamily="34" charset="-122"/>
                  <a:ea typeface="微软雅黑" pitchFamily="34" charset="-122"/>
                </a:rPr>
                <a:t>（</a:t>
              </a:r>
              <a:r>
                <a:rPr lang="en-US" altLang="zh-CN" sz="2000" b="1" smtClean="0">
                  <a:solidFill>
                    <a:srgbClr val="3B79CE"/>
                  </a:solidFill>
                  <a:latin typeface="微软雅黑" pitchFamily="34" charset="-122"/>
                  <a:ea typeface="微软雅黑" pitchFamily="34" charset="-122"/>
                </a:rPr>
                <a:t>2</a:t>
              </a:r>
              <a:r>
                <a:rPr lang="zh-CN" altLang="en-US" sz="2000" b="1" smtClean="0">
                  <a:solidFill>
                    <a:srgbClr val="3B79CE"/>
                  </a:solidFill>
                  <a:latin typeface="微软雅黑" pitchFamily="34" charset="-122"/>
                  <a:ea typeface="微软雅黑" pitchFamily="34" charset="-122"/>
                </a:rPr>
                <a:t>）市场需求：</a:t>
              </a:r>
              <a:r>
                <a:rPr lang="zh-CN" altLang="en-US" sz="2000" smtClean="0">
                  <a:solidFill>
                    <a:srgbClr val="595959"/>
                  </a:solidFill>
                  <a:latin typeface="微软雅黑" pitchFamily="34" charset="-122"/>
                  <a:ea typeface="微软雅黑" pitchFamily="34" charset="-122"/>
                </a:rPr>
                <a:t>市场供需关系是影响房价制定的重要因素之一。</a:t>
              </a:r>
            </a:p>
          </p:txBody>
        </p:sp>
      </p:grpSp>
      <p:grpSp>
        <p:nvGrpSpPr>
          <p:cNvPr id="53" name="组合 30"/>
          <p:cNvGrpSpPr/>
          <p:nvPr/>
        </p:nvGrpSpPr>
        <p:grpSpPr>
          <a:xfrm>
            <a:off x="817682" y="4502836"/>
            <a:ext cx="6936043" cy="853567"/>
            <a:chOff x="2005313" y="4293416"/>
            <a:chExt cx="6935245" cy="853964"/>
          </a:xfrm>
        </p:grpSpPr>
        <p:sp>
          <p:nvSpPr>
            <p:cNvPr id="54" name="右箭头 53"/>
            <p:cNvSpPr/>
            <p:nvPr/>
          </p:nvSpPr>
          <p:spPr>
            <a:xfrm>
              <a:off x="2005313" y="4323075"/>
              <a:ext cx="2112899" cy="540000"/>
            </a:xfrm>
            <a:prstGeom prst="rightArrow">
              <a:avLst>
                <a:gd name="adj1" fmla="val 69403"/>
                <a:gd name="adj2" fmla="val 50000"/>
              </a:avLst>
            </a:prstGeom>
            <a:gradFill>
              <a:gsLst>
                <a:gs pos="33000">
                  <a:srgbClr val="2676FF">
                    <a:lumMod val="60000"/>
                    <a:lumOff val="40000"/>
                  </a:srgbClr>
                </a:gs>
                <a:gs pos="100000">
                  <a:srgbClr val="2676FF"/>
                </a:gs>
              </a:gsLst>
              <a:lin ang="5400000" scaled="0"/>
            </a:gradFill>
            <a:ln w="3175" cap="flat" cmpd="sng" algn="ctr">
              <a:solidFill>
                <a:srgbClr val="2676FF">
                  <a:lumMod val="60000"/>
                  <a:lumOff val="40000"/>
                </a:srgbClr>
              </a:solidFill>
              <a:prstDash val="solid"/>
            </a:ln>
            <a:effectLst>
              <a:outerShdw blurRad="50800" dist="38100" dir="2700000" algn="tl" rotWithShape="0">
                <a:prstClr val="black">
                  <a:alpha val="40000"/>
                </a:prstClr>
              </a:outerShdw>
            </a:effectLst>
          </p:spPr>
          <p:txBody>
            <a:bodyPr lIns="0" rIns="0" anchor="ct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eaLnBrk="1" fontAlgn="auto" latinLnBrk="0" hangingPunct="1">
                <a:lnSpc>
                  <a:spcPct val="120000"/>
                </a:lnSpc>
                <a:spcBef>
                  <a:spcPts val="600"/>
                </a:spcBef>
                <a:spcAft>
                  <a:spcPts val="600"/>
                </a:spcAft>
                <a:buClrTx/>
                <a:buSzTx/>
                <a:buFontTx/>
                <a:buNone/>
                <a:defRPr/>
              </a:pPr>
              <a:endParaRPr kumimoji="0" lang="zh-CN" altLang="en-US" sz="2800" b="0" i="0" u="none" strike="noStrike" kern="0" cap="none" spc="0" normalizeH="0" baseline="0" noProof="0">
                <a:ln>
                  <a:noFill/>
                </a:ln>
                <a:solidFill>
                  <a:sysClr val="window" lastClr="CAEACE"/>
                </a:solidFill>
                <a:effectLst/>
                <a:uLnTx/>
                <a:uFillTx/>
                <a:latin typeface="Impact" pitchFamily="34" charset="0"/>
                <a:ea typeface="微软雅黑" pitchFamily="34" charset="-122"/>
                <a:cs typeface="+mn-cs"/>
              </a:endParaRPr>
            </a:p>
          </p:txBody>
        </p:sp>
        <p:sp>
          <p:nvSpPr>
            <p:cNvPr id="55" name="TextBox 61"/>
            <p:cNvSpPr txBox="1">
              <a:spLocks noChangeArrowheads="1"/>
            </p:cNvSpPr>
            <p:nvPr/>
          </p:nvSpPr>
          <p:spPr bwMode="auto">
            <a:xfrm>
              <a:off x="3974211" y="4293416"/>
              <a:ext cx="4966347" cy="853964"/>
            </a:xfrm>
            <a:prstGeom prst="rect">
              <a:avLst/>
            </a:prstGeom>
            <a:noFill/>
            <a:ln w="9525">
              <a:noFill/>
              <a:miter lim="800000"/>
            </a:ln>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30000"/>
                </a:lnSpc>
                <a:defRPr/>
              </a:pPr>
              <a:r>
                <a:rPr lang="zh-CN" altLang="en-US" sz="2000" smtClean="0">
                  <a:solidFill>
                    <a:schemeClr val="tx1">
                      <a:lumMod val="65000"/>
                      <a:lumOff val="35000"/>
                    </a:schemeClr>
                  </a:solidFill>
                  <a:latin typeface="微软雅黑" pitchFamily="34" charset="-122"/>
                  <a:ea typeface="微软雅黑" pitchFamily="34" charset="-122"/>
                </a:rPr>
                <a:t>       </a:t>
              </a:r>
              <a:r>
                <a:rPr lang="zh-CN" altLang="en-US" sz="2000" b="1" smtClean="0">
                  <a:solidFill>
                    <a:srgbClr val="3B79CE"/>
                  </a:solidFill>
                  <a:latin typeface="微软雅黑" pitchFamily="34" charset="-122"/>
                  <a:ea typeface="微软雅黑" pitchFamily="34" charset="-122"/>
                </a:rPr>
                <a:t>（</a:t>
              </a:r>
              <a:r>
                <a:rPr lang="en-US" altLang="zh-CN" sz="2000" b="1" smtClean="0">
                  <a:solidFill>
                    <a:srgbClr val="3B79CE"/>
                  </a:solidFill>
                  <a:latin typeface="微软雅黑" pitchFamily="34" charset="-122"/>
                  <a:ea typeface="微软雅黑" pitchFamily="34" charset="-122"/>
                </a:rPr>
                <a:t>3</a:t>
              </a:r>
              <a:r>
                <a:rPr lang="zh-CN" altLang="en-US" sz="2000" b="1" smtClean="0">
                  <a:solidFill>
                    <a:srgbClr val="3B79CE"/>
                  </a:solidFill>
                  <a:latin typeface="微软雅黑" pitchFamily="34" charset="-122"/>
                  <a:ea typeface="微软雅黑" pitchFamily="34" charset="-122"/>
                </a:rPr>
                <a:t>）社会环境因素：</a:t>
              </a:r>
              <a:r>
                <a:rPr lang="zh-CN" altLang="en-US" sz="2000" smtClean="0">
                  <a:solidFill>
                    <a:srgbClr val="595959"/>
                  </a:solidFill>
                  <a:latin typeface="微软雅黑" pitchFamily="34" charset="-122"/>
                  <a:ea typeface="微软雅黑" pitchFamily="34" charset="-122"/>
                </a:rPr>
                <a:t>社会环境因素包括社会政治、经济形势等。</a:t>
              </a:r>
            </a:p>
          </p:txBody>
        </p:sp>
      </p:grpSp>
      <p:sp>
        <p:nvSpPr>
          <p:cNvPr id="56" name="流程图: 延期 55"/>
          <p:cNvSpPr/>
          <p:nvPr/>
        </p:nvSpPr>
        <p:spPr>
          <a:xfrm>
            <a:off x="698575" y="2659085"/>
            <a:ext cx="1222664" cy="2786082"/>
          </a:xfrm>
          <a:prstGeom prst="flowChartDelay">
            <a:avLst/>
          </a:prstGeom>
          <a:solidFill>
            <a:schemeClr val="bg2">
              <a:lumMod val="75000"/>
            </a:schemeClr>
          </a:solidFill>
          <a:ln>
            <a:noFill/>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lnSpc>
                <a:spcPct val="120000"/>
              </a:lnSpc>
            </a:pPr>
            <a:r>
              <a:rPr lang="en-US" altLang="zh-CN" sz="2000" b="1" smtClean="0">
                <a:solidFill>
                  <a:schemeClr val="bg1"/>
                </a:solidFill>
                <a:latin typeface="微软雅黑" pitchFamily="34" charset="-122"/>
                <a:ea typeface="微软雅黑" pitchFamily="34" charset="-122"/>
              </a:rPr>
              <a:t>2</a:t>
            </a:r>
            <a:r>
              <a:rPr lang="zh-CN" altLang="en-US" sz="2000" b="1" smtClean="0">
                <a:solidFill>
                  <a:schemeClr val="bg1"/>
                </a:solidFill>
                <a:latin typeface="微软雅黑" pitchFamily="34" charset="-122"/>
                <a:ea typeface="微软雅黑" pitchFamily="34" charset="-122"/>
              </a:rPr>
              <a:t>）</a:t>
            </a:r>
            <a:endParaRPr lang="en-US" altLang="zh-CN" sz="2000" b="1" smtClean="0">
              <a:solidFill>
                <a:schemeClr val="bg1"/>
              </a:solidFill>
              <a:latin typeface="微软雅黑" pitchFamily="34" charset="-122"/>
              <a:ea typeface="微软雅黑" pitchFamily="34" charset="-122"/>
            </a:endParaRPr>
          </a:p>
          <a:p>
            <a:pPr algn="ctr">
              <a:lnSpc>
                <a:spcPct val="120000"/>
              </a:lnSpc>
            </a:pPr>
            <a:r>
              <a:rPr lang="zh-CN" altLang="en-US" sz="2000" b="1" smtClean="0">
                <a:solidFill>
                  <a:schemeClr val="bg1"/>
                </a:solidFill>
                <a:latin typeface="微软雅黑" pitchFamily="34" charset="-122"/>
                <a:ea typeface="微软雅黑" pitchFamily="34" charset="-122"/>
              </a:rPr>
              <a:t>外部</a:t>
            </a:r>
            <a:endParaRPr lang="en-US" altLang="zh-CN" sz="2000" b="1" smtClean="0">
              <a:solidFill>
                <a:schemeClr val="bg1"/>
              </a:solidFill>
              <a:latin typeface="微软雅黑" pitchFamily="34" charset="-122"/>
              <a:ea typeface="微软雅黑" pitchFamily="34" charset="-122"/>
            </a:endParaRPr>
          </a:p>
          <a:p>
            <a:pPr algn="ctr">
              <a:lnSpc>
                <a:spcPct val="120000"/>
              </a:lnSpc>
            </a:pPr>
            <a:r>
              <a:rPr lang="zh-CN" altLang="en-US" sz="2000" b="1" smtClean="0">
                <a:solidFill>
                  <a:schemeClr val="bg1"/>
                </a:solidFill>
                <a:latin typeface="微软雅黑" pitchFamily="34" charset="-122"/>
                <a:ea typeface="微软雅黑" pitchFamily="34" charset="-122"/>
              </a:rPr>
              <a:t>因素</a:t>
            </a:r>
          </a:p>
        </p:txBody>
      </p:sp>
      <p:pic>
        <p:nvPicPr>
          <p:cNvPr id="57" name="图片 56"/>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8185761" y="2564928"/>
            <a:ext cx="3594305" cy="2996952"/>
          </a:xfrm>
          <a:prstGeom prst="rect">
            <a:avLst/>
          </a:prstGeom>
        </p:spPr>
      </p:pic>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500" fill="hold" grpId="0" nodeType="clickEffect">
                                  <p:stCondLst>
                                    <p:cond delay="0"/>
                                  </p:stCondLst>
                                  <p:childTnLst>
                                    <p:set>
                                      <p:cBhvr>
                                        <p:cTn id="6" dur="1" fill="hold">
                                          <p:stCondLst>
                                            <p:cond delay="0"/>
                                          </p:stCondLst>
                                        </p:cTn>
                                        <p:tgtEl>
                                          <p:spTgt spid="56"/>
                                        </p:tgtEl>
                                        <p:attrNameLst>
                                          <p:attrName>style.visibility</p:attrName>
                                        </p:attrNameLst>
                                      </p:cBhvr>
                                      <p:to>
                                        <p:strVal val="visible"/>
                                      </p:to>
                                    </p:set>
                                    <p:animEffect transition="in" filter="box(in)">
                                      <p:cBhvr>
                                        <p:cTn id="7" dur="500"/>
                                        <p:tgtEl>
                                          <p:spTgt spid="56"/>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47"/>
                                        </p:tgtEl>
                                        <p:attrNameLst>
                                          <p:attrName>style.visibility</p:attrName>
                                        </p:attrNameLst>
                                      </p:cBhvr>
                                      <p:to>
                                        <p:strVal val="visible"/>
                                      </p:to>
                                    </p:set>
                                    <p:animEffect transition="in" filter="wipe(left)">
                                      <p:cBhvr>
                                        <p:cTn id="11" dur="500"/>
                                        <p:tgtEl>
                                          <p:spTgt spid="47"/>
                                        </p:tgtEl>
                                      </p:cBhvr>
                                    </p:animEffect>
                                  </p:childTnLst>
                                </p:cTn>
                              </p:par>
                            </p:childTnLst>
                          </p:cTn>
                        </p:par>
                        <p:par>
                          <p:cTn id="12" fill="hold" nodeType="afterGroup">
                            <p:stCondLst>
                              <p:cond delay="1000"/>
                            </p:stCondLst>
                            <p:childTnLst>
                              <p:par>
                                <p:cTn id="13" presetID="22" presetClass="entr" presetSubtype="8" dur="500" fill="hold" nodeType="afterEffect">
                                  <p:stCondLst>
                                    <p:cond delay="0"/>
                                  </p:stCondLst>
                                  <p:childTnLst>
                                    <p:set>
                                      <p:cBhvr>
                                        <p:cTn id="14" dur="1" fill="hold">
                                          <p:stCondLst>
                                            <p:cond delay="0"/>
                                          </p:stCondLst>
                                        </p:cTn>
                                        <p:tgtEl>
                                          <p:spTgt spid="50"/>
                                        </p:tgtEl>
                                        <p:attrNameLst>
                                          <p:attrName>style.visibility</p:attrName>
                                        </p:attrNameLst>
                                      </p:cBhvr>
                                      <p:to>
                                        <p:strVal val="visible"/>
                                      </p:to>
                                    </p:set>
                                    <p:animEffect transition="in" filter="wipe(left)">
                                      <p:cBhvr>
                                        <p:cTn id="15" dur="500"/>
                                        <p:tgtEl>
                                          <p:spTgt spid="50"/>
                                        </p:tgtEl>
                                      </p:cBhvr>
                                    </p:animEffect>
                                  </p:childTnLst>
                                </p:cTn>
                              </p:par>
                            </p:childTnLst>
                          </p:cTn>
                        </p:par>
                        <p:par>
                          <p:cTn id="16" fill="hold" nodeType="afterGroup">
                            <p:stCondLst>
                              <p:cond delay="1500"/>
                            </p:stCondLst>
                            <p:childTnLst>
                              <p:par>
                                <p:cTn id="17" presetID="22" presetClass="entr" presetSubtype="8" dur="500" fill="hold" nodeType="afterEffect">
                                  <p:stCondLst>
                                    <p:cond delay="0"/>
                                  </p:stCondLst>
                                  <p:childTnLst>
                                    <p:set>
                                      <p:cBhvr>
                                        <p:cTn id="18" dur="1" fill="hold">
                                          <p:stCondLst>
                                            <p:cond delay="0"/>
                                          </p:stCondLst>
                                        </p:cTn>
                                        <p:tgtEl>
                                          <p:spTgt spid="53"/>
                                        </p:tgtEl>
                                        <p:attrNameLst>
                                          <p:attrName>style.visibility</p:attrName>
                                        </p:attrNameLst>
                                      </p:cBhvr>
                                      <p:to>
                                        <p:strVal val="visible"/>
                                      </p:to>
                                    </p:set>
                                    <p:animEffect transition="in" filter="wipe(left)">
                                      <p:cBhvr>
                                        <p:cTn id="19" dur="500"/>
                                        <p:tgtEl>
                                          <p:spTgt spid="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 name="文本框 250"/>
          <p:cNvSpPr txBox="1">
            <a:spLocks noChangeArrowheads="1"/>
          </p:cNvSpPr>
          <p:nvPr/>
        </p:nvSpPr>
        <p:spPr bwMode="auto">
          <a:xfrm>
            <a:off x="1404938" y="166688"/>
            <a:ext cx="2912977" cy="523220"/>
          </a:xfrm>
          <a:prstGeom prst="rect">
            <a:avLst/>
          </a:prstGeom>
          <a:noFill/>
          <a:ln w="9525">
            <a:noFill/>
            <a:miter lim="800000"/>
          </a:ln>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2800" b="1" smtClean="0">
                <a:solidFill>
                  <a:schemeClr val="bg1"/>
                </a:solidFill>
                <a:latin typeface="微软雅黑" pitchFamily="34" charset="-122"/>
                <a:ea typeface="微软雅黑" pitchFamily="34" charset="-122"/>
              </a:rPr>
              <a:t>任务一</a:t>
            </a:r>
            <a:r>
              <a:rPr lang="zh-CN" altLang="zh-CN" sz="2800" b="1" smtClean="0">
                <a:solidFill>
                  <a:schemeClr val="bg1"/>
                </a:solidFill>
                <a:latin typeface="微软雅黑" pitchFamily="34" charset="-122"/>
                <a:ea typeface="微软雅黑" pitchFamily="34" charset="-122"/>
              </a:rPr>
              <a:t>  </a:t>
            </a:r>
            <a:r>
              <a:rPr lang="zh-CN" altLang="en-US" sz="2800" b="1" smtClean="0">
                <a:solidFill>
                  <a:schemeClr val="bg1"/>
                </a:solidFill>
                <a:latin typeface="微软雅黑" pitchFamily="34" charset="-122"/>
                <a:ea typeface="微软雅黑" pitchFamily="34" charset="-122"/>
              </a:rPr>
              <a:t>房价管理</a:t>
            </a:r>
          </a:p>
        </p:txBody>
      </p:sp>
      <p:sp>
        <p:nvSpPr>
          <p:cNvPr id="15" name="文本框 12"/>
          <p:cNvSpPr txBox="1">
            <a:spLocks noChangeArrowheads="1"/>
          </p:cNvSpPr>
          <p:nvPr/>
        </p:nvSpPr>
        <p:spPr bwMode="auto">
          <a:xfrm>
            <a:off x="1345191" y="2995335"/>
            <a:ext cx="4752396" cy="2089803"/>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defPPr>
              <a:defRPr lang="zh-CN"/>
            </a:defPPr>
            <a:lvl1pPr algn="l" rtl="0" eaLnBrk="0" fontAlgn="base" hangingPunct="0">
              <a:spcBef>
                <a:spcPct val="0"/>
              </a:spcBef>
              <a:spcAft>
                <a:spcPct val="0"/>
              </a:spcAft>
              <a:defRPr kern="1200">
                <a:solidFill>
                  <a:srgbClr val="000000"/>
                </a:solidFill>
                <a:latin typeface="Calibri"/>
                <a:ea typeface="宋体" panose="02010600030101010101" pitchFamily="2" charset="-122"/>
                <a:cs typeface="+mn-cs"/>
              </a:defRPr>
            </a:lvl1pPr>
            <a:lvl2pPr marL="457200" algn="l" rtl="0" eaLnBrk="0" fontAlgn="base" hangingPunct="0">
              <a:spcBef>
                <a:spcPct val="0"/>
              </a:spcBef>
              <a:spcAft>
                <a:spcPct val="0"/>
              </a:spcAft>
              <a:defRPr kern="1200">
                <a:solidFill>
                  <a:srgbClr val="000000"/>
                </a:solidFill>
                <a:latin typeface="Calibri"/>
                <a:ea typeface="宋体" panose="02010600030101010101" pitchFamily="2" charset="-122"/>
                <a:cs typeface="+mn-cs"/>
              </a:defRPr>
            </a:lvl2pPr>
            <a:lvl3pPr marL="914400" algn="l" rtl="0" eaLnBrk="0" fontAlgn="base" hangingPunct="0">
              <a:spcBef>
                <a:spcPct val="0"/>
              </a:spcBef>
              <a:spcAft>
                <a:spcPct val="0"/>
              </a:spcAft>
              <a:defRPr kern="1200">
                <a:solidFill>
                  <a:srgbClr val="000000"/>
                </a:solidFill>
                <a:latin typeface="Calibri"/>
                <a:ea typeface="宋体" panose="02010600030101010101" pitchFamily="2" charset="-122"/>
                <a:cs typeface="+mn-cs"/>
              </a:defRPr>
            </a:lvl3pPr>
            <a:lvl4pPr marL="1371600" algn="l" rtl="0" eaLnBrk="0" fontAlgn="base" hangingPunct="0">
              <a:spcBef>
                <a:spcPct val="0"/>
              </a:spcBef>
              <a:spcAft>
                <a:spcPct val="0"/>
              </a:spcAft>
              <a:defRPr kern="1200">
                <a:solidFill>
                  <a:srgbClr val="000000"/>
                </a:solidFill>
                <a:latin typeface="Calibri"/>
                <a:ea typeface="宋体" panose="02010600030101010101" pitchFamily="2" charset="-122"/>
                <a:cs typeface="+mn-cs"/>
              </a:defRPr>
            </a:lvl4pPr>
            <a:lvl5pPr marL="1828800" algn="l" rtl="0" eaLnBrk="0" fontAlgn="base" hangingPunct="0">
              <a:spcBef>
                <a:spcPct val="0"/>
              </a:spcBef>
              <a:spcAft>
                <a:spcPct val="0"/>
              </a:spcAft>
              <a:defRPr kern="1200">
                <a:solidFill>
                  <a:srgbClr val="000000"/>
                </a:solidFill>
                <a:latin typeface="Calibri"/>
                <a:ea typeface="宋体" panose="02010600030101010101" pitchFamily="2" charset="-122"/>
                <a:cs typeface="+mn-cs"/>
              </a:defRPr>
            </a:lvl5pPr>
            <a:lvl6pPr marL="2286000" algn="l" defTabSz="914400" rtl="0" eaLnBrk="1" latinLnBrk="0" hangingPunct="1">
              <a:defRPr kern="1200">
                <a:solidFill>
                  <a:srgbClr val="000000"/>
                </a:solidFill>
                <a:latin typeface="Calibri"/>
                <a:ea typeface="宋体" panose="02010600030101010101" pitchFamily="2" charset="-122"/>
                <a:cs typeface="+mn-cs"/>
              </a:defRPr>
            </a:lvl6pPr>
            <a:lvl7pPr marL="2743200" algn="l" defTabSz="914400" rtl="0" eaLnBrk="1" latinLnBrk="0" hangingPunct="1">
              <a:defRPr kern="1200">
                <a:solidFill>
                  <a:srgbClr val="000000"/>
                </a:solidFill>
                <a:latin typeface="Calibri"/>
                <a:ea typeface="宋体" panose="02010600030101010101" pitchFamily="2" charset="-122"/>
                <a:cs typeface="+mn-cs"/>
              </a:defRPr>
            </a:lvl7pPr>
            <a:lvl8pPr marL="3200400" algn="l" defTabSz="914400" rtl="0" eaLnBrk="1" latinLnBrk="0" hangingPunct="1">
              <a:defRPr kern="1200">
                <a:solidFill>
                  <a:srgbClr val="000000"/>
                </a:solidFill>
                <a:latin typeface="Calibri"/>
                <a:ea typeface="宋体" panose="02010600030101010101" pitchFamily="2" charset="-122"/>
                <a:cs typeface="+mn-cs"/>
              </a:defRPr>
            </a:lvl8pPr>
            <a:lvl9pPr marL="3657600" algn="l" defTabSz="914400" rtl="0" eaLnBrk="1" latinLnBrk="0" hangingPunct="1">
              <a:defRPr kern="1200">
                <a:solidFill>
                  <a:srgbClr val="000000"/>
                </a:solidFill>
                <a:latin typeface="Calibri"/>
                <a:ea typeface="宋体" panose="02010600030101010101" pitchFamily="2" charset="-122"/>
                <a:cs typeface="+mn-cs"/>
              </a:defRPr>
            </a:lvl9pPr>
          </a:lstStyle>
          <a:p>
            <a:pPr eaLnBrk="1" hangingPunct="1">
              <a:lnSpc>
                <a:spcPct val="130000"/>
              </a:lnSpc>
              <a:spcBef>
                <a:spcPts val="600"/>
              </a:spcBef>
              <a:buFont typeface="Wingdings" panose="05000000000000000000" pitchFamily="2" charset="2"/>
              <a:buNone/>
            </a:pPr>
            <a:r>
              <a:rPr lang="zh-CN" altLang="en-US" sz="2400" smtClean="0">
                <a:solidFill>
                  <a:srgbClr val="00B050"/>
                </a:solidFill>
                <a:latin typeface="微软雅黑" pitchFamily="34" charset="-122"/>
                <a:ea typeface="微软雅黑" pitchFamily="34" charset="-122"/>
              </a:rPr>
              <a:t>（</a:t>
            </a:r>
            <a:r>
              <a:rPr lang="en-US" altLang="zh-CN" sz="2400" smtClean="0">
                <a:solidFill>
                  <a:srgbClr val="00B050"/>
                </a:solidFill>
                <a:latin typeface="微软雅黑" pitchFamily="34" charset="-122"/>
                <a:ea typeface="微软雅黑" pitchFamily="34" charset="-122"/>
              </a:rPr>
              <a:t>1</a:t>
            </a:r>
            <a:r>
              <a:rPr lang="zh-CN" altLang="en-US" sz="2400" smtClean="0">
                <a:solidFill>
                  <a:srgbClr val="00B050"/>
                </a:solidFill>
                <a:latin typeface="微软雅黑" pitchFamily="34" charset="-122"/>
                <a:ea typeface="微软雅黑" pitchFamily="34" charset="-122"/>
              </a:rPr>
              <a:t>）“千分之一”法</a:t>
            </a:r>
          </a:p>
          <a:p>
            <a:pPr eaLnBrk="1" hangingPunct="1">
              <a:lnSpc>
                <a:spcPct val="130000"/>
              </a:lnSpc>
              <a:spcBef>
                <a:spcPts val="600"/>
              </a:spcBef>
              <a:buFont typeface="Wingdings" panose="05000000000000000000" pitchFamily="2" charset="2"/>
              <a:buNone/>
            </a:pPr>
            <a:r>
              <a:rPr lang="zh-CN" altLang="en-US" sz="2400" smtClean="0">
                <a:solidFill>
                  <a:srgbClr val="595959"/>
                </a:solidFill>
                <a:latin typeface="微软雅黑" pitchFamily="34" charset="-122"/>
                <a:ea typeface="微软雅黑" pitchFamily="34" charset="-122"/>
              </a:rPr>
              <a:t>       “千分之一”法又称经验定价法，是以酒店总建设成本为基础计算的。</a:t>
            </a:r>
            <a:endParaRPr lang="zh-CN" altLang="zh-CN" sz="2400">
              <a:solidFill>
                <a:srgbClr val="595959"/>
              </a:solidFill>
              <a:latin typeface="微软雅黑" pitchFamily="34" charset="-122"/>
              <a:ea typeface="微软雅黑" pitchFamily="34" charset="-122"/>
            </a:endParaRPr>
          </a:p>
        </p:txBody>
      </p:sp>
      <p:sp>
        <p:nvSpPr>
          <p:cNvPr id="16" name="矩形 15"/>
          <p:cNvSpPr/>
          <p:nvPr/>
        </p:nvSpPr>
        <p:spPr>
          <a:xfrm>
            <a:off x="8588288" y="4613022"/>
            <a:ext cx="1109599" cy="400110"/>
          </a:xfrm>
          <a:prstGeom prst="rect">
            <a:avLst/>
          </a:prstGeom>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2000" smtClean="0">
                <a:solidFill>
                  <a:srgbClr val="595959"/>
                </a:solidFill>
                <a:latin typeface="微软雅黑" pitchFamily="34" charset="-122"/>
                <a:ea typeface="微软雅黑" pitchFamily="34" charset="-122"/>
              </a:rPr>
              <a:t>（</a:t>
            </a:r>
            <a:r>
              <a:rPr lang="en-US" altLang="zh-CN" sz="2000" smtClean="0">
                <a:solidFill>
                  <a:srgbClr val="595959"/>
                </a:solidFill>
                <a:latin typeface="微软雅黑" pitchFamily="34" charset="-122"/>
                <a:ea typeface="微软雅黑" pitchFamily="34" charset="-122"/>
              </a:rPr>
              <a:t>7-1</a:t>
            </a:r>
            <a:r>
              <a:rPr lang="zh-CN" altLang="en-US" sz="2000" smtClean="0">
                <a:solidFill>
                  <a:srgbClr val="595959"/>
                </a:solidFill>
                <a:latin typeface="微软雅黑" pitchFamily="34" charset="-122"/>
                <a:ea typeface="微软雅黑" pitchFamily="34" charset="-122"/>
              </a:rPr>
              <a:t>）</a:t>
            </a:r>
            <a:endParaRPr lang="zh-CN" altLang="en-US" sz="2000"/>
          </a:p>
        </p:txBody>
      </p:sp>
      <p:sp>
        <p:nvSpPr>
          <p:cNvPr id="6" name="文本框 250"/>
          <p:cNvSpPr txBox="1">
            <a:spLocks noChangeArrowheads="1"/>
          </p:cNvSpPr>
          <p:nvPr/>
        </p:nvSpPr>
        <p:spPr bwMode="auto">
          <a:xfrm>
            <a:off x="1404938" y="976313"/>
            <a:ext cx="5851282" cy="492443"/>
          </a:xfrm>
          <a:prstGeom prst="rect">
            <a:avLst/>
          </a:prstGeom>
          <a:noFill/>
          <a:ln w="9525">
            <a:noFill/>
            <a:miter lim="800000"/>
          </a:ln>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2600" b="1" smtClean="0">
                <a:solidFill>
                  <a:srgbClr val="7FBA00"/>
                </a:solidFill>
                <a:latin typeface="微软雅黑" pitchFamily="34" charset="-122"/>
                <a:ea typeface="微软雅黑" pitchFamily="34" charset="-122"/>
              </a:rPr>
              <a:t>一、客房定价</a:t>
            </a:r>
            <a:r>
              <a:rPr lang="zh-CN" altLang="en-US" sz="2400" b="1" smtClean="0">
                <a:solidFill>
                  <a:srgbClr val="7FBA00"/>
                </a:solidFill>
                <a:latin typeface="微软雅黑" pitchFamily="34" charset="-122"/>
                <a:ea typeface="微软雅黑" pitchFamily="34" charset="-122"/>
              </a:rPr>
              <a:t>→ </a:t>
            </a:r>
            <a:r>
              <a:rPr lang="en-US" altLang="zh-CN" sz="2400" b="1" smtClean="0">
                <a:solidFill>
                  <a:srgbClr val="7FBA00"/>
                </a:solidFill>
                <a:latin typeface="微软雅黑" pitchFamily="34" charset="-122"/>
                <a:ea typeface="微软雅黑" pitchFamily="34" charset="-122"/>
              </a:rPr>
              <a:t>3</a:t>
            </a:r>
            <a:r>
              <a:rPr lang="zh-CN" altLang="en-US" sz="2400" b="1" smtClean="0">
                <a:solidFill>
                  <a:srgbClr val="7FBA00"/>
                </a:solidFill>
                <a:latin typeface="微软雅黑" pitchFamily="34" charset="-122"/>
                <a:ea typeface="微软雅黑" pitchFamily="34" charset="-122"/>
              </a:rPr>
              <a:t>．制定房价的常用方法</a:t>
            </a:r>
            <a:endParaRPr lang="zh-CN" altLang="zh-CN" sz="2400" b="1" smtClean="0">
              <a:solidFill>
                <a:srgbClr val="7FBA00"/>
              </a:solidFill>
              <a:latin typeface="微软雅黑" pitchFamily="34" charset="-122"/>
              <a:ea typeface="微软雅黑" pitchFamily="34" charset="-122"/>
            </a:endParaRPr>
          </a:p>
        </p:txBody>
      </p:sp>
      <p:sp>
        <p:nvSpPr>
          <p:cNvPr id="237570" name="Rectangle 2"/>
          <p:cNvSpPr>
            <a:spLocks noChangeArrowheads="1"/>
          </p:cNvSpPr>
          <p:nvPr/>
        </p:nvSpPr>
        <p:spPr bwMode="auto">
          <a:xfrm>
            <a:off x="0" y="0"/>
            <a:ext cx="12195175" cy="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pic>
        <p:nvPicPr>
          <p:cNvPr id="237571" name="Picture 3"/>
          <p:cNvPicPr>
            <a:picLocks noChangeAspect="1" noChangeArrowheads="1"/>
          </p:cNvPicPr>
          <p:nvPr/>
        </p:nvPicPr>
        <p:blipFill>
          <a:blip r:embed="rId2"/>
          <a:stretch>
            <a:fillRect/>
          </a:stretch>
        </p:blipFill>
        <p:spPr bwMode="auto">
          <a:xfrm>
            <a:off x="6529623" y="3316914"/>
            <a:ext cx="5151643" cy="811431"/>
          </a:xfrm>
          <a:prstGeom prst="rect">
            <a:avLst/>
          </a:prstGeom>
          <a:noFill/>
          <a:ln w="9525">
            <a:noFill/>
            <a:miter lim="800000"/>
          </a:ln>
        </p:spPr>
      </p:pic>
      <p:sp>
        <p:nvSpPr>
          <p:cNvPr id="10" name="矩形 9"/>
          <p:cNvSpPr/>
          <p:nvPr/>
        </p:nvSpPr>
        <p:spPr>
          <a:xfrm>
            <a:off x="1345191" y="1700856"/>
            <a:ext cx="4067139" cy="525657"/>
          </a:xfrm>
          <a:prstGeom prst="rect">
            <a:avLst/>
          </a:prstGeom>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lnSpc>
                <a:spcPct val="130000"/>
              </a:lnSpc>
              <a:spcBef>
                <a:spcPts val="600"/>
              </a:spcBef>
              <a:buFont typeface="Wingdings" panose="05000000000000000000" pitchFamily="2" charset="2"/>
              <a:buNone/>
            </a:pPr>
            <a:r>
              <a:rPr lang="en-US" altLang="zh-CN" sz="2400" b="1" smtClean="0">
                <a:solidFill>
                  <a:schemeClr val="accent6">
                    <a:lumMod val="75000"/>
                  </a:schemeClr>
                </a:solidFill>
                <a:latin typeface="微软雅黑" pitchFamily="34" charset="-122"/>
                <a:ea typeface="微软雅黑" pitchFamily="34" charset="-122"/>
              </a:rPr>
              <a:t>1</a:t>
            </a:r>
            <a:r>
              <a:rPr lang="zh-CN" altLang="en-US" sz="2400" b="1" smtClean="0">
                <a:solidFill>
                  <a:schemeClr val="accent6">
                    <a:lumMod val="75000"/>
                  </a:schemeClr>
                </a:solidFill>
                <a:latin typeface="微软雅黑" pitchFamily="34" charset="-122"/>
                <a:ea typeface="微软雅黑" pitchFamily="34" charset="-122"/>
              </a:rPr>
              <a:t>）以成本为中心的定价方法</a:t>
            </a:r>
          </a:p>
        </p:txBody>
      </p:sp>
    </p:spTree>
  </p:cSld>
  <p:clrMapOvr>
    <a:masterClrMapping/>
  </p:clrMapOvr>
  <p:transition spd="med">
    <p:fade/>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 name="文本框 250"/>
          <p:cNvSpPr txBox="1">
            <a:spLocks noChangeArrowheads="1"/>
          </p:cNvSpPr>
          <p:nvPr/>
        </p:nvSpPr>
        <p:spPr bwMode="auto">
          <a:xfrm>
            <a:off x="1404938" y="166688"/>
            <a:ext cx="2912977" cy="523220"/>
          </a:xfrm>
          <a:prstGeom prst="rect">
            <a:avLst/>
          </a:prstGeom>
          <a:noFill/>
          <a:ln w="9525">
            <a:noFill/>
            <a:miter lim="800000"/>
          </a:ln>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2800" b="1" smtClean="0">
                <a:solidFill>
                  <a:schemeClr val="bg1"/>
                </a:solidFill>
                <a:latin typeface="微软雅黑" pitchFamily="34" charset="-122"/>
                <a:ea typeface="微软雅黑" pitchFamily="34" charset="-122"/>
              </a:rPr>
              <a:t>任务一</a:t>
            </a:r>
            <a:r>
              <a:rPr lang="zh-CN" altLang="zh-CN" sz="2800" b="1" smtClean="0">
                <a:solidFill>
                  <a:schemeClr val="bg1"/>
                </a:solidFill>
                <a:latin typeface="微软雅黑" pitchFamily="34" charset="-122"/>
                <a:ea typeface="微软雅黑" pitchFamily="34" charset="-122"/>
              </a:rPr>
              <a:t>  </a:t>
            </a:r>
            <a:r>
              <a:rPr lang="zh-CN" altLang="en-US" sz="2800" b="1" smtClean="0">
                <a:solidFill>
                  <a:schemeClr val="bg1"/>
                </a:solidFill>
                <a:latin typeface="微软雅黑" pitchFamily="34" charset="-122"/>
                <a:ea typeface="微软雅黑" pitchFamily="34" charset="-122"/>
              </a:rPr>
              <a:t>房价管理</a:t>
            </a:r>
          </a:p>
        </p:txBody>
      </p:sp>
      <p:sp>
        <p:nvSpPr>
          <p:cNvPr id="15" name="文本框 12"/>
          <p:cNvSpPr txBox="1">
            <a:spLocks noChangeArrowheads="1"/>
          </p:cNvSpPr>
          <p:nvPr/>
        </p:nvSpPr>
        <p:spPr bwMode="auto">
          <a:xfrm>
            <a:off x="1417197" y="2314397"/>
            <a:ext cx="5976498" cy="2249847"/>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defPPr>
              <a:defRPr lang="zh-CN"/>
            </a:defPPr>
            <a:lvl1pPr algn="l" rtl="0" eaLnBrk="0" fontAlgn="base" hangingPunct="0">
              <a:spcBef>
                <a:spcPct val="0"/>
              </a:spcBef>
              <a:spcAft>
                <a:spcPct val="0"/>
              </a:spcAft>
              <a:defRPr kern="1200">
                <a:solidFill>
                  <a:srgbClr val="000000"/>
                </a:solidFill>
                <a:latin typeface="Calibri"/>
                <a:ea typeface="宋体" panose="02010600030101010101" pitchFamily="2" charset="-122"/>
                <a:cs typeface="+mn-cs"/>
              </a:defRPr>
            </a:lvl1pPr>
            <a:lvl2pPr marL="457200" algn="l" rtl="0" eaLnBrk="0" fontAlgn="base" hangingPunct="0">
              <a:spcBef>
                <a:spcPct val="0"/>
              </a:spcBef>
              <a:spcAft>
                <a:spcPct val="0"/>
              </a:spcAft>
              <a:defRPr kern="1200">
                <a:solidFill>
                  <a:srgbClr val="000000"/>
                </a:solidFill>
                <a:latin typeface="Calibri"/>
                <a:ea typeface="宋体" panose="02010600030101010101" pitchFamily="2" charset="-122"/>
                <a:cs typeface="+mn-cs"/>
              </a:defRPr>
            </a:lvl2pPr>
            <a:lvl3pPr marL="914400" algn="l" rtl="0" eaLnBrk="0" fontAlgn="base" hangingPunct="0">
              <a:spcBef>
                <a:spcPct val="0"/>
              </a:spcBef>
              <a:spcAft>
                <a:spcPct val="0"/>
              </a:spcAft>
              <a:defRPr kern="1200">
                <a:solidFill>
                  <a:srgbClr val="000000"/>
                </a:solidFill>
                <a:latin typeface="Calibri"/>
                <a:ea typeface="宋体" panose="02010600030101010101" pitchFamily="2" charset="-122"/>
                <a:cs typeface="+mn-cs"/>
              </a:defRPr>
            </a:lvl3pPr>
            <a:lvl4pPr marL="1371600" algn="l" rtl="0" eaLnBrk="0" fontAlgn="base" hangingPunct="0">
              <a:spcBef>
                <a:spcPct val="0"/>
              </a:spcBef>
              <a:spcAft>
                <a:spcPct val="0"/>
              </a:spcAft>
              <a:defRPr kern="1200">
                <a:solidFill>
                  <a:srgbClr val="000000"/>
                </a:solidFill>
                <a:latin typeface="Calibri"/>
                <a:ea typeface="宋体" panose="02010600030101010101" pitchFamily="2" charset="-122"/>
                <a:cs typeface="+mn-cs"/>
              </a:defRPr>
            </a:lvl4pPr>
            <a:lvl5pPr marL="1828800" algn="l" rtl="0" eaLnBrk="0" fontAlgn="base" hangingPunct="0">
              <a:spcBef>
                <a:spcPct val="0"/>
              </a:spcBef>
              <a:spcAft>
                <a:spcPct val="0"/>
              </a:spcAft>
              <a:defRPr kern="1200">
                <a:solidFill>
                  <a:srgbClr val="000000"/>
                </a:solidFill>
                <a:latin typeface="Calibri"/>
                <a:ea typeface="宋体" panose="02010600030101010101" pitchFamily="2" charset="-122"/>
                <a:cs typeface="+mn-cs"/>
              </a:defRPr>
            </a:lvl5pPr>
            <a:lvl6pPr marL="2286000" algn="l" defTabSz="914400" rtl="0" eaLnBrk="1" latinLnBrk="0" hangingPunct="1">
              <a:defRPr kern="1200">
                <a:solidFill>
                  <a:srgbClr val="000000"/>
                </a:solidFill>
                <a:latin typeface="Calibri"/>
                <a:ea typeface="宋体" panose="02010600030101010101" pitchFamily="2" charset="-122"/>
                <a:cs typeface="+mn-cs"/>
              </a:defRPr>
            </a:lvl6pPr>
            <a:lvl7pPr marL="2743200" algn="l" defTabSz="914400" rtl="0" eaLnBrk="1" latinLnBrk="0" hangingPunct="1">
              <a:defRPr kern="1200">
                <a:solidFill>
                  <a:srgbClr val="000000"/>
                </a:solidFill>
                <a:latin typeface="Calibri"/>
                <a:ea typeface="宋体" panose="02010600030101010101" pitchFamily="2" charset="-122"/>
                <a:cs typeface="+mn-cs"/>
              </a:defRPr>
            </a:lvl7pPr>
            <a:lvl8pPr marL="3200400" algn="l" defTabSz="914400" rtl="0" eaLnBrk="1" latinLnBrk="0" hangingPunct="1">
              <a:defRPr kern="1200">
                <a:solidFill>
                  <a:srgbClr val="000000"/>
                </a:solidFill>
                <a:latin typeface="Calibri"/>
                <a:ea typeface="宋体" panose="02010600030101010101" pitchFamily="2" charset="-122"/>
                <a:cs typeface="+mn-cs"/>
              </a:defRPr>
            </a:lvl8pPr>
            <a:lvl9pPr marL="3657600" algn="l" defTabSz="914400" rtl="0" eaLnBrk="1" latinLnBrk="0" hangingPunct="1">
              <a:defRPr kern="1200">
                <a:solidFill>
                  <a:srgbClr val="000000"/>
                </a:solidFill>
                <a:latin typeface="Calibri"/>
                <a:ea typeface="宋体" panose="02010600030101010101" pitchFamily="2" charset="-122"/>
                <a:cs typeface="+mn-cs"/>
              </a:defRPr>
            </a:lvl9pPr>
          </a:lstStyle>
          <a:p>
            <a:pPr eaLnBrk="1" hangingPunct="1">
              <a:lnSpc>
                <a:spcPct val="130000"/>
              </a:lnSpc>
              <a:spcBef>
                <a:spcPts val="600"/>
              </a:spcBef>
            </a:pPr>
            <a:r>
              <a:rPr lang="zh-CN" altLang="en-US" sz="2400" smtClean="0">
                <a:solidFill>
                  <a:srgbClr val="00B050"/>
                </a:solidFill>
                <a:latin typeface="微软雅黑" pitchFamily="34" charset="-122"/>
                <a:ea typeface="微软雅黑" pitchFamily="34" charset="-122"/>
              </a:rPr>
              <a:t>（</a:t>
            </a:r>
            <a:r>
              <a:rPr lang="en-US" altLang="zh-CN" sz="2400" smtClean="0">
                <a:solidFill>
                  <a:srgbClr val="00B050"/>
                </a:solidFill>
                <a:latin typeface="微软雅黑" pitchFamily="34" charset="-122"/>
                <a:ea typeface="微软雅黑" pitchFamily="34" charset="-122"/>
              </a:rPr>
              <a:t>2</a:t>
            </a:r>
            <a:r>
              <a:rPr lang="zh-CN" altLang="en-US" sz="2400" smtClean="0">
                <a:solidFill>
                  <a:srgbClr val="00B050"/>
                </a:solidFill>
                <a:latin typeface="微软雅黑" pitchFamily="34" charset="-122"/>
                <a:ea typeface="微软雅黑" pitchFamily="34" charset="-122"/>
              </a:rPr>
              <a:t>）盈亏平衡定价法</a:t>
            </a:r>
          </a:p>
          <a:p>
            <a:pPr eaLnBrk="1" hangingPunct="1">
              <a:lnSpc>
                <a:spcPct val="130000"/>
              </a:lnSpc>
              <a:spcBef>
                <a:spcPts val="600"/>
              </a:spcBef>
            </a:pPr>
            <a:r>
              <a:rPr lang="zh-CN" altLang="en-US" sz="2000" smtClean="0">
                <a:solidFill>
                  <a:srgbClr val="595959"/>
                </a:solidFill>
                <a:latin typeface="微软雅黑" pitchFamily="34" charset="-122"/>
                <a:ea typeface="微软雅黑" pitchFamily="34" charset="-122"/>
              </a:rPr>
              <a:t>       盈亏平衡定价法是酒店在既定的总成本（固定成本和变动成本）和产品预估销量的基础上制定的客房价格。式中：每间客房日费用额等于客房固定费用日分摊额与每日变动费用之和。</a:t>
            </a:r>
            <a:endParaRPr lang="zh-CN" altLang="zh-CN" sz="2000">
              <a:solidFill>
                <a:srgbClr val="595959"/>
              </a:solidFill>
              <a:latin typeface="微软雅黑" pitchFamily="34" charset="-122"/>
              <a:ea typeface="微软雅黑" pitchFamily="34" charset="-122"/>
            </a:endParaRPr>
          </a:p>
        </p:txBody>
      </p:sp>
      <p:sp>
        <p:nvSpPr>
          <p:cNvPr id="16" name="矩形 15"/>
          <p:cNvSpPr/>
          <p:nvPr/>
        </p:nvSpPr>
        <p:spPr>
          <a:xfrm>
            <a:off x="9020324" y="3645018"/>
            <a:ext cx="1109599" cy="400110"/>
          </a:xfrm>
          <a:prstGeom prst="rect">
            <a:avLst/>
          </a:prstGeom>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2000" smtClean="0">
                <a:solidFill>
                  <a:srgbClr val="595959"/>
                </a:solidFill>
                <a:latin typeface="微软雅黑" pitchFamily="34" charset="-122"/>
                <a:ea typeface="微软雅黑" pitchFamily="34" charset="-122"/>
              </a:rPr>
              <a:t>（</a:t>
            </a:r>
            <a:r>
              <a:rPr lang="en-US" altLang="zh-CN" sz="2000" smtClean="0">
                <a:solidFill>
                  <a:srgbClr val="595959"/>
                </a:solidFill>
                <a:latin typeface="微软雅黑" pitchFamily="34" charset="-122"/>
                <a:ea typeface="微软雅黑" pitchFamily="34" charset="-122"/>
              </a:rPr>
              <a:t>7-2</a:t>
            </a:r>
            <a:r>
              <a:rPr lang="zh-CN" altLang="en-US" sz="2000" smtClean="0">
                <a:solidFill>
                  <a:srgbClr val="595959"/>
                </a:solidFill>
                <a:latin typeface="微软雅黑" pitchFamily="34" charset="-122"/>
                <a:ea typeface="微软雅黑" pitchFamily="34" charset="-122"/>
              </a:rPr>
              <a:t>）</a:t>
            </a:r>
            <a:endParaRPr lang="zh-CN" altLang="en-US" sz="2000"/>
          </a:p>
        </p:txBody>
      </p:sp>
      <p:sp>
        <p:nvSpPr>
          <p:cNvPr id="6" name="文本框 250"/>
          <p:cNvSpPr txBox="1">
            <a:spLocks noChangeArrowheads="1"/>
          </p:cNvSpPr>
          <p:nvPr/>
        </p:nvSpPr>
        <p:spPr bwMode="auto">
          <a:xfrm>
            <a:off x="1404938" y="976313"/>
            <a:ext cx="5851282" cy="492443"/>
          </a:xfrm>
          <a:prstGeom prst="rect">
            <a:avLst/>
          </a:prstGeom>
          <a:noFill/>
          <a:ln w="9525">
            <a:noFill/>
            <a:miter lim="800000"/>
          </a:ln>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2600" b="1" smtClean="0">
                <a:solidFill>
                  <a:srgbClr val="7FBA00"/>
                </a:solidFill>
                <a:latin typeface="微软雅黑" pitchFamily="34" charset="-122"/>
                <a:ea typeface="微软雅黑" pitchFamily="34" charset="-122"/>
              </a:rPr>
              <a:t>一、客房定价</a:t>
            </a:r>
            <a:r>
              <a:rPr lang="zh-CN" altLang="en-US" sz="2400" b="1" smtClean="0">
                <a:solidFill>
                  <a:srgbClr val="7FBA00"/>
                </a:solidFill>
                <a:latin typeface="微软雅黑" pitchFamily="34" charset="-122"/>
                <a:ea typeface="微软雅黑" pitchFamily="34" charset="-122"/>
              </a:rPr>
              <a:t>→ </a:t>
            </a:r>
            <a:r>
              <a:rPr lang="en-US" altLang="zh-CN" sz="2400" b="1" smtClean="0">
                <a:solidFill>
                  <a:srgbClr val="7FBA00"/>
                </a:solidFill>
                <a:latin typeface="微软雅黑" pitchFamily="34" charset="-122"/>
                <a:ea typeface="微软雅黑" pitchFamily="34" charset="-122"/>
              </a:rPr>
              <a:t>3</a:t>
            </a:r>
            <a:r>
              <a:rPr lang="zh-CN" altLang="en-US" sz="2400" b="1" smtClean="0">
                <a:solidFill>
                  <a:srgbClr val="7FBA00"/>
                </a:solidFill>
                <a:latin typeface="微软雅黑" pitchFamily="34" charset="-122"/>
                <a:ea typeface="微软雅黑" pitchFamily="34" charset="-122"/>
              </a:rPr>
              <a:t>．制定房价的常用方法</a:t>
            </a:r>
            <a:endParaRPr lang="zh-CN" altLang="zh-CN" sz="2400" b="1" smtClean="0">
              <a:solidFill>
                <a:srgbClr val="7FBA00"/>
              </a:solidFill>
              <a:latin typeface="微软雅黑" pitchFamily="34" charset="-122"/>
              <a:ea typeface="微软雅黑" pitchFamily="34" charset="-122"/>
            </a:endParaRPr>
          </a:p>
        </p:txBody>
      </p:sp>
      <p:sp>
        <p:nvSpPr>
          <p:cNvPr id="237570" name="Rectangle 2"/>
          <p:cNvSpPr>
            <a:spLocks noChangeArrowheads="1"/>
          </p:cNvSpPr>
          <p:nvPr/>
        </p:nvSpPr>
        <p:spPr bwMode="auto">
          <a:xfrm>
            <a:off x="0" y="0"/>
            <a:ext cx="12195175" cy="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8" name="矩形 7"/>
          <p:cNvSpPr/>
          <p:nvPr/>
        </p:nvSpPr>
        <p:spPr>
          <a:xfrm>
            <a:off x="1345191" y="1700856"/>
            <a:ext cx="4067139" cy="525657"/>
          </a:xfrm>
          <a:prstGeom prst="rect">
            <a:avLst/>
          </a:prstGeom>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lnSpc>
                <a:spcPct val="130000"/>
              </a:lnSpc>
              <a:spcBef>
                <a:spcPts val="600"/>
              </a:spcBef>
              <a:buFont typeface="Wingdings" panose="05000000000000000000" pitchFamily="2" charset="2"/>
              <a:buNone/>
            </a:pPr>
            <a:r>
              <a:rPr lang="en-US" altLang="zh-CN" sz="2400" b="1" smtClean="0">
                <a:solidFill>
                  <a:schemeClr val="accent6">
                    <a:lumMod val="75000"/>
                  </a:schemeClr>
                </a:solidFill>
                <a:latin typeface="微软雅黑" pitchFamily="34" charset="-122"/>
                <a:ea typeface="微软雅黑" pitchFamily="34" charset="-122"/>
              </a:rPr>
              <a:t>1</a:t>
            </a:r>
            <a:r>
              <a:rPr lang="zh-CN" altLang="en-US" sz="2400" b="1" smtClean="0">
                <a:solidFill>
                  <a:schemeClr val="accent6">
                    <a:lumMod val="75000"/>
                  </a:schemeClr>
                </a:solidFill>
                <a:latin typeface="微软雅黑" pitchFamily="34" charset="-122"/>
                <a:ea typeface="微软雅黑" pitchFamily="34" charset="-122"/>
              </a:rPr>
              <a:t>）以成本为中心的定价方法</a:t>
            </a:r>
          </a:p>
        </p:txBody>
      </p:sp>
      <p:sp>
        <p:nvSpPr>
          <p:cNvPr id="242690" name="Rectangle 2"/>
          <p:cNvSpPr>
            <a:spLocks noChangeArrowheads="1"/>
          </p:cNvSpPr>
          <p:nvPr/>
        </p:nvSpPr>
        <p:spPr bwMode="auto">
          <a:xfrm>
            <a:off x="0" y="0"/>
            <a:ext cx="12195175" cy="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aphicFrame>
        <p:nvGraphicFramePr>
          <p:cNvPr id="242689" name="Object 1"/>
          <p:cNvGraphicFramePr>
            <a:graphicFrameLocks noChangeAspect="1"/>
          </p:cNvGraphicFramePr>
          <p:nvPr/>
        </p:nvGraphicFramePr>
        <p:xfrm>
          <a:off x="7681719" y="2780946"/>
          <a:ext cx="3742512" cy="792066"/>
        </p:xfrm>
        <a:graphic>
          <a:graphicData uri="http://schemas.openxmlformats.org/presentationml/2006/ole">
            <mc:AlternateContent>
              <mc:Choice xmlns:v="urn:schemas-microsoft-com:vml" Requires="v">
                <p:oleObj spid="_x0000_s1038" r:id="rId2" imgW="1803400" imgH="381000" progId="">
                  <p:embed/>
                </p:oleObj>
              </mc:Choice>
              <mc:Fallback>
                <p:oleObj r:id="rId2" imgW="1803400" imgH="381000" progId="">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7681719" y="2780946"/>
                        <a:ext cx="3742512" cy="792066"/>
                      </a:xfrm>
                      <a:prstGeom prst="rect">
                        <a:avLst/>
                      </a:prstGeom>
                      <a:noFill/>
                    </p:spPr>
                  </p:pic>
                </p:oleObj>
              </mc:Fallback>
            </mc:AlternateContent>
          </a:graphicData>
        </a:graphic>
      </p:graphicFrame>
      <p:sp>
        <p:nvSpPr>
          <p:cNvPr id="242692" name="Rectangle 4"/>
          <p:cNvSpPr>
            <a:spLocks noChangeArrowheads="1"/>
          </p:cNvSpPr>
          <p:nvPr/>
        </p:nvSpPr>
        <p:spPr bwMode="auto">
          <a:xfrm>
            <a:off x="0" y="0"/>
            <a:ext cx="12195175" cy="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pic>
        <p:nvPicPr>
          <p:cNvPr id="242693" name="Picture 5"/>
          <p:cNvPicPr>
            <a:picLocks noChangeAspect="1" noChangeArrowheads="1"/>
          </p:cNvPicPr>
          <p:nvPr/>
        </p:nvPicPr>
        <p:blipFill>
          <a:blip r:embed="rId4"/>
          <a:stretch>
            <a:fillRect/>
          </a:stretch>
        </p:blipFill>
        <p:spPr bwMode="auto">
          <a:xfrm>
            <a:off x="1201179" y="4653102"/>
            <a:ext cx="7063789" cy="648054"/>
          </a:xfrm>
          <a:prstGeom prst="rect">
            <a:avLst/>
          </a:prstGeom>
          <a:noFill/>
          <a:ln w="9525">
            <a:noFill/>
            <a:miter lim="800000"/>
          </a:ln>
        </p:spPr>
      </p:pic>
      <p:pic>
        <p:nvPicPr>
          <p:cNvPr id="242694" name="Picture 6"/>
          <p:cNvPicPr>
            <a:picLocks noChangeAspect="1" noChangeArrowheads="1"/>
          </p:cNvPicPr>
          <p:nvPr/>
        </p:nvPicPr>
        <p:blipFill>
          <a:blip r:embed="rId5"/>
          <a:stretch>
            <a:fillRect/>
          </a:stretch>
        </p:blipFill>
        <p:spPr bwMode="auto">
          <a:xfrm>
            <a:off x="1201179" y="5445168"/>
            <a:ext cx="6756575" cy="363087"/>
          </a:xfrm>
          <a:prstGeom prst="rect">
            <a:avLst/>
          </a:prstGeom>
          <a:noFill/>
          <a:ln w="9525">
            <a:noFill/>
            <a:miter lim="800000"/>
          </a:ln>
        </p:spPr>
      </p:pic>
      <p:pic>
        <p:nvPicPr>
          <p:cNvPr id="242695" name="Picture 7"/>
          <p:cNvPicPr>
            <a:picLocks noChangeAspect="1" noChangeArrowheads="1"/>
          </p:cNvPicPr>
          <p:nvPr/>
        </p:nvPicPr>
        <p:blipFill>
          <a:blip r:embed="rId6"/>
          <a:stretch>
            <a:fillRect/>
          </a:stretch>
        </p:blipFill>
        <p:spPr bwMode="auto">
          <a:xfrm>
            <a:off x="1777227" y="6021216"/>
            <a:ext cx="5374106" cy="648054"/>
          </a:xfrm>
          <a:prstGeom prst="rect">
            <a:avLst/>
          </a:prstGeom>
          <a:noFill/>
          <a:ln w="9525">
            <a:noFill/>
            <a:miter lim="800000"/>
          </a:ln>
        </p:spPr>
      </p:pic>
      <p:sp>
        <p:nvSpPr>
          <p:cNvPr id="17" name="矩形 16"/>
          <p:cNvSpPr/>
          <p:nvPr/>
        </p:nvSpPr>
        <p:spPr>
          <a:xfrm>
            <a:off x="8617797" y="4829040"/>
            <a:ext cx="1109599" cy="400110"/>
          </a:xfrm>
          <a:prstGeom prst="rect">
            <a:avLst/>
          </a:prstGeom>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2000" smtClean="0">
                <a:solidFill>
                  <a:srgbClr val="595959"/>
                </a:solidFill>
                <a:latin typeface="微软雅黑" pitchFamily="34" charset="-122"/>
                <a:ea typeface="微软雅黑" pitchFamily="34" charset="-122"/>
              </a:rPr>
              <a:t>（</a:t>
            </a:r>
            <a:r>
              <a:rPr lang="en-US" altLang="zh-CN" sz="2000" smtClean="0">
                <a:solidFill>
                  <a:srgbClr val="595959"/>
                </a:solidFill>
                <a:latin typeface="微软雅黑" pitchFamily="34" charset="-122"/>
                <a:ea typeface="微软雅黑" pitchFamily="34" charset="-122"/>
              </a:rPr>
              <a:t>7-3</a:t>
            </a:r>
            <a:r>
              <a:rPr lang="zh-CN" altLang="en-US" sz="2000" smtClean="0">
                <a:solidFill>
                  <a:srgbClr val="595959"/>
                </a:solidFill>
                <a:latin typeface="微软雅黑" pitchFamily="34" charset="-122"/>
                <a:ea typeface="微软雅黑" pitchFamily="34" charset="-122"/>
              </a:rPr>
              <a:t>）</a:t>
            </a:r>
            <a:endParaRPr lang="zh-CN" altLang="en-US" sz="2000"/>
          </a:p>
        </p:txBody>
      </p:sp>
      <p:sp>
        <p:nvSpPr>
          <p:cNvPr id="18" name="矩形 17"/>
          <p:cNvSpPr/>
          <p:nvPr/>
        </p:nvSpPr>
        <p:spPr>
          <a:xfrm>
            <a:off x="8617797" y="5445168"/>
            <a:ext cx="1109599" cy="400110"/>
          </a:xfrm>
          <a:prstGeom prst="rect">
            <a:avLst/>
          </a:prstGeom>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2000" smtClean="0">
                <a:solidFill>
                  <a:srgbClr val="595959"/>
                </a:solidFill>
                <a:latin typeface="微软雅黑" pitchFamily="34" charset="-122"/>
                <a:ea typeface="微软雅黑" pitchFamily="34" charset="-122"/>
              </a:rPr>
              <a:t>（</a:t>
            </a:r>
            <a:r>
              <a:rPr lang="en-US" altLang="zh-CN" sz="2000" smtClean="0">
                <a:solidFill>
                  <a:srgbClr val="595959"/>
                </a:solidFill>
                <a:latin typeface="微软雅黑" pitchFamily="34" charset="-122"/>
                <a:ea typeface="微软雅黑" pitchFamily="34" charset="-122"/>
              </a:rPr>
              <a:t>7-4</a:t>
            </a:r>
            <a:r>
              <a:rPr lang="zh-CN" altLang="en-US" sz="2000" smtClean="0">
                <a:solidFill>
                  <a:srgbClr val="595959"/>
                </a:solidFill>
                <a:latin typeface="微软雅黑" pitchFamily="34" charset="-122"/>
                <a:ea typeface="微软雅黑" pitchFamily="34" charset="-122"/>
              </a:rPr>
              <a:t>）</a:t>
            </a:r>
            <a:endParaRPr lang="zh-CN" altLang="en-US" sz="2000"/>
          </a:p>
        </p:txBody>
      </p:sp>
      <p:sp>
        <p:nvSpPr>
          <p:cNvPr id="19" name="矩形 18"/>
          <p:cNvSpPr/>
          <p:nvPr/>
        </p:nvSpPr>
        <p:spPr>
          <a:xfrm>
            <a:off x="8617797" y="6165228"/>
            <a:ext cx="1109599" cy="400110"/>
          </a:xfrm>
          <a:prstGeom prst="rect">
            <a:avLst/>
          </a:prstGeom>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2000" smtClean="0">
                <a:solidFill>
                  <a:srgbClr val="595959"/>
                </a:solidFill>
                <a:latin typeface="微软雅黑" pitchFamily="34" charset="-122"/>
                <a:ea typeface="微软雅黑" pitchFamily="34" charset="-122"/>
              </a:rPr>
              <a:t>（</a:t>
            </a:r>
            <a:r>
              <a:rPr lang="en-US" altLang="zh-CN" sz="2000" smtClean="0">
                <a:solidFill>
                  <a:srgbClr val="595959"/>
                </a:solidFill>
                <a:latin typeface="微软雅黑" pitchFamily="34" charset="-122"/>
                <a:ea typeface="微软雅黑" pitchFamily="34" charset="-122"/>
              </a:rPr>
              <a:t>7-5</a:t>
            </a:r>
            <a:r>
              <a:rPr lang="zh-CN" altLang="en-US" sz="2000" smtClean="0">
                <a:solidFill>
                  <a:srgbClr val="595959"/>
                </a:solidFill>
                <a:latin typeface="微软雅黑" pitchFamily="34" charset="-122"/>
                <a:ea typeface="微软雅黑" pitchFamily="34" charset="-122"/>
              </a:rPr>
              <a:t>）</a:t>
            </a:r>
            <a:endParaRPr lang="zh-CN" altLang="en-US" sz="2000"/>
          </a:p>
        </p:txBody>
      </p:sp>
    </p:spTree>
  </p:cSld>
  <p:clrMapOvr>
    <a:masterClrMapping/>
  </p:clrMapOvr>
  <p:transition spd="med">
    <p:fade/>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 name="文本框 250"/>
          <p:cNvSpPr txBox="1">
            <a:spLocks noChangeArrowheads="1"/>
          </p:cNvSpPr>
          <p:nvPr/>
        </p:nvSpPr>
        <p:spPr bwMode="auto">
          <a:xfrm>
            <a:off x="1404938" y="166688"/>
            <a:ext cx="2912977" cy="523220"/>
          </a:xfrm>
          <a:prstGeom prst="rect">
            <a:avLst/>
          </a:prstGeom>
          <a:noFill/>
          <a:ln w="9525">
            <a:noFill/>
            <a:miter lim="800000"/>
          </a:ln>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2800" b="1" smtClean="0">
                <a:solidFill>
                  <a:schemeClr val="bg1"/>
                </a:solidFill>
                <a:latin typeface="微软雅黑" pitchFamily="34" charset="-122"/>
                <a:ea typeface="微软雅黑" pitchFamily="34" charset="-122"/>
              </a:rPr>
              <a:t>任务一</a:t>
            </a:r>
            <a:r>
              <a:rPr lang="zh-CN" altLang="zh-CN" sz="2800" b="1" smtClean="0">
                <a:solidFill>
                  <a:schemeClr val="bg1"/>
                </a:solidFill>
                <a:latin typeface="微软雅黑" pitchFamily="34" charset="-122"/>
                <a:ea typeface="微软雅黑" pitchFamily="34" charset="-122"/>
              </a:rPr>
              <a:t>  </a:t>
            </a:r>
            <a:r>
              <a:rPr lang="zh-CN" altLang="en-US" sz="2800" b="1" smtClean="0">
                <a:solidFill>
                  <a:schemeClr val="bg1"/>
                </a:solidFill>
                <a:latin typeface="微软雅黑" pitchFamily="34" charset="-122"/>
                <a:ea typeface="微软雅黑" pitchFamily="34" charset="-122"/>
              </a:rPr>
              <a:t>房价管理</a:t>
            </a:r>
          </a:p>
        </p:txBody>
      </p:sp>
      <p:sp>
        <p:nvSpPr>
          <p:cNvPr id="15" name="文本框 12"/>
          <p:cNvSpPr txBox="1">
            <a:spLocks noChangeArrowheads="1"/>
          </p:cNvSpPr>
          <p:nvPr/>
        </p:nvSpPr>
        <p:spPr bwMode="auto">
          <a:xfrm>
            <a:off x="6673635" y="2708940"/>
            <a:ext cx="4752396" cy="2649956"/>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defPPr>
              <a:defRPr lang="zh-CN"/>
            </a:defPPr>
            <a:lvl1pPr algn="l" rtl="0" eaLnBrk="0" fontAlgn="base" hangingPunct="0">
              <a:spcBef>
                <a:spcPct val="0"/>
              </a:spcBef>
              <a:spcAft>
                <a:spcPct val="0"/>
              </a:spcAft>
              <a:defRPr kern="1200">
                <a:solidFill>
                  <a:srgbClr val="000000"/>
                </a:solidFill>
                <a:latin typeface="Calibri"/>
                <a:ea typeface="宋体" panose="02010600030101010101" pitchFamily="2" charset="-122"/>
                <a:cs typeface="+mn-cs"/>
              </a:defRPr>
            </a:lvl1pPr>
            <a:lvl2pPr marL="457200" algn="l" rtl="0" eaLnBrk="0" fontAlgn="base" hangingPunct="0">
              <a:spcBef>
                <a:spcPct val="0"/>
              </a:spcBef>
              <a:spcAft>
                <a:spcPct val="0"/>
              </a:spcAft>
              <a:defRPr kern="1200">
                <a:solidFill>
                  <a:srgbClr val="000000"/>
                </a:solidFill>
                <a:latin typeface="Calibri"/>
                <a:ea typeface="宋体" panose="02010600030101010101" pitchFamily="2" charset="-122"/>
                <a:cs typeface="+mn-cs"/>
              </a:defRPr>
            </a:lvl2pPr>
            <a:lvl3pPr marL="914400" algn="l" rtl="0" eaLnBrk="0" fontAlgn="base" hangingPunct="0">
              <a:spcBef>
                <a:spcPct val="0"/>
              </a:spcBef>
              <a:spcAft>
                <a:spcPct val="0"/>
              </a:spcAft>
              <a:defRPr kern="1200">
                <a:solidFill>
                  <a:srgbClr val="000000"/>
                </a:solidFill>
                <a:latin typeface="Calibri"/>
                <a:ea typeface="宋体" panose="02010600030101010101" pitchFamily="2" charset="-122"/>
                <a:cs typeface="+mn-cs"/>
              </a:defRPr>
            </a:lvl3pPr>
            <a:lvl4pPr marL="1371600" algn="l" rtl="0" eaLnBrk="0" fontAlgn="base" hangingPunct="0">
              <a:spcBef>
                <a:spcPct val="0"/>
              </a:spcBef>
              <a:spcAft>
                <a:spcPct val="0"/>
              </a:spcAft>
              <a:defRPr kern="1200">
                <a:solidFill>
                  <a:srgbClr val="000000"/>
                </a:solidFill>
                <a:latin typeface="Calibri"/>
                <a:ea typeface="宋体" panose="02010600030101010101" pitchFamily="2" charset="-122"/>
                <a:cs typeface="+mn-cs"/>
              </a:defRPr>
            </a:lvl4pPr>
            <a:lvl5pPr marL="1828800" algn="l" rtl="0" eaLnBrk="0" fontAlgn="base" hangingPunct="0">
              <a:spcBef>
                <a:spcPct val="0"/>
              </a:spcBef>
              <a:spcAft>
                <a:spcPct val="0"/>
              </a:spcAft>
              <a:defRPr kern="1200">
                <a:solidFill>
                  <a:srgbClr val="000000"/>
                </a:solidFill>
                <a:latin typeface="Calibri"/>
                <a:ea typeface="宋体" panose="02010600030101010101" pitchFamily="2" charset="-122"/>
                <a:cs typeface="+mn-cs"/>
              </a:defRPr>
            </a:lvl5pPr>
            <a:lvl6pPr marL="2286000" algn="l" defTabSz="914400" rtl="0" eaLnBrk="1" latinLnBrk="0" hangingPunct="1">
              <a:defRPr kern="1200">
                <a:solidFill>
                  <a:srgbClr val="000000"/>
                </a:solidFill>
                <a:latin typeface="Calibri"/>
                <a:ea typeface="宋体" panose="02010600030101010101" pitchFamily="2" charset="-122"/>
                <a:cs typeface="+mn-cs"/>
              </a:defRPr>
            </a:lvl6pPr>
            <a:lvl7pPr marL="2743200" algn="l" defTabSz="914400" rtl="0" eaLnBrk="1" latinLnBrk="0" hangingPunct="1">
              <a:defRPr kern="1200">
                <a:solidFill>
                  <a:srgbClr val="000000"/>
                </a:solidFill>
                <a:latin typeface="Calibri"/>
                <a:ea typeface="宋体" panose="02010600030101010101" pitchFamily="2" charset="-122"/>
                <a:cs typeface="+mn-cs"/>
              </a:defRPr>
            </a:lvl7pPr>
            <a:lvl8pPr marL="3200400" algn="l" defTabSz="914400" rtl="0" eaLnBrk="1" latinLnBrk="0" hangingPunct="1">
              <a:defRPr kern="1200">
                <a:solidFill>
                  <a:srgbClr val="000000"/>
                </a:solidFill>
                <a:latin typeface="Calibri"/>
                <a:ea typeface="宋体" panose="02010600030101010101" pitchFamily="2" charset="-122"/>
                <a:cs typeface="+mn-cs"/>
              </a:defRPr>
            </a:lvl8pPr>
            <a:lvl9pPr marL="3657600" algn="l" defTabSz="914400" rtl="0" eaLnBrk="1" latinLnBrk="0" hangingPunct="1">
              <a:defRPr kern="1200">
                <a:solidFill>
                  <a:srgbClr val="000000"/>
                </a:solidFill>
                <a:latin typeface="Calibri"/>
                <a:ea typeface="宋体" panose="02010600030101010101" pitchFamily="2" charset="-122"/>
                <a:cs typeface="+mn-cs"/>
              </a:defRPr>
            </a:lvl9pPr>
          </a:lstStyle>
          <a:p>
            <a:pPr eaLnBrk="1" hangingPunct="1">
              <a:lnSpc>
                <a:spcPct val="130000"/>
              </a:lnSpc>
              <a:spcBef>
                <a:spcPts val="600"/>
              </a:spcBef>
              <a:buFont typeface="Wingdings" panose="05000000000000000000" pitchFamily="2" charset="2"/>
              <a:buNone/>
            </a:pPr>
            <a:r>
              <a:rPr lang="zh-CN" altLang="en-US" sz="2400" smtClean="0">
                <a:solidFill>
                  <a:srgbClr val="00B050"/>
                </a:solidFill>
                <a:latin typeface="微软雅黑" pitchFamily="34" charset="-122"/>
                <a:ea typeface="微软雅黑" pitchFamily="34" charset="-122"/>
              </a:rPr>
              <a:t>（</a:t>
            </a:r>
            <a:r>
              <a:rPr lang="en-US" altLang="zh-CN" sz="2400" smtClean="0">
                <a:solidFill>
                  <a:srgbClr val="00B050"/>
                </a:solidFill>
                <a:latin typeface="微软雅黑" pitchFamily="34" charset="-122"/>
                <a:ea typeface="微软雅黑" pitchFamily="34" charset="-122"/>
              </a:rPr>
              <a:t>3</a:t>
            </a:r>
            <a:r>
              <a:rPr lang="zh-CN" altLang="en-US" sz="2400" smtClean="0">
                <a:solidFill>
                  <a:srgbClr val="00B050"/>
                </a:solidFill>
                <a:latin typeface="微软雅黑" pitchFamily="34" charset="-122"/>
                <a:ea typeface="微软雅黑" pitchFamily="34" charset="-122"/>
              </a:rPr>
              <a:t>）成本加成定价法</a:t>
            </a:r>
            <a:endParaRPr lang="en-US" altLang="zh-CN" sz="2400" smtClean="0">
              <a:solidFill>
                <a:srgbClr val="00B050"/>
              </a:solidFill>
              <a:latin typeface="微软雅黑" pitchFamily="34" charset="-122"/>
              <a:ea typeface="微软雅黑" pitchFamily="34" charset="-122"/>
            </a:endParaRPr>
          </a:p>
          <a:p>
            <a:pPr eaLnBrk="1" hangingPunct="1">
              <a:lnSpc>
                <a:spcPct val="130000"/>
              </a:lnSpc>
              <a:spcBef>
                <a:spcPts val="600"/>
              </a:spcBef>
            </a:pPr>
            <a:r>
              <a:rPr lang="zh-CN" altLang="en-US" sz="2000" smtClean="0">
                <a:solidFill>
                  <a:srgbClr val="595959"/>
                </a:solidFill>
                <a:latin typeface="微软雅黑" pitchFamily="34" charset="-122"/>
                <a:ea typeface="微软雅黑" pitchFamily="34" charset="-122"/>
              </a:rPr>
              <a:t>       成本加成定价法也称成本基数法，指的是在预估客房产品成本的基础上，加上若干百分比的加成额进行定价的方法。式中：每间客房总成本包括每间客房每天的固定成本和变动成本。</a:t>
            </a:r>
            <a:endParaRPr lang="zh-CN" altLang="zh-CN" sz="2000">
              <a:solidFill>
                <a:srgbClr val="595959"/>
              </a:solidFill>
              <a:latin typeface="微软雅黑" pitchFamily="34" charset="-122"/>
              <a:ea typeface="微软雅黑" pitchFamily="34" charset="-122"/>
            </a:endParaRPr>
          </a:p>
        </p:txBody>
      </p:sp>
      <p:sp>
        <p:nvSpPr>
          <p:cNvPr id="16" name="矩形 15"/>
          <p:cNvSpPr/>
          <p:nvPr/>
        </p:nvSpPr>
        <p:spPr>
          <a:xfrm>
            <a:off x="2641299" y="4869120"/>
            <a:ext cx="1787669" cy="400110"/>
          </a:xfrm>
          <a:prstGeom prst="rect">
            <a:avLst/>
          </a:prstGeom>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2000" smtClean="0">
                <a:solidFill>
                  <a:srgbClr val="595959"/>
                </a:solidFill>
                <a:latin typeface="微软雅黑" pitchFamily="34" charset="-122"/>
                <a:ea typeface="微软雅黑" pitchFamily="34" charset="-122"/>
              </a:rPr>
              <a:t>         （</a:t>
            </a:r>
            <a:r>
              <a:rPr lang="en-US" altLang="zh-CN" sz="2000" smtClean="0">
                <a:solidFill>
                  <a:srgbClr val="595959"/>
                </a:solidFill>
                <a:latin typeface="微软雅黑" pitchFamily="34" charset="-122"/>
                <a:ea typeface="微软雅黑" pitchFamily="34" charset="-122"/>
              </a:rPr>
              <a:t>7-6</a:t>
            </a:r>
            <a:r>
              <a:rPr lang="zh-CN" altLang="en-US" sz="2000" smtClean="0">
                <a:solidFill>
                  <a:srgbClr val="595959"/>
                </a:solidFill>
                <a:latin typeface="微软雅黑" pitchFamily="34" charset="-122"/>
                <a:ea typeface="微软雅黑" pitchFamily="34" charset="-122"/>
              </a:rPr>
              <a:t>）</a:t>
            </a:r>
            <a:endParaRPr lang="zh-CN" altLang="en-US" sz="2000"/>
          </a:p>
        </p:txBody>
      </p:sp>
      <p:sp>
        <p:nvSpPr>
          <p:cNvPr id="6" name="文本框 250"/>
          <p:cNvSpPr txBox="1">
            <a:spLocks noChangeArrowheads="1"/>
          </p:cNvSpPr>
          <p:nvPr/>
        </p:nvSpPr>
        <p:spPr bwMode="auto">
          <a:xfrm>
            <a:off x="1404938" y="976313"/>
            <a:ext cx="5851282" cy="492443"/>
          </a:xfrm>
          <a:prstGeom prst="rect">
            <a:avLst/>
          </a:prstGeom>
          <a:noFill/>
          <a:ln w="9525">
            <a:noFill/>
            <a:miter lim="800000"/>
          </a:ln>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2600" b="1" smtClean="0">
                <a:solidFill>
                  <a:srgbClr val="7FBA00"/>
                </a:solidFill>
                <a:latin typeface="微软雅黑" pitchFamily="34" charset="-122"/>
                <a:ea typeface="微软雅黑" pitchFamily="34" charset="-122"/>
              </a:rPr>
              <a:t>一、客房定价</a:t>
            </a:r>
            <a:r>
              <a:rPr lang="zh-CN" altLang="en-US" sz="2400" b="1" smtClean="0">
                <a:solidFill>
                  <a:srgbClr val="7FBA00"/>
                </a:solidFill>
                <a:latin typeface="微软雅黑" pitchFamily="34" charset="-122"/>
                <a:ea typeface="微软雅黑" pitchFamily="34" charset="-122"/>
              </a:rPr>
              <a:t>→ </a:t>
            </a:r>
            <a:r>
              <a:rPr lang="en-US" altLang="zh-CN" sz="2400" b="1" smtClean="0">
                <a:solidFill>
                  <a:srgbClr val="7FBA00"/>
                </a:solidFill>
                <a:latin typeface="微软雅黑" pitchFamily="34" charset="-122"/>
                <a:ea typeface="微软雅黑" pitchFamily="34" charset="-122"/>
              </a:rPr>
              <a:t>3</a:t>
            </a:r>
            <a:r>
              <a:rPr lang="zh-CN" altLang="en-US" sz="2400" b="1" smtClean="0">
                <a:solidFill>
                  <a:srgbClr val="7FBA00"/>
                </a:solidFill>
                <a:latin typeface="微软雅黑" pitchFamily="34" charset="-122"/>
                <a:ea typeface="微软雅黑" pitchFamily="34" charset="-122"/>
              </a:rPr>
              <a:t>．制定房价的常用方法</a:t>
            </a:r>
            <a:endParaRPr lang="zh-CN" altLang="zh-CN" sz="2400" b="1" smtClean="0">
              <a:solidFill>
                <a:srgbClr val="7FBA00"/>
              </a:solidFill>
              <a:latin typeface="微软雅黑" pitchFamily="34" charset="-122"/>
              <a:ea typeface="微软雅黑" pitchFamily="34" charset="-122"/>
            </a:endParaRPr>
          </a:p>
        </p:txBody>
      </p:sp>
      <p:sp>
        <p:nvSpPr>
          <p:cNvPr id="237570" name="Rectangle 2"/>
          <p:cNvSpPr>
            <a:spLocks noChangeArrowheads="1"/>
          </p:cNvSpPr>
          <p:nvPr/>
        </p:nvSpPr>
        <p:spPr bwMode="auto">
          <a:xfrm>
            <a:off x="0" y="0"/>
            <a:ext cx="12195175" cy="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10" name="矩形 9"/>
          <p:cNvSpPr/>
          <p:nvPr/>
        </p:nvSpPr>
        <p:spPr>
          <a:xfrm>
            <a:off x="1345191" y="1700856"/>
            <a:ext cx="4067139" cy="525657"/>
          </a:xfrm>
          <a:prstGeom prst="rect">
            <a:avLst/>
          </a:prstGeom>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lnSpc>
                <a:spcPct val="130000"/>
              </a:lnSpc>
              <a:spcBef>
                <a:spcPts val="600"/>
              </a:spcBef>
              <a:buFont typeface="Wingdings" panose="05000000000000000000" pitchFamily="2" charset="2"/>
              <a:buNone/>
            </a:pPr>
            <a:r>
              <a:rPr lang="en-US" altLang="zh-CN" sz="2400" b="1" smtClean="0">
                <a:solidFill>
                  <a:schemeClr val="accent6">
                    <a:lumMod val="75000"/>
                  </a:schemeClr>
                </a:solidFill>
                <a:latin typeface="微软雅黑" pitchFamily="34" charset="-122"/>
                <a:ea typeface="微软雅黑" pitchFamily="34" charset="-122"/>
              </a:rPr>
              <a:t>1</a:t>
            </a:r>
            <a:r>
              <a:rPr lang="zh-CN" altLang="en-US" sz="2400" b="1" smtClean="0">
                <a:solidFill>
                  <a:schemeClr val="accent6">
                    <a:lumMod val="75000"/>
                  </a:schemeClr>
                </a:solidFill>
                <a:latin typeface="微软雅黑" pitchFamily="34" charset="-122"/>
                <a:ea typeface="微软雅黑" pitchFamily="34" charset="-122"/>
              </a:rPr>
              <a:t>）以成本为中心的定价方法</a:t>
            </a:r>
          </a:p>
        </p:txBody>
      </p:sp>
      <p:sp>
        <p:nvSpPr>
          <p:cNvPr id="243714" name="Rectangle 2"/>
          <p:cNvSpPr>
            <a:spLocks noChangeArrowheads="1"/>
          </p:cNvSpPr>
          <p:nvPr/>
        </p:nvSpPr>
        <p:spPr bwMode="auto">
          <a:xfrm>
            <a:off x="0" y="0"/>
            <a:ext cx="12195175" cy="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aphicFrame>
        <p:nvGraphicFramePr>
          <p:cNvPr id="243713" name="Object 1"/>
          <p:cNvGraphicFramePr>
            <a:graphicFrameLocks noChangeAspect="1"/>
          </p:cNvGraphicFramePr>
          <p:nvPr/>
        </p:nvGraphicFramePr>
        <p:xfrm>
          <a:off x="1345191" y="3501006"/>
          <a:ext cx="4608384" cy="720060"/>
        </p:xfrm>
        <a:graphic>
          <a:graphicData uri="http://schemas.openxmlformats.org/presentationml/2006/ole">
            <mc:AlternateContent>
              <mc:Choice xmlns:v="urn:schemas-microsoft-com:vml" Requires="v">
                <p:oleObj spid="_x0000_s1039" r:id="rId2" imgW="2438400" imgH="381000" progId="">
                  <p:embed/>
                </p:oleObj>
              </mc:Choice>
              <mc:Fallback>
                <p:oleObj r:id="rId2" imgW="2438400" imgH="381000" progId="">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1345191" y="3501006"/>
                        <a:ext cx="4608384" cy="720060"/>
                      </a:xfrm>
                      <a:prstGeom prst="rect">
                        <a:avLst/>
                      </a:prstGeom>
                      <a:noFill/>
                    </p:spPr>
                  </p:pic>
                </p:oleObj>
              </mc:Fallback>
            </mc:AlternateContent>
          </a:graphicData>
        </a:graphic>
      </p:graphicFrame>
    </p:spTree>
  </p:cSld>
  <p:clrMapOvr>
    <a:masterClrMapping/>
  </p:clrMapOvr>
  <p:transition spd="med">
    <p:fade/>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 name="文本框 250"/>
          <p:cNvSpPr txBox="1">
            <a:spLocks noChangeArrowheads="1"/>
          </p:cNvSpPr>
          <p:nvPr/>
        </p:nvSpPr>
        <p:spPr bwMode="auto">
          <a:xfrm>
            <a:off x="1404938" y="166688"/>
            <a:ext cx="2912977" cy="523220"/>
          </a:xfrm>
          <a:prstGeom prst="rect">
            <a:avLst/>
          </a:prstGeom>
          <a:noFill/>
          <a:ln w="9525">
            <a:noFill/>
            <a:miter lim="800000"/>
          </a:ln>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2800" b="1" smtClean="0">
                <a:solidFill>
                  <a:schemeClr val="bg1"/>
                </a:solidFill>
                <a:latin typeface="微软雅黑" pitchFamily="34" charset="-122"/>
                <a:ea typeface="微软雅黑" pitchFamily="34" charset="-122"/>
              </a:rPr>
              <a:t>任务一</a:t>
            </a:r>
            <a:r>
              <a:rPr lang="zh-CN" altLang="zh-CN" sz="2800" b="1" smtClean="0">
                <a:solidFill>
                  <a:schemeClr val="bg1"/>
                </a:solidFill>
                <a:latin typeface="微软雅黑" pitchFamily="34" charset="-122"/>
                <a:ea typeface="微软雅黑" pitchFamily="34" charset="-122"/>
              </a:rPr>
              <a:t>  </a:t>
            </a:r>
            <a:r>
              <a:rPr lang="zh-CN" altLang="en-US" sz="2800" b="1" smtClean="0">
                <a:solidFill>
                  <a:schemeClr val="bg1"/>
                </a:solidFill>
                <a:latin typeface="微软雅黑" pitchFamily="34" charset="-122"/>
                <a:ea typeface="微软雅黑" pitchFamily="34" charset="-122"/>
              </a:rPr>
              <a:t>房价管理</a:t>
            </a:r>
          </a:p>
        </p:txBody>
      </p:sp>
      <p:sp>
        <p:nvSpPr>
          <p:cNvPr id="15" name="文本框 12"/>
          <p:cNvSpPr txBox="1">
            <a:spLocks noChangeArrowheads="1"/>
          </p:cNvSpPr>
          <p:nvPr/>
        </p:nvSpPr>
        <p:spPr bwMode="auto">
          <a:xfrm>
            <a:off x="1417197" y="2514424"/>
            <a:ext cx="9648804" cy="3434786"/>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defPPr>
              <a:defRPr lang="zh-CN"/>
            </a:defPPr>
            <a:lvl1pPr algn="l" rtl="0" eaLnBrk="0" fontAlgn="base" hangingPunct="0">
              <a:spcBef>
                <a:spcPct val="0"/>
              </a:spcBef>
              <a:spcAft>
                <a:spcPct val="0"/>
              </a:spcAft>
              <a:defRPr kern="1200">
                <a:solidFill>
                  <a:srgbClr val="000000"/>
                </a:solidFill>
                <a:latin typeface="Calibri"/>
                <a:ea typeface="宋体" panose="02010600030101010101" pitchFamily="2" charset="-122"/>
                <a:cs typeface="+mn-cs"/>
              </a:defRPr>
            </a:lvl1pPr>
            <a:lvl2pPr marL="457200" algn="l" rtl="0" eaLnBrk="0" fontAlgn="base" hangingPunct="0">
              <a:spcBef>
                <a:spcPct val="0"/>
              </a:spcBef>
              <a:spcAft>
                <a:spcPct val="0"/>
              </a:spcAft>
              <a:defRPr kern="1200">
                <a:solidFill>
                  <a:srgbClr val="000000"/>
                </a:solidFill>
                <a:latin typeface="Calibri"/>
                <a:ea typeface="宋体" panose="02010600030101010101" pitchFamily="2" charset="-122"/>
                <a:cs typeface="+mn-cs"/>
              </a:defRPr>
            </a:lvl2pPr>
            <a:lvl3pPr marL="914400" algn="l" rtl="0" eaLnBrk="0" fontAlgn="base" hangingPunct="0">
              <a:spcBef>
                <a:spcPct val="0"/>
              </a:spcBef>
              <a:spcAft>
                <a:spcPct val="0"/>
              </a:spcAft>
              <a:defRPr kern="1200">
                <a:solidFill>
                  <a:srgbClr val="000000"/>
                </a:solidFill>
                <a:latin typeface="Calibri"/>
                <a:ea typeface="宋体" panose="02010600030101010101" pitchFamily="2" charset="-122"/>
                <a:cs typeface="+mn-cs"/>
              </a:defRPr>
            </a:lvl3pPr>
            <a:lvl4pPr marL="1371600" algn="l" rtl="0" eaLnBrk="0" fontAlgn="base" hangingPunct="0">
              <a:spcBef>
                <a:spcPct val="0"/>
              </a:spcBef>
              <a:spcAft>
                <a:spcPct val="0"/>
              </a:spcAft>
              <a:defRPr kern="1200">
                <a:solidFill>
                  <a:srgbClr val="000000"/>
                </a:solidFill>
                <a:latin typeface="Calibri"/>
                <a:ea typeface="宋体" panose="02010600030101010101" pitchFamily="2" charset="-122"/>
                <a:cs typeface="+mn-cs"/>
              </a:defRPr>
            </a:lvl4pPr>
            <a:lvl5pPr marL="1828800" algn="l" rtl="0" eaLnBrk="0" fontAlgn="base" hangingPunct="0">
              <a:spcBef>
                <a:spcPct val="0"/>
              </a:spcBef>
              <a:spcAft>
                <a:spcPct val="0"/>
              </a:spcAft>
              <a:defRPr kern="1200">
                <a:solidFill>
                  <a:srgbClr val="000000"/>
                </a:solidFill>
                <a:latin typeface="Calibri"/>
                <a:ea typeface="宋体" panose="02010600030101010101" pitchFamily="2" charset="-122"/>
                <a:cs typeface="+mn-cs"/>
              </a:defRPr>
            </a:lvl5pPr>
            <a:lvl6pPr marL="2286000" algn="l" defTabSz="914400" rtl="0" eaLnBrk="1" latinLnBrk="0" hangingPunct="1">
              <a:defRPr kern="1200">
                <a:solidFill>
                  <a:srgbClr val="000000"/>
                </a:solidFill>
                <a:latin typeface="Calibri"/>
                <a:ea typeface="宋体" panose="02010600030101010101" pitchFamily="2" charset="-122"/>
                <a:cs typeface="+mn-cs"/>
              </a:defRPr>
            </a:lvl6pPr>
            <a:lvl7pPr marL="2743200" algn="l" defTabSz="914400" rtl="0" eaLnBrk="1" latinLnBrk="0" hangingPunct="1">
              <a:defRPr kern="1200">
                <a:solidFill>
                  <a:srgbClr val="000000"/>
                </a:solidFill>
                <a:latin typeface="Calibri"/>
                <a:ea typeface="宋体" panose="02010600030101010101" pitchFamily="2" charset="-122"/>
                <a:cs typeface="+mn-cs"/>
              </a:defRPr>
            </a:lvl7pPr>
            <a:lvl8pPr marL="3200400" algn="l" defTabSz="914400" rtl="0" eaLnBrk="1" latinLnBrk="0" hangingPunct="1">
              <a:defRPr kern="1200">
                <a:solidFill>
                  <a:srgbClr val="000000"/>
                </a:solidFill>
                <a:latin typeface="Calibri"/>
                <a:ea typeface="宋体" panose="02010600030101010101" pitchFamily="2" charset="-122"/>
                <a:cs typeface="+mn-cs"/>
              </a:defRPr>
            </a:lvl8pPr>
            <a:lvl9pPr marL="3657600" algn="l" defTabSz="914400" rtl="0" eaLnBrk="1" latinLnBrk="0" hangingPunct="1">
              <a:defRPr kern="1200">
                <a:solidFill>
                  <a:srgbClr val="000000"/>
                </a:solidFill>
                <a:latin typeface="Calibri"/>
                <a:ea typeface="宋体" panose="02010600030101010101" pitchFamily="2" charset="-122"/>
                <a:cs typeface="+mn-cs"/>
              </a:defRPr>
            </a:lvl9pPr>
          </a:lstStyle>
          <a:p>
            <a:pPr eaLnBrk="1" hangingPunct="1">
              <a:lnSpc>
                <a:spcPct val="130000"/>
              </a:lnSpc>
              <a:spcBef>
                <a:spcPts val="600"/>
              </a:spcBef>
            </a:pPr>
            <a:r>
              <a:rPr lang="zh-CN" altLang="en-US" sz="2400" smtClean="0">
                <a:solidFill>
                  <a:srgbClr val="00B050"/>
                </a:solidFill>
                <a:latin typeface="微软雅黑" pitchFamily="34" charset="-122"/>
                <a:ea typeface="微软雅黑" pitchFamily="34" charset="-122"/>
              </a:rPr>
              <a:t>（</a:t>
            </a:r>
            <a:r>
              <a:rPr lang="en-US" altLang="zh-CN" sz="2400" smtClean="0">
                <a:solidFill>
                  <a:srgbClr val="00B050"/>
                </a:solidFill>
                <a:latin typeface="微软雅黑" pitchFamily="34" charset="-122"/>
                <a:ea typeface="微软雅黑" pitchFamily="34" charset="-122"/>
              </a:rPr>
              <a:t>4</a:t>
            </a:r>
            <a:r>
              <a:rPr lang="zh-CN" altLang="en-US" sz="2400" smtClean="0">
                <a:solidFill>
                  <a:srgbClr val="00B050"/>
                </a:solidFill>
                <a:latin typeface="微软雅黑" pitchFamily="34" charset="-122"/>
                <a:ea typeface="微软雅黑" pitchFamily="34" charset="-122"/>
              </a:rPr>
              <a:t>）目标收益定价法</a:t>
            </a:r>
            <a:endParaRPr lang="en-US" altLang="zh-CN" sz="2400" smtClean="0">
              <a:solidFill>
                <a:srgbClr val="00B050"/>
              </a:solidFill>
              <a:latin typeface="微软雅黑" pitchFamily="34" charset="-122"/>
              <a:ea typeface="微软雅黑" pitchFamily="34" charset="-122"/>
            </a:endParaRPr>
          </a:p>
          <a:p>
            <a:pPr eaLnBrk="1" hangingPunct="1">
              <a:lnSpc>
                <a:spcPct val="130000"/>
              </a:lnSpc>
              <a:spcBef>
                <a:spcPts val="600"/>
              </a:spcBef>
            </a:pPr>
            <a:r>
              <a:rPr lang="zh-CN" altLang="en-US" sz="2000" smtClean="0">
                <a:solidFill>
                  <a:srgbClr val="595959"/>
                </a:solidFill>
                <a:latin typeface="微软雅黑" pitchFamily="34" charset="-122"/>
                <a:ea typeface="微软雅黑" pitchFamily="34" charset="-122"/>
              </a:rPr>
              <a:t>       通过定价实现一定的目标利润，以期在一定时期内收回全部投资的定价方法。</a:t>
            </a:r>
          </a:p>
          <a:p>
            <a:pPr eaLnBrk="1" hangingPunct="1">
              <a:lnSpc>
                <a:spcPct val="130000"/>
              </a:lnSpc>
              <a:spcBef>
                <a:spcPts val="600"/>
              </a:spcBef>
            </a:pPr>
            <a:r>
              <a:rPr lang="zh-CN" altLang="en-US" sz="2000" smtClean="0">
                <a:solidFill>
                  <a:srgbClr val="595959"/>
                </a:solidFill>
                <a:latin typeface="微软雅黑" pitchFamily="34" charset="-122"/>
                <a:ea typeface="微软雅黑" pitchFamily="34" charset="-122"/>
              </a:rPr>
              <a:t>① 确定目标收益率。</a:t>
            </a:r>
          </a:p>
          <a:p>
            <a:pPr eaLnBrk="1" hangingPunct="1">
              <a:lnSpc>
                <a:spcPct val="130000"/>
              </a:lnSpc>
              <a:spcBef>
                <a:spcPts val="600"/>
              </a:spcBef>
            </a:pPr>
            <a:r>
              <a:rPr lang="zh-CN" altLang="en-US" sz="2000" smtClean="0">
                <a:solidFill>
                  <a:srgbClr val="595959"/>
                </a:solidFill>
                <a:latin typeface="微软雅黑" pitchFamily="34" charset="-122"/>
                <a:ea typeface="微软雅黑" pitchFamily="34" charset="-122"/>
              </a:rPr>
              <a:t>② 确定目标利润额，其</a:t>
            </a:r>
            <a:r>
              <a:rPr lang="zh-CN" altLang="en-US" sz="2000" b="1" smtClean="0">
                <a:solidFill>
                  <a:schemeClr val="accent6">
                    <a:lumMod val="75000"/>
                  </a:schemeClr>
                </a:solidFill>
                <a:latin typeface="微软雅黑" pitchFamily="34" charset="-122"/>
                <a:ea typeface="微软雅黑" pitchFamily="34" charset="-122"/>
              </a:rPr>
              <a:t>计算公式为</a:t>
            </a:r>
            <a:r>
              <a:rPr lang="zh-CN" altLang="en-US" sz="2000" smtClean="0">
                <a:solidFill>
                  <a:srgbClr val="595959"/>
                </a:solidFill>
                <a:latin typeface="微软雅黑" pitchFamily="34" charset="-122"/>
                <a:ea typeface="微软雅黑" pitchFamily="34" charset="-122"/>
              </a:rPr>
              <a:t>：                                                         （</a:t>
            </a:r>
            <a:r>
              <a:rPr lang="en-US" altLang="zh-CN" sz="2000" smtClean="0">
                <a:solidFill>
                  <a:srgbClr val="595959"/>
                </a:solidFill>
                <a:latin typeface="微软雅黑" pitchFamily="34" charset="-122"/>
                <a:ea typeface="微软雅黑" pitchFamily="34" charset="-122"/>
              </a:rPr>
              <a:t>7-7</a:t>
            </a:r>
            <a:r>
              <a:rPr lang="zh-CN" altLang="en-US" sz="2000" smtClean="0">
                <a:solidFill>
                  <a:srgbClr val="595959"/>
                </a:solidFill>
                <a:latin typeface="微软雅黑" pitchFamily="34" charset="-122"/>
                <a:ea typeface="微软雅黑" pitchFamily="34" charset="-122"/>
              </a:rPr>
              <a:t>）</a:t>
            </a:r>
          </a:p>
          <a:p>
            <a:pPr eaLnBrk="1" hangingPunct="1">
              <a:lnSpc>
                <a:spcPct val="130000"/>
              </a:lnSpc>
              <a:spcBef>
                <a:spcPts val="600"/>
              </a:spcBef>
            </a:pPr>
            <a:r>
              <a:rPr lang="zh-CN" altLang="en-US" sz="2000" smtClean="0">
                <a:solidFill>
                  <a:srgbClr val="595959"/>
                </a:solidFill>
                <a:latin typeface="微软雅黑" pitchFamily="34" charset="-122"/>
                <a:ea typeface="微软雅黑" pitchFamily="34" charset="-122"/>
              </a:rPr>
              <a:t>③ 预测包括固定成本和变动成本在内的总成本。</a:t>
            </a:r>
          </a:p>
          <a:p>
            <a:pPr eaLnBrk="1" hangingPunct="1">
              <a:lnSpc>
                <a:spcPct val="130000"/>
              </a:lnSpc>
              <a:spcBef>
                <a:spcPts val="600"/>
              </a:spcBef>
            </a:pPr>
            <a:r>
              <a:rPr lang="zh-CN" altLang="en-US" sz="2000" smtClean="0">
                <a:solidFill>
                  <a:srgbClr val="595959"/>
                </a:solidFill>
                <a:latin typeface="微软雅黑" pitchFamily="34" charset="-122"/>
                <a:ea typeface="微软雅黑" pitchFamily="34" charset="-122"/>
              </a:rPr>
              <a:t>④ 预测销售量。</a:t>
            </a:r>
          </a:p>
          <a:p>
            <a:pPr eaLnBrk="1" hangingPunct="1">
              <a:lnSpc>
                <a:spcPct val="130000"/>
              </a:lnSpc>
              <a:spcBef>
                <a:spcPts val="600"/>
              </a:spcBef>
            </a:pPr>
            <a:r>
              <a:rPr lang="zh-CN" altLang="en-US" sz="2000" smtClean="0">
                <a:solidFill>
                  <a:srgbClr val="595959"/>
                </a:solidFill>
                <a:latin typeface="微软雅黑" pitchFamily="34" charset="-122"/>
                <a:ea typeface="微软雅黑" pitchFamily="34" charset="-122"/>
              </a:rPr>
              <a:t>⑤ 确定客房价格，</a:t>
            </a:r>
            <a:r>
              <a:rPr lang="zh-CN" altLang="en-US" sz="2000" b="1" smtClean="0">
                <a:solidFill>
                  <a:schemeClr val="accent6">
                    <a:lumMod val="75000"/>
                  </a:schemeClr>
                </a:solidFill>
                <a:latin typeface="微软雅黑" pitchFamily="34" charset="-122"/>
                <a:ea typeface="微软雅黑" pitchFamily="34" charset="-122"/>
              </a:rPr>
              <a:t>计算公式为</a:t>
            </a:r>
            <a:r>
              <a:rPr lang="zh-CN" altLang="en-US" sz="2000" smtClean="0">
                <a:solidFill>
                  <a:srgbClr val="595959"/>
                </a:solidFill>
                <a:latin typeface="微软雅黑" pitchFamily="34" charset="-122"/>
                <a:ea typeface="微软雅黑" pitchFamily="34" charset="-122"/>
              </a:rPr>
              <a:t>：                                                              （</a:t>
            </a:r>
            <a:r>
              <a:rPr lang="en-US" altLang="zh-CN" sz="2000" smtClean="0">
                <a:solidFill>
                  <a:srgbClr val="595959"/>
                </a:solidFill>
                <a:latin typeface="微软雅黑" pitchFamily="34" charset="-122"/>
                <a:ea typeface="微软雅黑" pitchFamily="34" charset="-122"/>
              </a:rPr>
              <a:t>7-8</a:t>
            </a:r>
            <a:r>
              <a:rPr lang="zh-CN" altLang="en-US" sz="2000" smtClean="0">
                <a:solidFill>
                  <a:srgbClr val="595959"/>
                </a:solidFill>
                <a:latin typeface="微软雅黑" pitchFamily="34" charset="-122"/>
                <a:ea typeface="微软雅黑" pitchFamily="34" charset="-122"/>
              </a:rPr>
              <a:t>）</a:t>
            </a:r>
            <a:endParaRPr lang="zh-CN" altLang="zh-CN" sz="2000">
              <a:solidFill>
                <a:srgbClr val="595959"/>
              </a:solidFill>
              <a:latin typeface="微软雅黑" pitchFamily="34" charset="-122"/>
              <a:ea typeface="微软雅黑" pitchFamily="34" charset="-122"/>
            </a:endParaRPr>
          </a:p>
        </p:txBody>
      </p:sp>
      <p:sp>
        <p:nvSpPr>
          <p:cNvPr id="6" name="文本框 250"/>
          <p:cNvSpPr txBox="1">
            <a:spLocks noChangeArrowheads="1"/>
          </p:cNvSpPr>
          <p:nvPr/>
        </p:nvSpPr>
        <p:spPr bwMode="auto">
          <a:xfrm>
            <a:off x="1404938" y="976313"/>
            <a:ext cx="5851282" cy="492443"/>
          </a:xfrm>
          <a:prstGeom prst="rect">
            <a:avLst/>
          </a:prstGeom>
          <a:noFill/>
          <a:ln w="9525">
            <a:noFill/>
            <a:miter lim="800000"/>
          </a:ln>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2600" b="1" smtClean="0">
                <a:solidFill>
                  <a:srgbClr val="7FBA00"/>
                </a:solidFill>
                <a:latin typeface="微软雅黑" pitchFamily="34" charset="-122"/>
                <a:ea typeface="微软雅黑" pitchFamily="34" charset="-122"/>
              </a:rPr>
              <a:t>一、客房定价</a:t>
            </a:r>
            <a:r>
              <a:rPr lang="zh-CN" altLang="en-US" sz="2400" b="1" smtClean="0">
                <a:solidFill>
                  <a:srgbClr val="7FBA00"/>
                </a:solidFill>
                <a:latin typeface="微软雅黑" pitchFamily="34" charset="-122"/>
                <a:ea typeface="微软雅黑" pitchFamily="34" charset="-122"/>
              </a:rPr>
              <a:t>→ </a:t>
            </a:r>
            <a:r>
              <a:rPr lang="en-US" altLang="zh-CN" sz="2400" b="1" smtClean="0">
                <a:solidFill>
                  <a:srgbClr val="7FBA00"/>
                </a:solidFill>
                <a:latin typeface="微软雅黑" pitchFamily="34" charset="-122"/>
                <a:ea typeface="微软雅黑" pitchFamily="34" charset="-122"/>
              </a:rPr>
              <a:t>3</a:t>
            </a:r>
            <a:r>
              <a:rPr lang="zh-CN" altLang="en-US" sz="2400" b="1" smtClean="0">
                <a:solidFill>
                  <a:srgbClr val="7FBA00"/>
                </a:solidFill>
                <a:latin typeface="微软雅黑" pitchFamily="34" charset="-122"/>
                <a:ea typeface="微软雅黑" pitchFamily="34" charset="-122"/>
              </a:rPr>
              <a:t>．制定房价的常用方法</a:t>
            </a:r>
            <a:endParaRPr lang="zh-CN" altLang="zh-CN" sz="2400" b="1" smtClean="0">
              <a:solidFill>
                <a:srgbClr val="7FBA00"/>
              </a:solidFill>
              <a:latin typeface="微软雅黑" pitchFamily="34" charset="-122"/>
              <a:ea typeface="微软雅黑" pitchFamily="34" charset="-122"/>
            </a:endParaRPr>
          </a:p>
        </p:txBody>
      </p:sp>
      <p:sp>
        <p:nvSpPr>
          <p:cNvPr id="237570" name="Rectangle 2"/>
          <p:cNvSpPr>
            <a:spLocks noChangeArrowheads="1"/>
          </p:cNvSpPr>
          <p:nvPr/>
        </p:nvSpPr>
        <p:spPr bwMode="auto">
          <a:xfrm>
            <a:off x="0" y="0"/>
            <a:ext cx="12195175" cy="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10" name="矩形 9"/>
          <p:cNvSpPr/>
          <p:nvPr/>
        </p:nvSpPr>
        <p:spPr>
          <a:xfrm>
            <a:off x="1345191" y="1700856"/>
            <a:ext cx="4067139" cy="525657"/>
          </a:xfrm>
          <a:prstGeom prst="rect">
            <a:avLst/>
          </a:prstGeom>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lnSpc>
                <a:spcPct val="130000"/>
              </a:lnSpc>
              <a:spcBef>
                <a:spcPts val="600"/>
              </a:spcBef>
              <a:buFont typeface="Wingdings" panose="05000000000000000000" pitchFamily="2" charset="2"/>
              <a:buNone/>
            </a:pPr>
            <a:r>
              <a:rPr lang="en-US" altLang="zh-CN" sz="2400" b="1" smtClean="0">
                <a:solidFill>
                  <a:schemeClr val="accent6">
                    <a:lumMod val="75000"/>
                  </a:schemeClr>
                </a:solidFill>
                <a:latin typeface="微软雅黑" pitchFamily="34" charset="-122"/>
                <a:ea typeface="微软雅黑" pitchFamily="34" charset="-122"/>
              </a:rPr>
              <a:t>1</a:t>
            </a:r>
            <a:r>
              <a:rPr lang="zh-CN" altLang="en-US" sz="2400" b="1" smtClean="0">
                <a:solidFill>
                  <a:schemeClr val="accent6">
                    <a:lumMod val="75000"/>
                  </a:schemeClr>
                </a:solidFill>
                <a:latin typeface="微软雅黑" pitchFamily="34" charset="-122"/>
                <a:ea typeface="微软雅黑" pitchFamily="34" charset="-122"/>
              </a:rPr>
              <a:t>）以成本为中心的定价方法</a:t>
            </a:r>
          </a:p>
        </p:txBody>
      </p:sp>
      <p:sp>
        <p:nvSpPr>
          <p:cNvPr id="243714" name="Rectangle 2"/>
          <p:cNvSpPr>
            <a:spLocks noChangeArrowheads="1"/>
          </p:cNvSpPr>
          <p:nvPr/>
        </p:nvSpPr>
        <p:spPr bwMode="auto">
          <a:xfrm>
            <a:off x="0" y="0"/>
            <a:ext cx="12195175" cy="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45764" name="Rectangle 4"/>
          <p:cNvSpPr>
            <a:spLocks noChangeArrowheads="1"/>
          </p:cNvSpPr>
          <p:nvPr/>
        </p:nvSpPr>
        <p:spPr bwMode="auto">
          <a:xfrm>
            <a:off x="0" y="0"/>
            <a:ext cx="12195175" cy="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aphicFrame>
        <p:nvGraphicFramePr>
          <p:cNvPr id="245763" name="Object 3"/>
          <p:cNvGraphicFramePr>
            <a:graphicFrameLocks noChangeAspect="1"/>
          </p:cNvGraphicFramePr>
          <p:nvPr/>
        </p:nvGraphicFramePr>
        <p:xfrm>
          <a:off x="5593545" y="4073476"/>
          <a:ext cx="4236210" cy="385110"/>
        </p:xfrm>
        <a:graphic>
          <a:graphicData uri="http://schemas.openxmlformats.org/presentationml/2006/ole">
            <mc:AlternateContent>
              <mc:Choice xmlns:v="urn:schemas-microsoft-com:vml" Requires="v">
                <p:oleObj spid="_x0000_s1040" r:id="rId2" imgW="2095500" imgH="190500" progId="">
                  <p:embed/>
                </p:oleObj>
              </mc:Choice>
              <mc:Fallback>
                <p:oleObj r:id="rId2" imgW="2095500" imgH="190500" progId="">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5593545" y="4073476"/>
                        <a:ext cx="4236210" cy="385110"/>
                      </a:xfrm>
                      <a:prstGeom prst="rect">
                        <a:avLst/>
                      </a:prstGeom>
                      <a:noFill/>
                    </p:spPr>
                  </p:pic>
                </p:oleObj>
              </mc:Fallback>
            </mc:AlternateContent>
          </a:graphicData>
        </a:graphic>
      </p:graphicFrame>
      <p:sp>
        <p:nvSpPr>
          <p:cNvPr id="245766" name="Rectangle 6"/>
          <p:cNvSpPr>
            <a:spLocks noChangeArrowheads="1"/>
          </p:cNvSpPr>
          <p:nvPr/>
        </p:nvSpPr>
        <p:spPr bwMode="auto">
          <a:xfrm>
            <a:off x="0" y="0"/>
            <a:ext cx="12195175" cy="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graphicFrame>
        <p:nvGraphicFramePr>
          <p:cNvPr id="245765" name="Object 5"/>
          <p:cNvGraphicFramePr>
            <a:graphicFrameLocks noChangeAspect="1"/>
          </p:cNvGraphicFramePr>
          <p:nvPr/>
        </p:nvGraphicFramePr>
        <p:xfrm>
          <a:off x="5233515" y="5250652"/>
          <a:ext cx="4464372" cy="668820"/>
        </p:xfrm>
        <a:graphic>
          <a:graphicData uri="http://schemas.openxmlformats.org/presentationml/2006/ole">
            <mc:AlternateContent>
              <mc:Choice xmlns:v="urn:schemas-microsoft-com:vml" Requires="v">
                <p:oleObj spid="_x0000_s1041" r:id="rId4" imgW="2540000" imgH="381000" progId="">
                  <p:embed/>
                </p:oleObj>
              </mc:Choice>
              <mc:Fallback>
                <p:oleObj r:id="rId4" imgW="2540000" imgH="381000" progId="">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5233515" y="5250652"/>
                        <a:ext cx="4464372" cy="668820"/>
                      </a:xfrm>
                      <a:prstGeom prst="rect">
                        <a:avLst/>
                      </a:prstGeom>
                      <a:noFill/>
                    </p:spPr>
                  </p:pic>
                </p:oleObj>
              </mc:Fallback>
            </mc:AlternateContent>
          </a:graphicData>
        </a:graphic>
      </p:graphicFrame>
    </p:spTree>
  </p:cSld>
  <p:clrMapOvr>
    <a:masterClrMapping/>
  </p:clrMapOvr>
  <p:transition spd="med">
    <p:fade/>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 name="文本框 250"/>
          <p:cNvSpPr txBox="1">
            <a:spLocks noChangeArrowheads="1"/>
          </p:cNvSpPr>
          <p:nvPr/>
        </p:nvSpPr>
        <p:spPr bwMode="auto">
          <a:xfrm>
            <a:off x="1404938" y="166688"/>
            <a:ext cx="2912977" cy="523220"/>
          </a:xfrm>
          <a:prstGeom prst="rect">
            <a:avLst/>
          </a:prstGeom>
          <a:noFill/>
          <a:ln w="9525">
            <a:noFill/>
            <a:miter lim="800000"/>
          </a:ln>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2800" b="1" smtClean="0">
                <a:solidFill>
                  <a:schemeClr val="bg1"/>
                </a:solidFill>
                <a:latin typeface="微软雅黑" pitchFamily="34" charset="-122"/>
                <a:ea typeface="微软雅黑" pitchFamily="34" charset="-122"/>
              </a:rPr>
              <a:t>任务一</a:t>
            </a:r>
            <a:r>
              <a:rPr lang="zh-CN" altLang="zh-CN" sz="2800" b="1" smtClean="0">
                <a:solidFill>
                  <a:schemeClr val="bg1"/>
                </a:solidFill>
                <a:latin typeface="微软雅黑" pitchFamily="34" charset="-122"/>
                <a:ea typeface="微软雅黑" pitchFamily="34" charset="-122"/>
              </a:rPr>
              <a:t>  </a:t>
            </a:r>
            <a:r>
              <a:rPr lang="zh-CN" altLang="en-US" sz="2800" b="1" smtClean="0">
                <a:solidFill>
                  <a:schemeClr val="bg1"/>
                </a:solidFill>
                <a:latin typeface="微软雅黑" pitchFamily="34" charset="-122"/>
                <a:ea typeface="微软雅黑" pitchFamily="34" charset="-122"/>
              </a:rPr>
              <a:t>房价管理</a:t>
            </a:r>
          </a:p>
        </p:txBody>
      </p:sp>
      <p:sp>
        <p:nvSpPr>
          <p:cNvPr id="6" name="文本框 250"/>
          <p:cNvSpPr txBox="1">
            <a:spLocks noChangeArrowheads="1"/>
          </p:cNvSpPr>
          <p:nvPr/>
        </p:nvSpPr>
        <p:spPr bwMode="auto">
          <a:xfrm>
            <a:off x="1404938" y="976313"/>
            <a:ext cx="5851282" cy="492443"/>
          </a:xfrm>
          <a:prstGeom prst="rect">
            <a:avLst/>
          </a:prstGeom>
          <a:noFill/>
          <a:ln w="9525">
            <a:noFill/>
            <a:miter lim="800000"/>
          </a:ln>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2600" b="1" smtClean="0">
                <a:solidFill>
                  <a:srgbClr val="7FBA00"/>
                </a:solidFill>
                <a:latin typeface="微软雅黑" pitchFamily="34" charset="-122"/>
                <a:ea typeface="微软雅黑" pitchFamily="34" charset="-122"/>
              </a:rPr>
              <a:t>一、客房定价</a:t>
            </a:r>
            <a:r>
              <a:rPr lang="zh-CN" altLang="en-US" sz="2400" b="1" smtClean="0">
                <a:solidFill>
                  <a:srgbClr val="7FBA00"/>
                </a:solidFill>
                <a:latin typeface="微软雅黑" pitchFamily="34" charset="-122"/>
                <a:ea typeface="微软雅黑" pitchFamily="34" charset="-122"/>
              </a:rPr>
              <a:t>→ </a:t>
            </a:r>
            <a:r>
              <a:rPr lang="en-US" altLang="zh-CN" sz="2400" b="1" smtClean="0">
                <a:solidFill>
                  <a:srgbClr val="7FBA00"/>
                </a:solidFill>
                <a:latin typeface="微软雅黑" pitchFamily="34" charset="-122"/>
                <a:ea typeface="微软雅黑" pitchFamily="34" charset="-122"/>
              </a:rPr>
              <a:t>3</a:t>
            </a:r>
            <a:r>
              <a:rPr lang="zh-CN" altLang="en-US" sz="2400" b="1" smtClean="0">
                <a:solidFill>
                  <a:srgbClr val="7FBA00"/>
                </a:solidFill>
                <a:latin typeface="微软雅黑" pitchFamily="34" charset="-122"/>
                <a:ea typeface="微软雅黑" pitchFamily="34" charset="-122"/>
              </a:rPr>
              <a:t>．制定房价的常用方法</a:t>
            </a:r>
            <a:endParaRPr lang="zh-CN" altLang="zh-CN" sz="2400" b="1" smtClean="0">
              <a:solidFill>
                <a:srgbClr val="7FBA00"/>
              </a:solidFill>
              <a:latin typeface="微软雅黑" pitchFamily="34" charset="-122"/>
              <a:ea typeface="微软雅黑" pitchFamily="34" charset="-122"/>
            </a:endParaRPr>
          </a:p>
        </p:txBody>
      </p:sp>
      <p:sp>
        <p:nvSpPr>
          <p:cNvPr id="237570" name="Rectangle 2"/>
          <p:cNvSpPr>
            <a:spLocks noChangeArrowheads="1"/>
          </p:cNvSpPr>
          <p:nvPr/>
        </p:nvSpPr>
        <p:spPr bwMode="auto">
          <a:xfrm>
            <a:off x="0" y="0"/>
            <a:ext cx="12195175" cy="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43714" name="Rectangle 2"/>
          <p:cNvSpPr>
            <a:spLocks noChangeArrowheads="1"/>
          </p:cNvSpPr>
          <p:nvPr/>
        </p:nvSpPr>
        <p:spPr bwMode="auto">
          <a:xfrm>
            <a:off x="0" y="0"/>
            <a:ext cx="12195175" cy="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45764" name="Rectangle 4"/>
          <p:cNvSpPr>
            <a:spLocks noChangeArrowheads="1"/>
          </p:cNvSpPr>
          <p:nvPr/>
        </p:nvSpPr>
        <p:spPr bwMode="auto">
          <a:xfrm>
            <a:off x="0" y="0"/>
            <a:ext cx="12195175" cy="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45766" name="Rectangle 6"/>
          <p:cNvSpPr>
            <a:spLocks noChangeArrowheads="1"/>
          </p:cNvSpPr>
          <p:nvPr/>
        </p:nvSpPr>
        <p:spPr bwMode="auto">
          <a:xfrm>
            <a:off x="0" y="0"/>
            <a:ext cx="12195175" cy="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12" name="矩形 11"/>
          <p:cNvSpPr/>
          <p:nvPr/>
        </p:nvSpPr>
        <p:spPr>
          <a:xfrm>
            <a:off x="1345191" y="1700856"/>
            <a:ext cx="4067139" cy="525657"/>
          </a:xfrm>
          <a:prstGeom prst="rect">
            <a:avLst/>
          </a:prstGeom>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lnSpc>
                <a:spcPct val="130000"/>
              </a:lnSpc>
              <a:spcBef>
                <a:spcPts val="600"/>
              </a:spcBef>
              <a:buFont typeface="Wingdings" panose="05000000000000000000" pitchFamily="2" charset="2"/>
              <a:buNone/>
            </a:pPr>
            <a:r>
              <a:rPr lang="en-US" altLang="zh-CN" sz="2400" b="1" smtClean="0">
                <a:solidFill>
                  <a:schemeClr val="accent6">
                    <a:lumMod val="75000"/>
                  </a:schemeClr>
                </a:solidFill>
                <a:latin typeface="微软雅黑" pitchFamily="34" charset="-122"/>
                <a:ea typeface="微软雅黑" pitchFamily="34" charset="-122"/>
              </a:rPr>
              <a:t>2</a:t>
            </a:r>
            <a:r>
              <a:rPr lang="zh-CN" altLang="en-US" sz="2400" b="1" smtClean="0">
                <a:solidFill>
                  <a:schemeClr val="accent6">
                    <a:lumMod val="75000"/>
                  </a:schemeClr>
                </a:solidFill>
                <a:latin typeface="微软雅黑" pitchFamily="34" charset="-122"/>
                <a:ea typeface="微软雅黑" pitchFamily="34" charset="-122"/>
              </a:rPr>
              <a:t>）以竞争为中心的定价方法</a:t>
            </a:r>
          </a:p>
        </p:txBody>
      </p:sp>
      <p:sp>
        <p:nvSpPr>
          <p:cNvPr id="13" name="圆角矩形 12"/>
          <p:cNvSpPr/>
          <p:nvPr/>
        </p:nvSpPr>
        <p:spPr>
          <a:xfrm>
            <a:off x="5746695" y="2960980"/>
            <a:ext cx="5321031" cy="2916292"/>
          </a:xfrm>
          <a:prstGeom prst="roundRect">
            <a:avLst/>
          </a:prstGeom>
          <a:noFill/>
          <a:ln>
            <a:solidFill>
              <a:srgbClr val="FF8500"/>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sz="2000"/>
          </a:p>
        </p:txBody>
      </p:sp>
      <p:sp>
        <p:nvSpPr>
          <p:cNvPr id="14" name="圆角矩形 13"/>
          <p:cNvSpPr/>
          <p:nvPr/>
        </p:nvSpPr>
        <p:spPr>
          <a:xfrm>
            <a:off x="842591" y="2307565"/>
            <a:ext cx="4730115" cy="3497633"/>
          </a:xfrm>
          <a:prstGeom prst="roundRect">
            <a:avLst/>
          </a:prstGeom>
          <a:solidFill>
            <a:schemeClr val="bg1"/>
          </a:solidFill>
          <a:ln>
            <a:solidFill>
              <a:srgbClr val="3B79C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sz="2000"/>
          </a:p>
        </p:txBody>
      </p:sp>
      <p:grpSp>
        <p:nvGrpSpPr>
          <p:cNvPr id="16" name="组合 22"/>
          <p:cNvGrpSpPr>
            <a:grpSpLocks noChangeAspect="1"/>
          </p:cNvGrpSpPr>
          <p:nvPr/>
        </p:nvGrpSpPr>
        <p:grpSpPr>
          <a:xfrm flipH="1" flipV="1">
            <a:off x="4644336" y="3305150"/>
            <a:ext cx="2369185" cy="1924050"/>
            <a:chOff x="7599" y="3994"/>
            <a:chExt cx="4524" cy="3674"/>
          </a:xfrm>
        </p:grpSpPr>
        <p:sp>
          <p:nvSpPr>
            <p:cNvPr id="17" name="Freeform 4"/>
            <p:cNvSpPr/>
            <p:nvPr/>
          </p:nvSpPr>
          <p:spPr bwMode="auto">
            <a:xfrm>
              <a:off x="7599" y="3994"/>
              <a:ext cx="2751" cy="2752"/>
            </a:xfrm>
            <a:custGeom>
              <a:rect l="l" t="t" r="r" b="b"/>
              <a:pathLst>
                <a:path w="2628619" h="2628031">
                  <a:moveTo>
                    <a:pt x="1316980" y="400615"/>
                  </a:moveTo>
                  <a:cubicBezTo>
                    <a:pt x="813885" y="400615"/>
                    <a:pt x="406046" y="809559"/>
                    <a:pt x="406046" y="1314016"/>
                  </a:cubicBezTo>
                  <a:cubicBezTo>
                    <a:pt x="406046" y="1818473"/>
                    <a:pt x="813885" y="2227417"/>
                    <a:pt x="1316980" y="2227417"/>
                  </a:cubicBezTo>
                  <a:cubicBezTo>
                    <a:pt x="1820075" y="2227417"/>
                    <a:pt x="2227914" y="1818473"/>
                    <a:pt x="2227914" y="1314016"/>
                  </a:cubicBezTo>
                  <a:cubicBezTo>
                    <a:pt x="2227914" y="809559"/>
                    <a:pt x="1820075" y="400615"/>
                    <a:pt x="1316980" y="400615"/>
                  </a:cubicBezTo>
                  <a:close/>
                  <a:moveTo>
                    <a:pt x="1151586" y="0"/>
                  </a:moveTo>
                  <a:lnTo>
                    <a:pt x="1254227" y="145306"/>
                  </a:lnTo>
                  <a:lnTo>
                    <a:pt x="1316813" y="142801"/>
                  </a:lnTo>
                  <a:lnTo>
                    <a:pt x="1379399" y="145306"/>
                  </a:lnTo>
                  <a:lnTo>
                    <a:pt x="1482041" y="0"/>
                  </a:lnTo>
                  <a:lnTo>
                    <a:pt x="1522096" y="5011"/>
                  </a:lnTo>
                  <a:lnTo>
                    <a:pt x="1564654" y="12526"/>
                  </a:lnTo>
                  <a:lnTo>
                    <a:pt x="1617227" y="182885"/>
                  </a:lnTo>
                  <a:lnTo>
                    <a:pt x="1679813" y="200422"/>
                  </a:lnTo>
                  <a:lnTo>
                    <a:pt x="1707351" y="210443"/>
                  </a:lnTo>
                  <a:lnTo>
                    <a:pt x="1737392" y="220464"/>
                  </a:lnTo>
                  <a:lnTo>
                    <a:pt x="1880089" y="115243"/>
                  </a:lnTo>
                  <a:lnTo>
                    <a:pt x="1917640" y="132780"/>
                  </a:lnTo>
                  <a:lnTo>
                    <a:pt x="1955192" y="152822"/>
                  </a:lnTo>
                  <a:lnTo>
                    <a:pt x="1952689" y="333201"/>
                  </a:lnTo>
                  <a:lnTo>
                    <a:pt x="2002758" y="368275"/>
                  </a:lnTo>
                  <a:lnTo>
                    <a:pt x="2027792" y="388317"/>
                  </a:lnTo>
                  <a:lnTo>
                    <a:pt x="2052827" y="405854"/>
                  </a:lnTo>
                  <a:lnTo>
                    <a:pt x="2223061" y="348233"/>
                  </a:lnTo>
                  <a:lnTo>
                    <a:pt x="2253102" y="378296"/>
                  </a:lnTo>
                  <a:lnTo>
                    <a:pt x="2283144" y="408360"/>
                  </a:lnTo>
                  <a:lnTo>
                    <a:pt x="2225564" y="578718"/>
                  </a:lnTo>
                  <a:lnTo>
                    <a:pt x="2263116" y="626318"/>
                  </a:lnTo>
                  <a:lnTo>
                    <a:pt x="2298164" y="678929"/>
                  </a:lnTo>
                  <a:lnTo>
                    <a:pt x="2475909" y="676424"/>
                  </a:lnTo>
                  <a:lnTo>
                    <a:pt x="2495937" y="711498"/>
                  </a:lnTo>
                  <a:lnTo>
                    <a:pt x="2515964" y="749077"/>
                  </a:lnTo>
                  <a:lnTo>
                    <a:pt x="2408316" y="891877"/>
                  </a:lnTo>
                  <a:lnTo>
                    <a:pt x="2428343" y="952004"/>
                  </a:lnTo>
                  <a:lnTo>
                    <a:pt x="2438357" y="984572"/>
                  </a:lnTo>
                  <a:lnTo>
                    <a:pt x="2445868" y="1014636"/>
                  </a:lnTo>
                  <a:lnTo>
                    <a:pt x="2616102" y="1067246"/>
                  </a:lnTo>
                  <a:lnTo>
                    <a:pt x="2628619" y="1149920"/>
                  </a:lnTo>
                  <a:lnTo>
                    <a:pt x="2483419" y="1252637"/>
                  </a:lnTo>
                  <a:lnTo>
                    <a:pt x="2485923" y="1312763"/>
                  </a:lnTo>
                  <a:lnTo>
                    <a:pt x="2483419" y="1375395"/>
                  </a:lnTo>
                  <a:lnTo>
                    <a:pt x="2628619" y="1478111"/>
                  </a:lnTo>
                  <a:lnTo>
                    <a:pt x="2623612" y="1520701"/>
                  </a:lnTo>
                  <a:lnTo>
                    <a:pt x="2616102" y="1560785"/>
                  </a:lnTo>
                  <a:lnTo>
                    <a:pt x="2445868" y="1615901"/>
                  </a:lnTo>
                  <a:lnTo>
                    <a:pt x="2428343" y="1676028"/>
                  </a:lnTo>
                  <a:lnTo>
                    <a:pt x="2418330" y="1706091"/>
                  </a:lnTo>
                  <a:lnTo>
                    <a:pt x="2408316" y="1736154"/>
                  </a:lnTo>
                  <a:lnTo>
                    <a:pt x="2515964" y="1878955"/>
                  </a:lnTo>
                  <a:lnTo>
                    <a:pt x="2495937" y="1916534"/>
                  </a:lnTo>
                  <a:lnTo>
                    <a:pt x="2475909" y="1951608"/>
                  </a:lnTo>
                  <a:lnTo>
                    <a:pt x="2298164" y="1949102"/>
                  </a:lnTo>
                  <a:lnTo>
                    <a:pt x="2263116" y="2001713"/>
                  </a:lnTo>
                  <a:lnTo>
                    <a:pt x="2245592" y="2026766"/>
                  </a:lnTo>
                  <a:lnTo>
                    <a:pt x="2225564" y="2049313"/>
                  </a:lnTo>
                  <a:lnTo>
                    <a:pt x="2283144" y="2219672"/>
                  </a:lnTo>
                  <a:lnTo>
                    <a:pt x="2253102" y="2252240"/>
                  </a:lnTo>
                  <a:lnTo>
                    <a:pt x="2223061" y="2282304"/>
                  </a:lnTo>
                  <a:lnTo>
                    <a:pt x="2052827" y="2224682"/>
                  </a:lnTo>
                  <a:lnTo>
                    <a:pt x="2002758" y="2262261"/>
                  </a:lnTo>
                  <a:lnTo>
                    <a:pt x="1952689" y="2297335"/>
                  </a:lnTo>
                  <a:lnTo>
                    <a:pt x="1955192" y="2475210"/>
                  </a:lnTo>
                  <a:lnTo>
                    <a:pt x="1917640" y="2495252"/>
                  </a:lnTo>
                  <a:lnTo>
                    <a:pt x="1880089" y="2512789"/>
                  </a:lnTo>
                  <a:lnTo>
                    <a:pt x="1737392" y="2407567"/>
                  </a:lnTo>
                  <a:lnTo>
                    <a:pt x="1679813" y="2427609"/>
                  </a:lnTo>
                  <a:lnTo>
                    <a:pt x="1647268" y="2435125"/>
                  </a:lnTo>
                  <a:lnTo>
                    <a:pt x="1617227" y="2445146"/>
                  </a:lnTo>
                  <a:lnTo>
                    <a:pt x="1564654" y="2615505"/>
                  </a:lnTo>
                  <a:lnTo>
                    <a:pt x="1482041" y="2628031"/>
                  </a:lnTo>
                  <a:lnTo>
                    <a:pt x="1379399" y="2482725"/>
                  </a:lnTo>
                  <a:lnTo>
                    <a:pt x="1316813" y="2482725"/>
                  </a:lnTo>
                  <a:lnTo>
                    <a:pt x="1254227" y="2482725"/>
                  </a:lnTo>
                  <a:lnTo>
                    <a:pt x="1151586" y="2628031"/>
                  </a:lnTo>
                  <a:lnTo>
                    <a:pt x="1109027" y="2623021"/>
                  </a:lnTo>
                  <a:lnTo>
                    <a:pt x="1066469" y="2615505"/>
                  </a:lnTo>
                  <a:lnTo>
                    <a:pt x="1013896" y="2445146"/>
                  </a:lnTo>
                  <a:lnTo>
                    <a:pt x="953813" y="2427609"/>
                  </a:lnTo>
                  <a:lnTo>
                    <a:pt x="923772" y="2417588"/>
                  </a:lnTo>
                  <a:lnTo>
                    <a:pt x="896234" y="2407567"/>
                  </a:lnTo>
                  <a:lnTo>
                    <a:pt x="753538" y="2512789"/>
                  </a:lnTo>
                  <a:lnTo>
                    <a:pt x="715986" y="2495252"/>
                  </a:lnTo>
                  <a:lnTo>
                    <a:pt x="678434" y="2475210"/>
                  </a:lnTo>
                  <a:lnTo>
                    <a:pt x="680938" y="2297335"/>
                  </a:lnTo>
                  <a:lnTo>
                    <a:pt x="630869" y="2262261"/>
                  </a:lnTo>
                  <a:lnTo>
                    <a:pt x="605834" y="2242219"/>
                  </a:lnTo>
                  <a:lnTo>
                    <a:pt x="580800" y="2224682"/>
                  </a:lnTo>
                  <a:lnTo>
                    <a:pt x="410566" y="2282304"/>
                  </a:lnTo>
                  <a:lnTo>
                    <a:pt x="380524" y="2252240"/>
                  </a:lnTo>
                  <a:lnTo>
                    <a:pt x="350483" y="2219672"/>
                  </a:lnTo>
                  <a:lnTo>
                    <a:pt x="408062" y="2049313"/>
                  </a:lnTo>
                  <a:lnTo>
                    <a:pt x="370510" y="2001713"/>
                  </a:lnTo>
                  <a:lnTo>
                    <a:pt x="335462" y="1949102"/>
                  </a:lnTo>
                  <a:lnTo>
                    <a:pt x="157717" y="1951608"/>
                  </a:lnTo>
                  <a:lnTo>
                    <a:pt x="137690" y="1916534"/>
                  </a:lnTo>
                  <a:lnTo>
                    <a:pt x="117662" y="1878955"/>
                  </a:lnTo>
                  <a:lnTo>
                    <a:pt x="225310" y="1736154"/>
                  </a:lnTo>
                  <a:lnTo>
                    <a:pt x="205283" y="1676028"/>
                  </a:lnTo>
                  <a:lnTo>
                    <a:pt x="195269" y="1645964"/>
                  </a:lnTo>
                  <a:lnTo>
                    <a:pt x="187759" y="1615901"/>
                  </a:lnTo>
                  <a:lnTo>
                    <a:pt x="15021" y="1560785"/>
                  </a:lnTo>
                  <a:lnTo>
                    <a:pt x="0" y="1478111"/>
                  </a:lnTo>
                  <a:lnTo>
                    <a:pt x="150207" y="1375395"/>
                  </a:lnTo>
                  <a:lnTo>
                    <a:pt x="147703" y="1312763"/>
                  </a:lnTo>
                  <a:lnTo>
                    <a:pt x="150207" y="1252637"/>
                  </a:lnTo>
                  <a:lnTo>
                    <a:pt x="0" y="1149920"/>
                  </a:lnTo>
                  <a:lnTo>
                    <a:pt x="7510" y="1107331"/>
                  </a:lnTo>
                  <a:lnTo>
                    <a:pt x="15021" y="1067246"/>
                  </a:lnTo>
                  <a:lnTo>
                    <a:pt x="187759" y="1014636"/>
                  </a:lnTo>
                  <a:lnTo>
                    <a:pt x="205283" y="952004"/>
                  </a:lnTo>
                  <a:lnTo>
                    <a:pt x="215297" y="921941"/>
                  </a:lnTo>
                  <a:lnTo>
                    <a:pt x="225310" y="891877"/>
                  </a:lnTo>
                  <a:lnTo>
                    <a:pt x="117662" y="749077"/>
                  </a:lnTo>
                  <a:lnTo>
                    <a:pt x="137690" y="711498"/>
                  </a:lnTo>
                  <a:lnTo>
                    <a:pt x="157717" y="676424"/>
                  </a:lnTo>
                  <a:lnTo>
                    <a:pt x="335462" y="678929"/>
                  </a:lnTo>
                  <a:lnTo>
                    <a:pt x="370510" y="626318"/>
                  </a:lnTo>
                  <a:lnTo>
                    <a:pt x="388034" y="601266"/>
                  </a:lnTo>
                  <a:lnTo>
                    <a:pt x="408062" y="578718"/>
                  </a:lnTo>
                  <a:lnTo>
                    <a:pt x="350483" y="408360"/>
                  </a:lnTo>
                  <a:lnTo>
                    <a:pt x="380524" y="378296"/>
                  </a:lnTo>
                  <a:lnTo>
                    <a:pt x="410566" y="348233"/>
                  </a:lnTo>
                  <a:lnTo>
                    <a:pt x="580800" y="405854"/>
                  </a:lnTo>
                  <a:lnTo>
                    <a:pt x="630869" y="368275"/>
                  </a:lnTo>
                  <a:lnTo>
                    <a:pt x="680938" y="333201"/>
                  </a:lnTo>
                  <a:lnTo>
                    <a:pt x="678434" y="152822"/>
                  </a:lnTo>
                  <a:lnTo>
                    <a:pt x="715986" y="132780"/>
                  </a:lnTo>
                  <a:lnTo>
                    <a:pt x="753538" y="115243"/>
                  </a:lnTo>
                  <a:lnTo>
                    <a:pt x="896234" y="220464"/>
                  </a:lnTo>
                  <a:lnTo>
                    <a:pt x="953813" y="200422"/>
                  </a:lnTo>
                  <a:lnTo>
                    <a:pt x="983855" y="190401"/>
                  </a:lnTo>
                  <a:lnTo>
                    <a:pt x="1013896" y="182885"/>
                  </a:lnTo>
                  <a:lnTo>
                    <a:pt x="1066469" y="12526"/>
                  </a:lnTo>
                  <a:close/>
                </a:path>
              </a:pathLst>
            </a:custGeom>
            <a:solidFill>
              <a:srgbClr val="FF8500"/>
            </a:solidFill>
            <a:ln w="3175" cap="flat" cmpd="sng" algn="ctr">
              <a:noFill/>
              <a:prstDash val="solid"/>
            </a:ln>
            <a:effectLst/>
          </p:spPr>
          <p:txBody>
            <a:bodyPr lIns="0" tIns="34272" rIns="0" bIns="34272" anchor="ct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defTabSz="685165" fontAlgn="base">
                <a:lnSpc>
                  <a:spcPct val="120000"/>
                </a:lnSpc>
                <a:spcBef>
                  <a:spcPts val="450"/>
                </a:spcBef>
                <a:spcAft>
                  <a:spcPts val="450"/>
                </a:spcAft>
                <a:defRPr/>
              </a:pPr>
              <a:endParaRPr lang="en-US" sz="2000" kern="0">
                <a:solidFill>
                  <a:sysClr val="window" lastClr="CAEACE"/>
                </a:solidFill>
                <a:latin typeface="微软雅黑" pitchFamily="34" charset="-122"/>
                <a:ea typeface="微软雅黑" pitchFamily="34" charset="-122"/>
              </a:endParaRPr>
            </a:p>
          </p:txBody>
        </p:sp>
        <p:sp>
          <p:nvSpPr>
            <p:cNvPr id="18" name="Freeform 6"/>
            <p:cNvSpPr/>
            <p:nvPr/>
          </p:nvSpPr>
          <p:spPr bwMode="auto">
            <a:xfrm>
              <a:off x="9949" y="5494"/>
              <a:ext cx="2174" cy="2175"/>
            </a:xfrm>
            <a:custGeom>
              <a:rect l="l" t="t" r="r" b="b"/>
              <a:pathLst>
                <a:path w="1487948" h="1487615">
                  <a:moveTo>
                    <a:pt x="743975" y="297790"/>
                  </a:moveTo>
                  <a:cubicBezTo>
                    <a:pt x="496116" y="297790"/>
                    <a:pt x="295186" y="497479"/>
                    <a:pt x="295186" y="743808"/>
                  </a:cubicBezTo>
                  <a:cubicBezTo>
                    <a:pt x="295186" y="990137"/>
                    <a:pt x="496116" y="1189826"/>
                    <a:pt x="743975" y="1189826"/>
                  </a:cubicBezTo>
                  <a:cubicBezTo>
                    <a:pt x="991834" y="1189826"/>
                    <a:pt x="1192764" y="990137"/>
                    <a:pt x="1192764" y="743808"/>
                  </a:cubicBezTo>
                  <a:cubicBezTo>
                    <a:pt x="1192764" y="497479"/>
                    <a:pt x="991834" y="297790"/>
                    <a:pt x="743975" y="297790"/>
                  </a:cubicBezTo>
                  <a:close/>
                  <a:moveTo>
                    <a:pt x="693753" y="0"/>
                  </a:moveTo>
                  <a:lnTo>
                    <a:pt x="770837" y="149228"/>
                  </a:lnTo>
                  <a:lnTo>
                    <a:pt x="801203" y="151560"/>
                  </a:lnTo>
                  <a:lnTo>
                    <a:pt x="829233" y="153891"/>
                  </a:lnTo>
                  <a:lnTo>
                    <a:pt x="857264" y="158555"/>
                  </a:lnTo>
                  <a:lnTo>
                    <a:pt x="885294" y="163218"/>
                  </a:lnTo>
                  <a:lnTo>
                    <a:pt x="997416" y="41970"/>
                  </a:lnTo>
                  <a:lnTo>
                    <a:pt x="1018439" y="48965"/>
                  </a:lnTo>
                  <a:lnTo>
                    <a:pt x="1037126" y="58292"/>
                  </a:lnTo>
                  <a:lnTo>
                    <a:pt x="1076835" y="74614"/>
                  </a:lnTo>
                  <a:lnTo>
                    <a:pt x="1069828" y="240164"/>
                  </a:lnTo>
                  <a:lnTo>
                    <a:pt x="1093186" y="256485"/>
                  </a:lnTo>
                  <a:lnTo>
                    <a:pt x="1116545" y="272807"/>
                  </a:lnTo>
                  <a:lnTo>
                    <a:pt x="1139904" y="291461"/>
                  </a:lnTo>
                  <a:lnTo>
                    <a:pt x="1160927" y="312446"/>
                  </a:lnTo>
                  <a:lnTo>
                    <a:pt x="1312758" y="261149"/>
                  </a:lnTo>
                  <a:lnTo>
                    <a:pt x="1340789" y="298456"/>
                  </a:lnTo>
                  <a:lnTo>
                    <a:pt x="1352468" y="317109"/>
                  </a:lnTo>
                  <a:lnTo>
                    <a:pt x="1368819" y="335763"/>
                  </a:lnTo>
                  <a:lnTo>
                    <a:pt x="1280056" y="468669"/>
                  </a:lnTo>
                  <a:lnTo>
                    <a:pt x="1287064" y="480327"/>
                  </a:lnTo>
                  <a:lnTo>
                    <a:pt x="1294071" y="496649"/>
                  </a:lnTo>
                  <a:lnTo>
                    <a:pt x="1305750" y="522298"/>
                  </a:lnTo>
                  <a:lnTo>
                    <a:pt x="1315094" y="547946"/>
                  </a:lnTo>
                  <a:lnTo>
                    <a:pt x="1324437" y="575926"/>
                  </a:lnTo>
                  <a:lnTo>
                    <a:pt x="1476269" y="608570"/>
                  </a:lnTo>
                  <a:lnTo>
                    <a:pt x="1483276" y="652872"/>
                  </a:lnTo>
                  <a:lnTo>
                    <a:pt x="1487948" y="701837"/>
                  </a:lnTo>
                  <a:lnTo>
                    <a:pt x="1350132" y="774120"/>
                  </a:lnTo>
                  <a:lnTo>
                    <a:pt x="1347796" y="802100"/>
                  </a:lnTo>
                  <a:lnTo>
                    <a:pt x="1345460" y="830080"/>
                  </a:lnTo>
                  <a:lnTo>
                    <a:pt x="1340789" y="855729"/>
                  </a:lnTo>
                  <a:lnTo>
                    <a:pt x="1333781" y="886040"/>
                  </a:lnTo>
                  <a:lnTo>
                    <a:pt x="1448238" y="988635"/>
                  </a:lnTo>
                  <a:lnTo>
                    <a:pt x="1431887" y="1032937"/>
                  </a:lnTo>
                  <a:lnTo>
                    <a:pt x="1410865" y="1077239"/>
                  </a:lnTo>
                  <a:lnTo>
                    <a:pt x="1259033" y="1067912"/>
                  </a:lnTo>
                  <a:lnTo>
                    <a:pt x="1242682" y="1093560"/>
                  </a:lnTo>
                  <a:lnTo>
                    <a:pt x="1226331" y="1116877"/>
                  </a:lnTo>
                  <a:lnTo>
                    <a:pt x="1209980" y="1137862"/>
                  </a:lnTo>
                  <a:lnTo>
                    <a:pt x="1191293" y="1158848"/>
                  </a:lnTo>
                  <a:lnTo>
                    <a:pt x="1235674" y="1303412"/>
                  </a:lnTo>
                  <a:lnTo>
                    <a:pt x="1198301" y="1336056"/>
                  </a:lnTo>
                  <a:lnTo>
                    <a:pt x="1179614" y="1350046"/>
                  </a:lnTo>
                  <a:lnTo>
                    <a:pt x="1158591" y="1364036"/>
                  </a:lnTo>
                  <a:lnTo>
                    <a:pt x="1030118" y="1282427"/>
                  </a:lnTo>
                  <a:lnTo>
                    <a:pt x="1006759" y="1294085"/>
                  </a:lnTo>
                  <a:lnTo>
                    <a:pt x="981065" y="1305744"/>
                  </a:lnTo>
                  <a:lnTo>
                    <a:pt x="955370" y="1315071"/>
                  </a:lnTo>
                  <a:lnTo>
                    <a:pt x="927340" y="1324397"/>
                  </a:lnTo>
                  <a:lnTo>
                    <a:pt x="892302" y="1475957"/>
                  </a:lnTo>
                  <a:lnTo>
                    <a:pt x="845584" y="1482952"/>
                  </a:lnTo>
                  <a:lnTo>
                    <a:pt x="798867" y="1487615"/>
                  </a:lnTo>
                  <a:lnTo>
                    <a:pt x="728791" y="1350046"/>
                  </a:lnTo>
                  <a:lnTo>
                    <a:pt x="700761" y="1350046"/>
                  </a:lnTo>
                  <a:lnTo>
                    <a:pt x="672730" y="1345382"/>
                  </a:lnTo>
                  <a:lnTo>
                    <a:pt x="642364" y="1343051"/>
                  </a:lnTo>
                  <a:lnTo>
                    <a:pt x="616669" y="1336056"/>
                  </a:lnTo>
                  <a:lnTo>
                    <a:pt x="511555" y="1450308"/>
                  </a:lnTo>
                  <a:lnTo>
                    <a:pt x="488197" y="1443313"/>
                  </a:lnTo>
                  <a:lnTo>
                    <a:pt x="467174" y="1436318"/>
                  </a:lnTo>
                  <a:lnTo>
                    <a:pt x="422792" y="1417665"/>
                  </a:lnTo>
                  <a:lnTo>
                    <a:pt x="429800" y="1259110"/>
                  </a:lnTo>
                  <a:lnTo>
                    <a:pt x="406441" y="1242788"/>
                  </a:lnTo>
                  <a:lnTo>
                    <a:pt x="383083" y="1226467"/>
                  </a:lnTo>
                  <a:lnTo>
                    <a:pt x="362060" y="1210145"/>
                  </a:lnTo>
                  <a:lnTo>
                    <a:pt x="341037" y="1191491"/>
                  </a:lnTo>
                  <a:lnTo>
                    <a:pt x="184534" y="1238125"/>
                  </a:lnTo>
                  <a:lnTo>
                    <a:pt x="156503" y="1205481"/>
                  </a:lnTo>
                  <a:lnTo>
                    <a:pt x="130809" y="1170506"/>
                  </a:lnTo>
                  <a:lnTo>
                    <a:pt x="219572" y="1032937"/>
                  </a:lnTo>
                  <a:lnTo>
                    <a:pt x="207893" y="1007288"/>
                  </a:lnTo>
                  <a:lnTo>
                    <a:pt x="193877" y="981640"/>
                  </a:lnTo>
                  <a:lnTo>
                    <a:pt x="182198" y="955991"/>
                  </a:lnTo>
                  <a:lnTo>
                    <a:pt x="172854" y="928011"/>
                  </a:lnTo>
                  <a:lnTo>
                    <a:pt x="14015" y="893036"/>
                  </a:lnTo>
                  <a:lnTo>
                    <a:pt x="7008" y="848734"/>
                  </a:lnTo>
                  <a:lnTo>
                    <a:pt x="0" y="806763"/>
                  </a:lnTo>
                  <a:lnTo>
                    <a:pt x="147160" y="732149"/>
                  </a:lnTo>
                  <a:lnTo>
                    <a:pt x="149496" y="701837"/>
                  </a:lnTo>
                  <a:lnTo>
                    <a:pt x="151832" y="671525"/>
                  </a:lnTo>
                  <a:lnTo>
                    <a:pt x="156503" y="643545"/>
                  </a:lnTo>
                  <a:lnTo>
                    <a:pt x="161175" y="615565"/>
                  </a:lnTo>
                  <a:lnTo>
                    <a:pt x="39710" y="501312"/>
                  </a:lnTo>
                  <a:lnTo>
                    <a:pt x="53725" y="461674"/>
                  </a:lnTo>
                  <a:lnTo>
                    <a:pt x="70076" y="424367"/>
                  </a:lnTo>
                  <a:lnTo>
                    <a:pt x="238259" y="431362"/>
                  </a:lnTo>
                  <a:lnTo>
                    <a:pt x="254610" y="408045"/>
                  </a:lnTo>
                  <a:lnTo>
                    <a:pt x="273297" y="384728"/>
                  </a:lnTo>
                  <a:lnTo>
                    <a:pt x="289648" y="361411"/>
                  </a:lnTo>
                  <a:lnTo>
                    <a:pt x="310671" y="340426"/>
                  </a:lnTo>
                  <a:lnTo>
                    <a:pt x="259282" y="177208"/>
                  </a:lnTo>
                  <a:lnTo>
                    <a:pt x="289648" y="151560"/>
                  </a:lnTo>
                  <a:lnTo>
                    <a:pt x="322350" y="128243"/>
                  </a:lnTo>
                  <a:lnTo>
                    <a:pt x="467174" y="219179"/>
                  </a:lnTo>
                  <a:lnTo>
                    <a:pt x="492868" y="205188"/>
                  </a:lnTo>
                  <a:lnTo>
                    <a:pt x="518563" y="193530"/>
                  </a:lnTo>
                  <a:lnTo>
                    <a:pt x="546593" y="184203"/>
                  </a:lnTo>
                  <a:lnTo>
                    <a:pt x="574624" y="174876"/>
                  </a:lnTo>
                  <a:lnTo>
                    <a:pt x="609662" y="9327"/>
                  </a:lnTo>
                  <a:lnTo>
                    <a:pt x="630685" y="6995"/>
                  </a:lnTo>
                  <a:lnTo>
                    <a:pt x="651707" y="2332"/>
                  </a:lnTo>
                  <a:close/>
                </a:path>
              </a:pathLst>
            </a:custGeom>
            <a:solidFill>
              <a:srgbClr val="3B79CE"/>
            </a:solidFill>
            <a:ln w="3175" cap="flat" cmpd="sng" algn="ctr">
              <a:noFill/>
              <a:prstDash val="solid"/>
            </a:ln>
            <a:effectLst/>
          </p:spPr>
          <p:txBody>
            <a:bodyPr lIns="0" tIns="34272" rIns="0" bIns="34272" anchor="ct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defTabSz="685165" fontAlgn="base">
                <a:lnSpc>
                  <a:spcPct val="120000"/>
                </a:lnSpc>
                <a:spcBef>
                  <a:spcPts val="450"/>
                </a:spcBef>
                <a:spcAft>
                  <a:spcPts val="450"/>
                </a:spcAft>
                <a:defRPr/>
              </a:pPr>
              <a:endParaRPr lang="en-US" sz="2000" kern="0">
                <a:solidFill>
                  <a:srgbClr val="414455"/>
                </a:solidFill>
                <a:latin typeface="微软雅黑" pitchFamily="34" charset="-122"/>
                <a:ea typeface="微软雅黑" pitchFamily="34" charset="-122"/>
              </a:endParaRPr>
            </a:p>
          </p:txBody>
        </p:sp>
      </p:grpSp>
      <p:sp>
        <p:nvSpPr>
          <p:cNvPr id="19" name="文本框 11"/>
          <p:cNvSpPr txBox="1"/>
          <p:nvPr/>
        </p:nvSpPr>
        <p:spPr>
          <a:xfrm>
            <a:off x="6999551" y="3352287"/>
            <a:ext cx="3924160" cy="2092881"/>
          </a:xfrm>
          <a:prstGeom prst="rect">
            <a:avLst/>
          </a:prstGeom>
          <a:noFill/>
        </p:spPr>
        <p:txBody>
          <a:bodyPr wrap="square" rtlCol="0">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30000"/>
              </a:lnSpc>
            </a:pPr>
            <a:r>
              <a:rPr lang="zh-CN" altLang="en-US" sz="2000" b="1" smtClean="0">
                <a:solidFill>
                  <a:srgbClr val="FF8500"/>
                </a:solidFill>
                <a:latin typeface="微软雅黑" pitchFamily="34" charset="-122"/>
                <a:ea typeface="微软雅黑" pitchFamily="34" charset="-122"/>
              </a:rPr>
              <a:t>（</a:t>
            </a:r>
            <a:r>
              <a:rPr lang="en-US" altLang="zh-CN" sz="2000" b="1" smtClean="0">
                <a:solidFill>
                  <a:srgbClr val="FF8500"/>
                </a:solidFill>
                <a:latin typeface="微软雅黑" pitchFamily="34" charset="-122"/>
                <a:ea typeface="微软雅黑" pitchFamily="34" charset="-122"/>
              </a:rPr>
              <a:t>2</a:t>
            </a:r>
            <a:r>
              <a:rPr lang="zh-CN" altLang="en-US" sz="2000" b="1" smtClean="0">
                <a:solidFill>
                  <a:srgbClr val="FF8500"/>
                </a:solidFill>
                <a:latin typeface="微软雅黑" pitchFamily="34" charset="-122"/>
                <a:ea typeface="微软雅黑" pitchFamily="34" charset="-122"/>
              </a:rPr>
              <a:t>）率先定价法</a:t>
            </a:r>
          </a:p>
          <a:p>
            <a:pPr>
              <a:lnSpc>
                <a:spcPct val="130000"/>
              </a:lnSpc>
            </a:pPr>
            <a:r>
              <a:rPr lang="zh-CN" altLang="en-US" sz="2000" smtClean="0">
                <a:solidFill>
                  <a:schemeClr val="tx1">
                    <a:lumMod val="65000"/>
                    <a:lumOff val="35000"/>
                  </a:schemeClr>
                </a:solidFill>
                <a:latin typeface="微软雅黑" pitchFamily="34" charset="-122"/>
                <a:ea typeface="微软雅黑" pitchFamily="34" charset="-122"/>
              </a:rPr>
              <a:t>       是酒店根据市场竞争环境，率先制定出符合市场行情的房价，从而率先吸引客人、争取主动的定价方法。</a:t>
            </a:r>
          </a:p>
        </p:txBody>
      </p:sp>
      <p:sp>
        <p:nvSpPr>
          <p:cNvPr id="21" name="文本框 59"/>
          <p:cNvSpPr txBox="1"/>
          <p:nvPr/>
        </p:nvSpPr>
        <p:spPr>
          <a:xfrm>
            <a:off x="995626" y="2501875"/>
            <a:ext cx="3846195" cy="3293209"/>
          </a:xfrm>
          <a:prstGeom prst="rect">
            <a:avLst/>
          </a:prstGeom>
          <a:noFill/>
        </p:spPr>
        <p:txBody>
          <a:bodyPr wrap="square" rtlCol="0">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30000"/>
              </a:lnSpc>
            </a:pPr>
            <a:r>
              <a:rPr lang="zh-CN" altLang="en-US" sz="2000" b="1" smtClean="0">
                <a:solidFill>
                  <a:srgbClr val="3B79CE"/>
                </a:solidFill>
                <a:latin typeface="微软雅黑" pitchFamily="34" charset="-122"/>
                <a:ea typeface="微软雅黑" pitchFamily="34" charset="-122"/>
              </a:rPr>
              <a:t>（</a:t>
            </a:r>
            <a:r>
              <a:rPr lang="en-US" altLang="zh-CN" sz="2000" b="1" smtClean="0">
                <a:solidFill>
                  <a:srgbClr val="3B79CE"/>
                </a:solidFill>
                <a:latin typeface="微软雅黑" pitchFamily="34" charset="-122"/>
                <a:ea typeface="微软雅黑" pitchFamily="34" charset="-122"/>
              </a:rPr>
              <a:t>1</a:t>
            </a:r>
            <a:r>
              <a:rPr lang="zh-CN" altLang="en-US" sz="2000" b="1" smtClean="0">
                <a:solidFill>
                  <a:srgbClr val="3B79CE"/>
                </a:solidFill>
                <a:latin typeface="微软雅黑" pitchFamily="34" charset="-122"/>
                <a:ea typeface="微软雅黑" pitchFamily="34" charset="-122"/>
              </a:rPr>
              <a:t>）随行就市法</a:t>
            </a:r>
            <a:endParaRPr lang="zh-CN" altLang="en-US" sz="2000" b="1">
              <a:solidFill>
                <a:srgbClr val="3B79CE"/>
              </a:solidFill>
              <a:latin typeface="微软雅黑" pitchFamily="34" charset="-122"/>
              <a:ea typeface="微软雅黑" pitchFamily="34" charset="-122"/>
            </a:endParaRPr>
          </a:p>
          <a:p>
            <a:pPr fontAlgn="auto">
              <a:lnSpc>
                <a:spcPct val="130000"/>
              </a:lnSpc>
            </a:pPr>
            <a:r>
              <a:rPr lang="zh-CN" altLang="en-US" sz="2000" smtClean="0">
                <a:solidFill>
                  <a:schemeClr val="tx1">
                    <a:lumMod val="65000"/>
                    <a:lumOff val="35000"/>
                  </a:schemeClr>
                </a:solidFill>
                <a:latin typeface="微软雅黑" pitchFamily="34" charset="-122"/>
                <a:ea typeface="微软雅黑" pitchFamily="34" charset="-122"/>
              </a:rPr>
              <a:t>       以竞争对手的客房价格作为定价依据，确定酒店客房价格的方法。常见的做法有两种：</a:t>
            </a:r>
            <a:r>
              <a:rPr lang="zh-CN" altLang="en-US" sz="2000" b="1" smtClean="0">
                <a:solidFill>
                  <a:srgbClr val="0070C0"/>
                </a:solidFill>
                <a:latin typeface="微软雅黑" pitchFamily="34" charset="-122"/>
                <a:ea typeface="微软雅黑" pitchFamily="34" charset="-122"/>
              </a:rPr>
              <a:t>一是</a:t>
            </a:r>
            <a:r>
              <a:rPr lang="zh-CN" altLang="en-US" sz="2000" smtClean="0">
                <a:solidFill>
                  <a:schemeClr val="tx1">
                    <a:lumMod val="65000"/>
                    <a:lumOff val="35000"/>
                  </a:schemeClr>
                </a:solidFill>
                <a:latin typeface="微软雅黑" pitchFamily="34" charset="-122"/>
                <a:ea typeface="微软雅黑" pitchFamily="34" charset="-122"/>
              </a:rPr>
              <a:t>以同地区、同档次酒店的平均价格作为定价的依据；</a:t>
            </a:r>
            <a:r>
              <a:rPr lang="zh-CN" altLang="en-US" sz="2000" b="1" smtClean="0">
                <a:solidFill>
                  <a:srgbClr val="0070C0"/>
                </a:solidFill>
                <a:latin typeface="微软雅黑" pitchFamily="34" charset="-122"/>
                <a:ea typeface="微软雅黑" pitchFamily="34" charset="-122"/>
              </a:rPr>
              <a:t>二是</a:t>
            </a:r>
            <a:r>
              <a:rPr lang="zh-CN" altLang="en-US" sz="2000" smtClean="0">
                <a:solidFill>
                  <a:schemeClr val="tx1">
                    <a:lumMod val="65000"/>
                    <a:lumOff val="35000"/>
                  </a:schemeClr>
                </a:solidFill>
                <a:latin typeface="微软雅黑" pitchFamily="34" charset="-122"/>
                <a:ea typeface="微软雅黑" pitchFamily="34" charset="-122"/>
              </a:rPr>
              <a:t>参考“领导型”酒店的定价，跟随它们进行定价，以降低风险。</a:t>
            </a:r>
          </a:p>
        </p:txBody>
      </p:sp>
    </p:spTree>
  </p:cSld>
  <p:clrMapOvr>
    <a:masterClrMapping/>
  </p:clrMapOvr>
  <p:transition spd="med">
    <p:fade/>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 name="文本框 250"/>
          <p:cNvSpPr txBox="1">
            <a:spLocks noChangeArrowheads="1"/>
          </p:cNvSpPr>
          <p:nvPr/>
        </p:nvSpPr>
        <p:spPr bwMode="auto">
          <a:xfrm>
            <a:off x="1404938" y="166688"/>
            <a:ext cx="2912977" cy="523220"/>
          </a:xfrm>
          <a:prstGeom prst="rect">
            <a:avLst/>
          </a:prstGeom>
          <a:noFill/>
          <a:ln w="9525">
            <a:noFill/>
            <a:miter lim="800000"/>
          </a:ln>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2800" b="1" smtClean="0">
                <a:solidFill>
                  <a:schemeClr val="bg1"/>
                </a:solidFill>
                <a:latin typeface="微软雅黑" pitchFamily="34" charset="-122"/>
                <a:ea typeface="微软雅黑" pitchFamily="34" charset="-122"/>
              </a:rPr>
              <a:t>任务一</a:t>
            </a:r>
            <a:r>
              <a:rPr lang="zh-CN" altLang="zh-CN" sz="2800" b="1" smtClean="0">
                <a:solidFill>
                  <a:schemeClr val="bg1"/>
                </a:solidFill>
                <a:latin typeface="微软雅黑" pitchFamily="34" charset="-122"/>
                <a:ea typeface="微软雅黑" pitchFamily="34" charset="-122"/>
              </a:rPr>
              <a:t>  </a:t>
            </a:r>
            <a:r>
              <a:rPr lang="zh-CN" altLang="en-US" sz="2800" b="1" smtClean="0">
                <a:solidFill>
                  <a:schemeClr val="bg1"/>
                </a:solidFill>
                <a:latin typeface="微软雅黑" pitchFamily="34" charset="-122"/>
                <a:ea typeface="微软雅黑" pitchFamily="34" charset="-122"/>
              </a:rPr>
              <a:t>房价管理</a:t>
            </a:r>
          </a:p>
        </p:txBody>
      </p:sp>
      <p:sp>
        <p:nvSpPr>
          <p:cNvPr id="6" name="文本框 250"/>
          <p:cNvSpPr txBox="1">
            <a:spLocks noChangeArrowheads="1"/>
          </p:cNvSpPr>
          <p:nvPr/>
        </p:nvSpPr>
        <p:spPr bwMode="auto">
          <a:xfrm>
            <a:off x="1404938" y="976313"/>
            <a:ext cx="5851282" cy="492443"/>
          </a:xfrm>
          <a:prstGeom prst="rect">
            <a:avLst/>
          </a:prstGeom>
          <a:noFill/>
          <a:ln w="9525">
            <a:noFill/>
            <a:miter lim="800000"/>
          </a:ln>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2600" b="1" smtClean="0">
                <a:solidFill>
                  <a:srgbClr val="7FBA00"/>
                </a:solidFill>
                <a:latin typeface="微软雅黑" pitchFamily="34" charset="-122"/>
                <a:ea typeface="微软雅黑" pitchFamily="34" charset="-122"/>
              </a:rPr>
              <a:t>一、客房定价</a:t>
            </a:r>
            <a:r>
              <a:rPr lang="zh-CN" altLang="en-US" sz="2400" b="1" smtClean="0">
                <a:solidFill>
                  <a:srgbClr val="7FBA00"/>
                </a:solidFill>
                <a:latin typeface="微软雅黑" pitchFamily="34" charset="-122"/>
                <a:ea typeface="微软雅黑" pitchFamily="34" charset="-122"/>
              </a:rPr>
              <a:t>→ </a:t>
            </a:r>
            <a:r>
              <a:rPr lang="en-US" altLang="zh-CN" sz="2400" b="1" smtClean="0">
                <a:solidFill>
                  <a:srgbClr val="7FBA00"/>
                </a:solidFill>
                <a:latin typeface="微软雅黑" pitchFamily="34" charset="-122"/>
                <a:ea typeface="微软雅黑" pitchFamily="34" charset="-122"/>
              </a:rPr>
              <a:t>3</a:t>
            </a:r>
            <a:r>
              <a:rPr lang="zh-CN" altLang="en-US" sz="2400" b="1" smtClean="0">
                <a:solidFill>
                  <a:srgbClr val="7FBA00"/>
                </a:solidFill>
                <a:latin typeface="微软雅黑" pitchFamily="34" charset="-122"/>
                <a:ea typeface="微软雅黑" pitchFamily="34" charset="-122"/>
              </a:rPr>
              <a:t>．制定房价的常用方法</a:t>
            </a:r>
            <a:endParaRPr lang="zh-CN" altLang="zh-CN" sz="2400" b="1" smtClean="0">
              <a:solidFill>
                <a:srgbClr val="7FBA00"/>
              </a:solidFill>
              <a:latin typeface="微软雅黑" pitchFamily="34" charset="-122"/>
              <a:ea typeface="微软雅黑" pitchFamily="34" charset="-122"/>
            </a:endParaRPr>
          </a:p>
        </p:txBody>
      </p:sp>
      <p:sp>
        <p:nvSpPr>
          <p:cNvPr id="237570" name="Rectangle 2"/>
          <p:cNvSpPr>
            <a:spLocks noChangeArrowheads="1"/>
          </p:cNvSpPr>
          <p:nvPr/>
        </p:nvSpPr>
        <p:spPr bwMode="auto">
          <a:xfrm>
            <a:off x="0" y="0"/>
            <a:ext cx="12195175" cy="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43714" name="Rectangle 2"/>
          <p:cNvSpPr>
            <a:spLocks noChangeArrowheads="1"/>
          </p:cNvSpPr>
          <p:nvPr/>
        </p:nvSpPr>
        <p:spPr bwMode="auto">
          <a:xfrm>
            <a:off x="0" y="0"/>
            <a:ext cx="12195175" cy="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45764" name="Rectangle 4"/>
          <p:cNvSpPr>
            <a:spLocks noChangeArrowheads="1"/>
          </p:cNvSpPr>
          <p:nvPr/>
        </p:nvSpPr>
        <p:spPr bwMode="auto">
          <a:xfrm>
            <a:off x="0" y="0"/>
            <a:ext cx="12195175" cy="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45766" name="Rectangle 6"/>
          <p:cNvSpPr>
            <a:spLocks noChangeArrowheads="1"/>
          </p:cNvSpPr>
          <p:nvPr/>
        </p:nvSpPr>
        <p:spPr bwMode="auto">
          <a:xfrm>
            <a:off x="0" y="0"/>
            <a:ext cx="12195175" cy="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12" name="矩形 11"/>
          <p:cNvSpPr/>
          <p:nvPr/>
        </p:nvSpPr>
        <p:spPr>
          <a:xfrm>
            <a:off x="1345191" y="1700856"/>
            <a:ext cx="4067139" cy="525657"/>
          </a:xfrm>
          <a:prstGeom prst="rect">
            <a:avLst/>
          </a:prstGeom>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lnSpc>
                <a:spcPct val="130000"/>
              </a:lnSpc>
              <a:spcBef>
                <a:spcPts val="600"/>
              </a:spcBef>
              <a:buFont typeface="Wingdings" panose="05000000000000000000" pitchFamily="2" charset="2"/>
              <a:buNone/>
            </a:pPr>
            <a:r>
              <a:rPr lang="en-US" altLang="zh-CN" sz="2400" b="1" smtClean="0">
                <a:solidFill>
                  <a:schemeClr val="accent6">
                    <a:lumMod val="75000"/>
                  </a:schemeClr>
                </a:solidFill>
                <a:latin typeface="微软雅黑" pitchFamily="34" charset="-122"/>
                <a:ea typeface="微软雅黑" pitchFamily="34" charset="-122"/>
              </a:rPr>
              <a:t>3</a:t>
            </a:r>
            <a:r>
              <a:rPr lang="zh-CN" altLang="en-US" sz="2400" b="1" smtClean="0">
                <a:solidFill>
                  <a:schemeClr val="accent6">
                    <a:lumMod val="75000"/>
                  </a:schemeClr>
                </a:solidFill>
                <a:latin typeface="微软雅黑" pitchFamily="34" charset="-122"/>
                <a:ea typeface="微软雅黑" pitchFamily="34" charset="-122"/>
              </a:rPr>
              <a:t>）以需求为中心的定价方法</a:t>
            </a:r>
          </a:p>
        </p:txBody>
      </p:sp>
      <p:grpSp>
        <p:nvGrpSpPr>
          <p:cNvPr id="16" name="组合 11"/>
          <p:cNvGrpSpPr/>
          <p:nvPr/>
        </p:nvGrpSpPr>
        <p:grpSpPr>
          <a:xfrm>
            <a:off x="1548765" y="2348745"/>
            <a:ext cx="4105275" cy="3960495"/>
            <a:chOff x="2843" y="4210"/>
            <a:chExt cx="5265" cy="6237"/>
          </a:xfrm>
        </p:grpSpPr>
        <p:sp>
          <p:nvSpPr>
            <p:cNvPr id="22" name="圆角矩形 21"/>
            <p:cNvSpPr/>
            <p:nvPr/>
          </p:nvSpPr>
          <p:spPr>
            <a:xfrm>
              <a:off x="2844" y="4696"/>
              <a:ext cx="5264" cy="5751"/>
            </a:xfrm>
            <a:prstGeom prst="roundRect">
              <a:avLst/>
            </a:prstGeom>
            <a:solidFill>
              <a:schemeClr val="tx2">
                <a:lumMod val="20000"/>
                <a:lumOff val="80000"/>
              </a:schemeClr>
            </a:solidFill>
            <a:ln w="9525" cap="flat" cmpd="sng" algn="ctr">
              <a:noFill/>
              <a:prstDash val="solid"/>
            </a:ln>
            <a:effectLst/>
          </p:spPr>
          <p:txBody>
            <a:bodyPr rtlCol="0" anchor="ctr"/>
            <a:lstStyle>
              <a:defPPr>
                <a:defRPr lang="en-US"/>
              </a:defPPr>
              <a:lvl1pPr marL="0" algn="l" defTabSz="609600" rtl="0" eaLnBrk="1" fontAlgn="base" latinLnBrk="0" hangingPunct="1">
                <a:spcBef>
                  <a:spcPct val="0"/>
                </a:spcBef>
                <a:spcAft>
                  <a:spcPct val="0"/>
                </a:spcAft>
                <a:defRPr sz="2400" kern="1200">
                  <a:solidFill>
                    <a:schemeClr val="lt1"/>
                  </a:solidFill>
                  <a:latin typeface="+mn-lt"/>
                  <a:ea typeface="+mn-ea"/>
                  <a:cs typeface="+mn-cs"/>
                </a:defRPr>
              </a:lvl1pPr>
              <a:lvl2pPr marL="609600" algn="l" defTabSz="609600" rtl="0" eaLnBrk="1" fontAlgn="base" latinLnBrk="0" hangingPunct="1">
                <a:spcBef>
                  <a:spcPct val="0"/>
                </a:spcBef>
                <a:spcAft>
                  <a:spcPct val="0"/>
                </a:spcAft>
                <a:defRPr sz="2400" kern="1200">
                  <a:solidFill>
                    <a:schemeClr val="lt1"/>
                  </a:solidFill>
                  <a:latin typeface="+mn-lt"/>
                  <a:ea typeface="+mn-ea"/>
                  <a:cs typeface="+mn-cs"/>
                </a:defRPr>
              </a:lvl2pPr>
              <a:lvl3pPr marL="1219200" algn="l" defTabSz="609600" rtl="0" eaLnBrk="1" fontAlgn="base" latinLnBrk="0" hangingPunct="1">
                <a:spcBef>
                  <a:spcPct val="0"/>
                </a:spcBef>
                <a:spcAft>
                  <a:spcPct val="0"/>
                </a:spcAft>
                <a:defRPr sz="2400" kern="1200">
                  <a:solidFill>
                    <a:schemeClr val="lt1"/>
                  </a:solidFill>
                  <a:latin typeface="+mn-lt"/>
                  <a:ea typeface="+mn-ea"/>
                  <a:cs typeface="+mn-cs"/>
                </a:defRPr>
              </a:lvl3pPr>
              <a:lvl4pPr marL="1828800" algn="l" defTabSz="609600" rtl="0" eaLnBrk="1" fontAlgn="base" latinLnBrk="0" hangingPunct="1">
                <a:spcBef>
                  <a:spcPct val="0"/>
                </a:spcBef>
                <a:spcAft>
                  <a:spcPct val="0"/>
                </a:spcAft>
                <a:defRPr sz="2400" kern="1200">
                  <a:solidFill>
                    <a:schemeClr val="lt1"/>
                  </a:solidFill>
                  <a:latin typeface="+mn-lt"/>
                  <a:ea typeface="+mn-ea"/>
                  <a:cs typeface="+mn-cs"/>
                </a:defRPr>
              </a:lvl4pPr>
              <a:lvl5pPr marL="2438400" algn="l" defTabSz="609600" rtl="0" eaLnBrk="1" fontAlgn="base" latinLnBrk="0" hangingPunct="1">
                <a:spcBef>
                  <a:spcPct val="0"/>
                </a:spcBef>
                <a:spcAft>
                  <a:spcPct val="0"/>
                </a:spcAft>
                <a:defRPr sz="2400" kern="1200">
                  <a:solidFill>
                    <a:schemeClr val="lt1"/>
                  </a:solidFill>
                  <a:latin typeface="+mn-lt"/>
                  <a:ea typeface="+mn-ea"/>
                  <a:cs typeface="+mn-cs"/>
                </a:defRPr>
              </a:lvl5pPr>
              <a:lvl6pPr marL="3048000" algn="l" defTabSz="609600" rtl="0" eaLnBrk="1" latinLnBrk="0" hangingPunct="1">
                <a:defRPr sz="2400" kern="1200">
                  <a:solidFill>
                    <a:schemeClr val="lt1"/>
                  </a:solidFill>
                  <a:latin typeface="+mn-lt"/>
                  <a:ea typeface="+mn-ea"/>
                  <a:cs typeface="+mn-cs"/>
                </a:defRPr>
              </a:lvl6pPr>
              <a:lvl7pPr marL="3657600" algn="l" defTabSz="609600" rtl="0" eaLnBrk="1" latinLnBrk="0" hangingPunct="1">
                <a:defRPr sz="2400" kern="1200">
                  <a:solidFill>
                    <a:schemeClr val="lt1"/>
                  </a:solidFill>
                  <a:latin typeface="+mn-lt"/>
                  <a:ea typeface="+mn-ea"/>
                  <a:cs typeface="+mn-cs"/>
                </a:defRPr>
              </a:lvl7pPr>
              <a:lvl8pPr marL="4267200" algn="l" defTabSz="609600" rtl="0" eaLnBrk="1" latinLnBrk="0" hangingPunct="1">
                <a:defRPr sz="2400" kern="1200">
                  <a:solidFill>
                    <a:schemeClr val="lt1"/>
                  </a:solidFill>
                  <a:latin typeface="+mn-lt"/>
                  <a:ea typeface="+mn-ea"/>
                  <a:cs typeface="+mn-cs"/>
                </a:defRPr>
              </a:lvl8pPr>
              <a:lvl9pPr marL="4876800" algn="l" defTabSz="609600" rtl="0" eaLnBrk="1" latinLnBrk="0" hangingPunct="1">
                <a:defRPr sz="2400" kern="1200">
                  <a:solidFill>
                    <a:schemeClr val="lt1"/>
                  </a:solidFill>
                  <a:latin typeface="+mn-lt"/>
                  <a:ea typeface="+mn-ea"/>
                  <a:cs typeface="+mn-cs"/>
                </a:defRPr>
              </a:lvl9pPr>
            </a:lstStyle>
            <a:p>
              <a:pPr marL="0" marR="0" lvl="0" indent="0" algn="ctr" defTabSz="609600" rtl="0" eaLnBrk="1" fontAlgn="auto" latinLnBrk="0" hangingPunct="1">
                <a:lnSpc>
                  <a:spcPct val="100000"/>
                </a:lnSpc>
                <a:spcBef>
                  <a:spcPct val="0"/>
                </a:spcBef>
                <a:spcAft>
                  <a:spcPct val="0"/>
                </a:spcAft>
                <a:buClrTx/>
                <a:buSzTx/>
                <a:buFontTx/>
                <a:buNone/>
                <a:defRPr/>
              </a:pPr>
              <a:endParaRPr kumimoji="1" lang="zh-CN" altLang="en-US" sz="2000" b="0" i="0" u="none" strike="noStrike" kern="1200" cap="none" spc="0" normalizeH="0" baseline="0" noProof="0">
                <a:ln>
                  <a:noFill/>
                </a:ln>
                <a:solidFill>
                  <a:srgbClr val="404040"/>
                </a:solidFill>
                <a:effectLst/>
                <a:uLnTx/>
                <a:uFillTx/>
                <a:latin typeface="Century Gothic"/>
                <a:ea typeface="微软雅黑" pitchFamily="34" charset="-122"/>
                <a:cs typeface="+mn-cs"/>
              </a:endParaRPr>
            </a:p>
          </p:txBody>
        </p:sp>
        <p:sp>
          <p:nvSpPr>
            <p:cNvPr id="23" name="燕尾形 22"/>
            <p:cNvSpPr>
              <a:spLocks noChangeAspect="1"/>
            </p:cNvSpPr>
            <p:nvPr/>
          </p:nvSpPr>
          <p:spPr>
            <a:xfrm>
              <a:off x="3387" y="4210"/>
              <a:ext cx="4188" cy="1051"/>
            </a:xfrm>
            <a:prstGeom prst="chevron">
              <a:avLst>
                <a:gd name="adj" fmla="val 91405"/>
              </a:avLst>
            </a:prstGeom>
            <a:solidFill>
              <a:srgbClr val="3B79CE"/>
            </a:solidFill>
            <a:ln w="9525" cap="flat" cmpd="sng" algn="ctr">
              <a:noFill/>
              <a:prstDash val="solid"/>
            </a:ln>
            <a:effectLst/>
          </p:spPr>
          <p:txBody>
            <a:bodyPr rtlCol="0" anchor="ctr"/>
            <a:lstStyle>
              <a:defPPr>
                <a:defRPr lang="en-US"/>
              </a:defPPr>
              <a:lvl1pPr marL="0" algn="l" defTabSz="609600" rtl="0" eaLnBrk="1" fontAlgn="base" latinLnBrk="0" hangingPunct="1">
                <a:spcBef>
                  <a:spcPct val="0"/>
                </a:spcBef>
                <a:spcAft>
                  <a:spcPct val="0"/>
                </a:spcAft>
                <a:defRPr sz="2400" kern="1200">
                  <a:solidFill>
                    <a:schemeClr val="lt1"/>
                  </a:solidFill>
                  <a:latin typeface="+mn-lt"/>
                  <a:ea typeface="+mn-ea"/>
                  <a:cs typeface="+mn-cs"/>
                </a:defRPr>
              </a:lvl1pPr>
              <a:lvl2pPr marL="609600" algn="l" defTabSz="609600" rtl="0" eaLnBrk="1" fontAlgn="base" latinLnBrk="0" hangingPunct="1">
                <a:spcBef>
                  <a:spcPct val="0"/>
                </a:spcBef>
                <a:spcAft>
                  <a:spcPct val="0"/>
                </a:spcAft>
                <a:defRPr sz="2400" kern="1200">
                  <a:solidFill>
                    <a:schemeClr val="lt1"/>
                  </a:solidFill>
                  <a:latin typeface="+mn-lt"/>
                  <a:ea typeface="+mn-ea"/>
                  <a:cs typeface="+mn-cs"/>
                </a:defRPr>
              </a:lvl2pPr>
              <a:lvl3pPr marL="1219200" algn="l" defTabSz="609600" rtl="0" eaLnBrk="1" fontAlgn="base" latinLnBrk="0" hangingPunct="1">
                <a:spcBef>
                  <a:spcPct val="0"/>
                </a:spcBef>
                <a:spcAft>
                  <a:spcPct val="0"/>
                </a:spcAft>
                <a:defRPr sz="2400" kern="1200">
                  <a:solidFill>
                    <a:schemeClr val="lt1"/>
                  </a:solidFill>
                  <a:latin typeface="+mn-lt"/>
                  <a:ea typeface="+mn-ea"/>
                  <a:cs typeface="+mn-cs"/>
                </a:defRPr>
              </a:lvl3pPr>
              <a:lvl4pPr marL="1828800" algn="l" defTabSz="609600" rtl="0" eaLnBrk="1" fontAlgn="base" latinLnBrk="0" hangingPunct="1">
                <a:spcBef>
                  <a:spcPct val="0"/>
                </a:spcBef>
                <a:spcAft>
                  <a:spcPct val="0"/>
                </a:spcAft>
                <a:defRPr sz="2400" kern="1200">
                  <a:solidFill>
                    <a:schemeClr val="lt1"/>
                  </a:solidFill>
                  <a:latin typeface="+mn-lt"/>
                  <a:ea typeface="+mn-ea"/>
                  <a:cs typeface="+mn-cs"/>
                </a:defRPr>
              </a:lvl4pPr>
              <a:lvl5pPr marL="2438400" algn="l" defTabSz="609600" rtl="0" eaLnBrk="1" fontAlgn="base" latinLnBrk="0" hangingPunct="1">
                <a:spcBef>
                  <a:spcPct val="0"/>
                </a:spcBef>
                <a:spcAft>
                  <a:spcPct val="0"/>
                </a:spcAft>
                <a:defRPr sz="2400" kern="1200">
                  <a:solidFill>
                    <a:schemeClr val="lt1"/>
                  </a:solidFill>
                  <a:latin typeface="+mn-lt"/>
                  <a:ea typeface="+mn-ea"/>
                  <a:cs typeface="+mn-cs"/>
                </a:defRPr>
              </a:lvl5pPr>
              <a:lvl6pPr marL="3048000" algn="l" defTabSz="609600" rtl="0" eaLnBrk="1" latinLnBrk="0" hangingPunct="1">
                <a:defRPr sz="2400" kern="1200">
                  <a:solidFill>
                    <a:schemeClr val="lt1"/>
                  </a:solidFill>
                  <a:latin typeface="+mn-lt"/>
                  <a:ea typeface="+mn-ea"/>
                  <a:cs typeface="+mn-cs"/>
                </a:defRPr>
              </a:lvl6pPr>
              <a:lvl7pPr marL="3657600" algn="l" defTabSz="609600" rtl="0" eaLnBrk="1" latinLnBrk="0" hangingPunct="1">
                <a:defRPr sz="2400" kern="1200">
                  <a:solidFill>
                    <a:schemeClr val="lt1"/>
                  </a:solidFill>
                  <a:latin typeface="+mn-lt"/>
                  <a:ea typeface="+mn-ea"/>
                  <a:cs typeface="+mn-cs"/>
                </a:defRPr>
              </a:lvl7pPr>
              <a:lvl8pPr marL="4267200" algn="l" defTabSz="609600" rtl="0" eaLnBrk="1" latinLnBrk="0" hangingPunct="1">
                <a:defRPr sz="2400" kern="1200">
                  <a:solidFill>
                    <a:schemeClr val="lt1"/>
                  </a:solidFill>
                  <a:latin typeface="+mn-lt"/>
                  <a:ea typeface="+mn-ea"/>
                  <a:cs typeface="+mn-cs"/>
                </a:defRPr>
              </a:lvl8pPr>
              <a:lvl9pPr marL="4876800" algn="l" defTabSz="609600" rtl="0" eaLnBrk="1" latinLnBrk="0" hangingPunct="1">
                <a:defRPr sz="2400" kern="1200">
                  <a:solidFill>
                    <a:schemeClr val="lt1"/>
                  </a:solidFill>
                  <a:latin typeface="+mn-lt"/>
                  <a:ea typeface="+mn-ea"/>
                  <a:cs typeface="+mn-cs"/>
                </a:defRPr>
              </a:lvl9pPr>
            </a:lstStyle>
            <a:p>
              <a:pPr lvl="0" algn="ctr">
                <a:defRPr/>
              </a:pPr>
              <a:r>
                <a:rPr kumimoji="1" lang="zh-CN" altLang="en-US" sz="2000" b="1" smtClean="0">
                  <a:solidFill>
                    <a:schemeClr val="bg1"/>
                  </a:solidFill>
                  <a:latin typeface="微软雅黑" pitchFamily="34" charset="-122"/>
                  <a:ea typeface="微软雅黑" pitchFamily="34" charset="-122"/>
                </a:rPr>
                <a:t>（</a:t>
              </a:r>
              <a:r>
                <a:rPr kumimoji="1" lang="en-US" altLang="zh-CN" sz="2000" b="1" smtClean="0">
                  <a:solidFill>
                    <a:schemeClr val="bg1"/>
                  </a:solidFill>
                  <a:latin typeface="微软雅黑" pitchFamily="34" charset="-122"/>
                  <a:ea typeface="微软雅黑" pitchFamily="34" charset="-122"/>
                </a:rPr>
                <a:t>1</a:t>
              </a:r>
              <a:r>
                <a:rPr kumimoji="1" lang="zh-CN" altLang="en-US" sz="2000" b="1" smtClean="0">
                  <a:solidFill>
                    <a:schemeClr val="bg1"/>
                  </a:solidFill>
                  <a:latin typeface="微软雅黑" pitchFamily="34" charset="-122"/>
                  <a:ea typeface="微软雅黑" pitchFamily="34" charset="-122"/>
                </a:rPr>
                <a:t>）理解价值定价法</a:t>
              </a:r>
            </a:p>
          </p:txBody>
        </p:sp>
        <p:sp>
          <p:nvSpPr>
            <p:cNvPr id="24" name="TextBox 8"/>
            <p:cNvSpPr>
              <a:spLocks noChangeArrowheads="1"/>
            </p:cNvSpPr>
            <p:nvPr/>
          </p:nvSpPr>
          <p:spPr bwMode="auto">
            <a:xfrm>
              <a:off x="2843" y="5437"/>
              <a:ext cx="5265" cy="4556"/>
            </a:xfrm>
            <a:prstGeom prst="rect">
              <a:avLst/>
            </a:prstGeom>
            <a:noFill/>
            <a:ln>
              <a:noFill/>
            </a:ln>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indent="457200">
                <a:lnSpc>
                  <a:spcPct val="130000"/>
                </a:lnSpc>
              </a:pPr>
              <a:r>
                <a:rPr lang="zh-CN" altLang="en-US" sz="2000" b="1" smtClean="0">
                  <a:solidFill>
                    <a:srgbClr val="0070C0"/>
                  </a:solidFill>
                  <a:latin typeface="微软雅黑" pitchFamily="34" charset="-122"/>
                  <a:ea typeface="微软雅黑" pitchFamily="34" charset="-122"/>
                  <a:sym typeface="微软雅黑" pitchFamily="34" charset="-122"/>
                </a:rPr>
                <a:t>指的是根据客人的价值观念制定房价的方法。</a:t>
              </a:r>
            </a:p>
            <a:p>
              <a:pPr indent="457200">
                <a:lnSpc>
                  <a:spcPct val="130000"/>
                </a:lnSpc>
              </a:pPr>
              <a:r>
                <a:rPr lang="zh-CN" altLang="en-US" sz="2000" smtClean="0">
                  <a:solidFill>
                    <a:schemeClr val="tx1">
                      <a:lumMod val="65000"/>
                      <a:lumOff val="35000"/>
                    </a:schemeClr>
                  </a:solidFill>
                  <a:latin typeface="微软雅黑" pitchFamily="34" charset="-122"/>
                  <a:ea typeface="微软雅黑" pitchFamily="34" charset="-122"/>
                  <a:sym typeface="微软雅黑" pitchFamily="34" charset="-122"/>
                </a:rPr>
                <a:t>采用这种方法的酒店经营管理者要善于通过市场了解客人的需求以及客人对酒店的评价。制定出房价后决策人还应分析这一价格能否帮助酒店获得理想的利润。</a:t>
              </a:r>
            </a:p>
          </p:txBody>
        </p:sp>
      </p:grpSp>
      <p:grpSp>
        <p:nvGrpSpPr>
          <p:cNvPr id="25" name="组合 18"/>
          <p:cNvGrpSpPr/>
          <p:nvPr/>
        </p:nvGrpSpPr>
        <p:grpSpPr>
          <a:xfrm>
            <a:off x="6613669" y="2420500"/>
            <a:ext cx="4103220" cy="3816985"/>
            <a:chOff x="2844" y="4210"/>
            <a:chExt cx="5264" cy="6011"/>
          </a:xfrm>
        </p:grpSpPr>
        <p:sp>
          <p:nvSpPr>
            <p:cNvPr id="26" name="圆角矩形 25"/>
            <p:cNvSpPr/>
            <p:nvPr/>
          </p:nvSpPr>
          <p:spPr>
            <a:xfrm>
              <a:off x="2844" y="4696"/>
              <a:ext cx="5264" cy="5525"/>
            </a:xfrm>
            <a:prstGeom prst="roundRect">
              <a:avLst/>
            </a:prstGeom>
            <a:solidFill>
              <a:schemeClr val="accent3">
                <a:lumMod val="40000"/>
                <a:lumOff val="60000"/>
              </a:schemeClr>
            </a:solidFill>
            <a:ln w="9525" cap="flat" cmpd="sng" algn="ctr">
              <a:noFill/>
              <a:prstDash val="solid"/>
            </a:ln>
            <a:effectLst/>
          </p:spPr>
          <p:txBody>
            <a:bodyPr rtlCol="0" anchor="ctr"/>
            <a:lstStyle>
              <a:defPPr>
                <a:defRPr lang="en-US"/>
              </a:defPPr>
              <a:lvl1pPr marL="0" algn="l" defTabSz="609600" rtl="0" eaLnBrk="1" fontAlgn="base" latinLnBrk="0" hangingPunct="1">
                <a:spcBef>
                  <a:spcPct val="0"/>
                </a:spcBef>
                <a:spcAft>
                  <a:spcPct val="0"/>
                </a:spcAft>
                <a:defRPr sz="2400" kern="1200">
                  <a:solidFill>
                    <a:schemeClr val="lt1"/>
                  </a:solidFill>
                  <a:latin typeface="+mn-lt"/>
                  <a:ea typeface="+mn-ea"/>
                  <a:cs typeface="+mn-cs"/>
                </a:defRPr>
              </a:lvl1pPr>
              <a:lvl2pPr marL="609600" algn="l" defTabSz="609600" rtl="0" eaLnBrk="1" fontAlgn="base" latinLnBrk="0" hangingPunct="1">
                <a:spcBef>
                  <a:spcPct val="0"/>
                </a:spcBef>
                <a:spcAft>
                  <a:spcPct val="0"/>
                </a:spcAft>
                <a:defRPr sz="2400" kern="1200">
                  <a:solidFill>
                    <a:schemeClr val="lt1"/>
                  </a:solidFill>
                  <a:latin typeface="+mn-lt"/>
                  <a:ea typeface="+mn-ea"/>
                  <a:cs typeface="+mn-cs"/>
                </a:defRPr>
              </a:lvl2pPr>
              <a:lvl3pPr marL="1219200" algn="l" defTabSz="609600" rtl="0" eaLnBrk="1" fontAlgn="base" latinLnBrk="0" hangingPunct="1">
                <a:spcBef>
                  <a:spcPct val="0"/>
                </a:spcBef>
                <a:spcAft>
                  <a:spcPct val="0"/>
                </a:spcAft>
                <a:defRPr sz="2400" kern="1200">
                  <a:solidFill>
                    <a:schemeClr val="lt1"/>
                  </a:solidFill>
                  <a:latin typeface="+mn-lt"/>
                  <a:ea typeface="+mn-ea"/>
                  <a:cs typeface="+mn-cs"/>
                </a:defRPr>
              </a:lvl3pPr>
              <a:lvl4pPr marL="1828800" algn="l" defTabSz="609600" rtl="0" eaLnBrk="1" fontAlgn="base" latinLnBrk="0" hangingPunct="1">
                <a:spcBef>
                  <a:spcPct val="0"/>
                </a:spcBef>
                <a:spcAft>
                  <a:spcPct val="0"/>
                </a:spcAft>
                <a:defRPr sz="2400" kern="1200">
                  <a:solidFill>
                    <a:schemeClr val="lt1"/>
                  </a:solidFill>
                  <a:latin typeface="+mn-lt"/>
                  <a:ea typeface="+mn-ea"/>
                  <a:cs typeface="+mn-cs"/>
                </a:defRPr>
              </a:lvl4pPr>
              <a:lvl5pPr marL="2438400" algn="l" defTabSz="609600" rtl="0" eaLnBrk="1" fontAlgn="base" latinLnBrk="0" hangingPunct="1">
                <a:spcBef>
                  <a:spcPct val="0"/>
                </a:spcBef>
                <a:spcAft>
                  <a:spcPct val="0"/>
                </a:spcAft>
                <a:defRPr sz="2400" kern="1200">
                  <a:solidFill>
                    <a:schemeClr val="lt1"/>
                  </a:solidFill>
                  <a:latin typeface="+mn-lt"/>
                  <a:ea typeface="+mn-ea"/>
                  <a:cs typeface="+mn-cs"/>
                </a:defRPr>
              </a:lvl5pPr>
              <a:lvl6pPr marL="3048000" algn="l" defTabSz="609600" rtl="0" eaLnBrk="1" latinLnBrk="0" hangingPunct="1">
                <a:defRPr sz="2400" kern="1200">
                  <a:solidFill>
                    <a:schemeClr val="lt1"/>
                  </a:solidFill>
                  <a:latin typeface="+mn-lt"/>
                  <a:ea typeface="+mn-ea"/>
                  <a:cs typeface="+mn-cs"/>
                </a:defRPr>
              </a:lvl6pPr>
              <a:lvl7pPr marL="3657600" algn="l" defTabSz="609600" rtl="0" eaLnBrk="1" latinLnBrk="0" hangingPunct="1">
                <a:defRPr sz="2400" kern="1200">
                  <a:solidFill>
                    <a:schemeClr val="lt1"/>
                  </a:solidFill>
                  <a:latin typeface="+mn-lt"/>
                  <a:ea typeface="+mn-ea"/>
                  <a:cs typeface="+mn-cs"/>
                </a:defRPr>
              </a:lvl7pPr>
              <a:lvl8pPr marL="4267200" algn="l" defTabSz="609600" rtl="0" eaLnBrk="1" latinLnBrk="0" hangingPunct="1">
                <a:defRPr sz="2400" kern="1200">
                  <a:solidFill>
                    <a:schemeClr val="lt1"/>
                  </a:solidFill>
                  <a:latin typeface="+mn-lt"/>
                  <a:ea typeface="+mn-ea"/>
                  <a:cs typeface="+mn-cs"/>
                </a:defRPr>
              </a:lvl8pPr>
              <a:lvl9pPr marL="4876800" algn="l" defTabSz="609600" rtl="0" eaLnBrk="1" latinLnBrk="0" hangingPunct="1">
                <a:defRPr sz="2400" kern="1200">
                  <a:solidFill>
                    <a:schemeClr val="lt1"/>
                  </a:solidFill>
                  <a:latin typeface="+mn-lt"/>
                  <a:ea typeface="+mn-ea"/>
                  <a:cs typeface="+mn-cs"/>
                </a:defRPr>
              </a:lvl9pPr>
            </a:lstStyle>
            <a:p>
              <a:pPr marL="0" marR="0" lvl="0" indent="0" algn="ctr" defTabSz="609600" rtl="0" eaLnBrk="1" fontAlgn="auto" latinLnBrk="0" hangingPunct="1">
                <a:lnSpc>
                  <a:spcPct val="100000"/>
                </a:lnSpc>
                <a:spcBef>
                  <a:spcPct val="0"/>
                </a:spcBef>
                <a:spcAft>
                  <a:spcPct val="0"/>
                </a:spcAft>
                <a:buClrTx/>
                <a:buSzTx/>
                <a:buFontTx/>
                <a:buNone/>
                <a:defRPr/>
              </a:pPr>
              <a:endParaRPr kumimoji="1" lang="zh-CN" altLang="en-US" sz="2000" b="0" i="0" u="none" strike="noStrike" kern="1200" cap="none" spc="0" normalizeH="0" baseline="0" noProof="0">
                <a:ln>
                  <a:noFill/>
                </a:ln>
                <a:solidFill>
                  <a:srgbClr val="404040"/>
                </a:solidFill>
                <a:effectLst/>
                <a:uLnTx/>
                <a:uFillTx/>
                <a:latin typeface="Century Gothic"/>
                <a:ea typeface="微软雅黑" pitchFamily="34" charset="-122"/>
                <a:cs typeface="+mn-cs"/>
              </a:endParaRPr>
            </a:p>
          </p:txBody>
        </p:sp>
        <p:sp>
          <p:nvSpPr>
            <p:cNvPr id="27" name="燕尾形 26"/>
            <p:cNvSpPr>
              <a:spLocks noChangeAspect="1"/>
            </p:cNvSpPr>
            <p:nvPr/>
          </p:nvSpPr>
          <p:spPr>
            <a:xfrm>
              <a:off x="3387" y="4210"/>
              <a:ext cx="4168" cy="1051"/>
            </a:xfrm>
            <a:prstGeom prst="chevron">
              <a:avLst>
                <a:gd name="adj" fmla="val 91405"/>
              </a:avLst>
            </a:prstGeom>
            <a:solidFill>
              <a:srgbClr val="8BAB00"/>
            </a:solidFill>
            <a:ln w="9525" cap="flat" cmpd="sng" algn="ctr">
              <a:noFill/>
              <a:prstDash val="solid"/>
            </a:ln>
            <a:effectLst/>
          </p:spPr>
          <p:txBody>
            <a:bodyPr rtlCol="0" anchor="ctr"/>
            <a:lstStyle>
              <a:defPPr>
                <a:defRPr lang="en-US"/>
              </a:defPPr>
              <a:lvl1pPr marL="0" algn="l" defTabSz="609600" rtl="0" eaLnBrk="1" fontAlgn="base" latinLnBrk="0" hangingPunct="1">
                <a:spcBef>
                  <a:spcPct val="0"/>
                </a:spcBef>
                <a:spcAft>
                  <a:spcPct val="0"/>
                </a:spcAft>
                <a:defRPr sz="2400" kern="1200">
                  <a:solidFill>
                    <a:schemeClr val="lt1"/>
                  </a:solidFill>
                  <a:latin typeface="+mn-lt"/>
                  <a:ea typeface="+mn-ea"/>
                  <a:cs typeface="+mn-cs"/>
                </a:defRPr>
              </a:lvl1pPr>
              <a:lvl2pPr marL="609600" algn="l" defTabSz="609600" rtl="0" eaLnBrk="1" fontAlgn="base" latinLnBrk="0" hangingPunct="1">
                <a:spcBef>
                  <a:spcPct val="0"/>
                </a:spcBef>
                <a:spcAft>
                  <a:spcPct val="0"/>
                </a:spcAft>
                <a:defRPr sz="2400" kern="1200">
                  <a:solidFill>
                    <a:schemeClr val="lt1"/>
                  </a:solidFill>
                  <a:latin typeface="+mn-lt"/>
                  <a:ea typeface="+mn-ea"/>
                  <a:cs typeface="+mn-cs"/>
                </a:defRPr>
              </a:lvl2pPr>
              <a:lvl3pPr marL="1219200" algn="l" defTabSz="609600" rtl="0" eaLnBrk="1" fontAlgn="base" latinLnBrk="0" hangingPunct="1">
                <a:spcBef>
                  <a:spcPct val="0"/>
                </a:spcBef>
                <a:spcAft>
                  <a:spcPct val="0"/>
                </a:spcAft>
                <a:defRPr sz="2400" kern="1200">
                  <a:solidFill>
                    <a:schemeClr val="lt1"/>
                  </a:solidFill>
                  <a:latin typeface="+mn-lt"/>
                  <a:ea typeface="+mn-ea"/>
                  <a:cs typeface="+mn-cs"/>
                </a:defRPr>
              </a:lvl3pPr>
              <a:lvl4pPr marL="1828800" algn="l" defTabSz="609600" rtl="0" eaLnBrk="1" fontAlgn="base" latinLnBrk="0" hangingPunct="1">
                <a:spcBef>
                  <a:spcPct val="0"/>
                </a:spcBef>
                <a:spcAft>
                  <a:spcPct val="0"/>
                </a:spcAft>
                <a:defRPr sz="2400" kern="1200">
                  <a:solidFill>
                    <a:schemeClr val="lt1"/>
                  </a:solidFill>
                  <a:latin typeface="+mn-lt"/>
                  <a:ea typeface="+mn-ea"/>
                  <a:cs typeface="+mn-cs"/>
                </a:defRPr>
              </a:lvl4pPr>
              <a:lvl5pPr marL="2438400" algn="l" defTabSz="609600" rtl="0" eaLnBrk="1" fontAlgn="base" latinLnBrk="0" hangingPunct="1">
                <a:spcBef>
                  <a:spcPct val="0"/>
                </a:spcBef>
                <a:spcAft>
                  <a:spcPct val="0"/>
                </a:spcAft>
                <a:defRPr sz="2400" kern="1200">
                  <a:solidFill>
                    <a:schemeClr val="lt1"/>
                  </a:solidFill>
                  <a:latin typeface="+mn-lt"/>
                  <a:ea typeface="+mn-ea"/>
                  <a:cs typeface="+mn-cs"/>
                </a:defRPr>
              </a:lvl5pPr>
              <a:lvl6pPr marL="3048000" algn="l" defTabSz="609600" rtl="0" eaLnBrk="1" latinLnBrk="0" hangingPunct="1">
                <a:defRPr sz="2400" kern="1200">
                  <a:solidFill>
                    <a:schemeClr val="lt1"/>
                  </a:solidFill>
                  <a:latin typeface="+mn-lt"/>
                  <a:ea typeface="+mn-ea"/>
                  <a:cs typeface="+mn-cs"/>
                </a:defRPr>
              </a:lvl6pPr>
              <a:lvl7pPr marL="3657600" algn="l" defTabSz="609600" rtl="0" eaLnBrk="1" latinLnBrk="0" hangingPunct="1">
                <a:defRPr sz="2400" kern="1200">
                  <a:solidFill>
                    <a:schemeClr val="lt1"/>
                  </a:solidFill>
                  <a:latin typeface="+mn-lt"/>
                  <a:ea typeface="+mn-ea"/>
                  <a:cs typeface="+mn-cs"/>
                </a:defRPr>
              </a:lvl7pPr>
              <a:lvl8pPr marL="4267200" algn="l" defTabSz="609600" rtl="0" eaLnBrk="1" latinLnBrk="0" hangingPunct="1">
                <a:defRPr sz="2400" kern="1200">
                  <a:solidFill>
                    <a:schemeClr val="lt1"/>
                  </a:solidFill>
                  <a:latin typeface="+mn-lt"/>
                  <a:ea typeface="+mn-ea"/>
                  <a:cs typeface="+mn-cs"/>
                </a:defRPr>
              </a:lvl8pPr>
              <a:lvl9pPr marL="4876800" algn="l" defTabSz="609600" rtl="0" eaLnBrk="1" latinLnBrk="0" hangingPunct="1">
                <a:defRPr sz="2400" kern="1200">
                  <a:solidFill>
                    <a:schemeClr val="lt1"/>
                  </a:solidFill>
                  <a:latin typeface="+mn-lt"/>
                  <a:ea typeface="+mn-ea"/>
                  <a:cs typeface="+mn-cs"/>
                </a:defRPr>
              </a:lvl9pPr>
            </a:lstStyle>
            <a:p>
              <a:pPr lvl="0" algn="ctr">
                <a:defRPr/>
              </a:pPr>
              <a:r>
                <a:rPr kumimoji="1" lang="zh-CN" altLang="en-US" sz="2000" b="1" smtClean="0">
                  <a:solidFill>
                    <a:schemeClr val="bg1"/>
                  </a:solidFill>
                  <a:latin typeface="微软雅黑" pitchFamily="34" charset="-122"/>
                  <a:ea typeface="微软雅黑" pitchFamily="34" charset="-122"/>
                  <a:sym typeface="+mn-ea"/>
                </a:rPr>
                <a:t>（</a:t>
              </a:r>
              <a:r>
                <a:rPr kumimoji="1" lang="en-US" altLang="zh-CN" sz="2000" b="1" smtClean="0">
                  <a:solidFill>
                    <a:schemeClr val="bg1"/>
                  </a:solidFill>
                  <a:latin typeface="微软雅黑" pitchFamily="34" charset="-122"/>
                  <a:ea typeface="微软雅黑" pitchFamily="34" charset="-122"/>
                  <a:sym typeface="+mn-ea"/>
                </a:rPr>
                <a:t>2</a:t>
              </a:r>
              <a:r>
                <a:rPr kumimoji="1" lang="zh-CN" altLang="en-US" sz="2000" b="1" smtClean="0">
                  <a:solidFill>
                    <a:schemeClr val="bg1"/>
                  </a:solidFill>
                  <a:latin typeface="微软雅黑" pitchFamily="34" charset="-122"/>
                  <a:ea typeface="微软雅黑" pitchFamily="34" charset="-122"/>
                  <a:sym typeface="+mn-ea"/>
                </a:rPr>
                <a:t>）需求</a:t>
              </a:r>
              <a:r>
                <a:rPr kumimoji="1" lang="zh-CN" altLang="en-US" sz="2000" b="1">
                  <a:solidFill>
                    <a:schemeClr val="bg1"/>
                  </a:solidFill>
                  <a:latin typeface="微软雅黑" pitchFamily="34" charset="-122"/>
                  <a:ea typeface="微软雅黑" pitchFamily="34" charset="-122"/>
                  <a:sym typeface="+mn-ea"/>
                </a:rPr>
                <a:t>差异定价法</a:t>
              </a:r>
              <a:endParaRPr kumimoji="1" sz="2000" b="1" noProof="0">
                <a:ln>
                  <a:noFill/>
                </a:ln>
                <a:solidFill>
                  <a:schemeClr val="bg1"/>
                </a:solidFill>
                <a:effectLst/>
                <a:uLnTx/>
                <a:uFillTx/>
                <a:latin typeface="微软雅黑" pitchFamily="34" charset="-122"/>
                <a:ea typeface="微软雅黑" pitchFamily="34" charset="-122"/>
                <a:sym typeface="+mn-ea"/>
              </a:endParaRPr>
            </a:p>
          </p:txBody>
        </p:sp>
        <p:sp>
          <p:nvSpPr>
            <p:cNvPr id="28" name="TextBox 8"/>
            <p:cNvSpPr>
              <a:spLocks noChangeArrowheads="1"/>
            </p:cNvSpPr>
            <p:nvPr/>
          </p:nvSpPr>
          <p:spPr bwMode="auto">
            <a:xfrm>
              <a:off x="2961" y="5904"/>
              <a:ext cx="5147" cy="3296"/>
            </a:xfrm>
            <a:prstGeom prst="rect">
              <a:avLst/>
            </a:prstGeom>
            <a:noFill/>
            <a:ln>
              <a:noFill/>
            </a:ln>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30000"/>
                </a:lnSpc>
              </a:pPr>
              <a:r>
                <a:rPr lang="zh-CN" altLang="en-US" sz="2000" smtClean="0">
                  <a:solidFill>
                    <a:schemeClr val="tx1">
                      <a:lumMod val="65000"/>
                      <a:lumOff val="35000"/>
                    </a:schemeClr>
                  </a:solidFill>
                  <a:latin typeface="微软雅黑" pitchFamily="34" charset="-122"/>
                  <a:ea typeface="微软雅黑" pitchFamily="34" charset="-122"/>
                  <a:sym typeface="微软雅黑" pitchFamily="34" charset="-122"/>
                </a:rPr>
                <a:t>       这种定价法</a:t>
              </a:r>
              <a:r>
                <a:rPr lang="zh-CN" altLang="en-US" sz="2000" b="1" smtClean="0">
                  <a:solidFill>
                    <a:schemeClr val="accent3">
                      <a:lumMod val="75000"/>
                    </a:schemeClr>
                  </a:solidFill>
                  <a:latin typeface="微软雅黑" pitchFamily="34" charset="-122"/>
                  <a:ea typeface="微软雅黑" pitchFamily="34" charset="-122"/>
                  <a:sym typeface="微软雅黑" pitchFamily="34" charset="-122"/>
                </a:rPr>
                <a:t>是酒店将市场需求差异细分后确定客房价格的方法。</a:t>
              </a:r>
              <a:r>
                <a:rPr lang="zh-CN" altLang="en-US" sz="2000" smtClean="0">
                  <a:solidFill>
                    <a:schemeClr val="tx1">
                      <a:lumMod val="65000"/>
                      <a:lumOff val="35000"/>
                    </a:schemeClr>
                  </a:solidFill>
                  <a:latin typeface="微软雅黑" pitchFamily="34" charset="-122"/>
                  <a:ea typeface="微软雅黑" pitchFamily="34" charset="-122"/>
                  <a:sym typeface="微软雅黑" pitchFamily="34" charset="-122"/>
                </a:rPr>
                <a:t>采用此种方法，要充分考虑到不同顾客群体的需求差异、心理差异和客房产品差异等因素。</a:t>
              </a:r>
              <a:endParaRPr sz="2000" b="1">
                <a:solidFill>
                  <a:srgbClr val="3B79CE"/>
                </a:solidFill>
                <a:latin typeface="微软雅黑" pitchFamily="34" charset="-122"/>
                <a:ea typeface="微软雅黑" pitchFamily="34" charset="-122"/>
                <a:sym typeface="微软雅黑" pitchFamily="34" charset="-122"/>
              </a:endParaRPr>
            </a:p>
          </p:txBody>
        </p:sp>
      </p:gr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5" presetClass="entr" presetSubtype="0" dur="1000"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p:cTn id="7" dur="1000" fill="hold"/>
                                        <p:tgtEl>
                                          <p:spTgt spid="16"/>
                                        </p:tgtEl>
                                        <p:attrNameLst>
                                          <p:attrName>ppt_w</p:attrName>
                                        </p:attrNameLst>
                                      </p:cBhvr>
                                      <p:tavLst>
                                        <p:tav tm="0">
                                          <p:val>
                                            <p:strVal val="#ppt_w*0.70"/>
                                          </p:val>
                                        </p:tav>
                                        <p:tav tm="100000">
                                          <p:val>
                                            <p:strVal val="#ppt_w"/>
                                          </p:val>
                                        </p:tav>
                                      </p:tavLst>
                                    </p:anim>
                                    <p:anim calcmode="lin" valueType="num">
                                      <p:cBhvr>
                                        <p:cTn id="8" dur="1000" fill="hold"/>
                                        <p:tgtEl>
                                          <p:spTgt spid="16"/>
                                        </p:tgtEl>
                                        <p:attrNameLst>
                                          <p:attrName>ppt_h</p:attrName>
                                        </p:attrNameLst>
                                      </p:cBhvr>
                                      <p:tavLst>
                                        <p:tav tm="0">
                                          <p:val>
                                            <p:strVal val="#ppt_h"/>
                                          </p:val>
                                        </p:tav>
                                        <p:tav tm="100000">
                                          <p:val>
                                            <p:strVal val="#ppt_h"/>
                                          </p:val>
                                        </p:tav>
                                      </p:tavLst>
                                    </p:anim>
                                    <p:animEffect transition="in" filter="fade">
                                      <p:cBhvr>
                                        <p:cTn id="9" dur="1000"/>
                                        <p:tgtEl>
                                          <p:spTgt spid="16"/>
                                        </p:tgtEl>
                                      </p:cBhvr>
                                    </p:animEffect>
                                  </p:childTnLst>
                                </p:cTn>
                              </p:par>
                            </p:childTnLst>
                          </p:cTn>
                        </p:par>
                        <p:par>
                          <p:cTn id="10" fill="hold" nodeType="afterGroup">
                            <p:stCondLst>
                              <p:cond delay="1000"/>
                            </p:stCondLst>
                            <p:childTnLst>
                              <p:par>
                                <p:cTn id="11" presetID="55" presetClass="entr" presetSubtype="0" dur="1000" fill="hold" nodeType="afterEffect">
                                  <p:stCondLst>
                                    <p:cond delay="0"/>
                                  </p:stCondLst>
                                  <p:childTnLst>
                                    <p:set>
                                      <p:cBhvr>
                                        <p:cTn id="12" dur="1" fill="hold">
                                          <p:stCondLst>
                                            <p:cond delay="0"/>
                                          </p:stCondLst>
                                        </p:cTn>
                                        <p:tgtEl>
                                          <p:spTgt spid="25"/>
                                        </p:tgtEl>
                                        <p:attrNameLst>
                                          <p:attrName>style.visibility</p:attrName>
                                        </p:attrNameLst>
                                      </p:cBhvr>
                                      <p:to>
                                        <p:strVal val="visible"/>
                                      </p:to>
                                    </p:set>
                                    <p:anim calcmode="lin" valueType="num">
                                      <p:cBhvr>
                                        <p:cTn id="13" dur="1000" fill="hold"/>
                                        <p:tgtEl>
                                          <p:spTgt spid="25"/>
                                        </p:tgtEl>
                                        <p:attrNameLst>
                                          <p:attrName>ppt_w</p:attrName>
                                        </p:attrNameLst>
                                      </p:cBhvr>
                                      <p:tavLst>
                                        <p:tav tm="0">
                                          <p:val>
                                            <p:strVal val="#ppt_w*0.70"/>
                                          </p:val>
                                        </p:tav>
                                        <p:tav tm="100000">
                                          <p:val>
                                            <p:strVal val="#ppt_w"/>
                                          </p:val>
                                        </p:tav>
                                      </p:tavLst>
                                    </p:anim>
                                    <p:anim calcmode="lin" valueType="num">
                                      <p:cBhvr>
                                        <p:cTn id="14" dur="1000" fill="hold"/>
                                        <p:tgtEl>
                                          <p:spTgt spid="25"/>
                                        </p:tgtEl>
                                        <p:attrNameLst>
                                          <p:attrName>ppt_h</p:attrName>
                                        </p:attrNameLst>
                                      </p:cBhvr>
                                      <p:tavLst>
                                        <p:tav tm="0">
                                          <p:val>
                                            <p:strVal val="#ppt_h"/>
                                          </p:val>
                                        </p:tav>
                                        <p:tav tm="100000">
                                          <p:val>
                                            <p:strVal val="#ppt_h"/>
                                          </p:val>
                                        </p:tav>
                                      </p:tavLst>
                                    </p:anim>
                                    <p:animEffect transition="in" filter="fade">
                                      <p:cBhvr>
                                        <p:cTn id="15" dur="10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 name="文本框 250"/>
          <p:cNvSpPr txBox="1">
            <a:spLocks noChangeArrowheads="1"/>
          </p:cNvSpPr>
          <p:nvPr/>
        </p:nvSpPr>
        <p:spPr bwMode="auto">
          <a:xfrm>
            <a:off x="1404938" y="166688"/>
            <a:ext cx="2912977" cy="523220"/>
          </a:xfrm>
          <a:prstGeom prst="rect">
            <a:avLst/>
          </a:prstGeom>
          <a:noFill/>
          <a:ln w="9525">
            <a:noFill/>
            <a:miter lim="800000"/>
          </a:ln>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2800" b="1" smtClean="0">
                <a:solidFill>
                  <a:schemeClr val="bg1"/>
                </a:solidFill>
                <a:latin typeface="微软雅黑" pitchFamily="34" charset="-122"/>
                <a:ea typeface="微软雅黑" pitchFamily="34" charset="-122"/>
              </a:rPr>
              <a:t>任务一</a:t>
            </a:r>
            <a:r>
              <a:rPr lang="zh-CN" altLang="zh-CN" sz="2800" b="1" smtClean="0">
                <a:solidFill>
                  <a:schemeClr val="bg1"/>
                </a:solidFill>
                <a:latin typeface="微软雅黑" pitchFamily="34" charset="-122"/>
                <a:ea typeface="微软雅黑" pitchFamily="34" charset="-122"/>
              </a:rPr>
              <a:t>  </a:t>
            </a:r>
            <a:r>
              <a:rPr lang="zh-CN" altLang="en-US" sz="2800" b="1" smtClean="0">
                <a:solidFill>
                  <a:schemeClr val="bg1"/>
                </a:solidFill>
                <a:latin typeface="微软雅黑" pitchFamily="34" charset="-122"/>
                <a:ea typeface="微软雅黑" pitchFamily="34" charset="-122"/>
              </a:rPr>
              <a:t>房价管理</a:t>
            </a:r>
          </a:p>
        </p:txBody>
      </p:sp>
      <p:sp>
        <p:nvSpPr>
          <p:cNvPr id="6" name="文本框 250"/>
          <p:cNvSpPr txBox="1">
            <a:spLocks noChangeArrowheads="1"/>
          </p:cNvSpPr>
          <p:nvPr/>
        </p:nvSpPr>
        <p:spPr bwMode="auto">
          <a:xfrm>
            <a:off x="1404938" y="976313"/>
            <a:ext cx="4312399" cy="492443"/>
          </a:xfrm>
          <a:prstGeom prst="rect">
            <a:avLst/>
          </a:prstGeom>
          <a:noFill/>
          <a:ln w="9525">
            <a:noFill/>
            <a:miter lim="800000"/>
          </a:ln>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2600" b="1" smtClean="0">
                <a:solidFill>
                  <a:srgbClr val="7FBA00"/>
                </a:solidFill>
                <a:latin typeface="微软雅黑" pitchFamily="34" charset="-122"/>
                <a:ea typeface="微软雅黑" pitchFamily="34" charset="-122"/>
              </a:rPr>
              <a:t>二、房价调控</a:t>
            </a:r>
            <a:r>
              <a:rPr lang="zh-CN" altLang="en-US" sz="2400" b="1" smtClean="0">
                <a:solidFill>
                  <a:srgbClr val="7FBA00"/>
                </a:solidFill>
                <a:latin typeface="微软雅黑" pitchFamily="34" charset="-122"/>
                <a:ea typeface="微软雅黑" pitchFamily="34" charset="-122"/>
              </a:rPr>
              <a:t>→ </a:t>
            </a:r>
            <a:r>
              <a:rPr lang="en-US" altLang="zh-CN" sz="2400" b="1" smtClean="0">
                <a:solidFill>
                  <a:srgbClr val="7FBA00"/>
                </a:solidFill>
                <a:latin typeface="微软雅黑" pitchFamily="34" charset="-122"/>
                <a:ea typeface="微软雅黑" pitchFamily="34" charset="-122"/>
              </a:rPr>
              <a:t>1</a:t>
            </a:r>
            <a:r>
              <a:rPr lang="zh-CN" altLang="en-US" sz="2400" b="1" smtClean="0">
                <a:solidFill>
                  <a:srgbClr val="7FBA00"/>
                </a:solidFill>
                <a:latin typeface="微软雅黑" pitchFamily="34" charset="-122"/>
                <a:ea typeface="微软雅黑" pitchFamily="34" charset="-122"/>
              </a:rPr>
              <a:t>．房价控制</a:t>
            </a:r>
            <a:endParaRPr lang="zh-CN" altLang="zh-CN" sz="2400" b="1" smtClean="0">
              <a:solidFill>
                <a:srgbClr val="7FBA00"/>
              </a:solidFill>
              <a:latin typeface="微软雅黑" pitchFamily="34" charset="-122"/>
              <a:ea typeface="微软雅黑" pitchFamily="34" charset="-122"/>
            </a:endParaRPr>
          </a:p>
        </p:txBody>
      </p:sp>
      <p:sp>
        <p:nvSpPr>
          <p:cNvPr id="237570" name="Rectangle 2"/>
          <p:cNvSpPr>
            <a:spLocks noChangeArrowheads="1"/>
          </p:cNvSpPr>
          <p:nvPr/>
        </p:nvSpPr>
        <p:spPr bwMode="auto">
          <a:xfrm>
            <a:off x="0" y="0"/>
            <a:ext cx="12195175" cy="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43714" name="Rectangle 2"/>
          <p:cNvSpPr>
            <a:spLocks noChangeArrowheads="1"/>
          </p:cNvSpPr>
          <p:nvPr/>
        </p:nvSpPr>
        <p:spPr bwMode="auto">
          <a:xfrm>
            <a:off x="0" y="0"/>
            <a:ext cx="12195175" cy="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45764" name="Rectangle 4"/>
          <p:cNvSpPr>
            <a:spLocks noChangeArrowheads="1"/>
          </p:cNvSpPr>
          <p:nvPr/>
        </p:nvSpPr>
        <p:spPr bwMode="auto">
          <a:xfrm>
            <a:off x="0" y="0"/>
            <a:ext cx="12195175" cy="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45766" name="Rectangle 6"/>
          <p:cNvSpPr>
            <a:spLocks noChangeArrowheads="1"/>
          </p:cNvSpPr>
          <p:nvPr/>
        </p:nvSpPr>
        <p:spPr bwMode="auto">
          <a:xfrm>
            <a:off x="0" y="0"/>
            <a:ext cx="12195175" cy="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17" name="流程图: 数据 16"/>
          <p:cNvSpPr/>
          <p:nvPr/>
        </p:nvSpPr>
        <p:spPr>
          <a:xfrm rot="16200000" flipH="1">
            <a:off x="688509" y="2515054"/>
            <a:ext cx="504055" cy="198774"/>
          </a:xfrm>
          <a:prstGeom prst="flowChartInputOutpu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sz="2000"/>
          </a:p>
        </p:txBody>
      </p:sp>
      <p:sp>
        <p:nvSpPr>
          <p:cNvPr id="18" name="圆角矩形 17"/>
          <p:cNvSpPr/>
          <p:nvPr/>
        </p:nvSpPr>
        <p:spPr>
          <a:xfrm>
            <a:off x="984463" y="2204898"/>
            <a:ext cx="10297650" cy="3888432"/>
          </a:xfrm>
          <a:prstGeom prst="roundRect">
            <a:avLst>
              <a:gd name="adj" fmla="val 6769"/>
            </a:avLst>
          </a:prstGeom>
          <a:solidFill>
            <a:schemeClr val="accent5">
              <a:lumMod val="60000"/>
              <a:lumOff val="40000"/>
            </a:schemeClr>
          </a:solidFill>
          <a:ln w="31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1pPr>
            <a:lvl2pPr marL="4572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2pPr>
            <a:lvl3pPr marL="9144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3pPr>
            <a:lvl4pPr marL="13716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4pPr>
            <a:lvl5pPr marL="1828800" algn="l" rtl="0" eaLnBrk="0" fontAlgn="base" hangingPunct="0">
              <a:spcBef>
                <a:spcPct val="0"/>
              </a:spcBef>
              <a:spcAft>
                <a:spcPct val="0"/>
              </a:spcAft>
              <a:defRPr kern="1200">
                <a:solidFill>
                  <a:srgbClr val="FFFFFF"/>
                </a:solidFill>
                <a:latin typeface="Calibri"/>
                <a:ea typeface="宋体" panose="02010600030101010101" pitchFamily="2" charset="-122"/>
                <a:cs typeface="+mn-cs"/>
              </a:defRPr>
            </a:lvl5pPr>
            <a:lvl6pPr marL="2286000" algn="l" defTabSz="914400" rtl="0" eaLnBrk="1" latinLnBrk="0" hangingPunct="1">
              <a:defRPr kern="1200">
                <a:solidFill>
                  <a:srgbClr val="FFFFFF"/>
                </a:solidFill>
                <a:latin typeface="Calibri"/>
                <a:ea typeface="宋体" panose="02010600030101010101" pitchFamily="2" charset="-122"/>
                <a:cs typeface="+mn-cs"/>
              </a:defRPr>
            </a:lvl6pPr>
            <a:lvl7pPr marL="2743200" algn="l" defTabSz="914400" rtl="0" eaLnBrk="1" latinLnBrk="0" hangingPunct="1">
              <a:defRPr kern="1200">
                <a:solidFill>
                  <a:srgbClr val="FFFFFF"/>
                </a:solidFill>
                <a:latin typeface="Calibri"/>
                <a:ea typeface="宋体" panose="02010600030101010101" pitchFamily="2" charset="-122"/>
                <a:cs typeface="+mn-cs"/>
              </a:defRPr>
            </a:lvl7pPr>
            <a:lvl8pPr marL="3200400" algn="l" defTabSz="914400" rtl="0" eaLnBrk="1" latinLnBrk="0" hangingPunct="1">
              <a:defRPr kern="1200">
                <a:solidFill>
                  <a:srgbClr val="FFFFFF"/>
                </a:solidFill>
                <a:latin typeface="Calibri"/>
                <a:ea typeface="宋体" panose="02010600030101010101" pitchFamily="2" charset="-122"/>
                <a:cs typeface="+mn-cs"/>
              </a:defRPr>
            </a:lvl8pPr>
            <a:lvl9pPr marL="3657600" algn="l" defTabSz="914400" rtl="0" eaLnBrk="1" latinLnBrk="0" hangingPunct="1">
              <a:defRPr kern="1200">
                <a:solidFill>
                  <a:srgbClr val="FFFFFF"/>
                </a:solidFill>
                <a:latin typeface="Calibri"/>
                <a:ea typeface="宋体" panose="02010600030101010101" pitchFamily="2" charset="-122"/>
                <a:cs typeface="+mn-cs"/>
              </a:defRPr>
            </a:lvl9pPr>
          </a:lstStyle>
          <a:p>
            <a:pPr algn="ctr"/>
            <a:endParaRPr lang="zh-CN" altLang="en-US" sz="2000"/>
          </a:p>
        </p:txBody>
      </p:sp>
      <p:sp>
        <p:nvSpPr>
          <p:cNvPr id="19" name="文本框 12"/>
          <p:cNvSpPr txBox="1"/>
          <p:nvPr/>
        </p:nvSpPr>
        <p:spPr>
          <a:xfrm>
            <a:off x="1251798" y="2492922"/>
            <a:ext cx="5277919" cy="3293209"/>
          </a:xfrm>
          <a:prstGeom prst="rect">
            <a:avLst/>
          </a:prstGeom>
          <a:noFill/>
        </p:spPr>
        <p:txBody>
          <a:bodyPr wrap="square" rtlCol="0">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30000"/>
              </a:lnSpc>
            </a:pPr>
            <a:r>
              <a:rPr lang="zh-CN" altLang="en-US" sz="2000" smtClean="0">
                <a:solidFill>
                  <a:schemeClr val="tx1">
                    <a:lumMod val="65000"/>
                    <a:lumOff val="35000"/>
                  </a:schemeClr>
                </a:solidFill>
                <a:latin typeface="微软雅黑" pitchFamily="34" charset="-122"/>
                <a:ea typeface="微软雅黑" pitchFamily="34" charset="-122"/>
                <a:sym typeface="微软雅黑" pitchFamily="34" charset="-122"/>
              </a:rPr>
              <a:t>       前厅部在销售客房的过程中，</a:t>
            </a:r>
            <a:r>
              <a:rPr lang="zh-CN" altLang="en-US" sz="2000" b="1" smtClean="0">
                <a:solidFill>
                  <a:schemeClr val="accent6">
                    <a:lumMod val="75000"/>
                  </a:schemeClr>
                </a:solidFill>
                <a:latin typeface="微软雅黑" pitchFamily="34" charset="-122"/>
                <a:ea typeface="微软雅黑" pitchFamily="34" charset="-122"/>
                <a:sym typeface="微软雅黑" pitchFamily="34" charset="-122"/>
              </a:rPr>
              <a:t>要根据酒店的规章制度严格执行酒店所制定的房价</a:t>
            </a:r>
            <a:r>
              <a:rPr lang="zh-CN" altLang="en-US" sz="2000" smtClean="0">
                <a:solidFill>
                  <a:schemeClr val="tx1">
                    <a:lumMod val="65000"/>
                    <a:lumOff val="35000"/>
                  </a:schemeClr>
                </a:solidFill>
                <a:latin typeface="微软雅黑" pitchFamily="34" charset="-122"/>
                <a:ea typeface="微软雅黑" pitchFamily="34" charset="-122"/>
                <a:sym typeface="微软雅黑" pitchFamily="34" charset="-122"/>
              </a:rPr>
              <a:t>，在制度范围内进行客房销售。</a:t>
            </a:r>
          </a:p>
          <a:p>
            <a:pPr>
              <a:lnSpc>
                <a:spcPct val="130000"/>
              </a:lnSpc>
            </a:pPr>
            <a:r>
              <a:rPr lang="zh-CN" altLang="en-US" sz="2000" smtClean="0">
                <a:solidFill>
                  <a:schemeClr val="tx1">
                    <a:lumMod val="65000"/>
                    <a:lumOff val="35000"/>
                  </a:schemeClr>
                </a:solidFill>
                <a:latin typeface="微软雅黑" pitchFamily="34" charset="-122"/>
                <a:ea typeface="微软雅黑" pitchFamily="34" charset="-122"/>
                <a:sym typeface="微软雅黑" pitchFamily="34" charset="-122"/>
              </a:rPr>
              <a:t>       常见的相关规章制度有以下几种：销售人员对浮动价格所拥有的决定权规定、对优惠价格享有者所应具备条件的规定、对酒店优惠活动种类和优惠程度的规定、优惠房使用报批的规定等。</a:t>
            </a:r>
          </a:p>
        </p:txBody>
      </p:sp>
      <p:pic>
        <p:nvPicPr>
          <p:cNvPr id="247810" name="Picture 2" descr="http://news.winshang.com/member/FCK/2015/7/28/2015728134649694747x.jpg"/>
          <p:cNvPicPr>
            <a:picLocks noChangeAspect="1" noChangeArrowheads="1"/>
          </p:cNvPicPr>
          <p:nvPr/>
        </p:nvPicPr>
        <p:blipFill>
          <a:blip r:embed="rId2"/>
          <a:stretch>
            <a:fillRect/>
          </a:stretch>
        </p:blipFill>
        <p:spPr bwMode="auto">
          <a:xfrm>
            <a:off x="6817647" y="2636934"/>
            <a:ext cx="4022296" cy="3080415"/>
          </a:xfrm>
          <a:prstGeom prst="rect">
            <a:avLst/>
          </a:prstGeom>
          <a:noFill/>
          <a:ln>
            <a:noFill/>
          </a:ln>
        </p:spPr>
      </p:pic>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1"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wipe(up)">
                                      <p:cBhvr>
                                        <p:cTn id="7" dur="500"/>
                                        <p:tgtEl>
                                          <p:spTgt spid="18"/>
                                        </p:tgtEl>
                                      </p:cBhvr>
                                    </p:animEffect>
                                  </p:childTnLst>
                                </p:cTn>
                              </p:par>
                            </p:childTnLst>
                          </p:cTn>
                        </p:par>
                        <p:par>
                          <p:cTn id="8" fill="hold" nodeType="afterGroup">
                            <p:stCondLst>
                              <p:cond delay="500"/>
                            </p:stCondLst>
                            <p:childTnLst>
                              <p:par>
                                <p:cTn id="9" presetID="22" presetClass="entr" presetSubtype="2" dur="500" fill="hold" grpId="0" nodeType="afterEffect">
                                  <p:stCondLst>
                                    <p:cond delay="0"/>
                                  </p:stCondLst>
                                  <p:childTnLst>
                                    <p:set>
                                      <p:cBhvr>
                                        <p:cTn id="10" dur="1" fill="hold">
                                          <p:stCondLst>
                                            <p:cond delay="0"/>
                                          </p:stCondLst>
                                        </p:cTn>
                                        <p:tgtEl>
                                          <p:spTgt spid="17"/>
                                        </p:tgtEl>
                                        <p:attrNameLst>
                                          <p:attrName>style.visibility</p:attrName>
                                        </p:attrNameLst>
                                      </p:cBhvr>
                                      <p:to>
                                        <p:strVal val="visible"/>
                                      </p:to>
                                    </p:set>
                                    <p:animEffect transition="in" filter="wipe(right)">
                                      <p:cBhvr>
                                        <p:cTn id="11" dur="500"/>
                                        <p:tgtEl>
                                          <p:spTgt spid="17"/>
                                        </p:tgtEl>
                                      </p:cBhvr>
                                    </p:animEffect>
                                  </p:childTnLst>
                                </p:cTn>
                              </p:par>
                            </p:childTnLst>
                          </p:cTn>
                        </p:par>
                        <p:par>
                          <p:cTn id="12" fill="hold" nodeType="afterGroup">
                            <p:stCondLst>
                              <p:cond delay="1000"/>
                            </p:stCondLst>
                            <p:childTnLst>
                              <p:par>
                                <p:cTn id="13" presetID="22" presetClass="entr" presetSubtype="4" dur="500" fill="hold" grpId="0" nodeType="afterEffect">
                                  <p:stCondLst>
                                    <p:cond delay="0"/>
                                  </p:stCondLst>
                                  <p:childTnLst>
                                    <p:set>
                                      <p:cBhvr>
                                        <p:cTn id="14" dur="1" fill="hold">
                                          <p:stCondLst>
                                            <p:cond delay="0"/>
                                          </p:stCondLst>
                                        </p:cTn>
                                        <p:tgtEl>
                                          <p:spTgt spid="19"/>
                                        </p:tgtEl>
                                        <p:attrNameLst>
                                          <p:attrName>style.visibility</p:attrName>
                                        </p:attrNameLst>
                                      </p:cBhvr>
                                      <p:to>
                                        <p:strVal val="visible"/>
                                      </p:to>
                                    </p:set>
                                    <p:animEffect transition="in" filter="wipe(down)">
                                      <p:cBhvr>
                                        <p:cTn id="15" dur="500"/>
                                        <p:tgtEl>
                                          <p:spTgt spid="19"/>
                                        </p:tgtEl>
                                      </p:cBhvr>
                                    </p:animEffect>
                                  </p:childTnLst>
                                </p:cTn>
                              </p:par>
                            </p:childTnLst>
                          </p:cTn>
                        </p:par>
                        <p:par>
                          <p:cTn id="16" fill="hold" nodeType="afterGroup">
                            <p:stCondLst>
                              <p:cond delay="1500"/>
                            </p:stCondLst>
                            <p:childTnLst>
                              <p:par>
                                <p:cTn id="17" presetID="3" presetClass="entr" presetSubtype="10" dur="500" fill="hold" nodeType="afterEffect">
                                  <p:stCondLst>
                                    <p:cond delay="0"/>
                                  </p:stCondLst>
                                  <p:childTnLst>
                                    <p:set>
                                      <p:cBhvr>
                                        <p:cTn id="18" dur="1" fill="hold">
                                          <p:stCondLst>
                                            <p:cond delay="0"/>
                                          </p:stCondLst>
                                        </p:cTn>
                                        <p:tgtEl>
                                          <p:spTgt spid="247810"/>
                                        </p:tgtEl>
                                        <p:attrNameLst>
                                          <p:attrName>style.visibility</p:attrName>
                                        </p:attrNameLst>
                                      </p:cBhvr>
                                      <p:to>
                                        <p:strVal val="visible"/>
                                      </p:to>
                                    </p:set>
                                    <p:animEffect transition="in" filter="blinds(horizontal)">
                                      <p:cBhvr>
                                        <p:cTn id="19" dur="500"/>
                                        <p:tgtEl>
                                          <p:spTgt spid="2478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P spid="19"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 name="文本框 250"/>
          <p:cNvSpPr txBox="1">
            <a:spLocks noChangeArrowheads="1"/>
          </p:cNvSpPr>
          <p:nvPr/>
        </p:nvSpPr>
        <p:spPr bwMode="auto">
          <a:xfrm>
            <a:off x="1404938" y="166688"/>
            <a:ext cx="2912977" cy="523220"/>
          </a:xfrm>
          <a:prstGeom prst="rect">
            <a:avLst/>
          </a:prstGeom>
          <a:noFill/>
          <a:ln w="9525">
            <a:noFill/>
            <a:miter lim="800000"/>
          </a:ln>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2800" b="1" smtClean="0">
                <a:solidFill>
                  <a:schemeClr val="bg1"/>
                </a:solidFill>
                <a:latin typeface="微软雅黑" pitchFamily="34" charset="-122"/>
                <a:ea typeface="微软雅黑" pitchFamily="34" charset="-122"/>
              </a:rPr>
              <a:t>任务一</a:t>
            </a:r>
            <a:r>
              <a:rPr lang="zh-CN" altLang="zh-CN" sz="2800" b="1" smtClean="0">
                <a:solidFill>
                  <a:schemeClr val="bg1"/>
                </a:solidFill>
                <a:latin typeface="微软雅黑" pitchFamily="34" charset="-122"/>
                <a:ea typeface="微软雅黑" pitchFamily="34" charset="-122"/>
              </a:rPr>
              <a:t>  </a:t>
            </a:r>
            <a:r>
              <a:rPr lang="zh-CN" altLang="en-US" sz="2800" b="1" smtClean="0">
                <a:solidFill>
                  <a:schemeClr val="bg1"/>
                </a:solidFill>
                <a:latin typeface="微软雅黑" pitchFamily="34" charset="-122"/>
                <a:ea typeface="微软雅黑" pitchFamily="34" charset="-122"/>
              </a:rPr>
              <a:t>房价管理</a:t>
            </a:r>
          </a:p>
        </p:txBody>
      </p:sp>
      <p:sp>
        <p:nvSpPr>
          <p:cNvPr id="6" name="文本框 250"/>
          <p:cNvSpPr txBox="1">
            <a:spLocks noChangeArrowheads="1"/>
          </p:cNvSpPr>
          <p:nvPr/>
        </p:nvSpPr>
        <p:spPr bwMode="auto">
          <a:xfrm>
            <a:off x="1404938" y="976313"/>
            <a:ext cx="4312399" cy="492443"/>
          </a:xfrm>
          <a:prstGeom prst="rect">
            <a:avLst/>
          </a:prstGeom>
          <a:noFill/>
          <a:ln w="9525">
            <a:noFill/>
            <a:miter lim="800000"/>
          </a:ln>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2600" b="1" smtClean="0">
                <a:solidFill>
                  <a:srgbClr val="7FBA00"/>
                </a:solidFill>
                <a:latin typeface="微软雅黑" pitchFamily="34" charset="-122"/>
                <a:ea typeface="微软雅黑" pitchFamily="34" charset="-122"/>
              </a:rPr>
              <a:t>二、房价调控</a:t>
            </a:r>
            <a:r>
              <a:rPr lang="zh-CN" altLang="en-US" sz="2400" b="1" smtClean="0">
                <a:solidFill>
                  <a:srgbClr val="7FBA00"/>
                </a:solidFill>
                <a:latin typeface="微软雅黑" pitchFamily="34" charset="-122"/>
                <a:ea typeface="微软雅黑" pitchFamily="34" charset="-122"/>
              </a:rPr>
              <a:t>→ </a:t>
            </a:r>
            <a:r>
              <a:rPr lang="en-US" altLang="zh-CN" sz="2400" b="1" smtClean="0">
                <a:solidFill>
                  <a:srgbClr val="7FBA00"/>
                </a:solidFill>
                <a:latin typeface="微软雅黑" pitchFamily="34" charset="-122"/>
                <a:ea typeface="微软雅黑" pitchFamily="34" charset="-122"/>
              </a:rPr>
              <a:t>2</a:t>
            </a:r>
            <a:r>
              <a:rPr lang="zh-CN" altLang="en-US" sz="2400" b="1" smtClean="0">
                <a:solidFill>
                  <a:srgbClr val="7FBA00"/>
                </a:solidFill>
                <a:latin typeface="微软雅黑" pitchFamily="34" charset="-122"/>
                <a:ea typeface="微软雅黑" pitchFamily="34" charset="-122"/>
              </a:rPr>
              <a:t>．房价调整</a:t>
            </a:r>
            <a:endParaRPr lang="zh-CN" altLang="zh-CN" sz="2400" b="1" smtClean="0">
              <a:solidFill>
                <a:srgbClr val="7FBA00"/>
              </a:solidFill>
              <a:latin typeface="微软雅黑" pitchFamily="34" charset="-122"/>
              <a:ea typeface="微软雅黑" pitchFamily="34" charset="-122"/>
            </a:endParaRPr>
          </a:p>
        </p:txBody>
      </p:sp>
      <p:sp>
        <p:nvSpPr>
          <p:cNvPr id="237570" name="Rectangle 2"/>
          <p:cNvSpPr>
            <a:spLocks noChangeArrowheads="1"/>
          </p:cNvSpPr>
          <p:nvPr/>
        </p:nvSpPr>
        <p:spPr bwMode="auto">
          <a:xfrm>
            <a:off x="0" y="0"/>
            <a:ext cx="12195175" cy="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43714" name="Rectangle 2"/>
          <p:cNvSpPr>
            <a:spLocks noChangeArrowheads="1"/>
          </p:cNvSpPr>
          <p:nvPr/>
        </p:nvSpPr>
        <p:spPr bwMode="auto">
          <a:xfrm>
            <a:off x="0" y="0"/>
            <a:ext cx="12195175" cy="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45764" name="Rectangle 4"/>
          <p:cNvSpPr>
            <a:spLocks noChangeArrowheads="1"/>
          </p:cNvSpPr>
          <p:nvPr/>
        </p:nvSpPr>
        <p:spPr bwMode="auto">
          <a:xfrm>
            <a:off x="0" y="0"/>
            <a:ext cx="12195175" cy="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45766" name="Rectangle 6"/>
          <p:cNvSpPr>
            <a:spLocks noChangeArrowheads="1"/>
          </p:cNvSpPr>
          <p:nvPr/>
        </p:nvSpPr>
        <p:spPr bwMode="auto">
          <a:xfrm>
            <a:off x="0" y="0"/>
            <a:ext cx="12195175" cy="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12" name="文本框 3"/>
          <p:cNvSpPr txBox="1"/>
          <p:nvPr/>
        </p:nvSpPr>
        <p:spPr>
          <a:xfrm>
            <a:off x="911225" y="2018474"/>
            <a:ext cx="4392613" cy="523220"/>
          </a:xfrm>
          <a:prstGeom prst="rect">
            <a:avLst/>
          </a:prstGeom>
          <a:noFill/>
        </p:spPr>
        <p:txBody>
          <a:bodyPr>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defRPr/>
            </a:pPr>
            <a:r>
              <a:rPr lang="en-US" altLang="zh-CN" sz="2800" b="1" smtClean="0">
                <a:solidFill>
                  <a:schemeClr val="tx1">
                    <a:lumMod val="65000"/>
                    <a:lumOff val="35000"/>
                  </a:schemeClr>
                </a:solidFill>
                <a:latin typeface="微软雅黑" pitchFamily="34" charset="-122"/>
                <a:ea typeface="微软雅黑" pitchFamily="34" charset="-122"/>
              </a:rPr>
              <a:t>1</a:t>
            </a:r>
            <a:r>
              <a:rPr lang="zh-CN" altLang="en-US" sz="2800" b="1" smtClean="0">
                <a:solidFill>
                  <a:schemeClr val="tx1">
                    <a:lumMod val="65000"/>
                    <a:lumOff val="35000"/>
                  </a:schemeClr>
                </a:solidFill>
                <a:latin typeface="微软雅黑" pitchFamily="34" charset="-122"/>
                <a:ea typeface="微软雅黑" pitchFamily="34" charset="-122"/>
              </a:rPr>
              <a:t>）调低房价</a:t>
            </a:r>
            <a:endParaRPr lang="zh-CN" altLang="en-US" sz="2800" b="1">
              <a:solidFill>
                <a:srgbClr val="FF0000"/>
              </a:solidFill>
              <a:latin typeface="微软雅黑" pitchFamily="34" charset="-122"/>
              <a:ea typeface="微软雅黑" pitchFamily="34" charset="-122"/>
            </a:endParaRPr>
          </a:p>
        </p:txBody>
      </p:sp>
      <p:cxnSp>
        <p:nvCxnSpPr>
          <p:cNvPr id="13" name="直接连接符 12"/>
          <p:cNvCxnSpPr/>
          <p:nvPr/>
        </p:nvCxnSpPr>
        <p:spPr>
          <a:xfrm>
            <a:off x="911225" y="1954974"/>
            <a:ext cx="4392613"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nvCxnSpPr>
        <p:spPr>
          <a:xfrm>
            <a:off x="911225" y="2608181"/>
            <a:ext cx="4392613"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
        <p:nvSpPr>
          <p:cNvPr id="15" name="矩形 14"/>
          <p:cNvSpPr/>
          <p:nvPr/>
        </p:nvSpPr>
        <p:spPr>
          <a:xfrm>
            <a:off x="839788" y="2708940"/>
            <a:ext cx="4535487" cy="3693319"/>
          </a:xfrm>
          <a:prstGeom prst="rect">
            <a:avLst/>
          </a:prstGeom>
        </p:spPr>
        <p:txBody>
          <a:bodyPr>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285750" indent="-285750">
              <a:lnSpc>
                <a:spcPct val="130000"/>
              </a:lnSpc>
              <a:buFont typeface="Wingdings" panose="05000000000000000000" pitchFamily="2" charset="2"/>
              <a:buChar char="n"/>
              <a:defRPr/>
            </a:pPr>
            <a:r>
              <a:rPr lang="zh-CN" altLang="en-US" sz="2000" b="1" kern="100" smtClean="0">
                <a:solidFill>
                  <a:schemeClr val="accent6">
                    <a:lumMod val="75000"/>
                  </a:schemeClr>
                </a:solidFill>
                <a:latin typeface="微软雅黑" pitchFamily="34" charset="-122"/>
                <a:ea typeface="微软雅黑" pitchFamily="34" charset="-122"/>
                <a:cs typeface="Times New Roman" panose="02020603050405020304" pitchFamily="18" charset="0"/>
              </a:rPr>
              <a:t>市场供过于求。</a:t>
            </a:r>
            <a:r>
              <a:rPr lang="zh-CN" altLang="en-US" sz="2000" kern="100" smtClean="0">
                <a:solidFill>
                  <a:schemeClr val="tx1">
                    <a:lumMod val="65000"/>
                    <a:lumOff val="35000"/>
                  </a:schemeClr>
                </a:solidFill>
                <a:latin typeface="微软雅黑" pitchFamily="34" charset="-122"/>
                <a:ea typeface="微软雅黑" pitchFamily="34" charset="-122"/>
                <a:cs typeface="Times New Roman" panose="02020603050405020304" pitchFamily="18" charset="0"/>
              </a:rPr>
              <a:t>在这种情况下，酒店可以先通过各种促销活动、改进服务质量等措施稳定客房的销售，若成效不大，可以再考虑调低房价。</a:t>
            </a:r>
          </a:p>
          <a:p>
            <a:pPr marL="285750" indent="-285750">
              <a:lnSpc>
                <a:spcPct val="130000"/>
              </a:lnSpc>
              <a:buFont typeface="Wingdings" panose="05000000000000000000" pitchFamily="2" charset="2"/>
              <a:buChar char="n"/>
              <a:defRPr/>
            </a:pPr>
            <a:r>
              <a:rPr lang="zh-CN" altLang="en-US" sz="2000" b="1" kern="100" smtClean="0">
                <a:solidFill>
                  <a:schemeClr val="accent6">
                    <a:lumMod val="75000"/>
                  </a:schemeClr>
                </a:solidFill>
                <a:latin typeface="微软雅黑" pitchFamily="34" charset="-122"/>
                <a:ea typeface="微软雅黑" pitchFamily="34" charset="-122"/>
                <a:cs typeface="Times New Roman" panose="02020603050405020304" pitchFamily="18" charset="0"/>
              </a:rPr>
              <a:t>酒店的市场份额逐渐减少。</a:t>
            </a:r>
            <a:r>
              <a:rPr lang="zh-CN" altLang="en-US" sz="2000" kern="100" smtClean="0">
                <a:solidFill>
                  <a:schemeClr val="tx1">
                    <a:lumMod val="65000"/>
                    <a:lumOff val="35000"/>
                  </a:schemeClr>
                </a:solidFill>
                <a:latin typeface="微软雅黑" pitchFamily="34" charset="-122"/>
                <a:ea typeface="微软雅黑" pitchFamily="34" charset="-122"/>
                <a:cs typeface="Times New Roman" panose="02020603050405020304" pitchFamily="18" charset="0"/>
              </a:rPr>
              <a:t>由于竞争对手的增多和竞争对手降价等原因导致本酒店市场占有率下降时，酒店也可以采取适当调低房价的方式提升自身的竞争力。</a:t>
            </a:r>
            <a:endParaRPr lang="zh-CN" altLang="en-US" sz="2000" kern="100">
              <a:solidFill>
                <a:schemeClr val="tx1">
                  <a:lumMod val="65000"/>
                  <a:lumOff val="35000"/>
                </a:schemeClr>
              </a:solidFill>
              <a:latin typeface="微软雅黑" pitchFamily="34" charset="-122"/>
              <a:ea typeface="微软雅黑" pitchFamily="34" charset="-122"/>
              <a:cs typeface="Times New Roman" panose="02020603050405020304" pitchFamily="18" charset="0"/>
            </a:endParaRPr>
          </a:p>
        </p:txBody>
      </p:sp>
      <p:sp>
        <p:nvSpPr>
          <p:cNvPr id="16" name="文本框 3"/>
          <p:cNvSpPr txBox="1"/>
          <p:nvPr/>
        </p:nvSpPr>
        <p:spPr>
          <a:xfrm>
            <a:off x="6888163" y="1980374"/>
            <a:ext cx="4392612" cy="523220"/>
          </a:xfrm>
          <a:prstGeom prst="rect">
            <a:avLst/>
          </a:prstGeom>
          <a:noFill/>
        </p:spPr>
        <p:txBody>
          <a:bodyPr>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defRPr/>
            </a:pPr>
            <a:r>
              <a:rPr lang="en-US" altLang="zh-CN" sz="2800" b="1" smtClean="0">
                <a:solidFill>
                  <a:schemeClr val="tx1">
                    <a:lumMod val="65000"/>
                    <a:lumOff val="35000"/>
                  </a:schemeClr>
                </a:solidFill>
                <a:latin typeface="微软雅黑" pitchFamily="34" charset="-122"/>
                <a:ea typeface="微软雅黑" pitchFamily="34" charset="-122"/>
              </a:rPr>
              <a:t>2</a:t>
            </a:r>
            <a:r>
              <a:rPr lang="zh-CN" altLang="en-US" sz="2800" b="1" smtClean="0">
                <a:solidFill>
                  <a:schemeClr val="tx1">
                    <a:lumMod val="65000"/>
                    <a:lumOff val="35000"/>
                  </a:schemeClr>
                </a:solidFill>
                <a:latin typeface="微软雅黑" pitchFamily="34" charset="-122"/>
                <a:ea typeface="微软雅黑" pitchFamily="34" charset="-122"/>
              </a:rPr>
              <a:t>）调高房价</a:t>
            </a:r>
            <a:endParaRPr lang="zh-CN" altLang="en-US" sz="2800" b="1">
              <a:solidFill>
                <a:srgbClr val="00B0F0"/>
              </a:solidFill>
              <a:latin typeface="微软雅黑" pitchFamily="34" charset="-122"/>
              <a:ea typeface="微软雅黑" pitchFamily="34" charset="-122"/>
            </a:endParaRPr>
          </a:p>
        </p:txBody>
      </p:sp>
      <p:cxnSp>
        <p:nvCxnSpPr>
          <p:cNvPr id="21" name="直接连接符 20"/>
          <p:cNvCxnSpPr/>
          <p:nvPr/>
        </p:nvCxnSpPr>
        <p:spPr>
          <a:xfrm>
            <a:off x="6888163" y="1916874"/>
            <a:ext cx="4392612" cy="0"/>
          </a:xfrm>
          <a:prstGeom prst="line">
            <a:avLst/>
          </a:prstGeom>
          <a:ln>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22" name="直接连接符 21"/>
          <p:cNvCxnSpPr/>
          <p:nvPr/>
        </p:nvCxnSpPr>
        <p:spPr>
          <a:xfrm>
            <a:off x="6888163" y="2608181"/>
            <a:ext cx="4392612" cy="0"/>
          </a:xfrm>
          <a:prstGeom prst="line">
            <a:avLst/>
          </a:prstGeom>
          <a:ln>
            <a:solidFill>
              <a:srgbClr val="00B0F0"/>
            </a:solidFill>
          </a:ln>
        </p:spPr>
        <p:style>
          <a:lnRef idx="1">
            <a:schemeClr val="accent1"/>
          </a:lnRef>
          <a:fillRef idx="0">
            <a:schemeClr val="accent1"/>
          </a:fillRef>
          <a:effectRef idx="0">
            <a:schemeClr val="accent1"/>
          </a:effectRef>
          <a:fontRef idx="minor">
            <a:schemeClr val="tx1"/>
          </a:fontRef>
        </p:style>
      </p:cxnSp>
      <p:sp>
        <p:nvSpPr>
          <p:cNvPr id="23" name="矩形 22"/>
          <p:cNvSpPr/>
          <p:nvPr/>
        </p:nvSpPr>
        <p:spPr>
          <a:xfrm>
            <a:off x="6313605" y="2708940"/>
            <a:ext cx="5112426" cy="3693319"/>
          </a:xfrm>
          <a:prstGeom prst="rect">
            <a:avLst/>
          </a:prstGeom>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marL="285750" indent="-285750">
              <a:lnSpc>
                <a:spcPct val="130000"/>
              </a:lnSpc>
              <a:buFont typeface="Wingdings" panose="05000000000000000000" pitchFamily="2" charset="2"/>
              <a:buChar char="n"/>
              <a:defRPr/>
            </a:pPr>
            <a:r>
              <a:rPr lang="zh-CN" altLang="en-US" sz="2000" b="1" kern="100" smtClean="0">
                <a:solidFill>
                  <a:schemeClr val="accent6">
                    <a:lumMod val="75000"/>
                  </a:schemeClr>
                </a:solidFill>
                <a:latin typeface="微软雅黑" pitchFamily="34" charset="-122"/>
                <a:ea typeface="微软雅黑" pitchFamily="34" charset="-122"/>
                <a:cs typeface="Times New Roman" panose="02020603050405020304" pitchFamily="18" charset="0"/>
              </a:rPr>
              <a:t>市场供不应求</a:t>
            </a:r>
            <a:r>
              <a:rPr lang="zh-CN" altLang="en-US" sz="2000" kern="100" smtClean="0">
                <a:solidFill>
                  <a:schemeClr val="tx1">
                    <a:lumMod val="65000"/>
                    <a:lumOff val="35000"/>
                  </a:schemeClr>
                </a:solidFill>
                <a:latin typeface="微软雅黑" pitchFamily="34" charset="-122"/>
                <a:ea typeface="微软雅黑" pitchFamily="34" charset="-122"/>
                <a:cs typeface="Times New Roman" panose="02020603050405020304" pitchFamily="18" charset="0"/>
              </a:rPr>
              <a:t>。在这种情况下，可以适当调高房价，以实现供求平衡，同时可以为酒店增加利润。</a:t>
            </a:r>
          </a:p>
          <a:p>
            <a:pPr marL="285750" indent="-285750">
              <a:lnSpc>
                <a:spcPct val="130000"/>
              </a:lnSpc>
              <a:buFont typeface="Wingdings" panose="05000000000000000000" pitchFamily="2" charset="2"/>
              <a:buChar char="n"/>
              <a:defRPr/>
            </a:pPr>
            <a:r>
              <a:rPr lang="zh-CN" altLang="en-US" sz="2000" b="1" kern="100" smtClean="0">
                <a:solidFill>
                  <a:schemeClr val="accent6">
                    <a:lumMod val="75000"/>
                  </a:schemeClr>
                </a:solidFill>
                <a:latin typeface="微软雅黑" pitchFamily="34" charset="-122"/>
                <a:ea typeface="微软雅黑" pitchFamily="34" charset="-122"/>
                <a:cs typeface="Times New Roman" panose="02020603050405020304" pitchFamily="18" charset="0"/>
              </a:rPr>
              <a:t>物价上涨</a:t>
            </a:r>
            <a:r>
              <a:rPr lang="zh-CN" altLang="en-US" sz="2000" kern="100" smtClean="0">
                <a:solidFill>
                  <a:schemeClr val="tx1">
                    <a:lumMod val="65000"/>
                    <a:lumOff val="35000"/>
                  </a:schemeClr>
                </a:solidFill>
                <a:latin typeface="微软雅黑" pitchFamily="34" charset="-122"/>
                <a:ea typeface="微软雅黑" pitchFamily="34" charset="-122"/>
                <a:cs typeface="Times New Roman" panose="02020603050405020304" pitchFamily="18" charset="0"/>
              </a:rPr>
              <a:t>。随着物价上涨，酒店的营业成本也在不断增加，所以此时酒店可以根据物价的涨幅适当调高房价。</a:t>
            </a:r>
          </a:p>
          <a:p>
            <a:pPr marL="285750" indent="-285750">
              <a:lnSpc>
                <a:spcPct val="130000"/>
              </a:lnSpc>
              <a:buFont typeface="Wingdings" panose="05000000000000000000" pitchFamily="2" charset="2"/>
              <a:buChar char="n"/>
              <a:defRPr/>
            </a:pPr>
            <a:r>
              <a:rPr lang="zh-CN" altLang="en-US" sz="2000" b="1" kern="100" smtClean="0">
                <a:solidFill>
                  <a:schemeClr val="accent6">
                    <a:lumMod val="75000"/>
                  </a:schemeClr>
                </a:solidFill>
                <a:latin typeface="微软雅黑" pitchFamily="34" charset="-122"/>
                <a:ea typeface="微软雅黑" pitchFamily="34" charset="-122"/>
                <a:cs typeface="Times New Roman" panose="02020603050405020304" pitchFamily="18" charset="0"/>
              </a:rPr>
              <a:t>酒店服务质量或档次明显提升。</a:t>
            </a:r>
            <a:r>
              <a:rPr lang="zh-CN" altLang="en-US" sz="2000" kern="100" smtClean="0">
                <a:solidFill>
                  <a:schemeClr val="tx1">
                    <a:lumMod val="65000"/>
                    <a:lumOff val="35000"/>
                  </a:schemeClr>
                </a:solidFill>
                <a:latin typeface="微软雅黑" pitchFamily="34" charset="-122"/>
                <a:ea typeface="微软雅黑" pitchFamily="34" charset="-122"/>
                <a:cs typeface="Times New Roman" panose="02020603050405020304" pitchFamily="18" charset="0"/>
              </a:rPr>
              <a:t>当酒店的服务质量或档次有显著提高时，价格也要与之相适应，此时就可以考虑调高房价。</a:t>
            </a:r>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4" presetClass="entr" presetSubtype="10" dur="500" fill="hold" grpId="0"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randombar(horizontal)">
                                      <p:cBhvr>
                                        <p:cTn id="7" dur="500"/>
                                        <p:tgtEl>
                                          <p:spTgt spid="15"/>
                                        </p:tgtEl>
                                      </p:cBhvr>
                                    </p:animEffect>
                                  </p:childTnLst>
                                </p:cTn>
                              </p:par>
                            </p:childTnLst>
                          </p:cTn>
                        </p:par>
                        <p:par>
                          <p:cTn id="8" fill="hold" nodeType="afterGroup">
                            <p:stCondLst>
                              <p:cond delay="500"/>
                            </p:stCondLst>
                            <p:childTnLst>
                              <p:par>
                                <p:cTn id="9" presetID="14" presetClass="entr" presetSubtype="10" dur="500" fill="hold" grpId="0" nodeType="afterEffect">
                                  <p:stCondLst>
                                    <p:cond delay="0"/>
                                  </p:stCondLst>
                                  <p:childTnLst>
                                    <p:set>
                                      <p:cBhvr>
                                        <p:cTn id="10" dur="1" fill="hold">
                                          <p:stCondLst>
                                            <p:cond delay="0"/>
                                          </p:stCondLst>
                                        </p:cTn>
                                        <p:tgtEl>
                                          <p:spTgt spid="23"/>
                                        </p:tgtEl>
                                        <p:attrNameLst>
                                          <p:attrName>style.visibility</p:attrName>
                                        </p:attrNameLst>
                                      </p:cBhvr>
                                      <p:to>
                                        <p:strVal val="visible"/>
                                      </p:to>
                                    </p:set>
                                    <p:animEffect transition="in" filter="randombar(horizontal)">
                                      <p:cBhvr>
                                        <p:cTn id="11"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23"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5175"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https://d.book118.com/386231133224010045</a:t>
            </a:r>
          </a:p>
        </p:txBody>
      </p:sp>
    </p:spTree>
  </p:cSld>
  <p:clrMapOvr>
    <a:masterClrMapping/>
  </p:clrMapOvr>
  <p:transition/>
  <p:timing/>
</p:sld>
</file>

<file path=ppt/tags/tag1.xml><?xml version="1.0" encoding="utf-8"?>
<p:tagLst xmlns:p="http://schemas.openxmlformats.org/presentationml/2006/main">
  <p:tag name="ID" val="553512"/>
  <p:tag name="MH" val="20160830110146"/>
  <p:tag name="MH_LIBRARY" val="CONTENTS"/>
  <p:tag name="MH_TYPE" val="OTHERS"/>
</p:tagLst>
</file>

<file path=ppt/tags/tag2.xml><?xml version="1.0" encoding="utf-8"?>
<p:tagLst xmlns:p="http://schemas.openxmlformats.org/presentationml/2006/main">
  <p:tag name="ID" val="553512"/>
  <p:tag name="MH" val="20160830110146"/>
  <p:tag name="MH_LIBRARY" val="CONTENTS"/>
  <p:tag name="MH_TYPE" val="OTHERS"/>
</p:tagLst>
</file>

<file path=ppt/tags/tag3.xml><?xml version="1.0" encoding="utf-8"?>
<p:tagLst xmlns:p="http://schemas.openxmlformats.org/presentationml/2006/main">
  <p:tag name="ID" val="553512"/>
  <p:tag name="MH" val="20160830110146"/>
  <p:tag name="MH_LIBRARY" val="CONTENTS"/>
  <p:tag name="MH_TYPE" val="OTHERS"/>
</p:tagLst>
</file>

<file path=ppt/tags/tag4.xml><?xml version="1.0" encoding="utf-8"?>
<p:tagLst xmlns:p="http://schemas.openxmlformats.org/presentationml/2006/main">
  <p:tag name="ID" val="553512"/>
  <p:tag name="MH" val="20160830110146"/>
  <p:tag name="MH_LIBRARY" val="CONTENTS"/>
  <p:tag name="MH_TYPE" val="OTHERS"/>
</p:tagLst>
</file>

<file path=ppt/tags/tag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CAEACE"/>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CAEACE"/>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116</Paragraphs>
  <Slides>19</Slides>
  <Notes>1</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19</vt:i4>
      </vt:variant>
    </vt:vector>
  </HeadingPairs>
  <TitlesOfParts>
    <vt:vector baseType="lpstr" size="29">
      <vt:lpstr>Arial</vt:lpstr>
      <vt:lpstr>Calibri</vt:lpstr>
      <vt:lpstr>宋体</vt:lpstr>
      <vt:lpstr>微软雅黑</vt:lpstr>
      <vt:lpstr>Wingdings</vt:lpstr>
      <vt:lpstr>Aharoni</vt:lpstr>
      <vt:lpstr>Impact</vt:lpstr>
      <vt:lpstr>Century Gothic</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2024-09-14T20:23:08.733</cp:lastPrinted>
  <dcterms:created xsi:type="dcterms:W3CDTF">2024-09-14T12:23:08Z</dcterms:created>
  <dcterms:modified xsi:type="dcterms:W3CDTF">2024-09-14T12:23:10Z</dcterms:modified>
</cp:coreProperties>
</file>