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6" r:id="rId39"/>
  </p:sldIdLst>
  <p:sldSz cx="9144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tags" Target="tags/tag1.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0EB859-543F-4C2F-AA81-A7FEDEEC6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15ED3A-436B-4800-AB7F-BA0CEBDFA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28286E-1097-4611-B7F8-7CEE06A2B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99F323-E89A-445B-A9E7-714F3EBD42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3766AA-87A9-492F-81EA-D611086CD2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A17BC8-84D6-40D4-AA6C-765F96CB97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62D120-B67F-4609-A6BA-5410E5315C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9448FB-64E8-4656-ACE2-2F9A8144D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697B3-14FF-4548-9DA5-07688916FE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BA5196-FC2C-4EFD-94B5-F9549C721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F6334-F691-4AEB-B54D-1B64EB1740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a:t>单击此处编辑母版标题样式</a:t>
            </a:r>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p>
        </p:txBody>
      </p:sp>
      <p:sp>
        <p:nvSpPr>
          <p:cNvPr id="4" name="日期占位符 3">
            <a:extLst>
              <a:ext uri="{FF2B5EF4-FFF2-40B4-BE49-F238E27FC236}">
                <a16:creationId xmlns:a16="http://schemas.microsoft.com/office/drawing/2014/main" id="{ECDC4FAC-7117-EB9B-9019-E839D6128D66}"/>
              </a:ext>
            </a:extLst>
          </p:cNvPr>
          <p:cNvSpPr>
            <a:spLocks noGrp="1"/>
          </p:cNvSpPr>
          <p:nvPr>
            <p:ph type="dt" sz="half" idx="10"/>
          </p:nvPr>
        </p:nvSpPr>
        <p:spPr/>
        <p:txBody>
          <a:bodyPr/>
          <a:lstStyle>
            <a:lvl1pPr>
              <a:defRPr/>
            </a:lvl1pPr>
          </a:lstStyle>
          <a:p>
            <a:endParaRPr lang="zh-CN" altLang="en-US"/>
          </a:p>
        </p:txBody>
      </p:sp>
      <p:sp>
        <p:nvSpPr>
          <p:cNvPr id="5" name="页脚占位符 4">
            <a:extLst>
              <a:ext uri="{FF2B5EF4-FFF2-40B4-BE49-F238E27FC236}">
                <a16:creationId xmlns:a16="http://schemas.microsoft.com/office/drawing/2014/main" id="{83A5FC9E-3C4F-1991-0083-8D7F6868FCC9}"/>
              </a:ext>
            </a:extLst>
          </p:cNvPr>
          <p:cNvSpPr>
            <a:spLocks noGrp="1"/>
          </p:cNvSpPr>
          <p:nvPr>
            <p:ph type="ftr" sz="quarter" idx="11"/>
          </p:nvPr>
        </p:nvSpPr>
        <p:spPr/>
        <p:txBody>
          <a:bodyPr/>
          <a:lstStyle>
            <a:lvl1pPr>
              <a:defRPr/>
            </a:lvl1pPr>
          </a:lstStyle>
          <a:p>
            <a:endParaRPr lang="zh-CN" altLang="en-US"/>
          </a:p>
        </p:txBody>
      </p:sp>
      <p:sp>
        <p:nvSpPr>
          <p:cNvPr id="6" name="灯片编号占位符 5">
            <a:extLst>
              <a:ext uri="{FF2B5EF4-FFF2-40B4-BE49-F238E27FC236}">
                <a16:creationId xmlns:a16="http://schemas.microsoft.com/office/drawing/2014/main" id="{AD7D2E41-D4FA-F277-8830-92ABFA623F07}"/>
              </a:ext>
            </a:extLst>
          </p:cNvPr>
          <p:cNvSpPr>
            <a:spLocks noGrp="1"/>
          </p:cNvSpPr>
          <p:nvPr>
            <p:ph type="sldNum" sz="quarter" idx="12"/>
          </p:nvPr>
        </p:nvSpPr>
        <p:spPr/>
        <p:txBody>
          <a:bodyPr/>
          <a:lstStyle>
            <a:lvl1pPr>
              <a:defRPr/>
            </a:lvl1pPr>
          </a:lstStyle>
          <a:p>
            <a:fld id="{7505ED38-4C51-4F46-B0F2-8538C27D2C9D}"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3087800233"/>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a:extLst>
              <a:ext uri="{FF2B5EF4-FFF2-40B4-BE49-F238E27FC236}">
                <a16:creationId xmlns:a16="http://schemas.microsoft.com/office/drawing/2014/main" id="{A396C579-D4A6-25A1-577E-90BC65B71B45}"/>
              </a:ext>
            </a:extLst>
          </p:cNvPr>
          <p:cNvSpPr>
            <a:spLocks noGrp="1"/>
          </p:cNvSpPr>
          <p:nvPr>
            <p:ph type="dt" sz="half" idx="10"/>
          </p:nvPr>
        </p:nvSpPr>
        <p:spPr/>
        <p:txBody>
          <a:bodyPr/>
          <a:lstStyle>
            <a:lvl1pPr>
              <a:defRPr/>
            </a:lvl1pPr>
          </a:lstStyle>
          <a:p>
            <a:endParaRPr lang="zh-CN" altLang="en-US"/>
          </a:p>
        </p:txBody>
      </p:sp>
      <p:sp>
        <p:nvSpPr>
          <p:cNvPr id="5" name="页脚占位符 4">
            <a:extLst>
              <a:ext uri="{FF2B5EF4-FFF2-40B4-BE49-F238E27FC236}">
                <a16:creationId xmlns:a16="http://schemas.microsoft.com/office/drawing/2014/main" id="{D4D6D718-9C27-AE27-4DC4-29D297BD0EFD}"/>
              </a:ext>
            </a:extLst>
          </p:cNvPr>
          <p:cNvSpPr>
            <a:spLocks noGrp="1"/>
          </p:cNvSpPr>
          <p:nvPr>
            <p:ph type="ftr" sz="quarter" idx="11"/>
          </p:nvPr>
        </p:nvSpPr>
        <p:spPr/>
        <p:txBody>
          <a:bodyPr/>
          <a:lstStyle>
            <a:lvl1pPr>
              <a:defRPr/>
            </a:lvl1pPr>
          </a:lstStyle>
          <a:p>
            <a:endParaRPr lang="zh-CN" altLang="en-US"/>
          </a:p>
        </p:txBody>
      </p:sp>
      <p:sp>
        <p:nvSpPr>
          <p:cNvPr id="6" name="灯片编号占位符 5">
            <a:extLst>
              <a:ext uri="{FF2B5EF4-FFF2-40B4-BE49-F238E27FC236}">
                <a16:creationId xmlns:a16="http://schemas.microsoft.com/office/drawing/2014/main" id="{44A9F419-21E4-642D-2E76-BDC8B8FB4CB3}"/>
              </a:ext>
            </a:extLst>
          </p:cNvPr>
          <p:cNvSpPr>
            <a:spLocks noGrp="1"/>
          </p:cNvSpPr>
          <p:nvPr>
            <p:ph type="sldNum" sz="quarter" idx="12"/>
          </p:nvPr>
        </p:nvSpPr>
        <p:spPr/>
        <p:txBody>
          <a:bodyPr/>
          <a:lstStyle>
            <a:lvl1pPr>
              <a:defRPr/>
            </a:lvl1pPr>
          </a:lstStyle>
          <a:p>
            <a:fld id="{83CC3437-4791-4DAB-BDC4-352DE957DFF3}"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427544805"/>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noProof="1"/>
              <a:t>单击此处编辑母版标题样式</a:t>
            </a:r>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a:t>单击此处编辑母版文本样式</a:t>
            </a:r>
          </a:p>
        </p:txBody>
      </p:sp>
      <p:sp>
        <p:nvSpPr>
          <p:cNvPr id="4" name="日期占位符 3">
            <a:extLst>
              <a:ext uri="{FF2B5EF4-FFF2-40B4-BE49-F238E27FC236}">
                <a16:creationId xmlns:a16="http://schemas.microsoft.com/office/drawing/2014/main" id="{4B293FF6-240B-5244-2D1D-A9C4751FC7E2}"/>
              </a:ext>
            </a:extLst>
          </p:cNvPr>
          <p:cNvSpPr>
            <a:spLocks noGrp="1"/>
          </p:cNvSpPr>
          <p:nvPr>
            <p:ph type="dt" sz="half" idx="10"/>
          </p:nvPr>
        </p:nvSpPr>
        <p:spPr/>
        <p:txBody>
          <a:bodyPr/>
          <a:lstStyle>
            <a:lvl1pPr>
              <a:defRPr/>
            </a:lvl1pPr>
          </a:lstStyle>
          <a:p>
            <a:endParaRPr lang="zh-CN" altLang="en-US"/>
          </a:p>
        </p:txBody>
      </p:sp>
      <p:sp>
        <p:nvSpPr>
          <p:cNvPr id="5" name="页脚占位符 4">
            <a:extLst>
              <a:ext uri="{FF2B5EF4-FFF2-40B4-BE49-F238E27FC236}">
                <a16:creationId xmlns:a16="http://schemas.microsoft.com/office/drawing/2014/main" id="{719B3215-EFA4-309F-82B1-4D6C99BDB803}"/>
              </a:ext>
            </a:extLst>
          </p:cNvPr>
          <p:cNvSpPr>
            <a:spLocks noGrp="1"/>
          </p:cNvSpPr>
          <p:nvPr>
            <p:ph type="ftr" sz="quarter" idx="11"/>
          </p:nvPr>
        </p:nvSpPr>
        <p:spPr/>
        <p:txBody>
          <a:bodyPr/>
          <a:lstStyle>
            <a:lvl1pPr>
              <a:defRPr/>
            </a:lvl1pPr>
          </a:lstStyle>
          <a:p>
            <a:endParaRPr lang="zh-CN" altLang="en-US"/>
          </a:p>
        </p:txBody>
      </p:sp>
      <p:sp>
        <p:nvSpPr>
          <p:cNvPr id="6" name="灯片编号占位符 5">
            <a:extLst>
              <a:ext uri="{FF2B5EF4-FFF2-40B4-BE49-F238E27FC236}">
                <a16:creationId xmlns:a16="http://schemas.microsoft.com/office/drawing/2014/main" id="{3D16FCCC-5B32-C815-30FE-D57371932F26}"/>
              </a:ext>
            </a:extLst>
          </p:cNvPr>
          <p:cNvSpPr>
            <a:spLocks noGrp="1"/>
          </p:cNvSpPr>
          <p:nvPr>
            <p:ph type="sldNum" sz="quarter" idx="12"/>
          </p:nvPr>
        </p:nvSpPr>
        <p:spPr/>
        <p:txBody>
          <a:bodyPr/>
          <a:lstStyle>
            <a:lvl1pPr>
              <a:defRPr/>
            </a:lvl1pPr>
          </a:lstStyle>
          <a:p>
            <a:fld id="{6B2D4CFB-0AFE-483E-B5EF-E801739FF54F}"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241790885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457200" y="1600200"/>
            <a:ext cx="4032504" cy="4525963"/>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4654296" y="1600200"/>
            <a:ext cx="4032504" cy="4525963"/>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a:extLst>
              <a:ext uri="{FF2B5EF4-FFF2-40B4-BE49-F238E27FC236}">
                <a16:creationId xmlns:a16="http://schemas.microsoft.com/office/drawing/2014/main" id="{7C596D9A-2F97-5509-EE8E-088271327E91}"/>
              </a:ext>
            </a:extLst>
          </p:cNvPr>
          <p:cNvSpPr>
            <a:spLocks noGrp="1"/>
          </p:cNvSpPr>
          <p:nvPr>
            <p:ph type="dt" sz="half" idx="10"/>
          </p:nvPr>
        </p:nvSpPr>
        <p:spPr/>
        <p:txBody>
          <a:bodyPr/>
          <a:lstStyle>
            <a:lvl1pPr>
              <a:defRPr/>
            </a:lvl1pPr>
          </a:lstStyle>
          <a:p>
            <a:endParaRPr lang="zh-CN" altLang="en-US"/>
          </a:p>
        </p:txBody>
      </p:sp>
      <p:sp>
        <p:nvSpPr>
          <p:cNvPr id="6" name="页脚占位符 4">
            <a:extLst>
              <a:ext uri="{FF2B5EF4-FFF2-40B4-BE49-F238E27FC236}">
                <a16:creationId xmlns:a16="http://schemas.microsoft.com/office/drawing/2014/main" id="{13E26C7B-08DA-6DAE-B19F-C3E90928070E}"/>
              </a:ext>
            </a:extLst>
          </p:cNvPr>
          <p:cNvSpPr>
            <a:spLocks noGrp="1"/>
          </p:cNvSpPr>
          <p:nvPr>
            <p:ph type="ftr" sz="quarter" idx="11"/>
          </p:nvPr>
        </p:nvSpPr>
        <p:spPr/>
        <p:txBody>
          <a:bodyPr/>
          <a:lstStyle>
            <a:lvl1pPr>
              <a:defRPr/>
            </a:lvl1pPr>
          </a:lstStyle>
          <a:p>
            <a:endParaRPr lang="zh-CN" altLang="en-US"/>
          </a:p>
        </p:txBody>
      </p:sp>
      <p:sp>
        <p:nvSpPr>
          <p:cNvPr id="7" name="灯片编号占位符 5">
            <a:extLst>
              <a:ext uri="{FF2B5EF4-FFF2-40B4-BE49-F238E27FC236}">
                <a16:creationId xmlns:a16="http://schemas.microsoft.com/office/drawing/2014/main" id="{1E79366A-EE69-49AE-85AE-8AF7BE5F8C5A}"/>
              </a:ext>
            </a:extLst>
          </p:cNvPr>
          <p:cNvSpPr>
            <a:spLocks noGrp="1"/>
          </p:cNvSpPr>
          <p:nvPr>
            <p:ph type="sldNum" sz="quarter" idx="12"/>
          </p:nvPr>
        </p:nvSpPr>
        <p:spPr/>
        <p:txBody>
          <a:bodyPr/>
          <a:lstStyle>
            <a:lvl1pPr>
              <a:defRPr/>
            </a:lvl1pPr>
          </a:lstStyle>
          <a:p>
            <a:fld id="{15213A2B-53FF-49C6-ABEC-DDEFD64E8C1B}"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131024099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noProof="1"/>
              <a:t>单击此处编辑母版标题样式</a:t>
            </a:r>
          </a:p>
        </p:txBody>
      </p:sp>
      <p:sp>
        <p:nvSpPr>
          <p:cNvPr id="3" name="文本占位符 2"/>
          <p:cNvSpPr>
            <a:spLocks noGrp="1"/>
          </p:cNvSpPr>
          <p:nvPr>
            <p:ph type="body" idx="1"/>
          </p:nvPr>
        </p:nvSpPr>
        <p:spPr>
          <a:xfrm>
            <a:off x="890081" y="1778438"/>
            <a:ext cx="3655181"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4692704" y="1778438"/>
            <a:ext cx="3673182"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7" name="日期占位符 3">
            <a:extLst>
              <a:ext uri="{FF2B5EF4-FFF2-40B4-BE49-F238E27FC236}">
                <a16:creationId xmlns:a16="http://schemas.microsoft.com/office/drawing/2014/main" id="{DE0342FF-A31B-769B-B021-F8C6B3331D77}"/>
              </a:ext>
            </a:extLst>
          </p:cNvPr>
          <p:cNvSpPr>
            <a:spLocks noGrp="1"/>
          </p:cNvSpPr>
          <p:nvPr>
            <p:ph type="dt" sz="half" idx="10"/>
          </p:nvPr>
        </p:nvSpPr>
        <p:spPr/>
        <p:txBody>
          <a:bodyPr/>
          <a:lstStyle>
            <a:lvl1pPr>
              <a:defRPr/>
            </a:lvl1pPr>
          </a:lstStyle>
          <a:p>
            <a:endParaRPr lang="zh-CN" altLang="en-US"/>
          </a:p>
        </p:txBody>
      </p:sp>
      <p:sp>
        <p:nvSpPr>
          <p:cNvPr id="8" name="页脚占位符 4">
            <a:extLst>
              <a:ext uri="{FF2B5EF4-FFF2-40B4-BE49-F238E27FC236}">
                <a16:creationId xmlns:a16="http://schemas.microsoft.com/office/drawing/2014/main" id="{ACE1EC0E-CB56-AFB4-4B36-9E1FA903D3B5}"/>
              </a:ext>
            </a:extLst>
          </p:cNvPr>
          <p:cNvSpPr>
            <a:spLocks noGrp="1"/>
          </p:cNvSpPr>
          <p:nvPr>
            <p:ph type="ftr" sz="quarter" idx="11"/>
          </p:nvPr>
        </p:nvSpPr>
        <p:spPr/>
        <p:txBody>
          <a:bodyPr/>
          <a:lstStyle>
            <a:lvl1pPr>
              <a:defRPr/>
            </a:lvl1pPr>
          </a:lstStyle>
          <a:p>
            <a:endParaRPr lang="zh-CN" altLang="en-US"/>
          </a:p>
        </p:txBody>
      </p:sp>
      <p:sp>
        <p:nvSpPr>
          <p:cNvPr id="9" name="灯片编号占位符 5">
            <a:extLst>
              <a:ext uri="{FF2B5EF4-FFF2-40B4-BE49-F238E27FC236}">
                <a16:creationId xmlns:a16="http://schemas.microsoft.com/office/drawing/2014/main" id="{0CB76B54-7800-C756-1EC7-EB1BA682F607}"/>
              </a:ext>
            </a:extLst>
          </p:cNvPr>
          <p:cNvSpPr>
            <a:spLocks noGrp="1"/>
          </p:cNvSpPr>
          <p:nvPr>
            <p:ph type="sldNum" sz="quarter" idx="12"/>
          </p:nvPr>
        </p:nvSpPr>
        <p:spPr/>
        <p:txBody>
          <a:bodyPr/>
          <a:lstStyle>
            <a:lvl1pPr>
              <a:defRPr/>
            </a:lvl1pPr>
          </a:lstStyle>
          <a:p>
            <a:fld id="{E4D69967-F018-40B3-8C88-42882F42FBBA}"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4198909050"/>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日期占位符 3">
            <a:extLst>
              <a:ext uri="{FF2B5EF4-FFF2-40B4-BE49-F238E27FC236}">
                <a16:creationId xmlns:a16="http://schemas.microsoft.com/office/drawing/2014/main" id="{DEAAA4F7-97C7-D807-CAE4-9A3B8D145800}"/>
              </a:ext>
            </a:extLst>
          </p:cNvPr>
          <p:cNvSpPr>
            <a:spLocks noGrp="1"/>
          </p:cNvSpPr>
          <p:nvPr>
            <p:ph type="dt" sz="half" idx="10"/>
          </p:nvPr>
        </p:nvSpPr>
        <p:spPr/>
        <p:txBody>
          <a:bodyPr/>
          <a:lstStyle>
            <a:lvl1pPr>
              <a:defRPr/>
            </a:lvl1pPr>
          </a:lstStyle>
          <a:p>
            <a:endParaRPr lang="zh-CN" altLang="en-US"/>
          </a:p>
        </p:txBody>
      </p:sp>
      <p:sp>
        <p:nvSpPr>
          <p:cNvPr id="4" name="页脚占位符 4">
            <a:extLst>
              <a:ext uri="{FF2B5EF4-FFF2-40B4-BE49-F238E27FC236}">
                <a16:creationId xmlns:a16="http://schemas.microsoft.com/office/drawing/2014/main" id="{E1BC4D66-451A-4740-1490-8F655EDE4664}"/>
              </a:ext>
            </a:extLst>
          </p:cNvPr>
          <p:cNvSpPr>
            <a:spLocks noGrp="1"/>
          </p:cNvSpPr>
          <p:nvPr>
            <p:ph type="ftr" sz="quarter" idx="11"/>
          </p:nvPr>
        </p:nvSpPr>
        <p:spPr/>
        <p:txBody>
          <a:bodyPr/>
          <a:lstStyle>
            <a:lvl1pPr>
              <a:defRPr/>
            </a:lvl1pPr>
          </a:lstStyle>
          <a:p>
            <a:endParaRPr lang="zh-CN" altLang="en-US"/>
          </a:p>
        </p:txBody>
      </p:sp>
      <p:sp>
        <p:nvSpPr>
          <p:cNvPr id="5" name="灯片编号占位符 5">
            <a:extLst>
              <a:ext uri="{FF2B5EF4-FFF2-40B4-BE49-F238E27FC236}">
                <a16:creationId xmlns:a16="http://schemas.microsoft.com/office/drawing/2014/main" id="{368F7207-04C7-8575-EC7F-CD67B7FBA4D7}"/>
              </a:ext>
            </a:extLst>
          </p:cNvPr>
          <p:cNvSpPr>
            <a:spLocks noGrp="1"/>
          </p:cNvSpPr>
          <p:nvPr>
            <p:ph type="sldNum" sz="quarter" idx="12"/>
          </p:nvPr>
        </p:nvSpPr>
        <p:spPr/>
        <p:txBody>
          <a:bodyPr/>
          <a:lstStyle>
            <a:lvl1pPr>
              <a:defRPr/>
            </a:lvl1pPr>
          </a:lstStyle>
          <a:p>
            <a:fld id="{59616A01-12C7-4A73-ACCA-EE2D8BA34239}"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330683939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a:extLst>
              <a:ext uri="{FF2B5EF4-FFF2-40B4-BE49-F238E27FC236}">
                <a16:creationId xmlns:a16="http://schemas.microsoft.com/office/drawing/2014/main" id="{BFA90463-E9F4-483C-4337-2B180B4A02A4}"/>
              </a:ext>
            </a:extLst>
          </p:cNvPr>
          <p:cNvSpPr>
            <a:spLocks noGrp="1"/>
          </p:cNvSpPr>
          <p:nvPr>
            <p:ph type="dt" sz="half" idx="10"/>
          </p:nvPr>
        </p:nvSpPr>
        <p:spPr/>
        <p:txBody>
          <a:bodyPr/>
          <a:lstStyle>
            <a:lvl1pPr>
              <a:defRPr/>
            </a:lvl1pPr>
          </a:lstStyle>
          <a:p>
            <a:endParaRPr lang="zh-CN" altLang="en-US"/>
          </a:p>
        </p:txBody>
      </p:sp>
      <p:sp>
        <p:nvSpPr>
          <p:cNvPr id="3" name="页脚占位符 4">
            <a:extLst>
              <a:ext uri="{FF2B5EF4-FFF2-40B4-BE49-F238E27FC236}">
                <a16:creationId xmlns:a16="http://schemas.microsoft.com/office/drawing/2014/main" id="{945E598F-751F-7ACE-0322-5DDDF7AFECF4}"/>
              </a:ext>
            </a:extLst>
          </p:cNvPr>
          <p:cNvSpPr>
            <a:spLocks noGrp="1"/>
          </p:cNvSpPr>
          <p:nvPr>
            <p:ph type="ftr" sz="quarter" idx="11"/>
          </p:nvPr>
        </p:nvSpPr>
        <p:spPr/>
        <p:txBody>
          <a:bodyPr/>
          <a:lstStyle>
            <a:lvl1pPr>
              <a:defRPr/>
            </a:lvl1pPr>
          </a:lstStyle>
          <a:p>
            <a:endParaRPr lang="zh-CN" altLang="en-US"/>
          </a:p>
        </p:txBody>
      </p:sp>
      <p:sp>
        <p:nvSpPr>
          <p:cNvPr id="4" name="灯片编号占位符 5">
            <a:extLst>
              <a:ext uri="{FF2B5EF4-FFF2-40B4-BE49-F238E27FC236}">
                <a16:creationId xmlns:a16="http://schemas.microsoft.com/office/drawing/2014/main" id="{092F3DBF-869E-7145-E7C8-CD44588A8C79}"/>
              </a:ext>
            </a:extLst>
          </p:cNvPr>
          <p:cNvSpPr>
            <a:spLocks noGrp="1"/>
          </p:cNvSpPr>
          <p:nvPr>
            <p:ph type="sldNum" sz="quarter" idx="12"/>
          </p:nvPr>
        </p:nvSpPr>
        <p:spPr/>
        <p:txBody>
          <a:bodyPr/>
          <a:lstStyle>
            <a:lvl1pPr>
              <a:defRPr/>
            </a:lvl1pPr>
          </a:lstStyle>
          <a:p>
            <a:fld id="{EFD71E30-6352-4DAD-96D2-1368DF4682E8}"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4087029672"/>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a:t>单击此处编辑母版标题样式</a:t>
            </a:r>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a:t>单击此处编辑母版文本样式</a:t>
            </a:r>
          </a:p>
        </p:txBody>
      </p:sp>
      <p:sp>
        <p:nvSpPr>
          <p:cNvPr id="5" name="日期占位符 3">
            <a:extLst>
              <a:ext uri="{FF2B5EF4-FFF2-40B4-BE49-F238E27FC236}">
                <a16:creationId xmlns:a16="http://schemas.microsoft.com/office/drawing/2014/main" id="{D63B5856-D676-2254-91A8-313A66B0C4DD}"/>
              </a:ext>
            </a:extLst>
          </p:cNvPr>
          <p:cNvSpPr>
            <a:spLocks noGrp="1"/>
          </p:cNvSpPr>
          <p:nvPr>
            <p:ph type="dt" sz="half" idx="10"/>
          </p:nvPr>
        </p:nvSpPr>
        <p:spPr/>
        <p:txBody>
          <a:bodyPr/>
          <a:lstStyle>
            <a:lvl1pPr>
              <a:defRPr/>
            </a:lvl1pPr>
          </a:lstStyle>
          <a:p>
            <a:endParaRPr lang="zh-CN" altLang="en-US"/>
          </a:p>
        </p:txBody>
      </p:sp>
      <p:sp>
        <p:nvSpPr>
          <p:cNvPr id="6" name="页脚占位符 4">
            <a:extLst>
              <a:ext uri="{FF2B5EF4-FFF2-40B4-BE49-F238E27FC236}">
                <a16:creationId xmlns:a16="http://schemas.microsoft.com/office/drawing/2014/main" id="{22F3BA6A-CD02-7529-A7E9-02223E01B6D2}"/>
              </a:ext>
            </a:extLst>
          </p:cNvPr>
          <p:cNvSpPr>
            <a:spLocks noGrp="1"/>
          </p:cNvSpPr>
          <p:nvPr>
            <p:ph type="ftr" sz="quarter" idx="11"/>
          </p:nvPr>
        </p:nvSpPr>
        <p:spPr/>
        <p:txBody>
          <a:bodyPr/>
          <a:lstStyle>
            <a:lvl1pPr>
              <a:defRPr/>
            </a:lvl1pPr>
          </a:lstStyle>
          <a:p>
            <a:endParaRPr lang="zh-CN" altLang="en-US"/>
          </a:p>
        </p:txBody>
      </p:sp>
      <p:sp>
        <p:nvSpPr>
          <p:cNvPr id="7" name="灯片编号占位符 5">
            <a:extLst>
              <a:ext uri="{FF2B5EF4-FFF2-40B4-BE49-F238E27FC236}">
                <a16:creationId xmlns:a16="http://schemas.microsoft.com/office/drawing/2014/main" id="{282760FE-CE42-6A19-FE26-588DE865DDBD}"/>
              </a:ext>
            </a:extLst>
          </p:cNvPr>
          <p:cNvSpPr>
            <a:spLocks noGrp="1"/>
          </p:cNvSpPr>
          <p:nvPr>
            <p:ph type="sldNum" sz="quarter" idx="12"/>
          </p:nvPr>
        </p:nvSpPr>
        <p:spPr/>
        <p:txBody>
          <a:bodyPr/>
          <a:lstStyle>
            <a:lvl1pPr>
              <a:defRPr/>
            </a:lvl1pPr>
          </a:lstStyle>
          <a:p>
            <a:fld id="{176F5AAF-5988-4BAA-ABDF-8248E7C0BD5C}"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1032899314"/>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noProof="1"/>
              <a:t>单击此处编辑母版标题样式</a:t>
            </a:r>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noProof="1"/>
              <a:t>单击此处编辑母版文本样式</a:t>
            </a:r>
          </a:p>
        </p:txBody>
      </p:sp>
      <p:sp>
        <p:nvSpPr>
          <p:cNvPr id="5" name="日期占位符 3">
            <a:extLst>
              <a:ext uri="{FF2B5EF4-FFF2-40B4-BE49-F238E27FC236}">
                <a16:creationId xmlns:a16="http://schemas.microsoft.com/office/drawing/2014/main" id="{C3CE0839-7D7E-2EF6-991C-F27D385166AB}"/>
              </a:ext>
            </a:extLst>
          </p:cNvPr>
          <p:cNvSpPr>
            <a:spLocks noGrp="1"/>
          </p:cNvSpPr>
          <p:nvPr>
            <p:ph type="dt" sz="half" idx="10"/>
          </p:nvPr>
        </p:nvSpPr>
        <p:spPr/>
        <p:txBody>
          <a:bodyPr/>
          <a:lstStyle>
            <a:lvl1pPr>
              <a:defRPr/>
            </a:lvl1pPr>
          </a:lstStyle>
          <a:p>
            <a:endParaRPr lang="zh-CN" altLang="en-US"/>
          </a:p>
        </p:txBody>
      </p:sp>
      <p:sp>
        <p:nvSpPr>
          <p:cNvPr id="6" name="页脚占位符 4">
            <a:extLst>
              <a:ext uri="{FF2B5EF4-FFF2-40B4-BE49-F238E27FC236}">
                <a16:creationId xmlns:a16="http://schemas.microsoft.com/office/drawing/2014/main" id="{832EE2C9-E4E5-D95D-E3F5-23E702C4193C}"/>
              </a:ext>
            </a:extLst>
          </p:cNvPr>
          <p:cNvSpPr>
            <a:spLocks noGrp="1"/>
          </p:cNvSpPr>
          <p:nvPr>
            <p:ph type="ftr" sz="quarter" idx="11"/>
          </p:nvPr>
        </p:nvSpPr>
        <p:spPr/>
        <p:txBody>
          <a:bodyPr/>
          <a:lstStyle>
            <a:lvl1pPr>
              <a:defRPr/>
            </a:lvl1pPr>
          </a:lstStyle>
          <a:p>
            <a:endParaRPr lang="zh-CN" altLang="en-US"/>
          </a:p>
        </p:txBody>
      </p:sp>
      <p:sp>
        <p:nvSpPr>
          <p:cNvPr id="7" name="灯片编号占位符 5">
            <a:extLst>
              <a:ext uri="{FF2B5EF4-FFF2-40B4-BE49-F238E27FC236}">
                <a16:creationId xmlns:a16="http://schemas.microsoft.com/office/drawing/2014/main" id="{9867906C-C51F-86B7-C829-1AC13198EB2F}"/>
              </a:ext>
            </a:extLst>
          </p:cNvPr>
          <p:cNvSpPr>
            <a:spLocks noGrp="1"/>
          </p:cNvSpPr>
          <p:nvPr>
            <p:ph type="sldNum" sz="quarter" idx="12"/>
          </p:nvPr>
        </p:nvSpPr>
        <p:spPr/>
        <p:txBody>
          <a:bodyPr/>
          <a:lstStyle>
            <a:lvl1pPr>
              <a:defRPr/>
            </a:lvl1pPr>
          </a:lstStyle>
          <a:p>
            <a:fld id="{E5C72896-C581-4822-B0E6-47BF221BE07A}"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411298600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a:extLst>
              <a:ext uri="{FF2B5EF4-FFF2-40B4-BE49-F238E27FC236}">
                <a16:creationId xmlns:a16="http://schemas.microsoft.com/office/drawing/2014/main" id="{42BB2564-5338-EA46-E3CD-96F383088B71}"/>
              </a:ext>
            </a:extLst>
          </p:cNvPr>
          <p:cNvSpPr>
            <a:spLocks noGrp="1"/>
          </p:cNvSpPr>
          <p:nvPr>
            <p:ph type="dt" sz="half" idx="10"/>
          </p:nvPr>
        </p:nvSpPr>
        <p:spPr/>
        <p:txBody>
          <a:bodyPr/>
          <a:lstStyle>
            <a:lvl1pPr>
              <a:defRPr/>
            </a:lvl1pPr>
          </a:lstStyle>
          <a:p>
            <a:endParaRPr lang="zh-CN" altLang="en-US"/>
          </a:p>
        </p:txBody>
      </p:sp>
      <p:sp>
        <p:nvSpPr>
          <p:cNvPr id="5" name="页脚占位符 4">
            <a:extLst>
              <a:ext uri="{FF2B5EF4-FFF2-40B4-BE49-F238E27FC236}">
                <a16:creationId xmlns:a16="http://schemas.microsoft.com/office/drawing/2014/main" id="{49A4AA34-9FE9-19B9-58D1-18D933037108}"/>
              </a:ext>
            </a:extLst>
          </p:cNvPr>
          <p:cNvSpPr>
            <a:spLocks noGrp="1"/>
          </p:cNvSpPr>
          <p:nvPr>
            <p:ph type="ftr" sz="quarter" idx="11"/>
          </p:nvPr>
        </p:nvSpPr>
        <p:spPr/>
        <p:txBody>
          <a:bodyPr/>
          <a:lstStyle>
            <a:lvl1pPr>
              <a:defRPr/>
            </a:lvl1pPr>
          </a:lstStyle>
          <a:p>
            <a:endParaRPr lang="zh-CN" altLang="en-US"/>
          </a:p>
        </p:txBody>
      </p:sp>
      <p:sp>
        <p:nvSpPr>
          <p:cNvPr id="6" name="灯片编号占位符 5">
            <a:extLst>
              <a:ext uri="{FF2B5EF4-FFF2-40B4-BE49-F238E27FC236}">
                <a16:creationId xmlns:a16="http://schemas.microsoft.com/office/drawing/2014/main" id="{BAD5E272-DB92-F1C4-1BE0-A8EB4AD4E238}"/>
              </a:ext>
            </a:extLst>
          </p:cNvPr>
          <p:cNvSpPr>
            <a:spLocks noGrp="1"/>
          </p:cNvSpPr>
          <p:nvPr>
            <p:ph type="sldNum" sz="quarter" idx="12"/>
          </p:nvPr>
        </p:nvSpPr>
        <p:spPr/>
        <p:txBody>
          <a:bodyPr/>
          <a:lstStyle>
            <a:lvl1pPr>
              <a:defRPr/>
            </a:lvl1pPr>
          </a:lstStyle>
          <a:p>
            <a:fld id="{952810AB-93BF-4D65-82B4-92B13DFDC2FF}"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351296760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a:extLst>
              <a:ext uri="{FF2B5EF4-FFF2-40B4-BE49-F238E27FC236}">
                <a16:creationId xmlns:a16="http://schemas.microsoft.com/office/drawing/2014/main" id="{1101FE4E-A166-F0E6-A880-56A01C89D77E}"/>
              </a:ext>
            </a:extLst>
          </p:cNvPr>
          <p:cNvSpPr>
            <a:spLocks noGrp="1"/>
          </p:cNvSpPr>
          <p:nvPr>
            <p:ph type="dt" sz="half" idx="10"/>
          </p:nvPr>
        </p:nvSpPr>
        <p:spPr/>
        <p:txBody>
          <a:bodyPr/>
          <a:lstStyle>
            <a:lvl1pPr>
              <a:defRPr/>
            </a:lvl1pPr>
          </a:lstStyle>
          <a:p>
            <a:endParaRPr lang="zh-CN" altLang="en-US"/>
          </a:p>
        </p:txBody>
      </p:sp>
      <p:sp>
        <p:nvSpPr>
          <p:cNvPr id="5" name="页脚占位符 4">
            <a:extLst>
              <a:ext uri="{FF2B5EF4-FFF2-40B4-BE49-F238E27FC236}">
                <a16:creationId xmlns:a16="http://schemas.microsoft.com/office/drawing/2014/main" id="{793E9E70-8B52-3295-B130-2C9F98E46C9C}"/>
              </a:ext>
            </a:extLst>
          </p:cNvPr>
          <p:cNvSpPr>
            <a:spLocks noGrp="1"/>
          </p:cNvSpPr>
          <p:nvPr>
            <p:ph type="ftr" sz="quarter" idx="11"/>
          </p:nvPr>
        </p:nvSpPr>
        <p:spPr/>
        <p:txBody>
          <a:bodyPr/>
          <a:lstStyle>
            <a:lvl1pPr>
              <a:defRPr/>
            </a:lvl1pPr>
          </a:lstStyle>
          <a:p>
            <a:endParaRPr lang="zh-CN" altLang="en-US"/>
          </a:p>
        </p:txBody>
      </p:sp>
      <p:sp>
        <p:nvSpPr>
          <p:cNvPr id="6" name="灯片编号占位符 5">
            <a:extLst>
              <a:ext uri="{FF2B5EF4-FFF2-40B4-BE49-F238E27FC236}">
                <a16:creationId xmlns:a16="http://schemas.microsoft.com/office/drawing/2014/main" id="{245DA0BE-0889-B708-9440-8EB1CA39AC24}"/>
              </a:ext>
            </a:extLst>
          </p:cNvPr>
          <p:cNvSpPr>
            <a:spLocks noGrp="1"/>
          </p:cNvSpPr>
          <p:nvPr>
            <p:ph type="sldNum" sz="quarter" idx="12"/>
          </p:nvPr>
        </p:nvSpPr>
        <p:spPr/>
        <p:txBody>
          <a:bodyPr/>
          <a:lstStyle>
            <a:lvl1pPr>
              <a:defRPr/>
            </a:lvl1pPr>
          </a:lstStyle>
          <a:p>
            <a:fld id="{B6729A95-7245-4E63-B98E-692D4D840306}"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2182566553"/>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表格占位符 2"/>
          <p:cNvSpPr>
            <a:spLocks noGrp="1"/>
          </p:cNvSpPr>
          <p:nvPr>
            <p:ph type="tbl" idx="1"/>
          </p:nvPr>
        </p:nvSpPr>
        <p:spPr/>
        <p:txBody>
          <a:bodyPr/>
          <a:lstStyle/>
          <a:p>
            <a:endParaRPr lang="zh-CN" altLang="en-US" noProof="1"/>
          </a:p>
        </p:txBody>
      </p:sp>
      <p:sp>
        <p:nvSpPr>
          <p:cNvPr id="4" name="日期占位符 3">
            <a:extLst>
              <a:ext uri="{FF2B5EF4-FFF2-40B4-BE49-F238E27FC236}">
                <a16:creationId xmlns:a16="http://schemas.microsoft.com/office/drawing/2014/main" id="{91988341-ED40-8F67-3D02-AC7F5B662A2F}"/>
              </a:ext>
            </a:extLst>
          </p:cNvPr>
          <p:cNvSpPr>
            <a:spLocks noGrp="1"/>
          </p:cNvSpPr>
          <p:nvPr>
            <p:ph type="dt" sz="half" idx="10"/>
          </p:nvPr>
        </p:nvSpPr>
        <p:spPr/>
        <p:txBody>
          <a:bodyPr/>
          <a:lstStyle>
            <a:lvl1pPr>
              <a:defRPr/>
            </a:lvl1pPr>
          </a:lstStyle>
          <a:p>
            <a:endParaRPr lang="zh-CN" altLang="en-US"/>
          </a:p>
        </p:txBody>
      </p:sp>
      <p:sp>
        <p:nvSpPr>
          <p:cNvPr id="5" name="页脚占位符 4">
            <a:extLst>
              <a:ext uri="{FF2B5EF4-FFF2-40B4-BE49-F238E27FC236}">
                <a16:creationId xmlns:a16="http://schemas.microsoft.com/office/drawing/2014/main" id="{FF9E2642-842E-5568-8740-D8DD396D12CC}"/>
              </a:ext>
            </a:extLst>
          </p:cNvPr>
          <p:cNvSpPr>
            <a:spLocks noGrp="1"/>
          </p:cNvSpPr>
          <p:nvPr>
            <p:ph type="ftr" sz="quarter" idx="11"/>
          </p:nvPr>
        </p:nvSpPr>
        <p:spPr/>
        <p:txBody>
          <a:bodyPr/>
          <a:lstStyle>
            <a:lvl1pPr>
              <a:defRPr/>
            </a:lvl1pPr>
          </a:lstStyle>
          <a:p>
            <a:endParaRPr lang="zh-CN" altLang="en-US"/>
          </a:p>
        </p:txBody>
      </p:sp>
      <p:sp>
        <p:nvSpPr>
          <p:cNvPr id="6" name="灯片编号占位符 5">
            <a:extLst>
              <a:ext uri="{FF2B5EF4-FFF2-40B4-BE49-F238E27FC236}">
                <a16:creationId xmlns:a16="http://schemas.microsoft.com/office/drawing/2014/main" id="{E9284A25-980E-F015-D2EA-4C7429139258}"/>
              </a:ext>
            </a:extLst>
          </p:cNvPr>
          <p:cNvSpPr>
            <a:spLocks noGrp="1"/>
          </p:cNvSpPr>
          <p:nvPr>
            <p:ph type="sldNum" sz="quarter" idx="12"/>
          </p:nvPr>
        </p:nvSpPr>
        <p:spPr/>
        <p:txBody>
          <a:bodyPr/>
          <a:lstStyle>
            <a:lvl1pPr>
              <a:defRPr/>
            </a:lvl1pPr>
          </a:lstStyle>
          <a:p>
            <a:fld id="{8CD6C7C3-6F57-475A-AB26-674D70CED422}" type="slidenum">
              <a:rPr lang="zh-CN" altLang="en-US"/>
              <a:t>‹#›</a:t>
            </a:fld>
            <a:endParaRPr lang="en-US" altLang="zh-CN">
              <a:latin typeface="Arial" pitchFamily="34" charset="0"/>
            </a:endParaRPr>
          </a:p>
        </p:txBody>
      </p:sp>
    </p:spTree>
    <p:extLst>
      <p:ext uri="{BB962C8B-B14F-4D97-AF65-F5344CB8AC3E}">
        <p14:creationId xmlns:p14="http://schemas.microsoft.com/office/powerpoint/2010/main" val="417972045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13"/>
          <a:stretch>
            <a:fillRect/>
          </a:stretch>
        </a:blipFill>
        <a:effectLst/>
      </p:bgPr>
    </p:bg>
    <p:spTree>
      <p:nvGrpSpPr>
        <p:cNvPr id="1" name=""/>
        <p:cNvGrpSpPr/>
        <p:nvPr/>
      </p:nvGrpSpPr>
      <p:grpSpPr>
        <a:xfrm>
          <a:off x="0" y="0"/>
          <a:ext cx="0" cy="0"/>
        </a:xfrm>
      </p:grpSpPr>
      <p:sp>
        <p:nvSpPr>
          <p:cNvPr id="1026" name="标题占位符 1">
            <a:extLst>
              <a:ext uri="{FF2B5EF4-FFF2-40B4-BE49-F238E27FC236}">
                <a16:creationId xmlns:a16="http://schemas.microsoft.com/office/drawing/2014/main" id="{C1BAAA63-6F3E-391C-792A-0EAF51EB626B}"/>
              </a:ext>
            </a:extLst>
          </p:cNvPr>
          <p:cNvSpPr>
            <a:spLocks noGrp="1" noChangeArrowheads="1"/>
          </p:cNvSpPr>
          <p:nvPr>
            <p:ph type="title" idx="4294967295"/>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a:extLst>
              <a:ext uri="{FF2B5EF4-FFF2-40B4-BE49-F238E27FC236}">
                <a16:creationId xmlns:a16="http://schemas.microsoft.com/office/drawing/2014/main" id="{A1083ACF-1A39-7B12-CB47-94B69402F824}"/>
              </a:ext>
            </a:extLst>
          </p:cNvPr>
          <p:cNvSpPr>
            <a:spLocks noGrp="1" noChangeArrowheads="1"/>
          </p:cNvSpPr>
          <p:nvPr>
            <p:ph type="body" idx="5"/>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28" name="日期占位符 3">
            <a:extLst>
              <a:ext uri="{FF2B5EF4-FFF2-40B4-BE49-F238E27FC236}">
                <a16:creationId xmlns:a16="http://schemas.microsoft.com/office/drawing/2014/main" id="{CE6B65C5-74D2-B765-2C98-F89E6287FF61}"/>
              </a:ext>
            </a:extLst>
          </p:cNvPr>
          <p:cNvSpPr>
            <a:spLocks noGrp="1"/>
          </p:cNvSpPr>
          <p:nvPr>
            <p:ph type="dt" sz="half" idx="2"/>
          </p:nvPr>
        </p:nvSpPr>
        <p:spPr>
          <a:xfrm>
            <a:off x="457200" y="6356350"/>
            <a:ext cx="2133600" cy="365125"/>
          </a:xfrm>
          <a:prstGeom prst="rect">
            <a:avLst/>
          </a:prstGeom>
          <a:noFill/>
          <a:ln w="9525">
            <a:noFill/>
          </a:ln>
        </p:spPr>
        <p:txBody>
          <a:bodyPr anchor="ctr"/>
          <a:lstStyle>
            <a:defPPr>
              <a:defRPr lang="zh-CN"/>
            </a:defPPr>
            <a:lvl1pPr algn="l" rtl="0" fontAlgn="base">
              <a:spcBef>
                <a:spcPct val="0"/>
              </a:spcBef>
              <a:spcAft>
                <a:spcPct val="0"/>
              </a:spcAft>
              <a:buFont typeface="Arial" pitchFamily="34" charset="0"/>
              <a:defRPr sz="1200" kern="1200" noProof="1">
                <a:solidFill>
                  <a:srgbClr val="898989"/>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029" name="页脚占位符 4">
            <a:extLst>
              <a:ext uri="{FF2B5EF4-FFF2-40B4-BE49-F238E27FC236}">
                <a16:creationId xmlns:a16="http://schemas.microsoft.com/office/drawing/2014/main" id="{77D4B002-17F6-ED27-8589-AD0ECF95A4E0}"/>
              </a:ext>
            </a:extLst>
          </p:cNvPr>
          <p:cNvSpPr>
            <a:spLocks noGrp="1"/>
          </p:cNvSpPr>
          <p:nvPr>
            <p:ph type="ftr" sz="quarter" idx="3"/>
          </p:nvPr>
        </p:nvSpPr>
        <p:spPr>
          <a:xfrm>
            <a:off x="3124200" y="6356350"/>
            <a:ext cx="2895600" cy="365125"/>
          </a:xfrm>
          <a:prstGeom prst="rect">
            <a:avLst/>
          </a:prstGeom>
          <a:noFill/>
          <a:ln w="9525">
            <a:noFill/>
          </a:ln>
        </p:spPr>
        <p:txBody>
          <a:bodyPr anchor="ctr"/>
          <a:lstStyle>
            <a:defPPr>
              <a:defRPr lang="zh-CN"/>
            </a:defPPr>
            <a:lvl1pPr algn="ctr" rtl="0" fontAlgn="base">
              <a:spcBef>
                <a:spcPct val="0"/>
              </a:spcBef>
              <a:spcAft>
                <a:spcPct val="0"/>
              </a:spcAft>
              <a:buFont typeface="Arial" pitchFamily="34" charset="0"/>
              <a:defRPr sz="1200" kern="1200" noProof="1">
                <a:solidFill>
                  <a:srgbClr val="898989"/>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030" name="灯片编号占位符 5">
            <a:extLst>
              <a:ext uri="{FF2B5EF4-FFF2-40B4-BE49-F238E27FC236}">
                <a16:creationId xmlns:a16="http://schemas.microsoft.com/office/drawing/2014/main" id="{9E0370DF-8241-D19C-41AF-3D3E2696C20F}"/>
              </a:ext>
            </a:extLst>
          </p:cNvPr>
          <p:cNvSpPr>
            <a:spLocks noGrp="1"/>
          </p:cNvSpPr>
          <p:nvPr>
            <p:ph type="sldNum" sz="quarter" idx="4"/>
          </p:nvPr>
        </p:nvSpPr>
        <p:spPr>
          <a:xfrm>
            <a:off x="6553200" y="6356350"/>
            <a:ext cx="2133600" cy="365125"/>
          </a:xfrm>
          <a:prstGeom prst="rect">
            <a:avLst/>
          </a:prstGeom>
          <a:noFill/>
          <a:ln w="9525">
            <a:noFill/>
          </a:ln>
        </p:spPr>
        <p:txBody>
          <a:bodyPr vert="horz" wrap="square" lIns="91440" tIns="45720" rIns="91440" bIns="45720" numCol="1" anchor="ctr" anchorCtr="0" compatLnSpc="1">
            <a:prstTxWarp prst="textNoShape">
              <a:avLst/>
            </a:prstTxWarp>
          </a:bodyPr>
          <a:lstStyle>
            <a:defPPr>
              <a:defRPr lang="zh-CN"/>
            </a:defPPr>
            <a:lvl1pPr algn="r" rtl="0" fontAlgn="base">
              <a:spcBef>
                <a:spcPct val="0"/>
              </a:spcBef>
              <a:spcAft>
                <a:spcPct val="0"/>
              </a:spcAft>
              <a:buFont typeface="Arial" pitchFamily="34" charset="0"/>
              <a:defRPr sz="1200" kern="1200">
                <a:solidFill>
                  <a:srgbClr val="898989"/>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3FD55874-DA44-4104-8347-E42D794B4798}" type="slidenum">
              <a:rPr lang="zh-CN" altLang="en-US"/>
              <a:t>‹#›</a:t>
            </a:fld>
            <a:endParaRPr lang="en-US" altLang="zh-CN">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ctr" rtl="0" eaLnBrk="0" fontAlgn="base" hangingPunct="0">
        <a:spcBef>
          <a:spcPct val="0"/>
        </a:spcBef>
        <a:spcAft>
          <a:spcPct val="0"/>
        </a:spcAft>
        <a:buFont typeface="Arial" pitchFamily="34" charset="0"/>
        <a:defRPr sz="4400" kern="1200">
          <a:solidFill>
            <a:schemeClr val="tx1"/>
          </a:solidFill>
          <a:latin typeface="+mj-lt"/>
          <a:ea typeface="+mj-ea"/>
          <a:cs typeface="+mj-cs"/>
        </a:defRPr>
      </a:lvl1pPr>
      <a:lvl2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5pPr>
      <a:lvl6pPr marL="4572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6pPr>
      <a:lvl7pPr marL="9144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7pPr>
      <a:lvl8pPr marL="13716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8pPr>
      <a:lvl9pPr marL="18288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lvl="1"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lvl="2"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lvl="3"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lvl="4"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9pPr>
    </p:bodyStyle>
    <p:other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3420302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2802" name="Rectangle 3">
            <a:extLst>
              <a:ext uri="{FF2B5EF4-FFF2-40B4-BE49-F238E27FC236}">
                <a16:creationId xmlns:a16="http://schemas.microsoft.com/office/drawing/2014/main" id="{2BAB45AC-E05E-F792-0E7C-3C8C22F3F367}"/>
              </a:ext>
            </a:extLst>
          </p:cNvPr>
          <p:cNvSpPr>
            <a:spLocks noGrp="1" noRot="1" noChangeArrowheads="1"/>
          </p:cNvSpPr>
          <p:nvPr>
            <p:ph type="body" idx="4294967295"/>
          </p:nvPr>
        </p:nvSpPr>
        <p:spPr>
          <a:xfrm>
            <a:off x="152400" y="228600"/>
            <a:ext cx="8839200" cy="6629400"/>
          </a:xfrm>
        </p:spPr>
        <p:txBody>
          <a:bodyPr/>
          <a:lstStyle/>
          <a:p>
            <a:pPr eaLnBrk="1" hangingPunct="1">
              <a:lnSpc>
                <a:spcPct val="80000"/>
              </a:lnSpc>
            </a:pPr>
            <a:r>
              <a:rPr lang="en-US" altLang="zh-CN" sz="2400"/>
              <a:t>1978</a:t>
            </a:r>
            <a:r>
              <a:rPr lang="zh-CN" altLang="en-US" sz="2400"/>
              <a:t>年，</a:t>
            </a:r>
            <a:r>
              <a:rPr lang="en-US" altLang="zh-CN" sz="2400"/>
              <a:t>75</a:t>
            </a:r>
            <a:r>
              <a:rPr lang="zh-CN" altLang="en-US" sz="2400"/>
              <a:t>位诺贝尔奖获得者在巴黎聚会。人们对于诺贝尔奖获得者非常崇敬，有个记者问其中一位：“在您的一生里，您认为最重要的东西是在哪所大学、哪所实验室里学到的呢？”这位白发苍苍的诺贝尔奖获得者平静地回答：“是在幼儿园。”记者感到非常惊奇，又问道：“为什么是在幼儿园呢？您认为您在幼儿园里学到了什么呢？”诺贝尔奖获得者微笑着回答：“在幼儿园里，我学会了很多很多。比如，</a:t>
            </a:r>
          </a:p>
          <a:p>
            <a:pPr eaLnBrk="1" hangingPunct="1">
              <a:lnSpc>
                <a:spcPct val="80000"/>
              </a:lnSpc>
            </a:pPr>
            <a:r>
              <a:rPr lang="en-US" altLang="zh-CN" sz="2400"/>
              <a:t>1,</a:t>
            </a:r>
            <a:r>
              <a:rPr lang="zh-CN" altLang="en-US" sz="2400"/>
              <a:t>把自己的东西分一半给小伙伴们；</a:t>
            </a:r>
          </a:p>
          <a:p>
            <a:pPr eaLnBrk="1" hangingPunct="1">
              <a:lnSpc>
                <a:spcPct val="80000"/>
              </a:lnSpc>
            </a:pPr>
            <a:r>
              <a:rPr lang="en-US" altLang="zh-CN" sz="2400"/>
              <a:t>2.</a:t>
            </a:r>
            <a:r>
              <a:rPr lang="zh-CN" altLang="en-US" sz="2400"/>
              <a:t>不是自己的东西不要拿；</a:t>
            </a:r>
          </a:p>
          <a:p>
            <a:pPr eaLnBrk="1" hangingPunct="1">
              <a:lnSpc>
                <a:spcPct val="80000"/>
              </a:lnSpc>
            </a:pPr>
            <a:r>
              <a:rPr lang="en-US" altLang="zh-CN" sz="2400"/>
              <a:t>3.</a:t>
            </a:r>
            <a:r>
              <a:rPr lang="zh-CN" altLang="en-US" sz="2400"/>
              <a:t>东西要放整齐；</a:t>
            </a:r>
          </a:p>
          <a:p>
            <a:pPr eaLnBrk="1" hangingPunct="1">
              <a:lnSpc>
                <a:spcPct val="80000"/>
              </a:lnSpc>
            </a:pPr>
            <a:r>
              <a:rPr lang="en-US" altLang="zh-CN" sz="2400"/>
              <a:t>4.</a:t>
            </a:r>
            <a:r>
              <a:rPr lang="zh-CN" altLang="en-US" sz="2400"/>
              <a:t>饭前要洗手；</a:t>
            </a:r>
          </a:p>
          <a:p>
            <a:pPr eaLnBrk="1" hangingPunct="1">
              <a:lnSpc>
                <a:spcPct val="80000"/>
              </a:lnSpc>
            </a:pPr>
            <a:r>
              <a:rPr lang="en-US" altLang="zh-CN" sz="2400"/>
              <a:t>5.</a:t>
            </a:r>
            <a:r>
              <a:rPr lang="zh-CN" altLang="en-US" sz="2400"/>
              <a:t>午饭后要休息；</a:t>
            </a:r>
          </a:p>
          <a:p>
            <a:pPr eaLnBrk="1" hangingPunct="1">
              <a:lnSpc>
                <a:spcPct val="80000"/>
              </a:lnSpc>
            </a:pPr>
            <a:r>
              <a:rPr lang="en-US" altLang="zh-CN" sz="2400"/>
              <a:t>6.</a:t>
            </a:r>
            <a:r>
              <a:rPr lang="zh-CN" altLang="en-US" sz="2400"/>
              <a:t>做了错事要表示歉意；</a:t>
            </a:r>
          </a:p>
          <a:p>
            <a:pPr eaLnBrk="1" hangingPunct="1">
              <a:lnSpc>
                <a:spcPct val="80000"/>
              </a:lnSpc>
            </a:pPr>
            <a:r>
              <a:rPr lang="en-US" altLang="zh-CN" sz="2400"/>
              <a:t>7.</a:t>
            </a:r>
            <a:r>
              <a:rPr lang="zh-CN" altLang="en-US" sz="2400"/>
              <a:t>学习要多思考，</a:t>
            </a:r>
          </a:p>
          <a:p>
            <a:pPr eaLnBrk="1" hangingPunct="1">
              <a:lnSpc>
                <a:spcPct val="80000"/>
              </a:lnSpc>
            </a:pPr>
            <a:r>
              <a:rPr lang="en-US" altLang="zh-CN" sz="2400"/>
              <a:t>8.</a:t>
            </a:r>
            <a:r>
              <a:rPr lang="zh-CN" altLang="en-US" sz="2400"/>
              <a:t>要仔细观察大自然和大社会。</a:t>
            </a:r>
          </a:p>
          <a:p>
            <a:pPr eaLnBrk="1" hangingPunct="1">
              <a:lnSpc>
                <a:spcPct val="80000"/>
              </a:lnSpc>
            </a:pPr>
            <a:r>
              <a:rPr lang="zh-CN" altLang="en-US" sz="2400"/>
              <a:t>我认为，我学到的全部东西无非就是这些。”</a:t>
            </a:r>
          </a:p>
          <a:p>
            <a:pPr eaLnBrk="1" hangingPunct="1">
              <a:lnSpc>
                <a:spcPct val="80000"/>
              </a:lnSpc>
            </a:pPr>
            <a:r>
              <a:rPr lang="zh-CN" altLang="en-US" sz="2400"/>
              <a:t>所有在场的人对这位诺贝尔奖获得者的回答报以热烈的掌声。事实上，大多数科学家都认为，他们终生所学到的最主要的东西，就是幼儿园老师教给他们的良好习惯。</a:t>
            </a:r>
            <a:br>
              <a:rPr lang="zh-CN" altLang="en-US" sz="2400"/>
            </a:br>
            <a:endParaRPr lang="zh-CN" altLang="en-US" sz="2400"/>
          </a:p>
        </p:txBody>
      </p:sp>
      <p:sp>
        <p:nvSpPr>
          <p:cNvPr id="4172803" name="PB1"/>
          <p:cNvSpPr/>
          <p:nvPr/>
        </p:nvSpPr>
        <p:spPr>
          <a:xfrm>
            <a:off x="0" y="6839712"/>
            <a:ext cx="127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2804" name="PageNumberTextBox1"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3826" name="Rectangle 2">
            <a:extLst>
              <a:ext uri="{FF2B5EF4-FFF2-40B4-BE49-F238E27FC236}">
                <a16:creationId xmlns:a16="http://schemas.microsoft.com/office/drawing/2014/main" id="{E1848C56-F494-A7B4-AC7D-0B7012A009F6}"/>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b="1"/>
              <a:t>一、为什么要学习幼儿教育学 </a:t>
            </a:r>
          </a:p>
        </p:txBody>
      </p:sp>
      <p:sp>
        <p:nvSpPr>
          <p:cNvPr id="4173827" name="Rectangle 3">
            <a:extLst>
              <a:ext uri="{FF2B5EF4-FFF2-40B4-BE49-F238E27FC236}">
                <a16:creationId xmlns:a16="http://schemas.microsoft.com/office/drawing/2014/main" id="{0546C493-FD97-9FAA-C4FB-561AFF90F4C3}"/>
              </a:ext>
            </a:extLst>
          </p:cNvPr>
          <p:cNvSpPr>
            <a:spLocks noGrp="1" noRot="1" noChangeArrowheads="1"/>
          </p:cNvSpPr>
          <p:nvPr>
            <p:ph type="body" idx="4294967295"/>
          </p:nvPr>
        </p:nvSpPr>
        <p:spPr>
          <a:xfrm>
            <a:off x="457200" y="1600200"/>
            <a:ext cx="8229600" cy="4525963"/>
          </a:xfrm>
        </p:spPr>
        <p:txBody>
          <a:bodyPr/>
          <a:lstStyle/>
          <a:p>
            <a:pPr marL="762000" indent="-762000" eaLnBrk="1" hangingPunct="1"/>
            <a:r>
              <a:rPr lang="en-US" altLang="zh-CN" b="1"/>
              <a:t>1</a:t>
            </a:r>
            <a:r>
              <a:rPr lang="zh-CN" altLang="en-US" b="1"/>
              <a:t>、幼儿教育工作的特殊要求</a:t>
            </a:r>
          </a:p>
          <a:p>
            <a:pPr marL="1004888" lvl="1" indent="-547688" eaLnBrk="1" hangingPunct="1"/>
            <a:r>
              <a:rPr lang="zh-CN" altLang="en-US" b="1"/>
              <a:t>幼儿的特点（年龄、身体、思维、情绪）</a:t>
            </a:r>
          </a:p>
          <a:p>
            <a:pPr marL="1004888" lvl="1" indent="-547688" eaLnBrk="1" hangingPunct="1"/>
            <a:r>
              <a:rPr lang="zh-CN" altLang="en-US" b="1"/>
              <a:t>幼儿教育的特殊要求（保教、游戏）</a:t>
            </a:r>
          </a:p>
          <a:p>
            <a:pPr marL="1004888" lvl="1" indent="-547688" eaLnBrk="1" hangingPunct="1"/>
            <a:r>
              <a:rPr lang="zh-CN" altLang="en-US" b="1"/>
              <a:t>我国幼儿教育的目标、内容、原则等</a:t>
            </a:r>
            <a:r>
              <a:rPr lang="zh-CN" altLang="en-US"/>
              <a:t> </a:t>
            </a:r>
          </a:p>
        </p:txBody>
      </p:sp>
      <p:sp>
        <p:nvSpPr>
          <p:cNvPr id="4173828" name="PB2"/>
          <p:cNvSpPr/>
          <p:nvPr/>
        </p:nvSpPr>
        <p:spPr>
          <a:xfrm>
            <a:off x="0" y="6839712"/>
            <a:ext cx="254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3829" name="PageNumberTextBox2"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4850" name="Rectangle 2">
            <a:extLst>
              <a:ext uri="{FF2B5EF4-FFF2-40B4-BE49-F238E27FC236}">
                <a16:creationId xmlns:a16="http://schemas.microsoft.com/office/drawing/2014/main" id="{D13EA1C4-1BC6-E34A-D00F-EE5A59E091CA}"/>
              </a:ext>
            </a:extLst>
          </p:cNvPr>
          <p:cNvSpPr>
            <a:spLocks noGrp="1" noRot="1" noChangeArrowheads="1"/>
          </p:cNvSpPr>
          <p:nvPr>
            <p:ph type="title" idx="4294967295"/>
          </p:nvPr>
        </p:nvSpPr>
        <p:spPr>
          <a:xfrm>
            <a:off x="304800" y="0"/>
            <a:ext cx="8540750" cy="1143000"/>
          </a:xfrm>
        </p:spPr>
        <p:txBody>
          <a:bodyPr/>
          <a:lstStyle/>
          <a:p>
            <a:pPr eaLnBrk="1" hangingPunct="1"/>
            <a:r>
              <a:rPr lang="en-US" altLang="zh-CN" b="1"/>
              <a:t>2</a:t>
            </a:r>
            <a:r>
              <a:rPr lang="zh-CN" altLang="en-US" b="1"/>
              <a:t>、幼儿教育学的作用</a:t>
            </a:r>
          </a:p>
        </p:txBody>
      </p:sp>
      <p:sp>
        <p:nvSpPr>
          <p:cNvPr id="4174851" name="Rectangle 3">
            <a:extLst>
              <a:ext uri="{FF2B5EF4-FFF2-40B4-BE49-F238E27FC236}">
                <a16:creationId xmlns:a16="http://schemas.microsoft.com/office/drawing/2014/main" id="{AFBBE7C1-E588-563B-5CF4-5D17A9593759}"/>
              </a:ext>
            </a:extLst>
          </p:cNvPr>
          <p:cNvSpPr>
            <a:spLocks noGrp="1" noRot="1" noChangeArrowheads="1"/>
          </p:cNvSpPr>
          <p:nvPr>
            <p:ph type="body" idx="4294967295"/>
          </p:nvPr>
        </p:nvSpPr>
        <p:spPr>
          <a:xfrm>
            <a:off x="457200" y="1676400"/>
            <a:ext cx="8229600" cy="4987925"/>
          </a:xfrm>
        </p:spPr>
        <p:txBody>
          <a:bodyPr/>
          <a:lstStyle/>
          <a:p>
            <a:pPr marL="762000" indent="-762000" eaLnBrk="1" hangingPunct="1"/>
            <a:r>
              <a:rPr lang="zh-CN" altLang="en-US" b="1"/>
              <a:t>帮助我们掌握幼儿教育基本理论，指导幼儿教育实践</a:t>
            </a:r>
          </a:p>
          <a:p>
            <a:pPr marL="762000" indent="-762000" eaLnBrk="1" hangingPunct="1"/>
            <a:r>
              <a:rPr lang="zh-CN" altLang="en-US" b="1"/>
              <a:t>帮助我们树立正确的幼儿教育观，提高鉴别能力</a:t>
            </a:r>
            <a:r>
              <a:rPr lang="zh-CN" altLang="en-US"/>
              <a:t> </a:t>
            </a:r>
          </a:p>
          <a:p>
            <a:pPr marL="762000" indent="-762000" eaLnBrk="1" hangingPunct="1"/>
            <a:r>
              <a:rPr lang="zh-CN" altLang="en-US" b="1"/>
              <a:t>巩固我们的专业思想，使我们为即将从事的事业而骄傲，愿意献身教育事业</a:t>
            </a:r>
            <a:r>
              <a:rPr lang="zh-CN" altLang="en-US"/>
              <a:t> </a:t>
            </a:r>
          </a:p>
        </p:txBody>
      </p:sp>
      <p:sp>
        <p:nvSpPr>
          <p:cNvPr id="4174852" name="PB3"/>
          <p:cNvSpPr/>
          <p:nvPr/>
        </p:nvSpPr>
        <p:spPr>
          <a:xfrm>
            <a:off x="0" y="6839712"/>
            <a:ext cx="381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4853" name="PageNumberTextBox3"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5874" name="Rectangle 2">
            <a:extLst>
              <a:ext uri="{FF2B5EF4-FFF2-40B4-BE49-F238E27FC236}">
                <a16:creationId xmlns:a16="http://schemas.microsoft.com/office/drawing/2014/main" id="{73F68503-A7E8-0023-839E-50074ADEBAEC}"/>
              </a:ext>
            </a:extLst>
          </p:cNvPr>
          <p:cNvSpPr>
            <a:spLocks noGrp="1" noRot="1" noChangeArrowheads="1"/>
          </p:cNvSpPr>
          <p:nvPr>
            <p:ph type="title" idx="4294967295"/>
          </p:nvPr>
        </p:nvSpPr>
        <p:spPr>
          <a:xfrm>
            <a:off x="457200" y="457200"/>
            <a:ext cx="8229600" cy="457200"/>
          </a:xfrm>
        </p:spPr>
        <p:txBody>
          <a:bodyPr/>
          <a:lstStyle/>
          <a:p>
            <a:pPr eaLnBrk="1" hangingPunct="1"/>
            <a:r>
              <a:rPr lang="zh-CN" altLang="en-US" b="1"/>
              <a:t>二、</a:t>
            </a:r>
            <a:r>
              <a:rPr lang="zh-CN" altLang="en-US" sz="4000" b="1"/>
              <a:t>什么是幼儿教育，幼儿教育学</a:t>
            </a:r>
          </a:p>
        </p:txBody>
      </p:sp>
      <p:sp>
        <p:nvSpPr>
          <p:cNvPr id="4175875" name="Rectangle 3">
            <a:extLst>
              <a:ext uri="{FF2B5EF4-FFF2-40B4-BE49-F238E27FC236}">
                <a16:creationId xmlns:a16="http://schemas.microsoft.com/office/drawing/2014/main" id="{5D79AC5B-781C-8444-E03E-08E20856E4C7}"/>
              </a:ext>
            </a:extLst>
          </p:cNvPr>
          <p:cNvSpPr>
            <a:spLocks noGrp="1" noRot="1" noChangeArrowheads="1"/>
          </p:cNvSpPr>
          <p:nvPr>
            <p:ph type="body" idx="4294967295"/>
          </p:nvPr>
        </p:nvSpPr>
        <p:spPr>
          <a:xfrm>
            <a:off x="457200" y="1295400"/>
            <a:ext cx="8229600" cy="4835525"/>
          </a:xfrm>
        </p:spPr>
        <p:txBody>
          <a:bodyPr/>
          <a:lstStyle/>
          <a:p>
            <a:pPr eaLnBrk="1" hangingPunct="1"/>
            <a:r>
              <a:rPr lang="en-US" altLang="zh-CN" sz="2800"/>
              <a:t>1</a:t>
            </a:r>
            <a:r>
              <a:rPr lang="zh-CN" altLang="en-US" sz="2800"/>
              <a:t>、幼儿教育（</a:t>
            </a:r>
            <a:r>
              <a:rPr lang="zh-CN" altLang="en-US" sz="2800" b="1"/>
              <a:t>基础教育的基础</a:t>
            </a:r>
            <a:r>
              <a:rPr lang="en-US" altLang="zh-CN" sz="2800" b="1"/>
              <a:t>)</a:t>
            </a:r>
            <a:endParaRPr lang="zh-CN" altLang="en-US" sz="2800" b="1"/>
          </a:p>
          <a:p>
            <a:pPr eaLnBrk="1" hangingPunct="1"/>
            <a:r>
              <a:rPr lang="zh-CN" altLang="en-US" sz="2800" b="1"/>
              <a:t>幼儿教育主要指的是对</a:t>
            </a:r>
            <a:r>
              <a:rPr lang="en-US" altLang="zh-CN" sz="2800" b="1"/>
              <a:t>3</a:t>
            </a:r>
            <a:r>
              <a:rPr lang="zh-CN" altLang="en-US" sz="2800" b="1"/>
              <a:t>到</a:t>
            </a:r>
            <a:r>
              <a:rPr lang="en-US" altLang="zh-CN" sz="2800" b="1"/>
              <a:t>6</a:t>
            </a:r>
            <a:r>
              <a:rPr lang="zh-CN" altLang="en-US" sz="2800" b="1"/>
              <a:t>岁年龄阶段的幼儿所实施的教育，是一个人教育与发展的重要而特殊的阶段。</a:t>
            </a:r>
            <a:r>
              <a:rPr lang="zh-CN" altLang="en-US" sz="2800"/>
              <a:t> </a:t>
            </a:r>
          </a:p>
          <a:p>
            <a:pPr eaLnBrk="1" hangingPunct="1"/>
            <a:r>
              <a:rPr lang="zh-CN" altLang="en-US" sz="2800" b="1"/>
              <a:t>从广义上说</a:t>
            </a:r>
            <a:r>
              <a:rPr lang="zh-CN" altLang="en-US" sz="2800"/>
              <a:t>，凡是能够影响幼儿身体成长和认知、情感、性格等方面发展的活动，如幼儿的家庭生活的形态，父母养育他的态度和方式，幼儿周围的人和事，他所读的书，接触他的人，看电影、电视等等，都可说是幼儿教育。</a:t>
            </a:r>
          </a:p>
          <a:p>
            <a:pPr eaLnBrk="1" hangingPunct="1"/>
            <a:r>
              <a:rPr lang="zh-CN" altLang="en-US" sz="2800" b="1"/>
              <a:t>狭义</a:t>
            </a:r>
            <a:r>
              <a:rPr lang="zh-CN" altLang="en-US" sz="2800"/>
              <a:t>的幼儿教育则特指幼儿园和其他专门开设的幼教机构的教育</a:t>
            </a:r>
            <a:r>
              <a:rPr lang="zh-CN" altLang="en-US" sz="2800" b="1"/>
              <a:t>。</a:t>
            </a:r>
            <a:r>
              <a:rPr lang="zh-CN" altLang="en-US" sz="2800"/>
              <a:t> </a:t>
            </a:r>
          </a:p>
        </p:txBody>
      </p:sp>
      <p:sp>
        <p:nvSpPr>
          <p:cNvPr id="4175876" name="PB4"/>
          <p:cNvSpPr/>
          <p:nvPr/>
        </p:nvSpPr>
        <p:spPr>
          <a:xfrm>
            <a:off x="0" y="6839712"/>
            <a:ext cx="508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5877" name="PageNumberTextBox4"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6898" name="Rectangle 2">
            <a:extLst>
              <a:ext uri="{FF2B5EF4-FFF2-40B4-BE49-F238E27FC236}">
                <a16:creationId xmlns:a16="http://schemas.microsoft.com/office/drawing/2014/main" id="{052E27FD-9304-B856-55DF-332EB4CC8C92}"/>
              </a:ext>
            </a:extLst>
          </p:cNvPr>
          <p:cNvSpPr>
            <a:spLocks noGrp="1" noRot="1" noChangeArrowheads="1"/>
          </p:cNvSpPr>
          <p:nvPr>
            <p:ph type="title" idx="4294967295"/>
          </p:nvPr>
        </p:nvSpPr>
        <p:spPr>
          <a:xfrm>
            <a:off x="457200" y="274638"/>
            <a:ext cx="8229600" cy="1143000"/>
          </a:xfrm>
        </p:spPr>
        <p:txBody>
          <a:bodyPr/>
          <a:lstStyle/>
          <a:p>
            <a:pPr eaLnBrk="1" hangingPunct="1"/>
            <a:r>
              <a:rPr lang="en-US" altLang="zh-CN" b="1"/>
              <a:t>2</a:t>
            </a:r>
            <a:r>
              <a:rPr lang="zh-CN" altLang="en-US" b="1"/>
              <a:t>、幼儿教育学</a:t>
            </a:r>
          </a:p>
        </p:txBody>
      </p:sp>
      <p:sp>
        <p:nvSpPr>
          <p:cNvPr id="4176899" name="Rectangle 3">
            <a:extLst>
              <a:ext uri="{FF2B5EF4-FFF2-40B4-BE49-F238E27FC236}">
                <a16:creationId xmlns:a16="http://schemas.microsoft.com/office/drawing/2014/main" id="{70E4437E-A459-CC39-FA79-BB48DB68EDAF}"/>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b="1"/>
              <a:t>幼儿教育学是一门研究</a:t>
            </a:r>
            <a:r>
              <a:rPr lang="en-US" altLang="zh-CN" b="1"/>
              <a:t>3-6</a:t>
            </a:r>
            <a:r>
              <a:rPr lang="zh-CN" altLang="en-US" b="1"/>
              <a:t>岁幼儿教育规律和幼儿教育机构的教育工作规律的科学，它是人们从教育幼儿的实践中总结提炼出来的教育理论</a:t>
            </a:r>
          </a:p>
        </p:txBody>
      </p:sp>
      <p:sp>
        <p:nvSpPr>
          <p:cNvPr id="4176900" name="PB5"/>
          <p:cNvSpPr/>
          <p:nvPr/>
        </p:nvSpPr>
        <p:spPr>
          <a:xfrm>
            <a:off x="0" y="6839712"/>
            <a:ext cx="635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6901" name="PageNumberTextBox5"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7922" name="Rectangle 2">
            <a:extLst>
              <a:ext uri="{FF2B5EF4-FFF2-40B4-BE49-F238E27FC236}">
                <a16:creationId xmlns:a16="http://schemas.microsoft.com/office/drawing/2014/main" id="{E451735F-423D-1974-10D3-E1C9A9071983}"/>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a:t> 三、</a:t>
            </a:r>
            <a:r>
              <a:rPr lang="zh-CN" altLang="en-US" b="1"/>
              <a:t>怎样学习幼儿教育学</a:t>
            </a:r>
            <a:r>
              <a:rPr lang="zh-CN" altLang="en-US"/>
              <a:t> </a:t>
            </a:r>
          </a:p>
        </p:txBody>
      </p:sp>
      <p:sp>
        <p:nvSpPr>
          <p:cNvPr id="4177923" name="Rectangle 3">
            <a:extLst>
              <a:ext uri="{FF2B5EF4-FFF2-40B4-BE49-F238E27FC236}">
                <a16:creationId xmlns:a16="http://schemas.microsoft.com/office/drawing/2014/main" id="{D460F6C5-C43A-AEB1-EDE7-43011F993DEF}"/>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b="1"/>
              <a:t>一、纵向深入</a:t>
            </a:r>
            <a:r>
              <a:rPr lang="en-US" altLang="zh-CN" b="1"/>
              <a:t>——</a:t>
            </a:r>
            <a:r>
              <a:rPr lang="zh-CN" altLang="en-US" b="1"/>
              <a:t>认真读书，勤于思考，钻研幼儿教育学理论</a:t>
            </a:r>
            <a:r>
              <a:rPr lang="zh-CN" altLang="en-US"/>
              <a:t> </a:t>
            </a:r>
          </a:p>
          <a:p>
            <a:pPr eaLnBrk="1" hangingPunct="1"/>
            <a:endParaRPr lang="zh-CN" altLang="en-US"/>
          </a:p>
          <a:p>
            <a:pPr eaLnBrk="1" hangingPunct="1"/>
            <a:r>
              <a:rPr lang="zh-CN" altLang="en-US" b="1"/>
              <a:t>二、横向联合</a:t>
            </a:r>
            <a:r>
              <a:rPr lang="en-US" altLang="zh-CN" b="1"/>
              <a:t>——</a:t>
            </a:r>
            <a:r>
              <a:rPr lang="zh-CN" altLang="en-US" b="1"/>
              <a:t>联系幼儿教育实际，联系相邻学科和相关知识、信息，联系有关社会现象和问题</a:t>
            </a:r>
            <a:r>
              <a:rPr lang="zh-CN" altLang="en-US"/>
              <a:t> </a:t>
            </a:r>
          </a:p>
        </p:txBody>
      </p:sp>
      <p:sp>
        <p:nvSpPr>
          <p:cNvPr id="4177924" name="PB6"/>
          <p:cNvSpPr/>
          <p:nvPr/>
        </p:nvSpPr>
        <p:spPr>
          <a:xfrm>
            <a:off x="0" y="6839712"/>
            <a:ext cx="76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7925" name="PageNumberTextBox6"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8946" name="Rectangle 2">
            <a:extLst>
              <a:ext uri="{FF2B5EF4-FFF2-40B4-BE49-F238E27FC236}">
                <a16:creationId xmlns:a16="http://schemas.microsoft.com/office/drawing/2014/main" id="{C7CD5EE8-6368-7613-738D-EB69BC991CE2}"/>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a:t>作业 </a:t>
            </a:r>
          </a:p>
        </p:txBody>
      </p:sp>
      <p:sp>
        <p:nvSpPr>
          <p:cNvPr id="4178947" name="Rectangle 3">
            <a:extLst>
              <a:ext uri="{FF2B5EF4-FFF2-40B4-BE49-F238E27FC236}">
                <a16:creationId xmlns:a16="http://schemas.microsoft.com/office/drawing/2014/main" id="{AE2F0A90-CE60-E908-1715-A9EF14BFA5C9}"/>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a:t>预习下一章</a:t>
            </a:r>
          </a:p>
        </p:txBody>
      </p:sp>
      <p:sp>
        <p:nvSpPr>
          <p:cNvPr id="4178948" name="PB7"/>
          <p:cNvSpPr/>
          <p:nvPr/>
        </p:nvSpPr>
        <p:spPr>
          <a:xfrm>
            <a:off x="0" y="6839712"/>
            <a:ext cx="889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8949" name="PageNumberTextBox7"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9970" name="Rectangle 2">
            <a:extLst>
              <a:ext uri="{FF2B5EF4-FFF2-40B4-BE49-F238E27FC236}">
                <a16:creationId xmlns:a16="http://schemas.microsoft.com/office/drawing/2014/main" id="{0843CD64-0011-AD7B-7438-4E0844614EAF}"/>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a:t>第一章 幼儿教育的产生和发展</a:t>
            </a:r>
          </a:p>
        </p:txBody>
      </p:sp>
      <p:sp>
        <p:nvSpPr>
          <p:cNvPr id="4179971" name="Rectangle 3">
            <a:extLst>
              <a:ext uri="{FF2B5EF4-FFF2-40B4-BE49-F238E27FC236}">
                <a16:creationId xmlns:a16="http://schemas.microsoft.com/office/drawing/2014/main" id="{08C06273-121A-5423-9EE8-5CFE53D28CF1}"/>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a:t>第一节 幼儿教育的概念和意义</a:t>
            </a:r>
          </a:p>
          <a:p>
            <a:pPr eaLnBrk="1" hangingPunct="1"/>
            <a:endParaRPr lang="zh-CN" altLang="en-US"/>
          </a:p>
          <a:p>
            <a:pPr eaLnBrk="1" hangingPunct="1"/>
            <a:r>
              <a:rPr lang="zh-CN" altLang="en-US"/>
              <a:t>第二节 幼儿教育事业的产生和发展</a:t>
            </a:r>
          </a:p>
        </p:txBody>
      </p:sp>
      <p:sp>
        <p:nvSpPr>
          <p:cNvPr id="4179972" name="PB8"/>
          <p:cNvSpPr/>
          <p:nvPr/>
        </p:nvSpPr>
        <p:spPr>
          <a:xfrm>
            <a:off x="0" y="6839712"/>
            <a:ext cx="1016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79973" name="PageNumberTextBox8"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0994" name="Rectangle 2">
            <a:extLst>
              <a:ext uri="{FF2B5EF4-FFF2-40B4-BE49-F238E27FC236}">
                <a16:creationId xmlns:a16="http://schemas.microsoft.com/office/drawing/2014/main" id="{74E3BB50-8B30-8E89-E16E-3791FE4E672A}"/>
              </a:ext>
            </a:extLst>
          </p:cNvPr>
          <p:cNvSpPr>
            <a:spLocks noGrp="1" noRot="1" noChangeArrowheads="1"/>
          </p:cNvSpPr>
          <p:nvPr>
            <p:ph type="title" idx="4294967295"/>
          </p:nvPr>
        </p:nvSpPr>
        <p:spPr>
          <a:xfrm>
            <a:off x="381000" y="228600"/>
            <a:ext cx="8540750" cy="1143000"/>
          </a:xfrm>
        </p:spPr>
        <p:txBody>
          <a:bodyPr/>
          <a:lstStyle/>
          <a:p>
            <a:pPr eaLnBrk="1" hangingPunct="1"/>
            <a:r>
              <a:rPr lang="zh-CN" altLang="en-US"/>
              <a:t>第一节 幼儿教育的概念和意义</a:t>
            </a:r>
          </a:p>
        </p:txBody>
      </p:sp>
      <p:sp>
        <p:nvSpPr>
          <p:cNvPr id="4180995" name="Rectangle 3">
            <a:extLst>
              <a:ext uri="{FF2B5EF4-FFF2-40B4-BE49-F238E27FC236}">
                <a16:creationId xmlns:a16="http://schemas.microsoft.com/office/drawing/2014/main" id="{9E522209-4BF4-3405-BE7B-A7499571127D}"/>
              </a:ext>
            </a:extLst>
          </p:cNvPr>
          <p:cNvSpPr>
            <a:spLocks noGrp="1" noRot="1" noChangeArrowheads="1"/>
          </p:cNvSpPr>
          <p:nvPr>
            <p:ph type="body" idx="4294967295"/>
          </p:nvPr>
        </p:nvSpPr>
        <p:spPr>
          <a:xfrm>
            <a:off x="457200" y="1219200"/>
            <a:ext cx="8229600" cy="4911725"/>
          </a:xfrm>
        </p:spPr>
        <p:txBody>
          <a:bodyPr/>
          <a:lstStyle/>
          <a:p>
            <a:pPr algn="just" eaLnBrk="1" hangingPunct="1"/>
            <a:r>
              <a:rPr lang="zh-CN" altLang="en-US"/>
              <a:t>一、幼儿教育的概念（</a:t>
            </a:r>
            <a:r>
              <a:rPr lang="en-US" altLang="zh-CN"/>
              <a:t>p16</a:t>
            </a:r>
            <a:r>
              <a:rPr lang="zh-CN" altLang="en-US"/>
              <a:t>）</a:t>
            </a:r>
          </a:p>
          <a:p>
            <a:pPr algn="just" eaLnBrk="1" hangingPunct="1"/>
            <a:endParaRPr lang="zh-CN" altLang="en-US"/>
          </a:p>
          <a:p>
            <a:pPr algn="just" eaLnBrk="1" hangingPunct="1"/>
            <a:r>
              <a:rPr lang="zh-CN" altLang="en-US"/>
              <a:t>幼儿教育主要指的是对</a:t>
            </a:r>
            <a:r>
              <a:rPr lang="en-US" altLang="zh-CN"/>
              <a:t>3-6</a:t>
            </a:r>
            <a:r>
              <a:rPr lang="zh-CN" altLang="en-US"/>
              <a:t>岁年龄阶段的幼儿所实施的教育，幼儿教育是学前教育或早期教育的后半阶段，前面与</a:t>
            </a:r>
            <a:r>
              <a:rPr lang="en-US" altLang="zh-CN"/>
              <a:t>0-3</a:t>
            </a:r>
            <a:r>
              <a:rPr lang="zh-CN" altLang="en-US"/>
              <a:t>岁的婴儿教育衔接，后面与初等教育衔接，是一个人教育与发展的重要而特殊的阶段。</a:t>
            </a:r>
          </a:p>
          <a:p>
            <a:pPr algn="just" eaLnBrk="1" hangingPunct="1"/>
            <a:r>
              <a:rPr lang="zh-CN" altLang="en-US"/>
              <a:t>      </a:t>
            </a:r>
          </a:p>
        </p:txBody>
      </p:sp>
      <p:sp>
        <p:nvSpPr>
          <p:cNvPr id="4180996" name="PB9"/>
          <p:cNvSpPr/>
          <p:nvPr/>
        </p:nvSpPr>
        <p:spPr>
          <a:xfrm>
            <a:off x="0" y="6839712"/>
            <a:ext cx="1143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0997" name="PageNumberTextBox9"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2018" name="Rectangle 2">
            <a:extLst>
              <a:ext uri="{FF2B5EF4-FFF2-40B4-BE49-F238E27FC236}">
                <a16:creationId xmlns:a16="http://schemas.microsoft.com/office/drawing/2014/main" id="{24F1E0E6-4D4B-075F-4717-08986A2ECEEC}"/>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182019" name="Rectangle 3">
            <a:extLst>
              <a:ext uri="{FF2B5EF4-FFF2-40B4-BE49-F238E27FC236}">
                <a16:creationId xmlns:a16="http://schemas.microsoft.com/office/drawing/2014/main" id="{C64842BA-A7FA-286E-7CD7-BC45DFC65B40}"/>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a:t>从广义上说，凡是能够影响幼儿身体成长和认知、情感、性格等方面发展的有目的的活动，如幼儿在成人的指导下看电视、做家务、参加社会活动等等，都可以说是幼儿教育。</a:t>
            </a:r>
          </a:p>
          <a:p>
            <a:pPr eaLnBrk="1" hangingPunct="1"/>
            <a:r>
              <a:rPr lang="zh-CN" altLang="en-US"/>
              <a:t>狭义的幼儿教育则特指幼儿园和其他专门开设的幼儿教育机构的教育</a:t>
            </a:r>
            <a:r>
              <a:rPr lang="zh-CN" altLang="en-US" b="1"/>
              <a:t>。</a:t>
            </a:r>
            <a:r>
              <a:rPr lang="zh-CN" altLang="en-US"/>
              <a:t> </a:t>
            </a:r>
          </a:p>
          <a:p>
            <a:pPr eaLnBrk="1" hangingPunct="1"/>
            <a:endParaRPr lang="zh-CN" altLang="en-US"/>
          </a:p>
        </p:txBody>
      </p:sp>
      <p:sp>
        <p:nvSpPr>
          <p:cNvPr id="4182020" name="PB10"/>
          <p:cNvSpPr/>
          <p:nvPr/>
        </p:nvSpPr>
        <p:spPr>
          <a:xfrm>
            <a:off x="0" y="6839712"/>
            <a:ext cx="1270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2021" name="PageNumberTextBox10"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3042" name="Rectangle 2">
            <a:extLst>
              <a:ext uri="{FF2B5EF4-FFF2-40B4-BE49-F238E27FC236}">
                <a16:creationId xmlns:a16="http://schemas.microsoft.com/office/drawing/2014/main" id="{9BA0717E-6172-DD2C-6FE0-11CD34BA5146}"/>
              </a:ext>
            </a:extLst>
          </p:cNvPr>
          <p:cNvSpPr>
            <a:spLocks noGrp="1" noRot="1" noChangeArrowheads="1"/>
          </p:cNvSpPr>
          <p:nvPr>
            <p:ph type="title" idx="4294967295"/>
          </p:nvPr>
        </p:nvSpPr>
        <p:spPr>
          <a:xfrm>
            <a:off x="304800" y="304800"/>
            <a:ext cx="8540750" cy="1143000"/>
          </a:xfrm>
        </p:spPr>
        <p:txBody>
          <a:bodyPr/>
          <a:lstStyle/>
          <a:p>
            <a:pPr eaLnBrk="1" hangingPunct="1"/>
            <a:r>
              <a:rPr lang="zh-CN" altLang="en-US"/>
              <a:t>二、了解幼儿教育的意义</a:t>
            </a:r>
          </a:p>
        </p:txBody>
      </p:sp>
      <p:sp>
        <p:nvSpPr>
          <p:cNvPr id="4183043" name="Rectangle 3">
            <a:extLst>
              <a:ext uri="{FF2B5EF4-FFF2-40B4-BE49-F238E27FC236}">
                <a16:creationId xmlns:a16="http://schemas.microsoft.com/office/drawing/2014/main" id="{52D23DBA-6427-05B2-ECDA-CC6E71EE83D7}"/>
              </a:ext>
            </a:extLst>
          </p:cNvPr>
          <p:cNvSpPr>
            <a:spLocks noGrp="1" noRot="1" noChangeArrowheads="1"/>
          </p:cNvSpPr>
          <p:nvPr>
            <p:ph type="body" idx="4294967295"/>
          </p:nvPr>
        </p:nvSpPr>
        <p:spPr>
          <a:xfrm>
            <a:off x="685800" y="1600200"/>
            <a:ext cx="7772400" cy="4114800"/>
          </a:xfrm>
        </p:spPr>
        <p:txBody>
          <a:bodyPr/>
          <a:lstStyle/>
          <a:p>
            <a:pPr algn="just" eaLnBrk="1" hangingPunct="1">
              <a:buFont typeface="Arial" pitchFamily="34" charset="0"/>
              <a:buNone/>
            </a:pPr>
            <a:r>
              <a:rPr lang="zh-CN" altLang="en-US"/>
              <a:t>幼儿教育的意义包括两个方面，一方面是对个体发展的意义，一方面是对社会的意义。具体表现在以下三方面：</a:t>
            </a:r>
          </a:p>
          <a:p>
            <a:pPr algn="just" eaLnBrk="1" hangingPunct="1"/>
            <a:r>
              <a:rPr lang="zh-CN" altLang="en-US"/>
              <a:t>（</a:t>
            </a:r>
            <a:r>
              <a:rPr lang="en-US" altLang="zh-CN"/>
              <a:t>1</a:t>
            </a:r>
            <a:r>
              <a:rPr lang="zh-CN" altLang="en-US"/>
              <a:t>）促进幼儿在体、智、德、美诸方面全面和谐的发展。</a:t>
            </a:r>
          </a:p>
          <a:p>
            <a:pPr algn="just" eaLnBrk="1" hangingPunct="1"/>
            <a:r>
              <a:rPr lang="zh-CN" altLang="en-US"/>
              <a:t>（</a:t>
            </a:r>
            <a:r>
              <a:rPr lang="en-US" altLang="zh-CN"/>
              <a:t>2</a:t>
            </a:r>
            <a:r>
              <a:rPr lang="zh-CN" altLang="en-US"/>
              <a:t>）帮助幼儿适应学校生活，为入小学学习做好准备。</a:t>
            </a:r>
          </a:p>
          <a:p>
            <a:pPr algn="just" eaLnBrk="1" hangingPunct="1"/>
            <a:r>
              <a:rPr lang="zh-CN" altLang="en-US"/>
              <a:t>（</a:t>
            </a:r>
            <a:r>
              <a:rPr lang="en-US" altLang="zh-CN"/>
              <a:t>3</a:t>
            </a:r>
            <a:r>
              <a:rPr lang="zh-CN" altLang="en-US"/>
              <a:t>）减轻父母教养幼儿的负担并改善处境不利幼儿的状况。</a:t>
            </a:r>
          </a:p>
        </p:txBody>
      </p:sp>
      <p:sp>
        <p:nvSpPr>
          <p:cNvPr id="4183044" name="PB11"/>
          <p:cNvSpPr/>
          <p:nvPr/>
        </p:nvSpPr>
        <p:spPr>
          <a:xfrm>
            <a:off x="0" y="6839712"/>
            <a:ext cx="1397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3045" name="PageNumberTextBox11"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4066" name="Rectangle 2">
            <a:extLst>
              <a:ext uri="{FF2B5EF4-FFF2-40B4-BE49-F238E27FC236}">
                <a16:creationId xmlns:a16="http://schemas.microsoft.com/office/drawing/2014/main" id="{B0602999-DDC1-1B7E-F692-48413DEFE1D4}"/>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a:t>作业</a:t>
            </a:r>
          </a:p>
        </p:txBody>
      </p:sp>
      <p:sp>
        <p:nvSpPr>
          <p:cNvPr id="4184067" name="Rectangle 3">
            <a:extLst>
              <a:ext uri="{FF2B5EF4-FFF2-40B4-BE49-F238E27FC236}">
                <a16:creationId xmlns:a16="http://schemas.microsoft.com/office/drawing/2014/main" id="{97ECA8FE-50D6-096A-BAC7-C48F235E792F}"/>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a:t>记住：幼儿教育的概念</a:t>
            </a:r>
          </a:p>
          <a:p>
            <a:pPr eaLnBrk="1" hangingPunct="1"/>
            <a:r>
              <a:rPr lang="zh-CN" altLang="en-US"/>
              <a:t>        幼儿教育学的概念</a:t>
            </a:r>
            <a:endParaRPr lang="en-US" altLang="zh-CN"/>
          </a:p>
        </p:txBody>
      </p:sp>
      <p:sp>
        <p:nvSpPr>
          <p:cNvPr id="4184068" name="PB12"/>
          <p:cNvSpPr/>
          <p:nvPr/>
        </p:nvSpPr>
        <p:spPr>
          <a:xfrm>
            <a:off x="0" y="6839712"/>
            <a:ext cx="1524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4069" name="PageNumberTextBox12"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5090" name="Rectangle 2">
            <a:extLst>
              <a:ext uri="{FF2B5EF4-FFF2-40B4-BE49-F238E27FC236}">
                <a16:creationId xmlns:a16="http://schemas.microsoft.com/office/drawing/2014/main" id="{6B504E12-56DD-EE28-8A5C-A6304A0CA1CC}"/>
              </a:ext>
            </a:extLst>
          </p:cNvPr>
          <p:cNvSpPr>
            <a:spLocks noGrp="1" noRot="1" noChangeArrowheads="1"/>
          </p:cNvSpPr>
          <p:nvPr>
            <p:ph type="title" idx="4294967295"/>
          </p:nvPr>
        </p:nvSpPr>
        <p:spPr>
          <a:xfrm>
            <a:off x="457200" y="274638"/>
            <a:ext cx="8229600" cy="955675"/>
          </a:xfrm>
        </p:spPr>
        <p:txBody>
          <a:bodyPr/>
          <a:lstStyle/>
          <a:p>
            <a:pPr eaLnBrk="1" hangingPunct="1"/>
            <a:r>
              <a:rPr lang="zh-CN" altLang="en-US" sz="4000"/>
              <a:t>第二节 幼儿教育事业的产生和发展</a:t>
            </a:r>
          </a:p>
        </p:txBody>
      </p:sp>
      <p:sp>
        <p:nvSpPr>
          <p:cNvPr id="4185091" name="Rectangle 3">
            <a:extLst>
              <a:ext uri="{FF2B5EF4-FFF2-40B4-BE49-F238E27FC236}">
                <a16:creationId xmlns:a16="http://schemas.microsoft.com/office/drawing/2014/main" id="{B1EF90BC-678C-13C9-61DF-0D72C159ABA7}"/>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a:t>一、幼儿教育的产生和发展</a:t>
            </a:r>
          </a:p>
          <a:p>
            <a:pPr eaLnBrk="1" hangingPunct="1"/>
            <a:endParaRPr lang="zh-CN" altLang="en-US"/>
          </a:p>
          <a:p>
            <a:pPr eaLnBrk="1" hangingPunct="1"/>
            <a:r>
              <a:rPr lang="zh-CN" altLang="en-US"/>
              <a:t>二、幼儿教育机构产生和发展</a:t>
            </a:r>
          </a:p>
          <a:p>
            <a:pPr eaLnBrk="1" hangingPunct="1"/>
            <a:endParaRPr lang="zh-CN" altLang="en-US"/>
          </a:p>
          <a:p>
            <a:pPr eaLnBrk="1" hangingPunct="1"/>
            <a:r>
              <a:rPr lang="zh-CN" altLang="en-US"/>
              <a:t>三、幼儿教育思想的发展</a:t>
            </a:r>
          </a:p>
        </p:txBody>
      </p:sp>
      <p:sp>
        <p:nvSpPr>
          <p:cNvPr id="4185092" name="PB13"/>
          <p:cNvSpPr/>
          <p:nvPr/>
        </p:nvSpPr>
        <p:spPr>
          <a:xfrm>
            <a:off x="0" y="6839712"/>
            <a:ext cx="1651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5093" name="PageNumberTextBox13"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6114" name="Rectangle 2">
            <a:extLst>
              <a:ext uri="{FF2B5EF4-FFF2-40B4-BE49-F238E27FC236}">
                <a16:creationId xmlns:a16="http://schemas.microsoft.com/office/drawing/2014/main" id="{CA090C77-A38D-8A53-E21D-B56813FB6670}"/>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a:t>一、幼儿教育的产生和发展</a:t>
            </a:r>
          </a:p>
        </p:txBody>
      </p:sp>
      <p:sp>
        <p:nvSpPr>
          <p:cNvPr id="4186115" name="Rectangle 3">
            <a:extLst>
              <a:ext uri="{FF2B5EF4-FFF2-40B4-BE49-F238E27FC236}">
                <a16:creationId xmlns:a16="http://schemas.microsoft.com/office/drawing/2014/main" id="{9CB66771-1D98-A089-508F-CB90A5D5DFDF}"/>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a:t>（一）原始社会的幼儿教育</a:t>
            </a:r>
          </a:p>
          <a:p>
            <a:pPr eaLnBrk="1" hangingPunct="1"/>
            <a:endParaRPr lang="zh-CN" altLang="en-US"/>
          </a:p>
          <a:p>
            <a:pPr eaLnBrk="1" hangingPunct="1"/>
            <a:r>
              <a:rPr lang="zh-CN" altLang="en-US"/>
              <a:t>（二）奴隶社会和封建社会的幼儿教育</a:t>
            </a:r>
          </a:p>
          <a:p>
            <a:pPr eaLnBrk="1" hangingPunct="1"/>
            <a:endParaRPr lang="zh-CN" altLang="en-US"/>
          </a:p>
          <a:p>
            <a:pPr eaLnBrk="1" hangingPunct="1"/>
            <a:r>
              <a:rPr lang="zh-CN" altLang="en-US"/>
              <a:t>（三）资本主义社会的幼儿教育</a:t>
            </a:r>
          </a:p>
        </p:txBody>
      </p:sp>
      <p:sp>
        <p:nvSpPr>
          <p:cNvPr id="4186116" name="PB14"/>
          <p:cNvSpPr/>
          <p:nvPr/>
        </p:nvSpPr>
        <p:spPr>
          <a:xfrm>
            <a:off x="0" y="6839712"/>
            <a:ext cx="1778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6117" name="PageNumberTextBox14"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7138" name="Rectangle 2">
            <a:extLst>
              <a:ext uri="{FF2B5EF4-FFF2-40B4-BE49-F238E27FC236}">
                <a16:creationId xmlns:a16="http://schemas.microsoft.com/office/drawing/2014/main" id="{B9B52AA0-6134-A5DA-D946-8AF5296EEBD8}"/>
              </a:ext>
            </a:extLst>
          </p:cNvPr>
          <p:cNvSpPr>
            <a:spLocks noGrp="1" noRot="1" noChangeArrowheads="1"/>
          </p:cNvSpPr>
          <p:nvPr>
            <p:ph type="title" idx="4294967295"/>
          </p:nvPr>
        </p:nvSpPr>
        <p:spPr>
          <a:xfrm>
            <a:off x="609600" y="0"/>
            <a:ext cx="7772400" cy="1462088"/>
          </a:xfrm>
        </p:spPr>
        <p:txBody>
          <a:bodyPr/>
          <a:lstStyle/>
          <a:p>
            <a:pPr eaLnBrk="1" hangingPunct="1"/>
            <a:r>
              <a:rPr lang="zh-CN" altLang="en-US"/>
              <a:t>二、幼儿教育机构产生和发展</a:t>
            </a:r>
          </a:p>
        </p:txBody>
      </p:sp>
      <p:sp>
        <p:nvSpPr>
          <p:cNvPr id="4187139" name="Rectangle 3">
            <a:extLst>
              <a:ext uri="{FF2B5EF4-FFF2-40B4-BE49-F238E27FC236}">
                <a16:creationId xmlns:a16="http://schemas.microsoft.com/office/drawing/2014/main" id="{14DF5220-D94F-7740-049D-1114EB68BC7A}"/>
              </a:ext>
            </a:extLst>
          </p:cNvPr>
          <p:cNvSpPr>
            <a:spLocks noGrp="1" noRot="1" noChangeArrowheads="1"/>
          </p:cNvSpPr>
          <p:nvPr>
            <p:ph type="body" idx="4294967295"/>
          </p:nvPr>
        </p:nvSpPr>
        <p:spPr>
          <a:xfrm>
            <a:off x="0" y="1295400"/>
            <a:ext cx="9144000" cy="5562600"/>
          </a:xfrm>
        </p:spPr>
        <p:txBody>
          <a:bodyPr/>
          <a:lstStyle/>
          <a:p>
            <a:pPr eaLnBrk="1" hangingPunct="1"/>
            <a:r>
              <a:rPr lang="zh-CN" altLang="en-US"/>
              <a:t>（一）世界上第一个幼儿园的诞生</a:t>
            </a:r>
          </a:p>
          <a:p>
            <a:pPr eaLnBrk="1" hangingPunct="1"/>
            <a:r>
              <a:rPr lang="en-US" altLang="zh-CN" sz="2800">
                <a:solidFill>
                  <a:schemeClr val="hlink"/>
                </a:solidFill>
              </a:rPr>
              <a:t>1840</a:t>
            </a:r>
            <a:r>
              <a:rPr lang="zh-CN" altLang="en-US" sz="2800">
                <a:solidFill>
                  <a:schemeClr val="hlink"/>
                </a:solidFill>
              </a:rPr>
              <a:t>年福禄培尔创办了世界上第一所幼儿园</a:t>
            </a:r>
            <a:r>
              <a:rPr lang="zh-CN" altLang="en-US">
                <a:solidFill>
                  <a:schemeClr val="hlink"/>
                </a:solidFill>
              </a:rPr>
              <a:t>。</a:t>
            </a:r>
          </a:p>
          <a:p>
            <a:pPr eaLnBrk="1" hangingPunct="1"/>
            <a:r>
              <a:rPr lang="zh-CN" altLang="en-US"/>
              <a:t>（二）幼儿教育机构的发展</a:t>
            </a:r>
          </a:p>
          <a:p>
            <a:pPr eaLnBrk="1" hangingPunct="1"/>
            <a:r>
              <a:rPr lang="en-US" altLang="zh-CN"/>
              <a:t>1.</a:t>
            </a:r>
            <a:r>
              <a:rPr lang="zh-CN" altLang="en-US"/>
              <a:t>国外幼儿教育机构的发展</a:t>
            </a:r>
          </a:p>
          <a:p>
            <a:pPr eaLnBrk="1" hangingPunct="1"/>
            <a:r>
              <a:rPr lang="zh-CN" altLang="en-US"/>
              <a:t>（</a:t>
            </a:r>
            <a:r>
              <a:rPr lang="en-US" altLang="zh-CN"/>
              <a:t>1</a:t>
            </a:r>
            <a:r>
              <a:rPr lang="zh-CN" altLang="en-US"/>
              <a:t>）机构数量增加</a:t>
            </a:r>
          </a:p>
          <a:p>
            <a:pPr eaLnBrk="1" hangingPunct="1"/>
            <a:r>
              <a:rPr lang="zh-CN" altLang="en-US"/>
              <a:t>（</a:t>
            </a:r>
            <a:r>
              <a:rPr lang="en-US" altLang="zh-CN"/>
              <a:t>2</a:t>
            </a:r>
            <a:r>
              <a:rPr lang="zh-CN" altLang="en-US"/>
              <a:t>）机构多样化</a:t>
            </a:r>
          </a:p>
          <a:p>
            <a:pPr eaLnBrk="1" hangingPunct="1"/>
            <a:r>
              <a:rPr lang="zh-CN" altLang="en-US"/>
              <a:t>（</a:t>
            </a:r>
            <a:r>
              <a:rPr lang="en-US" altLang="zh-CN"/>
              <a:t>3</a:t>
            </a:r>
            <a:r>
              <a:rPr lang="zh-CN" altLang="en-US"/>
              <a:t>）师资和教育质量提高</a:t>
            </a:r>
          </a:p>
          <a:p>
            <a:pPr eaLnBrk="1" hangingPunct="1"/>
            <a:endParaRPr lang="zh-CN" altLang="en-US"/>
          </a:p>
        </p:txBody>
      </p:sp>
      <p:sp>
        <p:nvSpPr>
          <p:cNvPr id="4187140" name="PB15"/>
          <p:cNvSpPr/>
          <p:nvPr/>
        </p:nvSpPr>
        <p:spPr>
          <a:xfrm>
            <a:off x="0" y="6839712"/>
            <a:ext cx="1905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7141" name="PageNumberTextBox15"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8162" name="Rectangle 3">
            <a:extLst>
              <a:ext uri="{FF2B5EF4-FFF2-40B4-BE49-F238E27FC236}">
                <a16:creationId xmlns:a16="http://schemas.microsoft.com/office/drawing/2014/main" id="{AE95C2B9-D8A9-B4E8-E92F-8E090EACA1A8}"/>
              </a:ext>
            </a:extLst>
          </p:cNvPr>
          <p:cNvSpPr>
            <a:spLocks noGrp="1" noRot="1" noChangeArrowheads="1"/>
          </p:cNvSpPr>
          <p:nvPr>
            <p:ph type="body" idx="4294967295"/>
          </p:nvPr>
        </p:nvSpPr>
        <p:spPr>
          <a:xfrm>
            <a:off x="685800" y="228600"/>
            <a:ext cx="7772400" cy="6324600"/>
          </a:xfrm>
        </p:spPr>
        <p:txBody>
          <a:bodyPr/>
          <a:lstStyle/>
          <a:p>
            <a:pPr eaLnBrk="1" hangingPunct="1"/>
            <a:r>
              <a:rPr lang="en-US" altLang="zh-CN"/>
              <a:t>2.</a:t>
            </a:r>
            <a:r>
              <a:rPr lang="zh-CN" altLang="en-US"/>
              <a:t>我国幼儿教育机构的发展</a:t>
            </a:r>
          </a:p>
          <a:p>
            <a:pPr eaLnBrk="1" hangingPunct="1"/>
            <a:r>
              <a:rPr lang="zh-CN" altLang="en-US"/>
              <a:t>（</a:t>
            </a:r>
            <a:r>
              <a:rPr lang="en-US" altLang="zh-CN"/>
              <a:t>1</a:t>
            </a:r>
            <a:r>
              <a:rPr lang="zh-CN" altLang="en-US"/>
              <a:t>）我国近代第一所幼儿园诞生</a:t>
            </a:r>
          </a:p>
          <a:p>
            <a:pPr eaLnBrk="1" hangingPunct="1"/>
            <a:r>
              <a:rPr lang="zh-CN" altLang="en-US" sz="2400">
                <a:solidFill>
                  <a:schemeClr val="hlink"/>
                </a:solidFill>
              </a:rPr>
              <a:t>我国第一所幼儿教育机构是</a:t>
            </a:r>
            <a:r>
              <a:rPr lang="en-US" altLang="zh-CN" sz="2400">
                <a:solidFill>
                  <a:schemeClr val="hlink"/>
                </a:solidFill>
              </a:rPr>
              <a:t>1903</a:t>
            </a:r>
            <a:r>
              <a:rPr lang="zh-CN" altLang="en-US" sz="2400">
                <a:solidFill>
                  <a:schemeClr val="hlink"/>
                </a:solidFill>
              </a:rPr>
              <a:t>年在湖北武昌创办的湖北幼稚园。</a:t>
            </a:r>
          </a:p>
          <a:p>
            <a:pPr eaLnBrk="1" hangingPunct="1"/>
            <a:r>
              <a:rPr lang="zh-CN" altLang="en-US"/>
              <a:t>（</a:t>
            </a:r>
            <a:r>
              <a:rPr lang="en-US" altLang="zh-CN"/>
              <a:t>2</a:t>
            </a:r>
            <a:r>
              <a:rPr lang="zh-CN" altLang="en-US"/>
              <a:t>）旧中国的幼儿园教育发展</a:t>
            </a:r>
          </a:p>
          <a:p>
            <a:pPr eaLnBrk="1" hangingPunct="1"/>
            <a:r>
              <a:rPr lang="zh-CN" altLang="en-US" sz="2400"/>
              <a:t>外国病、花钱病、富贵病</a:t>
            </a:r>
          </a:p>
          <a:p>
            <a:pPr eaLnBrk="1" hangingPunct="1"/>
            <a:r>
              <a:rPr lang="zh-CN" altLang="en-US" sz="2400"/>
              <a:t>陶行知（乡村儿童团）张雪门（北平香山慈幼园）</a:t>
            </a:r>
          </a:p>
          <a:p>
            <a:pPr eaLnBrk="1" hangingPunct="1"/>
            <a:r>
              <a:rPr lang="zh-CN" altLang="en-US"/>
              <a:t>（</a:t>
            </a:r>
            <a:r>
              <a:rPr lang="en-US" altLang="zh-CN"/>
              <a:t>3</a:t>
            </a:r>
            <a:r>
              <a:rPr lang="zh-CN" altLang="en-US"/>
              <a:t>）新中国的幼儿教育发展</a:t>
            </a:r>
          </a:p>
          <a:p>
            <a:pPr eaLnBrk="1" hangingPunct="1"/>
            <a:r>
              <a:rPr lang="en-US" altLang="zh-CN" sz="2400"/>
              <a:t>49</a:t>
            </a:r>
            <a:r>
              <a:rPr lang="zh-CN" altLang="en-US" sz="2400"/>
              <a:t>年历史转折，文革期间（</a:t>
            </a:r>
            <a:r>
              <a:rPr lang="en-US" altLang="zh-CN" sz="2400"/>
              <a:t>66-76</a:t>
            </a:r>
            <a:r>
              <a:rPr lang="zh-CN" altLang="en-US" sz="2400"/>
              <a:t>年）曲折起伏前进</a:t>
            </a:r>
            <a:endParaRPr lang="en-US" altLang="zh-CN" sz="2400"/>
          </a:p>
          <a:p>
            <a:pPr eaLnBrk="1" hangingPunct="1"/>
            <a:r>
              <a:rPr lang="zh-CN" altLang="en-US"/>
              <a:t>（</a:t>
            </a:r>
            <a:r>
              <a:rPr lang="en-US" altLang="zh-CN"/>
              <a:t>4</a:t>
            </a:r>
            <a:r>
              <a:rPr lang="zh-CN" altLang="en-US"/>
              <a:t>）改革开放</a:t>
            </a:r>
          </a:p>
          <a:p>
            <a:pPr eaLnBrk="1" hangingPunct="1"/>
            <a:r>
              <a:rPr lang="zh-CN" altLang="en-US" sz="2400"/>
              <a:t>多形式，多渠道发展；规范化，法制化</a:t>
            </a:r>
          </a:p>
          <a:p>
            <a:pPr eaLnBrk="1" hangingPunct="1"/>
            <a:r>
              <a:rPr lang="en-US" altLang="zh-CN" sz="2400" b="1">
                <a:solidFill>
                  <a:schemeClr val="hlink"/>
                </a:solidFill>
              </a:rPr>
              <a:t>2020</a:t>
            </a:r>
            <a:r>
              <a:rPr lang="zh-CN" altLang="en-US" sz="2400" b="1">
                <a:solidFill>
                  <a:schemeClr val="hlink"/>
                </a:solidFill>
              </a:rPr>
              <a:t>年，全面普及学前一年教育，基本普及学前两年教育，有条件的地区普及学前三年教育</a:t>
            </a:r>
          </a:p>
          <a:p>
            <a:pPr eaLnBrk="1" hangingPunct="1"/>
            <a:endParaRPr lang="zh-CN" altLang="en-US" sz="2400" b="1">
              <a:solidFill>
                <a:schemeClr val="hlink"/>
              </a:solidFill>
            </a:endParaRPr>
          </a:p>
          <a:p>
            <a:pPr eaLnBrk="1" hangingPunct="1"/>
            <a:endParaRPr lang="zh-CN" altLang="en-US"/>
          </a:p>
        </p:txBody>
      </p:sp>
      <p:sp>
        <p:nvSpPr>
          <p:cNvPr id="4188163" name="PB16"/>
          <p:cNvSpPr/>
          <p:nvPr/>
        </p:nvSpPr>
        <p:spPr>
          <a:xfrm>
            <a:off x="0" y="6839712"/>
            <a:ext cx="203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8164" name="PageNumberTextBox16"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9186" name="Rectangle 2">
            <a:extLst>
              <a:ext uri="{FF2B5EF4-FFF2-40B4-BE49-F238E27FC236}">
                <a16:creationId xmlns:a16="http://schemas.microsoft.com/office/drawing/2014/main" id="{97F43741-D00E-2334-605B-9AEDC2536C28}"/>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a:t>三、幼儿教育思想的发展</a:t>
            </a:r>
          </a:p>
        </p:txBody>
      </p:sp>
      <p:sp>
        <p:nvSpPr>
          <p:cNvPr id="4189187" name="Rectangle 3">
            <a:extLst>
              <a:ext uri="{FF2B5EF4-FFF2-40B4-BE49-F238E27FC236}">
                <a16:creationId xmlns:a16="http://schemas.microsoft.com/office/drawing/2014/main" id="{C3ED58B8-A317-E4FD-66DB-322A6AA3A92A}"/>
              </a:ext>
            </a:extLst>
          </p:cNvPr>
          <p:cNvSpPr>
            <a:spLocks noGrp="1" noRot="1" noChangeArrowheads="1"/>
          </p:cNvSpPr>
          <p:nvPr>
            <p:ph type="body" idx="4294967295"/>
          </p:nvPr>
        </p:nvSpPr>
        <p:spPr>
          <a:xfrm>
            <a:off x="457200" y="1600200"/>
            <a:ext cx="8229600" cy="4525963"/>
          </a:xfrm>
        </p:spPr>
        <p:txBody>
          <a:bodyPr/>
          <a:lstStyle/>
          <a:p>
            <a:pPr eaLnBrk="1" hangingPunct="1"/>
            <a:r>
              <a:rPr lang="zh-CN" altLang="en-US"/>
              <a:t>（一）福禄培尔</a:t>
            </a:r>
          </a:p>
          <a:p>
            <a:pPr eaLnBrk="1" hangingPunct="1"/>
            <a:r>
              <a:rPr lang="zh-CN" altLang="en-US"/>
              <a:t>（二）蒙台梭利</a:t>
            </a:r>
          </a:p>
          <a:p>
            <a:pPr eaLnBrk="1" hangingPunct="1"/>
            <a:r>
              <a:rPr lang="zh-CN" altLang="en-US"/>
              <a:t>（三）陶行知</a:t>
            </a:r>
          </a:p>
          <a:p>
            <a:pPr eaLnBrk="1" hangingPunct="1"/>
            <a:r>
              <a:rPr lang="zh-CN" altLang="en-US"/>
              <a:t>（四）陈鹤琴</a:t>
            </a:r>
          </a:p>
        </p:txBody>
      </p:sp>
      <p:sp>
        <p:nvSpPr>
          <p:cNvPr id="4189188" name="PB17"/>
          <p:cNvSpPr/>
          <p:nvPr/>
        </p:nvSpPr>
        <p:spPr>
          <a:xfrm>
            <a:off x="0" y="6839712"/>
            <a:ext cx="2159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89189" name="PageNumberTextBox17"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0210" name="Rectangle 2">
            <a:extLst>
              <a:ext uri="{FF2B5EF4-FFF2-40B4-BE49-F238E27FC236}">
                <a16:creationId xmlns:a16="http://schemas.microsoft.com/office/drawing/2014/main" id="{FC5D8A8F-7C1B-0BA7-87F6-C9CF466973CA}"/>
              </a:ext>
            </a:extLst>
          </p:cNvPr>
          <p:cNvSpPr>
            <a:spLocks noGrp="1" noRot="1" noChangeArrowheads="1"/>
          </p:cNvSpPr>
          <p:nvPr>
            <p:ph type="title" idx="4294967295"/>
          </p:nvPr>
        </p:nvSpPr>
        <p:spPr>
          <a:xfrm>
            <a:off x="609600" y="-228600"/>
            <a:ext cx="7772400" cy="1462088"/>
          </a:xfrm>
        </p:spPr>
        <p:txBody>
          <a:bodyPr/>
          <a:lstStyle/>
          <a:p>
            <a:pPr eaLnBrk="1" hangingPunct="1"/>
            <a:r>
              <a:rPr lang="zh-CN" altLang="en-US"/>
              <a:t>（一）福禄培尔</a:t>
            </a:r>
          </a:p>
        </p:txBody>
      </p:sp>
      <p:sp>
        <p:nvSpPr>
          <p:cNvPr id="4190211" name="Rectangle 3">
            <a:extLst>
              <a:ext uri="{FF2B5EF4-FFF2-40B4-BE49-F238E27FC236}">
                <a16:creationId xmlns:a16="http://schemas.microsoft.com/office/drawing/2014/main" id="{46C22660-05BB-17A5-B88B-94C43D9B57F9}"/>
              </a:ext>
            </a:extLst>
          </p:cNvPr>
          <p:cNvSpPr>
            <a:spLocks noGrp="1" noRot="1" noChangeArrowheads="1"/>
          </p:cNvSpPr>
          <p:nvPr>
            <p:ph type="body" idx="4294967295"/>
          </p:nvPr>
        </p:nvSpPr>
        <p:spPr>
          <a:xfrm>
            <a:off x="152400" y="990600"/>
            <a:ext cx="8991600" cy="5638800"/>
          </a:xfrm>
        </p:spPr>
        <p:txBody>
          <a:bodyPr/>
          <a:lstStyle/>
          <a:p>
            <a:pPr eaLnBrk="1" hangingPunct="1">
              <a:lnSpc>
                <a:spcPct val="80000"/>
              </a:lnSpc>
            </a:pPr>
            <a:r>
              <a:rPr lang="zh-CN" altLang="en-US" sz="2400">
                <a:solidFill>
                  <a:schemeClr val="hlink"/>
                </a:solidFill>
              </a:rPr>
              <a:t>福禄贝尔被世界誉为“幼儿之父”，是他创办了世界上第一个幼儿园。</a:t>
            </a:r>
          </a:p>
          <a:p>
            <a:pPr eaLnBrk="1" hangingPunct="1">
              <a:lnSpc>
                <a:spcPct val="80000"/>
              </a:lnSpc>
            </a:pPr>
            <a:endParaRPr lang="en-US" altLang="zh-CN" sz="2400">
              <a:solidFill>
                <a:schemeClr val="hlink"/>
              </a:solidFill>
            </a:endParaRPr>
          </a:p>
          <a:p>
            <a:pPr eaLnBrk="1" hangingPunct="1">
              <a:lnSpc>
                <a:spcPct val="80000"/>
              </a:lnSpc>
            </a:pPr>
            <a:r>
              <a:rPr lang="en-US" altLang="zh-CN"/>
              <a:t>1.</a:t>
            </a:r>
            <a:r>
              <a:rPr lang="zh-CN" altLang="en-US"/>
              <a:t>幼儿自我发展的原理</a:t>
            </a:r>
          </a:p>
          <a:p>
            <a:pPr eaLnBrk="1" hangingPunct="1">
              <a:lnSpc>
                <a:spcPct val="80000"/>
              </a:lnSpc>
            </a:pPr>
            <a:r>
              <a:rPr lang="zh-CN" altLang="en-US" sz="2800"/>
              <a:t>福禄贝尔认为，幼儿的行为是其内在生命形式的表现，命令式的、强制的、干涉的教育方法对幼儿的发展是无效的，而必须尊重幼儿的自主性，重视幼儿的自我活动。</a:t>
            </a:r>
          </a:p>
          <a:p>
            <a:pPr eaLnBrk="1" hangingPunct="1">
              <a:lnSpc>
                <a:spcPct val="80000"/>
              </a:lnSpc>
            </a:pPr>
            <a:endParaRPr lang="zh-CN" altLang="en-US" sz="900"/>
          </a:p>
          <a:p>
            <a:pPr eaLnBrk="1" hangingPunct="1">
              <a:lnSpc>
                <a:spcPct val="80000"/>
              </a:lnSpc>
            </a:pPr>
            <a:r>
              <a:rPr lang="en-US" altLang="zh-CN"/>
              <a:t>2.</a:t>
            </a:r>
            <a:r>
              <a:rPr lang="zh-CN" altLang="en-US"/>
              <a:t>游戏理论</a:t>
            </a:r>
          </a:p>
          <a:p>
            <a:pPr eaLnBrk="1" hangingPunct="1">
              <a:lnSpc>
                <a:spcPct val="80000"/>
              </a:lnSpc>
            </a:pPr>
            <a:r>
              <a:rPr lang="zh-CN" altLang="en-US" sz="2800">
                <a:solidFill>
                  <a:schemeClr val="hlink"/>
                </a:solidFill>
              </a:rPr>
              <a:t>第一个阐明游戏教育价值的人，</a:t>
            </a:r>
            <a:r>
              <a:rPr lang="zh-CN" altLang="en-US" sz="2800"/>
              <a:t>他认为幼儿是通过游戏将内在的精神活动表现出来的；他强调游戏对幼儿人格发展、智慧发展有重要意义。</a:t>
            </a:r>
          </a:p>
          <a:p>
            <a:pPr eaLnBrk="1" hangingPunct="1">
              <a:lnSpc>
                <a:spcPct val="80000"/>
              </a:lnSpc>
            </a:pPr>
            <a:r>
              <a:rPr lang="zh-CN" altLang="en-US" sz="2800"/>
              <a:t>恩物</a:t>
            </a:r>
            <a:r>
              <a:rPr lang="en-US" altLang="zh-CN" sz="2800"/>
              <a:t>——</a:t>
            </a:r>
            <a:r>
              <a:rPr lang="zh-CN" altLang="en-US" sz="2800"/>
              <a:t>玩具：意为“神恩赐之物”，现在仍有很多幼儿园在使用</a:t>
            </a:r>
          </a:p>
        </p:txBody>
      </p:sp>
      <p:sp>
        <p:nvSpPr>
          <p:cNvPr id="4190212" name="PB18"/>
          <p:cNvSpPr/>
          <p:nvPr/>
        </p:nvSpPr>
        <p:spPr>
          <a:xfrm>
            <a:off x="0" y="6839712"/>
            <a:ext cx="2286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0213" name="PageNumberTextBox18"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1234" name="Rectangle 2">
            <a:extLst>
              <a:ext uri="{FF2B5EF4-FFF2-40B4-BE49-F238E27FC236}">
                <a16:creationId xmlns:a16="http://schemas.microsoft.com/office/drawing/2014/main" id="{2D98B3CD-C9F4-6F43-BAE8-E4E43DB2FE25}"/>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191235" name="Rectangle 3">
            <a:extLst>
              <a:ext uri="{FF2B5EF4-FFF2-40B4-BE49-F238E27FC236}">
                <a16:creationId xmlns:a16="http://schemas.microsoft.com/office/drawing/2014/main" id="{67CCBC25-679A-70AD-F00B-BCFDE569BE2F}"/>
              </a:ext>
            </a:extLst>
          </p:cNvPr>
          <p:cNvSpPr>
            <a:spLocks noGrp="1" noRot="1" noChangeArrowheads="1"/>
          </p:cNvSpPr>
          <p:nvPr>
            <p:ph type="body" idx="4294967295"/>
          </p:nvPr>
        </p:nvSpPr>
        <p:spPr>
          <a:xfrm>
            <a:off x="0" y="152400"/>
            <a:ext cx="9144000" cy="6705600"/>
          </a:xfrm>
        </p:spPr>
        <p:txBody>
          <a:bodyPr/>
          <a:lstStyle/>
          <a:p>
            <a:pPr eaLnBrk="1" hangingPunct="1"/>
            <a:r>
              <a:rPr lang="en-US" altLang="zh-CN"/>
              <a:t>3.</a:t>
            </a:r>
            <a:r>
              <a:rPr lang="zh-CN" altLang="en-US"/>
              <a:t>协调原则</a:t>
            </a:r>
          </a:p>
          <a:p>
            <a:pPr eaLnBrk="1" hangingPunct="1"/>
            <a:r>
              <a:rPr lang="zh-CN" altLang="en-US" sz="2800"/>
              <a:t>让孩子和周围的环境、社会、自然结合，协调一致。</a:t>
            </a:r>
          </a:p>
          <a:p>
            <a:pPr eaLnBrk="1" hangingPunct="1"/>
            <a:endParaRPr lang="zh-CN" altLang="en-US" sz="2800"/>
          </a:p>
          <a:p>
            <a:pPr eaLnBrk="1" hangingPunct="1"/>
            <a:r>
              <a:rPr lang="en-US" altLang="zh-CN"/>
              <a:t>4.</a:t>
            </a:r>
            <a:r>
              <a:rPr lang="zh-CN" altLang="en-US"/>
              <a:t>亲子教育</a:t>
            </a:r>
          </a:p>
          <a:p>
            <a:pPr eaLnBrk="1" hangingPunct="1"/>
            <a:r>
              <a:rPr lang="zh-CN" altLang="en-US" sz="2800"/>
              <a:t>要让孩子在爱中成长，首先就必须教育母亲。</a:t>
            </a:r>
          </a:p>
          <a:p>
            <a:pPr eaLnBrk="1" hangingPunct="1"/>
            <a:r>
              <a:rPr lang="zh-CN" altLang="en-US" sz="2800">
                <a:solidFill>
                  <a:schemeClr val="hlink"/>
                </a:solidFill>
              </a:rPr>
              <a:t>开办了世界上第一个为母亲开办的“讲习会”</a:t>
            </a:r>
          </a:p>
          <a:p>
            <a:pPr eaLnBrk="1" hangingPunct="1"/>
            <a:endParaRPr lang="zh-CN" altLang="en-US" sz="2800">
              <a:solidFill>
                <a:schemeClr val="hlink"/>
              </a:solidFill>
            </a:endParaRPr>
          </a:p>
        </p:txBody>
      </p:sp>
      <p:sp>
        <p:nvSpPr>
          <p:cNvPr id="4191236" name="PB19"/>
          <p:cNvSpPr/>
          <p:nvPr/>
        </p:nvSpPr>
        <p:spPr>
          <a:xfrm>
            <a:off x="0" y="6839712"/>
            <a:ext cx="2413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1237" name="PageNumberTextBox19"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2258" name="Rectangle 2">
            <a:extLst>
              <a:ext uri="{FF2B5EF4-FFF2-40B4-BE49-F238E27FC236}">
                <a16:creationId xmlns:a16="http://schemas.microsoft.com/office/drawing/2014/main" id="{4DE3C929-4351-F46C-505F-36DA31C7E0F6}"/>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192259" name="Rectangle 3">
            <a:extLst>
              <a:ext uri="{FF2B5EF4-FFF2-40B4-BE49-F238E27FC236}">
                <a16:creationId xmlns:a16="http://schemas.microsoft.com/office/drawing/2014/main" id="{C16E364A-C4C8-C6FB-D690-76D9F73DFFBD}"/>
              </a:ext>
            </a:extLst>
          </p:cNvPr>
          <p:cNvSpPr>
            <a:spLocks noGrp="1" noRot="1" noChangeArrowheads="1"/>
          </p:cNvSpPr>
          <p:nvPr>
            <p:ph type="body" idx="4294967295"/>
          </p:nvPr>
        </p:nvSpPr>
        <p:spPr>
          <a:xfrm>
            <a:off x="457200" y="1600200"/>
            <a:ext cx="8229600" cy="4525963"/>
          </a:xfrm>
        </p:spPr>
        <p:txBody>
          <a:bodyPr/>
          <a:lstStyle/>
          <a:p>
            <a:pPr eaLnBrk="1" hangingPunct="1"/>
            <a:endParaRPr lang="zh-CN" altLang="en-US"/>
          </a:p>
        </p:txBody>
      </p:sp>
      <p:pic>
        <p:nvPicPr>
          <p:cNvPr id="4192260" name="Picture 4" descr="LX($KXY]8759KEIT]Q46FXU">
            <a:extLst>
              <a:ext uri="{FF2B5EF4-FFF2-40B4-BE49-F238E27FC236}">
                <a16:creationId xmlns:a16="http://schemas.microsoft.com/office/drawing/2014/main" id="{3CC06294-C9F8-3036-AB1D-5E4D998EFE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609600"/>
            <a:ext cx="9144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2261" name="PB20"/>
          <p:cNvSpPr/>
          <p:nvPr/>
        </p:nvSpPr>
        <p:spPr>
          <a:xfrm>
            <a:off x="0" y="6839712"/>
            <a:ext cx="2540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2262" name="PageNumberTextBox20"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3282" name="Rectangle 2">
            <a:extLst>
              <a:ext uri="{FF2B5EF4-FFF2-40B4-BE49-F238E27FC236}">
                <a16:creationId xmlns:a16="http://schemas.microsoft.com/office/drawing/2014/main" id="{A245947D-BAA4-540E-F700-10420F60BBA7}"/>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193283" name="Rectangle 3">
            <a:extLst>
              <a:ext uri="{FF2B5EF4-FFF2-40B4-BE49-F238E27FC236}">
                <a16:creationId xmlns:a16="http://schemas.microsoft.com/office/drawing/2014/main" id="{0847C024-C91A-541C-4AD7-1DCA8E89B747}"/>
              </a:ext>
            </a:extLst>
          </p:cNvPr>
          <p:cNvSpPr>
            <a:spLocks noGrp="1" noRot="1" noChangeArrowheads="1"/>
          </p:cNvSpPr>
          <p:nvPr>
            <p:ph type="body" idx="4294967295"/>
          </p:nvPr>
        </p:nvSpPr>
        <p:spPr>
          <a:xfrm>
            <a:off x="301625" y="457200"/>
            <a:ext cx="8540750" cy="5943600"/>
          </a:xfrm>
        </p:spPr>
        <p:txBody>
          <a:bodyPr/>
          <a:lstStyle/>
          <a:p>
            <a:pPr eaLnBrk="1" hangingPunct="1">
              <a:lnSpc>
                <a:spcPct val="90000"/>
              </a:lnSpc>
            </a:pPr>
            <a:r>
              <a:rPr lang="zh-CN" altLang="en-US" b="1"/>
              <a:t>用红、绿、青、黄、紫色的线织成网套，套着的六个软球。</a:t>
            </a:r>
            <a:r>
              <a:rPr lang="zh-CN" altLang="en-US"/>
              <a:t> </a:t>
            </a:r>
          </a:p>
          <a:p>
            <a:pPr eaLnBrk="1" hangingPunct="1">
              <a:lnSpc>
                <a:spcPct val="90000"/>
              </a:lnSpc>
            </a:pPr>
            <a:r>
              <a:rPr lang="zh-CN" altLang="en-US"/>
              <a:t>婴儿在学会谈话之前就能用手把握一个球，熟悉球的外形和颜色。球可 以稳定地呆着，也可以跳、可以滚动。儿童稍大一些时就能滚动它或跟着它 跑，用眼睛观察它，并和其他颜色相比较，还可以将已学会的唱歌和玩球的 游戏联系起来，或作为和其他儿童交往、建立相互关系的连结物，这又是练 习自制能力的开始。如果用一根绳子把球悬吊起来，它还可以上下、左右甩 动、旋转或挂在背后，让儿童猜是什么颜色的，做出各种各样的动作。 </a:t>
            </a:r>
          </a:p>
        </p:txBody>
      </p:sp>
      <p:sp>
        <p:nvSpPr>
          <p:cNvPr id="4193284" name="PB21"/>
          <p:cNvSpPr/>
          <p:nvPr/>
        </p:nvSpPr>
        <p:spPr>
          <a:xfrm>
            <a:off x="0" y="6839712"/>
            <a:ext cx="2667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3285" name="PageNumberTextBox21"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4306" name="Rectangle 2">
            <a:extLst>
              <a:ext uri="{FF2B5EF4-FFF2-40B4-BE49-F238E27FC236}">
                <a16:creationId xmlns:a16="http://schemas.microsoft.com/office/drawing/2014/main" id="{E164A511-6AE9-4B4E-B949-9B71CDCC1F98}"/>
              </a:ext>
            </a:extLst>
          </p:cNvPr>
          <p:cNvSpPr>
            <a:spLocks noGrp="1" noRot="1" noChangeArrowheads="1"/>
          </p:cNvSpPr>
          <p:nvPr>
            <p:ph type="title" idx="4294967295"/>
          </p:nvPr>
        </p:nvSpPr>
        <p:spPr>
          <a:xfrm>
            <a:off x="457200" y="274638"/>
            <a:ext cx="8229600" cy="1143000"/>
          </a:xfrm>
        </p:spPr>
        <p:txBody>
          <a:bodyPr/>
          <a:lstStyle/>
          <a:p>
            <a:pPr eaLnBrk="1" hangingPunct="1"/>
            <a:r>
              <a:rPr lang="zh-CN" altLang="en-US" sz="4000" b="1"/>
              <a:t>木制的小球体、立方体和圆柱（球的直径、立方体的一边和圆柱的高都是相同的）。</a:t>
            </a:r>
            <a:r>
              <a:rPr lang="zh-CN" altLang="en-US" sz="4000"/>
              <a:t> </a:t>
            </a:r>
          </a:p>
        </p:txBody>
      </p:sp>
      <p:sp>
        <p:nvSpPr>
          <p:cNvPr id="4194307" name="Rectangle 3">
            <a:extLst>
              <a:ext uri="{FF2B5EF4-FFF2-40B4-BE49-F238E27FC236}">
                <a16:creationId xmlns:a16="http://schemas.microsoft.com/office/drawing/2014/main" id="{A7D95D31-F8DD-372D-1572-8A2BDABCEA40}"/>
              </a:ext>
            </a:extLst>
          </p:cNvPr>
          <p:cNvSpPr>
            <a:spLocks noGrp="1" noRot="1" noChangeArrowheads="1"/>
          </p:cNvSpPr>
          <p:nvPr>
            <p:ph type="body" idx="4294967295"/>
          </p:nvPr>
        </p:nvSpPr>
        <p:spPr>
          <a:xfrm>
            <a:off x="4800600" y="2286000"/>
            <a:ext cx="4117975" cy="4194175"/>
          </a:xfrm>
        </p:spPr>
        <p:txBody>
          <a:bodyPr/>
          <a:lstStyle/>
          <a:p>
            <a:pPr eaLnBrk="1" hangingPunct="1">
              <a:lnSpc>
                <a:spcPct val="80000"/>
              </a:lnSpc>
            </a:pPr>
            <a:r>
              <a:rPr lang="zh-CN" altLang="en-US" sz="2800"/>
              <a:t>儿童利用这三种形体可以学到很多知识，做很多活动，如旋转、摇晃、滚动，并用不同的方式表现它们所有的特征。大一些的孩子通过观察、比较和进行描述，可以理解到一些初步的力学定律。 </a:t>
            </a:r>
          </a:p>
        </p:txBody>
      </p:sp>
      <p:pic>
        <p:nvPicPr>
          <p:cNvPr id="4194308" name="Picture 4" descr="}LMKJ{(45@R22_S$8Q6}]@R">
            <a:extLst>
              <a:ext uri="{FF2B5EF4-FFF2-40B4-BE49-F238E27FC236}">
                <a16:creationId xmlns:a16="http://schemas.microsoft.com/office/drawing/2014/main" id="{BDB02E42-79F9-79B1-BB50-3B3674F27B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2514600"/>
            <a:ext cx="4257675"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4309" name="PB22"/>
          <p:cNvSpPr/>
          <p:nvPr/>
        </p:nvSpPr>
        <p:spPr>
          <a:xfrm>
            <a:off x="0" y="6839712"/>
            <a:ext cx="2794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4310" name="PageNumberTextBox22"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5330" name="Rectangle 2">
            <a:extLst>
              <a:ext uri="{FF2B5EF4-FFF2-40B4-BE49-F238E27FC236}">
                <a16:creationId xmlns:a16="http://schemas.microsoft.com/office/drawing/2014/main" id="{2D92164E-B309-BDA8-3823-C00AE7F28BDF}"/>
              </a:ext>
            </a:extLst>
          </p:cNvPr>
          <p:cNvSpPr>
            <a:spLocks noGrp="1" noRot="1" noChangeArrowheads="1"/>
          </p:cNvSpPr>
          <p:nvPr>
            <p:ph type="title" idx="4294967295"/>
          </p:nvPr>
        </p:nvSpPr>
        <p:spPr>
          <a:xfrm>
            <a:off x="533400" y="533400"/>
            <a:ext cx="8232775" cy="1143000"/>
          </a:xfrm>
        </p:spPr>
        <p:txBody>
          <a:bodyPr/>
          <a:lstStyle/>
          <a:p>
            <a:pPr eaLnBrk="1" hangingPunct="1"/>
            <a:endParaRPr lang="zh-CN" altLang="en-US"/>
          </a:p>
        </p:txBody>
      </p:sp>
      <p:sp>
        <p:nvSpPr>
          <p:cNvPr id="4195331" name="Rectangle 3">
            <a:extLst>
              <a:ext uri="{FF2B5EF4-FFF2-40B4-BE49-F238E27FC236}">
                <a16:creationId xmlns:a16="http://schemas.microsoft.com/office/drawing/2014/main" id="{4EFF1C6B-D318-ACE0-39EA-616E181FC80A}"/>
              </a:ext>
            </a:extLst>
          </p:cNvPr>
          <p:cNvSpPr>
            <a:spLocks noGrp="1" noRot="1" noChangeArrowheads="1"/>
          </p:cNvSpPr>
          <p:nvPr>
            <p:ph type="body" idx="4294967295"/>
          </p:nvPr>
        </p:nvSpPr>
        <p:spPr>
          <a:xfrm>
            <a:off x="5105400" y="533400"/>
            <a:ext cx="3736975" cy="5565775"/>
          </a:xfrm>
        </p:spPr>
        <p:txBody>
          <a:bodyPr/>
          <a:lstStyle/>
          <a:p>
            <a:pPr eaLnBrk="1" hangingPunct="1">
              <a:lnSpc>
                <a:spcPct val="90000"/>
              </a:lnSpc>
            </a:pPr>
            <a:r>
              <a:rPr lang="zh-CN" altLang="en-US" sz="2800" b="1"/>
              <a:t>有八种颜色构成（红、黄、蓝、绿、紫、黑、白、橙），正方形、直角二、直角、等边三角形、正三角形、不等边三角形、 大角二、等边三角、圆、半圆构成，让孩子比较角的大小、面的大小、圆的大小，可以搭成花、滑梯、风车等。</a:t>
            </a:r>
            <a:r>
              <a:rPr lang="zh-CN" altLang="en-US" sz="2800"/>
              <a:t> </a:t>
            </a:r>
          </a:p>
        </p:txBody>
      </p:sp>
      <p:sp>
        <p:nvSpPr>
          <p:cNvPr id="4195332" name="AutoShape 4" descr="`DVJ2`L(XGSZZWA&#10;MHGSA">
            <a:extLst>
              <a:ext uri="{FF2B5EF4-FFF2-40B4-BE49-F238E27FC236}">
                <a16:creationId xmlns:a16="http://schemas.microsoft.com/office/drawing/2014/main" id="{F8AACD64-23E1-55CD-1F7E-B67CC41F770C}"/>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195333" name="AutoShape 5" descr="`DVJ2`L(XGSZZWA&#10;MHGSA">
            <a:extLst>
              <a:ext uri="{FF2B5EF4-FFF2-40B4-BE49-F238E27FC236}">
                <a16:creationId xmlns:a16="http://schemas.microsoft.com/office/drawing/2014/main" id="{9B5A7A77-F16B-8CF2-3035-3000CFCB2D29}"/>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pic>
        <p:nvPicPr>
          <p:cNvPr id="4195334" name="Picture 6" descr="D_(08K[$4)F699{C`W[I%}7">
            <a:extLst>
              <a:ext uri="{FF2B5EF4-FFF2-40B4-BE49-F238E27FC236}">
                <a16:creationId xmlns:a16="http://schemas.microsoft.com/office/drawing/2014/main" id="{68C3133E-4485-55F6-CCD2-519066FAA8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800" y="2057400"/>
            <a:ext cx="470535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5335" name="PB23"/>
          <p:cNvSpPr/>
          <p:nvPr/>
        </p:nvSpPr>
        <p:spPr>
          <a:xfrm>
            <a:off x="0" y="6839712"/>
            <a:ext cx="2921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5336" name="PageNumberTextBox23"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6354" name="Rectangle 2">
            <a:extLst>
              <a:ext uri="{FF2B5EF4-FFF2-40B4-BE49-F238E27FC236}">
                <a16:creationId xmlns:a16="http://schemas.microsoft.com/office/drawing/2014/main" id="{6DC952AB-FB5B-4D85-FCAB-470FE5F40212}"/>
              </a:ext>
            </a:extLst>
          </p:cNvPr>
          <p:cNvSpPr>
            <a:spLocks noGrp="1" noRot="1" noChangeArrowheads="1"/>
          </p:cNvSpPr>
          <p:nvPr>
            <p:ph type="title" idx="4294967295"/>
          </p:nvPr>
        </p:nvSpPr>
        <p:spPr>
          <a:xfrm>
            <a:off x="685800" y="0"/>
            <a:ext cx="7772400" cy="1462088"/>
          </a:xfrm>
        </p:spPr>
        <p:txBody>
          <a:bodyPr/>
          <a:lstStyle/>
          <a:p>
            <a:pPr eaLnBrk="1" hangingPunct="1"/>
            <a:r>
              <a:rPr lang="zh-CN" altLang="en-US"/>
              <a:t>（二）蒙台梭利</a:t>
            </a:r>
          </a:p>
        </p:txBody>
      </p:sp>
      <p:sp>
        <p:nvSpPr>
          <p:cNvPr id="4196355" name="Rectangle 3">
            <a:extLst>
              <a:ext uri="{FF2B5EF4-FFF2-40B4-BE49-F238E27FC236}">
                <a16:creationId xmlns:a16="http://schemas.microsoft.com/office/drawing/2014/main" id="{AF89B7D5-C6FD-C0CC-6DC2-07567A604B7C}"/>
              </a:ext>
            </a:extLst>
          </p:cNvPr>
          <p:cNvSpPr>
            <a:spLocks noGrp="1" noRot="1" noChangeArrowheads="1"/>
          </p:cNvSpPr>
          <p:nvPr>
            <p:ph type="body" idx="4294967295"/>
          </p:nvPr>
        </p:nvSpPr>
        <p:spPr>
          <a:xfrm>
            <a:off x="762000" y="1219200"/>
            <a:ext cx="7772400" cy="5486400"/>
          </a:xfrm>
        </p:spPr>
        <p:txBody>
          <a:bodyPr/>
          <a:lstStyle/>
          <a:p>
            <a:pPr eaLnBrk="1" hangingPunct="1">
              <a:lnSpc>
                <a:spcPct val="90000"/>
              </a:lnSpc>
            </a:pPr>
            <a:r>
              <a:rPr lang="en-US" altLang="zh-CN"/>
              <a:t>1.</a:t>
            </a:r>
            <a:r>
              <a:rPr lang="zh-CN" altLang="en-US"/>
              <a:t>幼儿自我学习的法则</a:t>
            </a:r>
          </a:p>
          <a:p>
            <a:pPr eaLnBrk="1" hangingPunct="1">
              <a:lnSpc>
                <a:spcPct val="90000"/>
              </a:lnSpc>
            </a:pPr>
            <a:r>
              <a:rPr lang="zh-CN" altLang="en-US" sz="2800"/>
              <a:t>每个儿童都是一个遵循自身内部法则的生物体，都有各自不同的需要和发展进程表</a:t>
            </a:r>
            <a:r>
              <a:rPr lang="zh-CN" altLang="en-US"/>
              <a:t> 。</a:t>
            </a:r>
          </a:p>
          <a:p>
            <a:pPr eaLnBrk="1" hangingPunct="1">
              <a:lnSpc>
                <a:spcPct val="90000"/>
              </a:lnSpc>
            </a:pPr>
            <a:endParaRPr lang="zh-CN" altLang="en-US" sz="900"/>
          </a:p>
          <a:p>
            <a:pPr eaLnBrk="1" hangingPunct="1">
              <a:lnSpc>
                <a:spcPct val="90000"/>
              </a:lnSpc>
            </a:pPr>
            <a:r>
              <a:rPr lang="en-US" altLang="zh-CN"/>
              <a:t>2.</a:t>
            </a:r>
            <a:r>
              <a:rPr lang="zh-CN" altLang="en-US"/>
              <a:t>重视教育环境的作用</a:t>
            </a:r>
          </a:p>
          <a:p>
            <a:pPr eaLnBrk="1" hangingPunct="1">
              <a:lnSpc>
                <a:spcPct val="90000"/>
              </a:lnSpc>
            </a:pPr>
            <a:r>
              <a:rPr lang="zh-CN" altLang="en-US" sz="2800">
                <a:solidFill>
                  <a:schemeClr val="hlink"/>
                </a:solidFill>
              </a:rPr>
              <a:t>一个有准备的环境是关键，其的特点：①一个自由发展的环境，</a:t>
            </a:r>
            <a:r>
              <a:rPr lang="zh-CN" altLang="en-US" sz="2800"/>
              <a:t>有利于儿童创造自我的自我实现；</a:t>
            </a:r>
            <a:r>
              <a:rPr lang="zh-CN" altLang="en-US" sz="2800">
                <a:solidFill>
                  <a:schemeClr val="hlink"/>
                </a:solidFill>
              </a:rPr>
              <a:t>②一个有秩序的环境，</a:t>
            </a:r>
            <a:r>
              <a:rPr lang="zh-CN" altLang="en-US" sz="2800"/>
              <a:t>儿童能在那里安静而有规律地生活</a:t>
            </a:r>
            <a:r>
              <a:rPr lang="zh-CN" altLang="en-US" sz="2800">
                <a:solidFill>
                  <a:schemeClr val="bg2"/>
                </a:solidFill>
              </a:rPr>
              <a:t>；</a:t>
            </a:r>
            <a:r>
              <a:rPr lang="zh-CN" altLang="en-US" sz="2800">
                <a:solidFill>
                  <a:schemeClr val="hlink"/>
                </a:solidFill>
              </a:rPr>
              <a:t>③一个生气勃勃的环境，</a:t>
            </a:r>
            <a:r>
              <a:rPr lang="zh-CN" altLang="en-US" sz="2800"/>
              <a:t>幼儿能在那里充满生气、欢乐和爱意；</a:t>
            </a:r>
            <a:r>
              <a:rPr lang="zh-CN" altLang="en-US" sz="2800">
                <a:solidFill>
                  <a:schemeClr val="hlink"/>
                </a:solidFill>
              </a:rPr>
              <a:t>④一个与愉快的环境，</a:t>
            </a:r>
            <a:r>
              <a:rPr lang="zh-CN" altLang="en-US" sz="2800"/>
              <a:t>几乎所有的东西都是为儿童设置的，适合于儿童的年龄的特点，对儿童有几大吸引力</a:t>
            </a:r>
            <a:endParaRPr lang="zh-CN" altLang="en-US"/>
          </a:p>
        </p:txBody>
      </p:sp>
      <p:sp>
        <p:nvSpPr>
          <p:cNvPr id="4196356" name="PB24"/>
          <p:cNvSpPr/>
          <p:nvPr/>
        </p:nvSpPr>
        <p:spPr>
          <a:xfrm>
            <a:off x="0" y="6839712"/>
            <a:ext cx="3048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6357" name="PageNumberTextBox24"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7378" name="Rectangle 2">
            <a:extLst>
              <a:ext uri="{FF2B5EF4-FFF2-40B4-BE49-F238E27FC236}">
                <a16:creationId xmlns:a16="http://schemas.microsoft.com/office/drawing/2014/main" id="{326F922A-DE24-586A-FFEF-20730EB45E40}"/>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197379" name="Rectangle 3">
            <a:extLst>
              <a:ext uri="{FF2B5EF4-FFF2-40B4-BE49-F238E27FC236}">
                <a16:creationId xmlns:a16="http://schemas.microsoft.com/office/drawing/2014/main" id="{F6A05E0A-147E-5E98-DFF4-1ED487477EEF}"/>
              </a:ext>
            </a:extLst>
          </p:cNvPr>
          <p:cNvSpPr>
            <a:spLocks noGrp="1" noRot="1" noChangeArrowheads="1"/>
          </p:cNvSpPr>
          <p:nvPr>
            <p:ph type="body" idx="4294967295"/>
          </p:nvPr>
        </p:nvSpPr>
        <p:spPr>
          <a:xfrm>
            <a:off x="228600" y="0"/>
            <a:ext cx="8915400" cy="6858000"/>
          </a:xfrm>
        </p:spPr>
        <p:txBody>
          <a:bodyPr/>
          <a:lstStyle/>
          <a:p>
            <a:pPr eaLnBrk="1" hangingPunct="1">
              <a:buFont typeface="Arial" pitchFamily="34" charset="0"/>
              <a:buNone/>
            </a:pPr>
            <a:r>
              <a:rPr lang="en-US" altLang="zh-CN"/>
              <a:t>3.</a:t>
            </a:r>
            <a:r>
              <a:rPr lang="zh-CN" altLang="en-US"/>
              <a:t>教师的作用</a:t>
            </a:r>
          </a:p>
          <a:p>
            <a:pPr eaLnBrk="1" hangingPunct="1"/>
            <a:r>
              <a:rPr lang="zh-CN" altLang="en-US" sz="2800"/>
              <a:t>教师不是传统的灌输知识的机器，</a:t>
            </a:r>
            <a:r>
              <a:rPr lang="zh-CN" altLang="en-US" sz="2800">
                <a:solidFill>
                  <a:schemeClr val="hlink"/>
                </a:solidFill>
              </a:rPr>
              <a:t>而是一个环境的创设者、观察者、指导者</a:t>
            </a:r>
          </a:p>
          <a:p>
            <a:pPr eaLnBrk="1" hangingPunct="1"/>
            <a:r>
              <a:rPr lang="en-US" altLang="zh-CN" sz="4000"/>
              <a:t>4.</a:t>
            </a:r>
            <a:r>
              <a:rPr lang="zh-CN" altLang="en-US"/>
              <a:t>幼儿的自由和作业的组织相结合的原则</a:t>
            </a:r>
          </a:p>
          <a:p>
            <a:pPr eaLnBrk="1" hangingPunct="1"/>
            <a:r>
              <a:rPr lang="zh-CN" altLang="en-US" sz="2800"/>
              <a:t>教师在为幼儿自由发展创造条件的同时，当然也要设置必要的纪律</a:t>
            </a:r>
          </a:p>
          <a:p>
            <a:pPr eaLnBrk="1" hangingPunct="1"/>
            <a:endParaRPr lang="zh-CN" altLang="en-US" sz="800"/>
          </a:p>
          <a:p>
            <a:pPr eaLnBrk="1" hangingPunct="1"/>
            <a:r>
              <a:rPr lang="en-US" altLang="zh-CN"/>
              <a:t>5.</a:t>
            </a:r>
            <a:r>
              <a:rPr lang="zh-CN" altLang="en-US"/>
              <a:t>重视感觉教育</a:t>
            </a:r>
          </a:p>
          <a:p>
            <a:pPr eaLnBrk="1" hangingPunct="1"/>
            <a:r>
              <a:rPr lang="zh-CN" altLang="en-US" sz="2800"/>
              <a:t>蒙台梭利教育中，感觉教育是重要内容。认为</a:t>
            </a:r>
            <a:r>
              <a:rPr lang="en-US" altLang="zh-CN" sz="2800"/>
              <a:t>3-6</a:t>
            </a:r>
            <a:r>
              <a:rPr lang="zh-CN" altLang="en-US" sz="2800"/>
              <a:t>岁是儿童身心迅速发展的时期，幼儿的各种感觉先后处于敏感期，一次必须对幼儿进行系统的多方面的感官训练，使他们通过与外部世界的直接接触发展敏锐的感觉和观察力，为高级的智力活动和思维发展奠定基础。</a:t>
            </a:r>
            <a:endParaRPr lang="zh-CN" altLang="en-US" sz="800"/>
          </a:p>
          <a:p>
            <a:pPr eaLnBrk="1" hangingPunct="1"/>
            <a:endParaRPr lang="zh-CN" altLang="en-US">
              <a:solidFill>
                <a:schemeClr val="hlink"/>
              </a:solidFill>
            </a:endParaRPr>
          </a:p>
        </p:txBody>
      </p:sp>
      <p:sp>
        <p:nvSpPr>
          <p:cNvPr id="4197380" name="PB25"/>
          <p:cNvSpPr/>
          <p:nvPr/>
        </p:nvSpPr>
        <p:spPr>
          <a:xfrm>
            <a:off x="0" y="6839712"/>
            <a:ext cx="3175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7381" name="PageNumberTextBox25"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402" name="Rectangle 2">
            <a:extLst>
              <a:ext uri="{FF2B5EF4-FFF2-40B4-BE49-F238E27FC236}">
                <a16:creationId xmlns:a16="http://schemas.microsoft.com/office/drawing/2014/main" id="{510538D3-D44F-4101-CCF7-80319630648B}"/>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198403" name="Rectangle 3">
            <a:extLst>
              <a:ext uri="{FF2B5EF4-FFF2-40B4-BE49-F238E27FC236}">
                <a16:creationId xmlns:a16="http://schemas.microsoft.com/office/drawing/2014/main" id="{FFE44A20-CC79-6E74-58D9-FCF49222044D}"/>
              </a:ext>
            </a:extLst>
          </p:cNvPr>
          <p:cNvSpPr>
            <a:spLocks noGrp="1" noRot="1" noChangeArrowheads="1"/>
          </p:cNvSpPr>
          <p:nvPr>
            <p:ph type="body" idx="4294967295"/>
          </p:nvPr>
        </p:nvSpPr>
        <p:spPr>
          <a:xfrm>
            <a:off x="228600" y="228600"/>
            <a:ext cx="8610600" cy="6324600"/>
          </a:xfrm>
        </p:spPr>
        <p:txBody>
          <a:bodyPr/>
          <a:lstStyle/>
          <a:p>
            <a:pPr eaLnBrk="1" hangingPunct="1"/>
            <a:r>
              <a:rPr lang="zh-CN" altLang="en-US"/>
              <a:t>对蒙台梭利教育的缺点和贡献（简答）：缺点：</a:t>
            </a:r>
          </a:p>
          <a:p>
            <a:pPr eaLnBrk="1" hangingPunct="1"/>
            <a:r>
              <a:rPr lang="zh-CN" altLang="en-US"/>
              <a:t>（</a:t>
            </a:r>
            <a:r>
              <a:rPr lang="en-US" altLang="zh-CN"/>
              <a:t>1</a:t>
            </a:r>
            <a:r>
              <a:rPr lang="zh-CN" altLang="en-US"/>
              <a:t>）偏重智能而较忽视幼儿情感的陶冶；（</a:t>
            </a:r>
            <a:r>
              <a:rPr lang="en-US" altLang="zh-CN"/>
              <a:t>2</a:t>
            </a:r>
            <a:r>
              <a:rPr lang="zh-CN" altLang="en-US"/>
              <a:t>）其感觉教育教具脱离幼儿的实际生活，过于狭隘、呆板，操作法过于机械等等；</a:t>
            </a:r>
          </a:p>
          <a:p>
            <a:pPr eaLnBrk="1" hangingPunct="1"/>
            <a:endParaRPr lang="zh-CN" altLang="en-US"/>
          </a:p>
          <a:p>
            <a:pPr eaLnBrk="1" hangingPunct="1"/>
            <a:r>
              <a:rPr lang="zh-CN" altLang="en-US"/>
              <a:t>贡献：重视幼儿身心发展特点、重视幼儿的自主性和自我学习，重视环境的作用，以及她对教师作用的观点等等，无论在蒙台梭利时代还是在今天，都具有不衰的生命力。</a:t>
            </a:r>
          </a:p>
          <a:p>
            <a:pPr eaLnBrk="1" hangingPunct="1"/>
            <a:endParaRPr lang="zh-CN" altLang="en-US" sz="2800"/>
          </a:p>
        </p:txBody>
      </p:sp>
      <p:sp>
        <p:nvSpPr>
          <p:cNvPr id="4198404" name="PB26"/>
          <p:cNvSpPr/>
          <p:nvPr/>
        </p:nvSpPr>
        <p:spPr>
          <a:xfrm>
            <a:off x="0" y="6839712"/>
            <a:ext cx="330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8405" name="PageNumberTextBox26"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9426" name="Rectangle 2">
            <a:extLst>
              <a:ext uri="{FF2B5EF4-FFF2-40B4-BE49-F238E27FC236}">
                <a16:creationId xmlns:a16="http://schemas.microsoft.com/office/drawing/2014/main" id="{6E0E2352-D07F-E2D0-EFB8-2841A4D5F495}"/>
              </a:ext>
            </a:extLst>
          </p:cNvPr>
          <p:cNvSpPr>
            <a:spLocks noGrp="1" noRot="1" noChangeArrowheads="1"/>
          </p:cNvSpPr>
          <p:nvPr>
            <p:ph type="title" idx="4294967295"/>
          </p:nvPr>
        </p:nvSpPr>
        <p:spPr>
          <a:xfrm>
            <a:off x="4865688" y="274638"/>
            <a:ext cx="3821112" cy="1143000"/>
          </a:xfrm>
        </p:spPr>
        <p:txBody>
          <a:bodyPr/>
          <a:lstStyle/>
          <a:p>
            <a:pPr eaLnBrk="1" hangingPunct="1"/>
            <a:r>
              <a:rPr lang="zh-CN" altLang="en-US"/>
              <a:t>触觉板 </a:t>
            </a:r>
          </a:p>
        </p:txBody>
      </p:sp>
      <p:sp>
        <p:nvSpPr>
          <p:cNvPr id="4199427" name="Rectangle 3">
            <a:extLst>
              <a:ext uri="{FF2B5EF4-FFF2-40B4-BE49-F238E27FC236}">
                <a16:creationId xmlns:a16="http://schemas.microsoft.com/office/drawing/2014/main" id="{4781B9C9-DF8F-C57F-47B1-0AAB3464E0D2}"/>
              </a:ext>
            </a:extLst>
          </p:cNvPr>
          <p:cNvSpPr>
            <a:spLocks noGrp="1" noRot="1" noChangeArrowheads="1"/>
          </p:cNvSpPr>
          <p:nvPr>
            <p:ph type="body" idx="4294967295"/>
          </p:nvPr>
        </p:nvSpPr>
        <p:spPr>
          <a:xfrm>
            <a:off x="5600700" y="1600200"/>
            <a:ext cx="3086100" cy="4525963"/>
          </a:xfrm>
        </p:spPr>
        <p:txBody>
          <a:bodyPr/>
          <a:lstStyle/>
          <a:p>
            <a:pPr eaLnBrk="1" hangingPunct="1"/>
            <a:r>
              <a:rPr lang="zh-CN" altLang="en-US" b="1"/>
              <a:t>培养粗糙与光滑的触觉感和分析，比较的思维能力</a:t>
            </a:r>
            <a:r>
              <a:rPr lang="zh-CN" altLang="en-US"/>
              <a:t> </a:t>
            </a:r>
          </a:p>
        </p:txBody>
      </p:sp>
      <p:pic>
        <p:nvPicPr>
          <p:cNvPr id="4199428" name="Picture 5" descr="4ENH7DDM%W@NR8`4MX[~DHK">
            <a:extLst>
              <a:ext uri="{FF2B5EF4-FFF2-40B4-BE49-F238E27FC236}">
                <a16:creationId xmlns:a16="http://schemas.microsoft.com/office/drawing/2014/main" id="{232E2F94-6B09-5E12-270E-83E11278C0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1000" y="533400"/>
            <a:ext cx="44196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429" name="PB27"/>
          <p:cNvSpPr/>
          <p:nvPr/>
        </p:nvSpPr>
        <p:spPr>
          <a:xfrm>
            <a:off x="0" y="6839712"/>
            <a:ext cx="3429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199430" name="PageNumberTextBox27"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0450" name="Rectangle 2">
            <a:extLst>
              <a:ext uri="{FF2B5EF4-FFF2-40B4-BE49-F238E27FC236}">
                <a16:creationId xmlns:a16="http://schemas.microsoft.com/office/drawing/2014/main" id="{4F9E7FEF-5611-8F1E-49E6-6581B6DB3B94}"/>
              </a:ext>
            </a:extLst>
          </p:cNvPr>
          <p:cNvSpPr>
            <a:spLocks noGrp="1" noRot="1" noChangeArrowheads="1"/>
          </p:cNvSpPr>
          <p:nvPr>
            <p:ph type="title" idx="4294967295"/>
          </p:nvPr>
        </p:nvSpPr>
        <p:spPr>
          <a:xfrm>
            <a:off x="6113463" y="274638"/>
            <a:ext cx="2573337" cy="1143000"/>
          </a:xfrm>
        </p:spPr>
        <p:txBody>
          <a:bodyPr/>
          <a:lstStyle/>
          <a:p>
            <a:pPr eaLnBrk="1" hangingPunct="1"/>
            <a:r>
              <a:rPr lang="zh-CN" altLang="en-US"/>
              <a:t>温觉板</a:t>
            </a:r>
          </a:p>
        </p:txBody>
      </p:sp>
      <p:sp>
        <p:nvSpPr>
          <p:cNvPr id="4200451" name="Rectangle 3">
            <a:extLst>
              <a:ext uri="{FF2B5EF4-FFF2-40B4-BE49-F238E27FC236}">
                <a16:creationId xmlns:a16="http://schemas.microsoft.com/office/drawing/2014/main" id="{032C3A74-031A-701C-CF96-B05872C26B5E}"/>
              </a:ext>
            </a:extLst>
          </p:cNvPr>
          <p:cNvSpPr>
            <a:spLocks noGrp="1" noRot="1" noChangeArrowheads="1"/>
          </p:cNvSpPr>
          <p:nvPr>
            <p:ph type="body" idx="4294967295"/>
          </p:nvPr>
        </p:nvSpPr>
        <p:spPr>
          <a:xfrm>
            <a:off x="5819775" y="1600200"/>
            <a:ext cx="2867025" cy="4525963"/>
          </a:xfrm>
        </p:spPr>
        <p:txBody>
          <a:bodyPr/>
          <a:lstStyle/>
          <a:p>
            <a:pPr eaLnBrk="1" hangingPunct="1">
              <a:lnSpc>
                <a:spcPct val="90000"/>
              </a:lnSpc>
            </a:pPr>
            <a:r>
              <a:rPr lang="zh-CN" altLang="en-US"/>
              <a:t>包含木片，玻璃，大理石，铁等 </a:t>
            </a:r>
          </a:p>
          <a:p>
            <a:pPr eaLnBrk="1" hangingPunct="1">
              <a:lnSpc>
                <a:spcPct val="90000"/>
              </a:lnSpc>
            </a:pPr>
            <a:r>
              <a:rPr lang="zh-CN" altLang="en-US" b="1"/>
              <a:t>培养触觉的敏感度；认识温度间的差异；培养配对的意识。</a:t>
            </a:r>
            <a:br>
              <a:rPr lang="zh-CN" altLang="en-US" b="1"/>
            </a:br>
            <a:endParaRPr lang="zh-CN" altLang="en-US" b="1"/>
          </a:p>
        </p:txBody>
      </p:sp>
      <p:sp>
        <p:nvSpPr>
          <p:cNvPr id="4200452" name="AutoShape 4" descr="Z33T]MKBAV{_XFURVA$)6">
            <a:extLst>
              <a:ext uri="{FF2B5EF4-FFF2-40B4-BE49-F238E27FC236}">
                <a16:creationId xmlns:a16="http://schemas.microsoft.com/office/drawing/2014/main" id="{87F3C8C8-8E67-96AF-F76A-B9EED63D66B8}"/>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53" name="AutoShape 5" descr="Z33T]MKBAV{_XFURVA$)6">
            <a:extLst>
              <a:ext uri="{FF2B5EF4-FFF2-40B4-BE49-F238E27FC236}">
                <a16:creationId xmlns:a16="http://schemas.microsoft.com/office/drawing/2014/main" id="{1A371A06-C696-4780-C3A6-AA68FF79CF62}"/>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54" name="AutoShape 6" descr="Z33T]MKBAV{_XFURVA$)6">
            <a:extLst>
              <a:ext uri="{FF2B5EF4-FFF2-40B4-BE49-F238E27FC236}">
                <a16:creationId xmlns:a16="http://schemas.microsoft.com/office/drawing/2014/main" id="{7781AF29-03DE-5228-A9A0-BF6ED6AD3936}"/>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55" name="AutoShape 7" descr="Z33T]MKBAV{_XFURVA$)6">
            <a:extLst>
              <a:ext uri="{FF2B5EF4-FFF2-40B4-BE49-F238E27FC236}">
                <a16:creationId xmlns:a16="http://schemas.microsoft.com/office/drawing/2014/main" id="{93AF4D1B-785E-73E9-A77D-B17B6B29B538}"/>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56" name="AutoShape 8" descr="Z33T]MKBAV{_XFURVA$)6">
            <a:extLst>
              <a:ext uri="{FF2B5EF4-FFF2-40B4-BE49-F238E27FC236}">
                <a16:creationId xmlns:a16="http://schemas.microsoft.com/office/drawing/2014/main" id="{8F401DA9-3085-4771-B225-701EA9DDC861}"/>
              </a:ext>
            </a:extLst>
          </p:cNvPr>
          <p:cNvSpPr>
            <a:spLocks noChangeAspect="1" noChangeArrowheads="1"/>
          </p:cNvSpPr>
          <p:nvPr/>
        </p:nvSpPr>
        <p: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57" name="AutoShape 9" descr="Z33T]MKBAV{_XFURVA$)6">
            <a:extLst>
              <a:ext uri="{FF2B5EF4-FFF2-40B4-BE49-F238E27FC236}">
                <a16:creationId xmlns:a16="http://schemas.microsoft.com/office/drawing/2014/main" id="{E4740B43-C41D-03A3-F324-2ECF8D5A2A33}"/>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58" name="AutoShape 10" descr="Z33T]MKBAV{_XFURVA$)6">
            <a:extLst>
              <a:ext uri="{FF2B5EF4-FFF2-40B4-BE49-F238E27FC236}">
                <a16:creationId xmlns:a16="http://schemas.microsoft.com/office/drawing/2014/main" id="{D1E03344-C478-A1F5-CCBB-F1D8D5BBF080}"/>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59" name="AutoShape 11" descr="Z33T]MKBAV{_XFURVA$)6">
            <a:extLst>
              <a:ext uri="{FF2B5EF4-FFF2-40B4-BE49-F238E27FC236}">
                <a16:creationId xmlns:a16="http://schemas.microsoft.com/office/drawing/2014/main" id="{3FE0A543-17B8-D3F1-C7FF-AC99E42DC7F9}"/>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60" name="AutoShape 12" descr="Z33T]MKBAV{_XFURVA$)6">
            <a:extLst>
              <a:ext uri="{FF2B5EF4-FFF2-40B4-BE49-F238E27FC236}">
                <a16:creationId xmlns:a16="http://schemas.microsoft.com/office/drawing/2014/main" id="{29354D54-11AC-CC8A-680A-EECA3EE27A1E}"/>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61" name="AutoShape 13" descr="Z33T]MKBAV{_XFURVA$)6">
            <a:extLst>
              <a:ext uri="{FF2B5EF4-FFF2-40B4-BE49-F238E27FC236}">
                <a16:creationId xmlns:a16="http://schemas.microsoft.com/office/drawing/2014/main" id="{30F632F5-9AD2-1F6D-6C44-7D10CDA814A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62" name="AutoShape 14" descr="Z33T]MKBAV{_XFURVA$)6">
            <a:extLst>
              <a:ext uri="{FF2B5EF4-FFF2-40B4-BE49-F238E27FC236}">
                <a16:creationId xmlns:a16="http://schemas.microsoft.com/office/drawing/2014/main" id="{63FF1D18-2AE0-8053-17D7-19E361D12166}"/>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63" name="AutoShape 15" descr="Z33T]MKBAV{_XFURVA$)6">
            <a:extLst>
              <a:ext uri="{FF2B5EF4-FFF2-40B4-BE49-F238E27FC236}">
                <a16:creationId xmlns:a16="http://schemas.microsoft.com/office/drawing/2014/main" id="{369FFA67-78DB-A065-5A89-DE08D98DA397}"/>
              </a:ext>
            </a:extLst>
          </p:cNvPr>
          <p:cNvSpPr>
            <a:spLocks noChangeAspect="1" noChangeArrowheads="1"/>
          </p:cNvSpPr>
          <p:nvPr/>
        </p:nvSpPr>
        <p: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64" name="AutoShape 16" descr="Z33T]MKBAV{_XFURVA$)6">
            <a:extLst>
              <a:ext uri="{FF2B5EF4-FFF2-40B4-BE49-F238E27FC236}">
                <a16:creationId xmlns:a16="http://schemas.microsoft.com/office/drawing/2014/main" id="{6FD3F47A-C5BB-9EA4-CC04-04C4F72AD33B}"/>
              </a:ext>
            </a:extLst>
          </p:cNvPr>
          <p:cNvSpPr>
            <a:spLocks noChangeAspect="1" noChangeArrowheads="1"/>
          </p:cNvSpPr>
          <p:nvPr/>
        </p:nvSpPr>
        <p: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sp>
        <p:nvSpPr>
          <p:cNvPr id="4200465" name="AutoShape 17" descr="Z33T]MKBAV{_XFURVA$)6">
            <a:extLst>
              <a:ext uri="{FF2B5EF4-FFF2-40B4-BE49-F238E27FC236}">
                <a16:creationId xmlns:a16="http://schemas.microsoft.com/office/drawing/2014/main" id="{CCD6E61E-7EA4-86FE-F801-7B36967AD874}"/>
              </a:ext>
            </a:extLst>
          </p:cNvPr>
          <p:cNvSpPr>
            <a:spLocks noChangeAspect="1" noChangeArrowheads="1"/>
          </p:cNvSpPr>
          <p:nvPr/>
        </p:nvSpPr>
        <p:spPr bwMode="auto">
          <a:xfrm>
            <a:off x="657225" y="642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a:buFontTx/>
              <a:buNone/>
            </a:pPr>
            <a:endParaRPr lang="zh-CN" altLang="en-US"/>
          </a:p>
        </p:txBody>
      </p:sp>
      <p:pic>
        <p:nvPicPr>
          <p:cNvPr id="4200466" name="Picture 19" descr="YL5_WLN(0O(0()LIT@QL9[U">
            <a:extLst>
              <a:ext uri="{FF2B5EF4-FFF2-40B4-BE49-F238E27FC236}">
                <a16:creationId xmlns:a16="http://schemas.microsoft.com/office/drawing/2014/main" id="{DD5B9B60-4ABE-ECD1-AABA-41AD0A98B3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5867400"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00467" name="PB28"/>
          <p:cNvSpPr/>
          <p:nvPr/>
        </p:nvSpPr>
        <p:spPr>
          <a:xfrm>
            <a:off x="0" y="6839712"/>
            <a:ext cx="3556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0468" name="PageNumberTextBox28"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1474" name="Rectangle 2">
            <a:extLst>
              <a:ext uri="{FF2B5EF4-FFF2-40B4-BE49-F238E27FC236}">
                <a16:creationId xmlns:a16="http://schemas.microsoft.com/office/drawing/2014/main" id="{F40E910C-EF54-092B-EB0E-6A6FE9BC2A7F}"/>
              </a:ext>
            </a:extLst>
          </p:cNvPr>
          <p:cNvSpPr>
            <a:spLocks noGrp="1" noRot="1" noChangeArrowheads="1"/>
          </p:cNvSpPr>
          <p:nvPr>
            <p:ph type="title" idx="4294967295"/>
          </p:nvPr>
        </p:nvSpPr>
        <p:spPr>
          <a:xfrm>
            <a:off x="5453063" y="274638"/>
            <a:ext cx="3233737" cy="1143000"/>
          </a:xfrm>
        </p:spPr>
        <p:txBody>
          <a:bodyPr/>
          <a:lstStyle/>
          <a:p>
            <a:pPr eaLnBrk="1" hangingPunct="1"/>
            <a:r>
              <a:rPr lang="zh-CN" altLang="en-US"/>
              <a:t>嗅觉桶</a:t>
            </a:r>
          </a:p>
        </p:txBody>
      </p:sp>
      <p:sp>
        <p:nvSpPr>
          <p:cNvPr id="4201475" name="Rectangle 3">
            <a:extLst>
              <a:ext uri="{FF2B5EF4-FFF2-40B4-BE49-F238E27FC236}">
                <a16:creationId xmlns:a16="http://schemas.microsoft.com/office/drawing/2014/main" id="{47517A81-D34F-A271-E4D4-2E8685BD80AC}"/>
              </a:ext>
            </a:extLst>
          </p:cNvPr>
          <p:cNvSpPr>
            <a:spLocks noGrp="1" noRot="1" noChangeArrowheads="1"/>
          </p:cNvSpPr>
          <p:nvPr>
            <p:ph type="body" idx="4294967295"/>
          </p:nvPr>
        </p:nvSpPr>
        <p:spPr>
          <a:xfrm>
            <a:off x="5380038" y="1600200"/>
            <a:ext cx="3306762" cy="4525963"/>
          </a:xfrm>
        </p:spPr>
        <p:txBody>
          <a:bodyPr/>
          <a:lstStyle/>
          <a:p>
            <a:pPr eaLnBrk="1" hangingPunct="1"/>
            <a:r>
              <a:rPr lang="zh-CN" altLang="en-US"/>
              <a:t>了解生活中存在的各种气味，培养辨别各种气味能力 </a:t>
            </a:r>
          </a:p>
        </p:txBody>
      </p:sp>
      <p:pic>
        <p:nvPicPr>
          <p:cNvPr id="4201476" name="Picture 4" descr="FXJ7H[B}83{SWYYG4T$)BKJ">
            <a:extLst>
              <a:ext uri="{FF2B5EF4-FFF2-40B4-BE49-F238E27FC236}">
                <a16:creationId xmlns:a16="http://schemas.microsoft.com/office/drawing/2014/main" id="{CD286733-8DEA-125F-E69D-3003FEB1D3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600" y="1143000"/>
            <a:ext cx="5019675" cy="394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01477" name="PB29"/>
          <p:cNvSpPr/>
          <p:nvPr/>
        </p:nvSpPr>
        <p:spPr>
          <a:xfrm>
            <a:off x="0" y="6839712"/>
            <a:ext cx="3683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1478" name="PageNumberTextBox29"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2498" name="Rectangle 2">
            <a:extLst>
              <a:ext uri="{FF2B5EF4-FFF2-40B4-BE49-F238E27FC236}">
                <a16:creationId xmlns:a16="http://schemas.microsoft.com/office/drawing/2014/main" id="{E6F26D57-7160-7145-C3BF-88BC7BCF50BE}"/>
              </a:ext>
            </a:extLst>
          </p:cNvPr>
          <p:cNvSpPr>
            <a:spLocks noGrp="1" noRot="1" noChangeArrowheads="1"/>
          </p:cNvSpPr>
          <p:nvPr>
            <p:ph type="title" idx="4294967295"/>
          </p:nvPr>
        </p:nvSpPr>
        <p:spPr>
          <a:xfrm>
            <a:off x="5673725" y="274638"/>
            <a:ext cx="3013075" cy="1143000"/>
          </a:xfrm>
        </p:spPr>
        <p:txBody>
          <a:bodyPr/>
          <a:lstStyle/>
          <a:p>
            <a:pPr eaLnBrk="1" hangingPunct="1"/>
            <a:r>
              <a:rPr lang="zh-CN" altLang="en-US"/>
              <a:t>粉红塔</a:t>
            </a:r>
          </a:p>
        </p:txBody>
      </p:sp>
      <p:sp>
        <p:nvSpPr>
          <p:cNvPr id="4202499" name="Rectangle 3">
            <a:extLst>
              <a:ext uri="{FF2B5EF4-FFF2-40B4-BE49-F238E27FC236}">
                <a16:creationId xmlns:a16="http://schemas.microsoft.com/office/drawing/2014/main" id="{82C76420-7259-BA75-54D5-391B3D607D2D}"/>
              </a:ext>
            </a:extLst>
          </p:cNvPr>
          <p:cNvSpPr>
            <a:spLocks noGrp="1" noRot="1" noChangeArrowheads="1"/>
          </p:cNvSpPr>
          <p:nvPr>
            <p:ph type="body" idx="4294967295"/>
          </p:nvPr>
        </p:nvSpPr>
        <p:spPr>
          <a:xfrm>
            <a:off x="5600700" y="1600200"/>
            <a:ext cx="3086100" cy="4525963"/>
          </a:xfrm>
        </p:spPr>
        <p:txBody>
          <a:bodyPr/>
          <a:lstStyle/>
          <a:p>
            <a:pPr eaLnBrk="1" hangingPunct="1"/>
            <a:r>
              <a:rPr lang="zh-CN" altLang="en-US"/>
              <a:t>通过视觉的辨别了解物体的大小 </a:t>
            </a:r>
          </a:p>
        </p:txBody>
      </p:sp>
      <p:pic>
        <p:nvPicPr>
          <p:cNvPr id="4202500" name="Picture 4" descr="}UFF[][V(JP0EP}Z7VQEK39">
            <a:extLst>
              <a:ext uri="{FF2B5EF4-FFF2-40B4-BE49-F238E27FC236}">
                <a16:creationId xmlns:a16="http://schemas.microsoft.com/office/drawing/2014/main" id="{A4F31927-AA24-FD8E-1C3F-B995478268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000" y="990600"/>
            <a:ext cx="447675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02501" name="PB30"/>
          <p:cNvSpPr/>
          <p:nvPr/>
        </p:nvSpPr>
        <p:spPr>
          <a:xfrm>
            <a:off x="0" y="6839712"/>
            <a:ext cx="3810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2502" name="PageNumberTextBox30"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3522" name="Rectangle 2">
            <a:extLst>
              <a:ext uri="{FF2B5EF4-FFF2-40B4-BE49-F238E27FC236}">
                <a16:creationId xmlns:a16="http://schemas.microsoft.com/office/drawing/2014/main" id="{81141453-7CA5-F7C3-502A-E07F65FC95ED}"/>
              </a:ext>
            </a:extLst>
          </p:cNvPr>
          <p:cNvSpPr>
            <a:spLocks noGrp="1" noRot="1" noChangeArrowheads="1"/>
          </p:cNvSpPr>
          <p:nvPr>
            <p:ph type="title" idx="4294967295"/>
          </p:nvPr>
        </p:nvSpPr>
        <p:spPr>
          <a:xfrm>
            <a:off x="5819775" y="274638"/>
            <a:ext cx="2867025" cy="1143000"/>
          </a:xfrm>
        </p:spPr>
        <p:txBody>
          <a:bodyPr/>
          <a:lstStyle/>
          <a:p>
            <a:pPr eaLnBrk="1" hangingPunct="1"/>
            <a:r>
              <a:rPr lang="zh-CN" altLang="en-US"/>
              <a:t>彩珠台阶 </a:t>
            </a:r>
          </a:p>
        </p:txBody>
      </p:sp>
      <p:sp>
        <p:nvSpPr>
          <p:cNvPr id="4203523" name="Rectangle 3">
            <a:extLst>
              <a:ext uri="{FF2B5EF4-FFF2-40B4-BE49-F238E27FC236}">
                <a16:creationId xmlns:a16="http://schemas.microsoft.com/office/drawing/2014/main" id="{32CE4A3C-D388-845B-5E40-829946B28B5C}"/>
              </a:ext>
            </a:extLst>
          </p:cNvPr>
          <p:cNvSpPr>
            <a:spLocks noGrp="1" noRot="1" noChangeArrowheads="1"/>
          </p:cNvSpPr>
          <p:nvPr>
            <p:ph type="body" idx="4294967295"/>
          </p:nvPr>
        </p:nvSpPr>
        <p:spPr>
          <a:xfrm>
            <a:off x="5967413" y="1600200"/>
            <a:ext cx="2719387" cy="4525963"/>
          </a:xfrm>
        </p:spPr>
        <p:txBody>
          <a:bodyPr/>
          <a:lstStyle/>
          <a:p>
            <a:pPr eaLnBrk="1" hangingPunct="1"/>
            <a:endParaRPr lang="zh-CN" altLang="en-US"/>
          </a:p>
        </p:txBody>
      </p:sp>
      <p:pic>
        <p:nvPicPr>
          <p:cNvPr id="4203524" name="Picture 4" descr="K`8WZ`Q5@8Z]DAONVSJTE1F">
            <a:extLst>
              <a:ext uri="{FF2B5EF4-FFF2-40B4-BE49-F238E27FC236}">
                <a16:creationId xmlns:a16="http://schemas.microsoft.com/office/drawing/2014/main" id="{488986FD-B9D0-543F-3289-81DF91443F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600" y="1371600"/>
            <a:ext cx="55626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03525" name="PB31"/>
          <p:cNvSpPr/>
          <p:nvPr/>
        </p:nvSpPr>
        <p:spPr>
          <a:xfrm>
            <a:off x="0" y="6839712"/>
            <a:ext cx="3937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3526" name="PageNumberTextBox31"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4546" name="Rectangle 2">
            <a:extLst>
              <a:ext uri="{FF2B5EF4-FFF2-40B4-BE49-F238E27FC236}">
                <a16:creationId xmlns:a16="http://schemas.microsoft.com/office/drawing/2014/main" id="{87CBF0FE-1CAC-1E75-8E27-74D30C917058}"/>
              </a:ext>
            </a:extLst>
          </p:cNvPr>
          <p:cNvSpPr>
            <a:spLocks noGrp="1" noRot="1" noChangeArrowheads="1"/>
          </p:cNvSpPr>
          <p:nvPr>
            <p:ph type="title" idx="4294967295"/>
          </p:nvPr>
        </p:nvSpPr>
        <p:spPr>
          <a:xfrm>
            <a:off x="685800" y="-228600"/>
            <a:ext cx="7772400" cy="1462088"/>
          </a:xfrm>
        </p:spPr>
        <p:txBody>
          <a:bodyPr/>
          <a:lstStyle/>
          <a:p>
            <a:pPr eaLnBrk="1" hangingPunct="1"/>
            <a:r>
              <a:rPr lang="zh-CN" altLang="en-US"/>
              <a:t>（三）陶行知</a:t>
            </a:r>
          </a:p>
        </p:txBody>
      </p:sp>
      <p:sp>
        <p:nvSpPr>
          <p:cNvPr id="4204547" name="Rectangle 3">
            <a:extLst>
              <a:ext uri="{FF2B5EF4-FFF2-40B4-BE49-F238E27FC236}">
                <a16:creationId xmlns:a16="http://schemas.microsoft.com/office/drawing/2014/main" id="{9B07A66E-0DB0-5507-21D4-18BF3DBEDA83}"/>
              </a:ext>
            </a:extLst>
          </p:cNvPr>
          <p:cNvSpPr>
            <a:spLocks noGrp="1" noRot="1" noChangeArrowheads="1"/>
          </p:cNvSpPr>
          <p:nvPr>
            <p:ph type="body" idx="4294967295"/>
          </p:nvPr>
        </p:nvSpPr>
        <p:spPr>
          <a:xfrm>
            <a:off x="0" y="914400"/>
            <a:ext cx="9144000" cy="5943600"/>
          </a:xfrm>
        </p:spPr>
        <p:txBody>
          <a:bodyPr/>
          <a:lstStyle/>
          <a:p>
            <a:pPr eaLnBrk="1" hangingPunct="1">
              <a:lnSpc>
                <a:spcPct val="90000"/>
              </a:lnSpc>
            </a:pPr>
            <a:r>
              <a:rPr lang="zh-CN" altLang="en-US"/>
              <a:t>生活教育理论和教学做合一的教学方法</a:t>
            </a:r>
          </a:p>
          <a:p>
            <a:pPr eaLnBrk="1" hangingPunct="1">
              <a:lnSpc>
                <a:spcPct val="90000"/>
              </a:lnSpc>
            </a:pPr>
            <a:endParaRPr lang="zh-CN" altLang="en-US"/>
          </a:p>
          <a:p>
            <a:pPr eaLnBrk="1" hangingPunct="1">
              <a:lnSpc>
                <a:spcPct val="90000"/>
              </a:lnSpc>
            </a:pPr>
            <a:r>
              <a:rPr lang="en-US" altLang="zh-CN"/>
              <a:t>1.</a:t>
            </a:r>
            <a:r>
              <a:rPr lang="zh-CN" altLang="en-US"/>
              <a:t>开拓农村幼儿教育事业</a:t>
            </a:r>
          </a:p>
          <a:p>
            <a:pPr eaLnBrk="1" hangingPunct="1">
              <a:lnSpc>
                <a:spcPct val="90000"/>
              </a:lnSpc>
            </a:pPr>
            <a:r>
              <a:rPr lang="zh-CN" altLang="en-US" sz="2800">
                <a:solidFill>
                  <a:schemeClr val="hlink"/>
                </a:solidFill>
              </a:rPr>
              <a:t>在南京郊区首创了第一所乡村幼儿园</a:t>
            </a:r>
            <a:r>
              <a:rPr lang="en-US" altLang="zh-CN" sz="2800">
                <a:solidFill>
                  <a:schemeClr val="hlink"/>
                </a:solidFill>
              </a:rPr>
              <a:t>——</a:t>
            </a:r>
            <a:r>
              <a:rPr lang="zh-CN" altLang="en-US" sz="2800">
                <a:solidFill>
                  <a:schemeClr val="hlink"/>
                </a:solidFill>
              </a:rPr>
              <a:t>南京燕子矶幼稚园</a:t>
            </a:r>
          </a:p>
          <a:p>
            <a:pPr eaLnBrk="1" hangingPunct="1">
              <a:lnSpc>
                <a:spcPct val="90000"/>
              </a:lnSpc>
            </a:pPr>
            <a:endParaRPr lang="zh-CN" altLang="en-US" sz="2800">
              <a:solidFill>
                <a:schemeClr val="hlink"/>
              </a:solidFill>
            </a:endParaRPr>
          </a:p>
          <a:p>
            <a:pPr eaLnBrk="1" hangingPunct="1">
              <a:lnSpc>
                <a:spcPct val="90000"/>
              </a:lnSpc>
            </a:pPr>
            <a:r>
              <a:rPr lang="en-US" altLang="zh-CN"/>
              <a:t>2.</a:t>
            </a:r>
            <a:r>
              <a:rPr lang="zh-CN" altLang="en-US"/>
              <a:t>重视幼儿教育</a:t>
            </a:r>
          </a:p>
          <a:p>
            <a:pPr eaLnBrk="1" hangingPunct="1">
              <a:lnSpc>
                <a:spcPct val="90000"/>
              </a:lnSpc>
            </a:pPr>
            <a:r>
              <a:rPr lang="zh-CN" altLang="en-US" sz="2800"/>
              <a:t>他说“幼儿教育实为人生之基础”，是“根本之根本”，“小学教育应当普及，幼稚教育也应当普及。”并提出普及的具体三大步骤，即唤起国人明白幼年的教育是最重要的教育；改革幼儿园，面向乡村工厂；改变训练教师的制度等。</a:t>
            </a:r>
          </a:p>
          <a:p>
            <a:pPr eaLnBrk="1" hangingPunct="1">
              <a:lnSpc>
                <a:spcPct val="90000"/>
              </a:lnSpc>
            </a:pPr>
            <a:endParaRPr lang="zh-CN" altLang="en-US" sz="2800"/>
          </a:p>
        </p:txBody>
      </p:sp>
      <p:sp>
        <p:nvSpPr>
          <p:cNvPr id="4204548" name="PB32"/>
          <p:cNvSpPr/>
          <p:nvPr/>
        </p:nvSpPr>
        <p:spPr>
          <a:xfrm>
            <a:off x="0" y="6839712"/>
            <a:ext cx="4064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4549" name="PageNumberTextBox32"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幼儿教育学课件课件全文共72页，当前为第32页。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5570" name="Rectangle 2">
            <a:extLst>
              <a:ext uri="{FF2B5EF4-FFF2-40B4-BE49-F238E27FC236}">
                <a16:creationId xmlns:a16="http://schemas.microsoft.com/office/drawing/2014/main" id="{232D3811-8B80-B89C-EA78-78DE138C3CC4}"/>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205571" name="Rectangle 3">
            <a:extLst>
              <a:ext uri="{FF2B5EF4-FFF2-40B4-BE49-F238E27FC236}">
                <a16:creationId xmlns:a16="http://schemas.microsoft.com/office/drawing/2014/main" id="{3D78D15F-84C3-EBA0-9FAA-826EC4041043}"/>
              </a:ext>
            </a:extLst>
          </p:cNvPr>
          <p:cNvSpPr>
            <a:spLocks noGrp="1" noRot="1" noChangeArrowheads="1"/>
          </p:cNvSpPr>
          <p:nvPr>
            <p:ph type="body" idx="4294967295"/>
          </p:nvPr>
        </p:nvSpPr>
        <p:spPr>
          <a:xfrm>
            <a:off x="0" y="228600"/>
            <a:ext cx="9144000" cy="6400800"/>
          </a:xfrm>
        </p:spPr>
        <p:txBody>
          <a:bodyPr/>
          <a:lstStyle/>
          <a:p>
            <a:pPr eaLnBrk="1" hangingPunct="1"/>
            <a:r>
              <a:rPr lang="en-US" altLang="zh-CN"/>
              <a:t>3.</a:t>
            </a:r>
            <a:r>
              <a:rPr lang="zh-CN" altLang="en-US"/>
              <a:t>生活是教育的中心</a:t>
            </a:r>
          </a:p>
          <a:p>
            <a:pPr eaLnBrk="1" hangingPunct="1"/>
            <a:r>
              <a:rPr lang="zh-CN" altLang="en-US" sz="2800">
                <a:solidFill>
                  <a:schemeClr val="hlink"/>
                </a:solidFill>
              </a:rPr>
              <a:t>生活即教育，游戏即工作。</a:t>
            </a:r>
            <a:r>
              <a:rPr lang="zh-CN" altLang="en-US" sz="2800"/>
              <a:t>提出以幼儿园周围的社会生活、自然现象、家乡生产、风土人情为内容编成教材，以幼儿足力所能及的地方为教室，以儿童所能接触到的事物为主要内容，参加种植、饲养等劳动，让儿童从中学习，自己解决问题，自己组织游戏，培养出“生龙活虎的体魄、活活泼泼的心灵的儿童来”。</a:t>
            </a:r>
          </a:p>
          <a:p>
            <a:pPr eaLnBrk="1" hangingPunct="1"/>
            <a:endParaRPr lang="en-US" altLang="zh-CN"/>
          </a:p>
          <a:p>
            <a:pPr eaLnBrk="1" hangingPunct="1"/>
            <a:r>
              <a:rPr lang="en-US" altLang="zh-CN"/>
              <a:t>4.</a:t>
            </a:r>
            <a:r>
              <a:rPr lang="zh-CN" altLang="en-US"/>
              <a:t>教学做合一的教育方法</a:t>
            </a:r>
          </a:p>
          <a:p>
            <a:pPr eaLnBrk="1" hangingPunct="1"/>
            <a:r>
              <a:rPr lang="zh-CN" altLang="en-US" sz="2800"/>
              <a:t>我们要在做上教，在做上学。”“比如种田这件事是要在田里做的，便须在田里学，在田里教。</a:t>
            </a:r>
            <a:r>
              <a:rPr lang="en-US" altLang="zh-CN" sz="2800"/>
              <a:t>……</a:t>
            </a:r>
            <a:r>
              <a:rPr lang="zh-CN" altLang="en-US" sz="2800"/>
              <a:t>做是学的中心，也就是教的中心。”</a:t>
            </a:r>
          </a:p>
          <a:p>
            <a:pPr eaLnBrk="1" hangingPunct="1"/>
            <a:endParaRPr lang="zh-CN" altLang="en-US" sz="2400"/>
          </a:p>
        </p:txBody>
      </p:sp>
      <p:sp>
        <p:nvSpPr>
          <p:cNvPr id="4205572" name="PB33"/>
          <p:cNvSpPr/>
          <p:nvPr/>
        </p:nvSpPr>
        <p:spPr>
          <a:xfrm>
            <a:off x="0" y="6839712"/>
            <a:ext cx="4191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5573" name="PageNumberTextBox33"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幼儿教育学课件课件全文共72页，当前为第33页。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6594" name="Rectangle 2">
            <a:extLst>
              <a:ext uri="{FF2B5EF4-FFF2-40B4-BE49-F238E27FC236}">
                <a16:creationId xmlns:a16="http://schemas.microsoft.com/office/drawing/2014/main" id="{88AFF252-D5EC-EFC9-7E4C-D75BA333C299}"/>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206595" name="Rectangle 3">
            <a:extLst>
              <a:ext uri="{FF2B5EF4-FFF2-40B4-BE49-F238E27FC236}">
                <a16:creationId xmlns:a16="http://schemas.microsoft.com/office/drawing/2014/main" id="{1A93BC52-8591-8D1F-DBF9-F74990CCEB86}"/>
              </a:ext>
            </a:extLst>
          </p:cNvPr>
          <p:cNvSpPr>
            <a:spLocks noGrp="1" noRot="1" noChangeArrowheads="1"/>
          </p:cNvSpPr>
          <p:nvPr>
            <p:ph type="body" idx="4294967295"/>
          </p:nvPr>
        </p:nvSpPr>
        <p:spPr>
          <a:xfrm>
            <a:off x="685800" y="685800"/>
            <a:ext cx="7772400" cy="5410200"/>
          </a:xfrm>
        </p:spPr>
        <p:txBody>
          <a:bodyPr/>
          <a:lstStyle/>
          <a:p>
            <a:pPr eaLnBrk="1" hangingPunct="1"/>
            <a:r>
              <a:rPr lang="en-US" altLang="zh-CN">
                <a:solidFill>
                  <a:schemeClr val="hlink"/>
                </a:solidFill>
              </a:rPr>
              <a:t>5.</a:t>
            </a:r>
            <a:r>
              <a:rPr lang="zh-CN" altLang="en-US">
                <a:solidFill>
                  <a:schemeClr val="hlink"/>
                </a:solidFill>
              </a:rPr>
              <a:t>解放儿童的创造力</a:t>
            </a:r>
          </a:p>
          <a:p>
            <a:pPr eaLnBrk="1" hangingPunct="1"/>
            <a:r>
              <a:rPr lang="zh-CN" altLang="en-US" sz="2800">
                <a:solidFill>
                  <a:schemeClr val="hlink"/>
                </a:solidFill>
              </a:rPr>
              <a:t>具体包括五个方面：①解放儿童的头脑，把他们的头脑从迷信、成见、曲解和幻想中解放出来；②解放儿童的双手，给儿童动手的机会；③解放儿童的嘴，给儿童说话的自由，尤其是要允许他们发问；④解放儿童的空间，让他们接触大自然、大社会；⑤解放儿童的时间，给他们自己学习、活动的时间，给他们一些空闲时间消化所学知识，学一点他们自己渴望要学的学问，做一点他们自己高兴要做的事。</a:t>
            </a:r>
          </a:p>
          <a:p>
            <a:pPr eaLnBrk="1" hangingPunct="1"/>
            <a:endParaRPr lang="zh-CN" altLang="en-US">
              <a:solidFill>
                <a:schemeClr val="hlink"/>
              </a:solidFill>
            </a:endParaRPr>
          </a:p>
        </p:txBody>
      </p:sp>
      <p:sp>
        <p:nvSpPr>
          <p:cNvPr id="4206596" name="PB34"/>
          <p:cNvSpPr/>
          <p:nvPr/>
        </p:nvSpPr>
        <p:spPr>
          <a:xfrm>
            <a:off x="0" y="6839712"/>
            <a:ext cx="4318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6597" name="PageNumberTextBox34"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幼儿教育学课件课件全文共72页，当前为第34页。</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7618" name="Rectangle 2">
            <a:extLst>
              <a:ext uri="{FF2B5EF4-FFF2-40B4-BE49-F238E27FC236}">
                <a16:creationId xmlns:a16="http://schemas.microsoft.com/office/drawing/2014/main" id="{D4E8DA42-E70B-9CA5-65DF-D02A2F92D8E5}"/>
              </a:ext>
            </a:extLst>
          </p:cNvPr>
          <p:cNvSpPr>
            <a:spLocks noGrp="1" noRot="1" noChangeArrowheads="1"/>
          </p:cNvSpPr>
          <p:nvPr>
            <p:ph type="title" idx="4294967295"/>
          </p:nvPr>
        </p:nvSpPr>
        <p:spPr>
          <a:xfrm>
            <a:off x="685800" y="-228600"/>
            <a:ext cx="7772400" cy="1462088"/>
          </a:xfrm>
        </p:spPr>
        <p:txBody>
          <a:bodyPr/>
          <a:lstStyle/>
          <a:p>
            <a:pPr eaLnBrk="1" hangingPunct="1"/>
            <a:r>
              <a:rPr lang="zh-CN" altLang="en-US"/>
              <a:t>（四）陈鹤琴</a:t>
            </a:r>
          </a:p>
        </p:txBody>
      </p:sp>
      <p:sp>
        <p:nvSpPr>
          <p:cNvPr id="4207619" name="Rectangle 3">
            <a:extLst>
              <a:ext uri="{FF2B5EF4-FFF2-40B4-BE49-F238E27FC236}">
                <a16:creationId xmlns:a16="http://schemas.microsoft.com/office/drawing/2014/main" id="{7FEFAC24-3DD5-5EDE-4EC2-D262287533D3}"/>
              </a:ext>
            </a:extLst>
          </p:cNvPr>
          <p:cNvSpPr>
            <a:spLocks noGrp="1" noRot="1" noChangeArrowheads="1"/>
          </p:cNvSpPr>
          <p:nvPr>
            <p:ph type="body" idx="4294967295"/>
          </p:nvPr>
        </p:nvSpPr>
        <p:spPr>
          <a:xfrm>
            <a:off x="457200" y="990600"/>
            <a:ext cx="8305800" cy="5638800"/>
          </a:xfrm>
        </p:spPr>
        <p:txBody>
          <a:bodyPr/>
          <a:lstStyle/>
          <a:p>
            <a:pPr eaLnBrk="1" hangingPunct="1"/>
            <a:r>
              <a:rPr lang="zh-CN" altLang="en-US" sz="2800"/>
              <a:t>他于</a:t>
            </a:r>
            <a:r>
              <a:rPr lang="en-US" altLang="zh-CN" sz="2800"/>
              <a:t>1923</a:t>
            </a:r>
            <a:r>
              <a:rPr lang="zh-CN" altLang="en-US" sz="2800"/>
              <a:t>年创办了我国</a:t>
            </a:r>
            <a:r>
              <a:rPr lang="zh-CN" altLang="en-US" sz="2800">
                <a:solidFill>
                  <a:schemeClr val="hlink"/>
                </a:solidFill>
              </a:rPr>
              <a:t>最早的幼儿教育实验中心</a:t>
            </a:r>
            <a:r>
              <a:rPr lang="en-US" altLang="zh-CN" sz="2800"/>
              <a:t>——</a:t>
            </a:r>
            <a:r>
              <a:rPr lang="zh-CN" altLang="en-US" sz="2800"/>
              <a:t>南京鼓楼幼稚园，创立了</a:t>
            </a:r>
            <a:r>
              <a:rPr lang="zh-CN" altLang="en-US" sz="2800">
                <a:solidFill>
                  <a:schemeClr val="hlink"/>
                </a:solidFill>
              </a:rPr>
              <a:t>“活教育’’理论，一生致力于探索中国化、平民化、科学化的幼儿教育道路。</a:t>
            </a:r>
            <a:r>
              <a:rPr lang="zh-CN" altLang="en-US" sz="2800"/>
              <a:t>他先后在江西和上海创办省立、国立实验幼师和幼专，为我国幼儿教育资格培训事业作出了不可磨灭的贡献。</a:t>
            </a:r>
          </a:p>
          <a:p>
            <a:pPr eaLnBrk="1" hangingPunct="1"/>
            <a:endParaRPr lang="zh-CN" altLang="en-US" sz="2400"/>
          </a:p>
          <a:p>
            <a:pPr eaLnBrk="1" hangingPunct="1"/>
            <a:r>
              <a:rPr lang="en-US" altLang="zh-CN"/>
              <a:t>1</a:t>
            </a:r>
            <a:r>
              <a:rPr lang="zh-CN" altLang="en-US"/>
              <a:t>．反对半殖民地半封建的幼儿教育，提倡适合国情的中国化幼儿教育</a:t>
            </a:r>
          </a:p>
          <a:p>
            <a:pPr eaLnBrk="1" hangingPunct="1"/>
            <a:r>
              <a:rPr lang="zh-CN" altLang="en-US" sz="2800"/>
              <a:t>反对抄袭日本就是模仿欧美，生搬外国的教材、教法，全然不顾中国国情；反对 “幼稚园专为贵妇们设立的，没有要普及工农幼稚园”</a:t>
            </a:r>
            <a:endParaRPr lang="zh-CN" altLang="en-US" sz="2400"/>
          </a:p>
        </p:txBody>
      </p:sp>
      <p:sp>
        <p:nvSpPr>
          <p:cNvPr id="4207620" name="PB35"/>
          <p:cNvSpPr/>
          <p:nvPr/>
        </p:nvSpPr>
        <p:spPr>
          <a:xfrm>
            <a:off x="0" y="6839712"/>
            <a:ext cx="4445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7621" name="PageNumberTextBox35"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幼儿教育学课件课件全文共72页，当前为第35页。</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8642" name="Rectangle 2">
            <a:extLst>
              <a:ext uri="{FF2B5EF4-FFF2-40B4-BE49-F238E27FC236}">
                <a16:creationId xmlns:a16="http://schemas.microsoft.com/office/drawing/2014/main" id="{4F3E6871-1B2A-BDAA-5E42-78A34C725B80}"/>
              </a:ext>
            </a:extLst>
          </p:cNvPr>
          <p:cNvSpPr>
            <a:spLocks noGrp="1" noRot="1" noChangeArrowheads="1"/>
          </p:cNvSpPr>
          <p:nvPr>
            <p:ph type="title" idx="4294967295"/>
          </p:nvPr>
        </p:nvSpPr>
        <p:spPr>
          <a:xfrm>
            <a:off x="457200" y="274638"/>
            <a:ext cx="8229600" cy="1143000"/>
          </a:xfrm>
        </p:spPr>
        <p:txBody>
          <a:bodyPr/>
          <a:lstStyle/>
          <a:p>
            <a:pPr eaLnBrk="1" hangingPunct="1"/>
            <a:endParaRPr lang="zh-CN" altLang="en-US"/>
          </a:p>
        </p:txBody>
      </p:sp>
      <p:sp>
        <p:nvSpPr>
          <p:cNvPr id="4208643" name="Rectangle 3">
            <a:extLst>
              <a:ext uri="{FF2B5EF4-FFF2-40B4-BE49-F238E27FC236}">
                <a16:creationId xmlns:a16="http://schemas.microsoft.com/office/drawing/2014/main" id="{A65B2E3A-C9F8-F86F-2B58-BC569A096173}"/>
              </a:ext>
            </a:extLst>
          </p:cNvPr>
          <p:cNvSpPr>
            <a:spLocks noGrp="1" noRot="1" noChangeArrowheads="1"/>
          </p:cNvSpPr>
          <p:nvPr>
            <p:ph type="body" idx="4294967295"/>
          </p:nvPr>
        </p:nvSpPr>
        <p:spPr>
          <a:xfrm>
            <a:off x="228600" y="228600"/>
            <a:ext cx="8763000" cy="6477000"/>
          </a:xfrm>
        </p:spPr>
        <p:txBody>
          <a:bodyPr/>
          <a:lstStyle/>
          <a:p>
            <a:pPr eaLnBrk="1" hangingPunct="1">
              <a:lnSpc>
                <a:spcPct val="90000"/>
              </a:lnSpc>
            </a:pPr>
            <a:r>
              <a:rPr lang="en-US" altLang="zh-CN"/>
              <a:t>2</a:t>
            </a:r>
            <a:r>
              <a:rPr lang="zh-CN" altLang="en-US"/>
              <a:t>．反对死教育，提倡活教育</a:t>
            </a:r>
          </a:p>
          <a:p>
            <a:pPr eaLnBrk="1" hangingPunct="1">
              <a:lnSpc>
                <a:spcPct val="90000"/>
              </a:lnSpc>
            </a:pPr>
            <a:r>
              <a:rPr lang="zh-CN" altLang="en-US" sz="2400"/>
              <a:t>反对埋没人性的、读死书的死教育，创建了活教育，其教育的三大目标是</a:t>
            </a:r>
            <a:r>
              <a:rPr lang="en-US" altLang="zh-CN" sz="2400"/>
              <a:t>——①</a:t>
            </a:r>
            <a:r>
              <a:rPr lang="zh-CN" altLang="en-US" sz="2400"/>
              <a:t>做人、做中国人、做现代中国人；②做中教、做中学、做中求进步；③大自然、大社会是我们的活教材。</a:t>
            </a:r>
          </a:p>
          <a:p>
            <a:pPr eaLnBrk="1" hangingPunct="1">
              <a:lnSpc>
                <a:spcPct val="90000"/>
              </a:lnSpc>
            </a:pPr>
            <a:endParaRPr lang="zh-CN" altLang="en-US" sz="2400"/>
          </a:p>
          <a:p>
            <a:pPr eaLnBrk="1" hangingPunct="1">
              <a:lnSpc>
                <a:spcPct val="90000"/>
              </a:lnSpc>
            </a:pPr>
            <a:r>
              <a:rPr lang="en-US" altLang="zh-CN"/>
              <a:t>(1)</a:t>
            </a:r>
            <a:r>
              <a:rPr lang="zh-CN" altLang="en-US"/>
              <a:t>教育观</a:t>
            </a:r>
          </a:p>
          <a:p>
            <a:pPr eaLnBrk="1" hangingPunct="1">
              <a:lnSpc>
                <a:spcPct val="90000"/>
              </a:lnSpc>
            </a:pPr>
            <a:r>
              <a:rPr lang="zh-CN" altLang="en-US" sz="2800"/>
              <a:t>要遵照活教育的精神办幼儿园，必须“以自动代替被动”，必须是幼儿“自动的学习、自发的学习”，自己去动手用脑获得知识，教师必须尊重幼儿的自主性，不能搞传统的注入式，消极地管束幼儿等等。</a:t>
            </a:r>
          </a:p>
          <a:p>
            <a:pPr eaLnBrk="1" hangingPunct="1">
              <a:lnSpc>
                <a:spcPct val="90000"/>
              </a:lnSpc>
            </a:pPr>
            <a:endParaRPr lang="zh-CN" altLang="en-US" sz="2800"/>
          </a:p>
          <a:p>
            <a:pPr eaLnBrk="1" hangingPunct="1">
              <a:lnSpc>
                <a:spcPct val="90000"/>
              </a:lnSpc>
            </a:pPr>
            <a:r>
              <a:rPr lang="en-US" altLang="zh-CN"/>
              <a:t>(2)</a:t>
            </a:r>
            <a:r>
              <a:rPr lang="zh-CN" altLang="en-US"/>
              <a:t>教育目标</a:t>
            </a:r>
          </a:p>
          <a:p>
            <a:pPr eaLnBrk="1" hangingPunct="1">
              <a:lnSpc>
                <a:spcPct val="90000"/>
              </a:lnSpc>
            </a:pPr>
            <a:r>
              <a:rPr lang="zh-CN" altLang="en-US" sz="2800"/>
              <a:t>幼儿园的教育目标应当是育人，培养国家民族所需要的新生一代，培养身体健康、能建设、能创造、能合作、能服务的“现代中国人”。</a:t>
            </a:r>
          </a:p>
        </p:txBody>
      </p:sp>
      <p:sp>
        <p:nvSpPr>
          <p:cNvPr id="4208644" name="PB36"/>
          <p:cNvSpPr/>
          <p:nvPr/>
        </p:nvSpPr>
        <p:spPr>
          <a:xfrm>
            <a:off x="0" y="6839712"/>
            <a:ext cx="457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p>
        </p:txBody>
      </p:sp>
      <p:sp>
        <p:nvSpPr>
          <p:cNvPr id="4208645" name="PageNumberTextBox36"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幼儿教育学课件课件全文共72页，当前为第36页。</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https://d.book118.com/386234203025010052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3C1DA"/>
      </a:accent5>
      <a:accent6>
        <a:srgbClr val="AC4744"/>
      </a:accent6>
      <a:hlink>
        <a:srgbClr val="0000FF"/>
      </a:hlink>
      <a:folHlink>
        <a:srgbClr val="800080"/>
      </a:folHlink>
    </a:clrScheme>
    <a:fontScheme name="">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主题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181</Paragraphs>
  <Slides>37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37</vt:i4>
      </vt:variant>
    </vt:vector>
  </HeadingPairs>
  <TitlesOfParts>
    <vt:vector baseType="lpstr" size="41">
      <vt:lpstr>Arial</vt:lpstr>
      <vt:lpstr>Calibri</vt:lpstr>
      <vt:lpstr>宋体</vt:lpstr>
      <vt:lpstr>Office Theme</vt:lpstr>
      <vt:lpstr>PowerPoint Presentation</vt:lpstr>
      <vt:lpstr>一、为什么要学习幼儿教育学 </vt:lpstr>
      <vt:lpstr>2、幼儿教育学的作用</vt:lpstr>
      <vt:lpstr>二、什么是幼儿教育，幼儿教育学</vt:lpstr>
      <vt:lpstr>2、幼儿教育学</vt:lpstr>
      <vt:lpstr> 三、怎样学习幼儿教育学 </vt:lpstr>
      <vt:lpstr>作业 </vt:lpstr>
      <vt:lpstr>第一章 幼儿教育的产生和发展</vt:lpstr>
      <vt:lpstr>第一节 幼儿教育的概念和意义</vt:lpstr>
      <vt:lpstr>PowerPoint Presentation</vt:lpstr>
      <vt:lpstr>二、了解幼儿教育的意义</vt:lpstr>
      <vt:lpstr>作业</vt:lpstr>
      <vt:lpstr>第二节 幼儿教育事业的产生和发展</vt:lpstr>
      <vt:lpstr>一、幼儿教育的产生和发展</vt:lpstr>
      <vt:lpstr>二、幼儿教育机构产生和发展</vt:lpstr>
      <vt:lpstr>PowerPoint Presentation</vt:lpstr>
      <vt:lpstr>三、幼儿教育思想的发展</vt:lpstr>
      <vt:lpstr>（一）福禄培尔</vt:lpstr>
      <vt:lpstr>PowerPoint Presentation</vt:lpstr>
      <vt:lpstr>PowerPoint Presentation</vt:lpstr>
      <vt:lpstr>PowerPoint Presentation</vt:lpstr>
      <vt:lpstr>木制的小球体、立方体和圆柱（球的直径、立方体的一边和圆柱的高都是相同的）。 </vt:lpstr>
      <vt:lpstr>PowerPoint Presentation</vt:lpstr>
      <vt:lpstr>（二）蒙台梭利</vt:lpstr>
      <vt:lpstr>PowerPoint Presentation</vt:lpstr>
      <vt:lpstr>PowerPoint Presentation</vt:lpstr>
      <vt:lpstr>触觉板 </vt:lpstr>
      <vt:lpstr>温觉板</vt:lpstr>
      <vt:lpstr>嗅觉桶</vt:lpstr>
      <vt:lpstr>粉红塔</vt:lpstr>
      <vt:lpstr>彩珠台阶 </vt:lpstr>
      <vt:lpstr>（三）陶行知</vt:lpstr>
      <vt:lpstr>PowerPoint Presentation</vt:lpstr>
      <vt:lpstr>PowerPoint Presentation</vt:lpstr>
      <vt:lpstr>（四）陈鹤琴</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2024-09-18T08:19:18.803</cp:lastPrinted>
  <dcterms:created xsi:type="dcterms:W3CDTF">2024-09-18T00:19:18Z</dcterms:created>
  <dcterms:modified xsi:type="dcterms:W3CDTF">2024-09-18T00:19:20Z</dcterms:modified>
</cp:coreProperties>
</file>