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E7A43E-9948-4593-9FF3-5FEADDC8BD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618A50-3AF4-4427-95AE-EAB8D1F3DE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5DF5C6A-F178-4938-9685-E80F122530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0D02A6-CC00-48FC-B4F6-9F8FBF131B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A42C29-F2A0-4ED7-9FDC-7EA40FB4CEB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BAF05C9-89BD-43C0-BC0C-FB450B8D9A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6EB10E-31E2-4C3D-9C13-7BC733199B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F6EC3F-95CB-49A6-8BC2-380DEFD4E5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B06D61-9D55-4AE4-BC53-82D39D8E32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3D7185-8083-4A47-A703-6117B753F5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0D1785-02C0-4642-82D6-F6D28CF87F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
          <p:cNvPicPr>
            <a:picLocks noChangeAspect="1"/>
          </p:cNvPicPr>
          <p:nvPr userDrawn="1"/>
        </p:nvPicPr>
        <p:blipFill>
          <a:blip r:embed="rId1"/>
          <a:stretch>
            <a:fillRect/>
          </a:stretch>
        </p:blipFill>
        <p:spPr>
          <a:xfrm>
            <a:off x="0" y="-1"/>
            <a:ext cx="12192000" cy="6858000"/>
          </a:xfrm>
          <a:prstGeom prst="rect">
            <a:avLst/>
          </a:prstGeom>
        </p:spPr>
      </p:pic>
      <p:sp>
        <p:nvSpPr>
          <p:cNvPr id="17" name="矩形 6"/>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2"/>
          <p:cNvPicPr>
            <a:picLocks noChangeAspect="1"/>
          </p:cNvPicPr>
          <p:nvPr userDrawn="1"/>
        </p:nvPicPr>
        <p:blipFill>
          <a:blip r:embed="rId1"/>
          <a:stretch>
            <a:fillRect/>
          </a:stretch>
        </p:blipFill>
        <p:spPr>
          <a:xfrm>
            <a:off x="0" y="-1"/>
            <a:ext cx="12192000" cy="6858000"/>
          </a:xfrm>
          <a:prstGeom prst="rect">
            <a:avLst/>
          </a:prstGeom>
        </p:spPr>
      </p:pic>
      <p:sp>
        <p:nvSpPr>
          <p:cNvPr id="30" name="矩形 3"/>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 Id="rId3"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jpeg" /><Relationship Id="rId3"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jpeg" /><Relationship Id="rId3" Type="http://schemas.openxmlformats.org/officeDocument/2006/relationships/image" Target="../media/image1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700105203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服务质量与客户满意度关系研究\n## 1.服务质量的基本概念及其重要性\n### 1.1服务质量的定义与构成要素\n### 1.2服务质量对企业竞争力的影响\n### 1.3服务质量与客户满意度的关系\n## 2.客户满意度的定义与测量方法\n### 2.1客户满意度的定义与形成过程\n### 2.2客户满意度的测量方法与工具\n### 2.3客户满意度对企业的影响\n## 3.服务质量与客户满意度的关系模型\n### 3.1服务质量与客户满意度的关系分析\n### 3.2服务质量与客户满意度的关系模型构建\n### 3.3服务质量与客户满意度的关系模型验证\n## 4.提高服务质量与客户满意度的策略\n### 4.1提高服务质量的策略与方法\n### 4.2提高客户满意度的策略与方法\n### 4.3服务质量与客户满意度的协同提升\n## 5.案例分析：服务质量与客户满意度的成功实践\n### 5.1案例分析：服务质量与客户满意度的成功实践一\n### 5.2案例分析：服务质量与客户满意度的成功实践二\n### 5.3案例分析：服务质量与客户满意度的成功实践三\n## 6.结论与展望\n### 6.1研究结论与贡献\n### 6.2研究局限与展望\n&quot;,&quot;templateId&quot;:&quot;kdjzibeon3repy5ay4ip9akz5h&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60150" cy="1301750"/>
          </a:xfrm>
        </p:spPr>
        <p:txBody>
          <a:bodyPr vert="horz" wrap="square" lIns="91440" tIns="45720" rIns="91440" bIns="45720" anchor="t">
            <a:spAutoFit/>
          </a:bodyPr>
          <a:lstStyle/>
          <a:p>
            <a:pPr>
              <a:buNone/>
            </a:pPr>
            <a:r>
              <a:rPr lang="zh-CN" sz="5600"/>
              <a:t>服务质量与客户满意度关系研究</a:t>
            </a:r>
            <a:endParaRPr/>
          </a:p>
        </p:txBody>
      </p:sp>
      <p:sp>
        <p:nvSpPr>
          <p:cNvPr id="3" name="文本占位符 3"/>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6" name="" descr="{&quot;isTemplate&quot;:true,&quot;type&quot;:2}"/>
        <p:cNvGrpSpPr/>
        <p:nvPr/>
      </p:nvGrpSpPr>
      <p:grpSpPr>
        <a:xfrm>
          <a:off x="0" y="0"/>
          <a:ext cx="0" cy="0"/>
        </a:xfrm>
      </p:grpSpPr>
      <p:sp>
        <p:nvSpPr>
          <p:cNvPr id="127"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服务质量的基本概念及其重要性</a:t>
            </a:r>
            <a:endParaRPr/>
          </a:p>
        </p:txBody>
      </p:sp>
      <p:sp>
        <p:nvSpPr>
          <p:cNvPr id="128"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5" name="" descr="{&quot;isTemplate&quot;:true,&quot;type&quot;:3}"/>
        <p:cNvGrpSpPr/>
        <p:nvPr/>
      </p:nvGrpSpPr>
      <p:grpSpPr>
        <a:xfrm>
          <a:off x="0" y="0"/>
          <a:ext cx="0" cy="0"/>
        </a:xfrm>
      </p:grpSpPr>
      <p:grpSp>
        <p:nvGrpSpPr>
          <p:cNvPr id="206"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207" name="Group 686"/>
            <p:cNvGrpSpPr/>
            <p:nvPr/>
          </p:nvGrpSpPr>
          <p:grpSpPr>
            <a:xfrm>
              <a:off x="1075314" y="1520189"/>
              <a:ext cx="9868911" cy="2072418"/>
              <a:chOff x="1075314" y="1520189"/>
              <a:chExt cx="9868911" cy="2072418"/>
            </a:xfrm>
          </p:grpSpPr>
          <p:sp>
            <p:nvSpPr>
              <p:cNvPr id="208"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服务质量包括：</a:t>
                </a:r>
                <a:r>
                  <a:rPr lang="zh-CN" sz="1400" b="1">
                    <a:solidFill>
                      <a:schemeClr val="tx1">
                        <a:alpha val="100000"/>
                      </a:schemeClr>
                    </a:solidFill>
                    <a:latin typeface="Microsoft Yahei"/>
                    <a:ea typeface="Microsoft Yahei"/>
                  </a:rPr>
                  <a:t>服务质量</a:t>
                </a:r>
                <a:r>
                  <a:rPr lang="zh-CN" sz="1400">
                    <a:solidFill>
                      <a:schemeClr val="tx1">
                        <a:alpha val="100000"/>
                      </a:schemeClr>
                    </a:solidFill>
                    <a:latin typeface="Microsoft Yahei"/>
                    <a:ea typeface="Microsoft Yahei"/>
                  </a:rPr>
                  <a:t>、</a:t>
                </a:r>
                <a:r>
                  <a:rPr lang="zh-CN" sz="1400" b="1">
                    <a:solidFill>
                      <a:schemeClr val="tx1">
                        <a:alpha val="100000"/>
                      </a:schemeClr>
                    </a:solidFill>
                    <a:latin typeface="Microsoft Yahei"/>
                    <a:ea typeface="Microsoft Yahei"/>
                  </a:rPr>
                  <a:t>服务水平</a:t>
                </a:r>
                <a:r>
                  <a:rPr lang="zh-CN" sz="1400">
                    <a:solidFill>
                      <a:schemeClr val="tx1">
                        <a:alpha val="100000"/>
                      </a:schemeClr>
                    </a:solidFill>
                    <a:latin typeface="Microsoft Yahei"/>
                    <a:ea typeface="Microsoft Yahei"/>
                  </a:rPr>
                  <a:t>、</a:t>
                </a:r>
                <a:r>
                  <a:rPr lang="zh-CN" sz="1400" b="1">
                    <a:solidFill>
                      <a:schemeClr val="tx1">
                        <a:alpha val="100000"/>
                      </a:schemeClr>
                    </a:solidFill>
                    <a:latin typeface="Microsoft Yahei"/>
                    <a:ea typeface="Microsoft Yahei"/>
                  </a:rPr>
                  <a:t>服务效果</a:t>
                </a:r>
                <a:r>
                  <a:rPr lang="zh-CN" sz="1400">
                    <a:solidFill>
                      <a:schemeClr val="tx1">
                        <a:alpha val="100000"/>
                      </a:schemeClr>
                    </a:solidFill>
                    <a:latin typeface="Microsoft Yahei"/>
                    <a:ea typeface="Microsoft Yahei"/>
                  </a:rPr>
                  <a:t>等方面</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服务质量的高低直接影响客户对企业的满意度和忠诚度</a:t>
                </a:r>
                <a:endParaRPr/>
              </a:p>
            </p:txBody>
          </p:sp>
          <p:sp>
            <p:nvSpPr>
              <p:cNvPr id="209"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服务质量（Service Quality）是衡量企业提供服务水平的标准</a:t>
                </a:r>
                <a:endParaRPr/>
              </a:p>
            </p:txBody>
          </p:sp>
          <p:sp>
            <p:nvSpPr>
              <p:cNvPr id="210"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1"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12" name="Group 691"/>
            <p:cNvGrpSpPr/>
            <p:nvPr/>
          </p:nvGrpSpPr>
          <p:grpSpPr>
            <a:xfrm>
              <a:off x="1075314" y="3881882"/>
              <a:ext cx="9868911" cy="2072418"/>
              <a:chOff x="1075314" y="3881882"/>
              <a:chExt cx="9868911" cy="2072418"/>
            </a:xfrm>
          </p:grpSpPr>
          <p:sp>
            <p:nvSpPr>
              <p:cNvPr id="213"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有形性</a:t>
                </a:r>
                <a:r>
                  <a:rPr lang="zh-CN" sz="1400">
                    <a:solidFill>
                      <a:schemeClr val="tx1">
                        <a:alpha val="100000"/>
                      </a:schemeClr>
                    </a:solidFill>
                    <a:latin typeface="Microsoft Yahei"/>
                    <a:ea typeface="Microsoft Yahei"/>
                  </a:rPr>
                  <a:t>：服务的物理环境、设备、设施等</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可靠性</a:t>
                </a:r>
                <a:r>
                  <a:rPr lang="zh-CN" sz="1400">
                    <a:solidFill>
                      <a:schemeClr val="tx1">
                        <a:alpha val="100000"/>
                      </a:schemeClr>
                    </a:solidFill>
                    <a:latin typeface="Microsoft Yahei"/>
                    <a:ea typeface="Microsoft Yahei"/>
                  </a:rPr>
                  <a:t>：服务的一致性、准确性、及时性等</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响应性</a:t>
                </a:r>
                <a:r>
                  <a:rPr lang="zh-CN" sz="1400">
                    <a:solidFill>
                      <a:schemeClr val="tx1">
                        <a:alpha val="100000"/>
                      </a:schemeClr>
                    </a:solidFill>
                    <a:latin typeface="Microsoft Yahei"/>
                    <a:ea typeface="Microsoft Yahei"/>
                  </a:rPr>
                  <a:t>：服务的主动性、热情、耐心等</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保证性</a:t>
                </a:r>
                <a:r>
                  <a:rPr lang="zh-CN" sz="1400">
                    <a:solidFill>
                      <a:schemeClr val="tx1">
                        <a:alpha val="100000"/>
                      </a:schemeClr>
                    </a:solidFill>
                    <a:latin typeface="Microsoft Yahei"/>
                    <a:ea typeface="Microsoft Yahei"/>
                  </a:rPr>
                  <a:t>：服务的专业素养、可信度、诚信度等</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关怀性</a:t>
                </a:r>
                <a:r>
                  <a:rPr lang="zh-CN" sz="1400">
                    <a:solidFill>
                      <a:schemeClr val="tx1">
                        <a:alpha val="100000"/>
                      </a:schemeClr>
                    </a:solidFill>
                    <a:latin typeface="Microsoft Yahei"/>
                    <a:ea typeface="Microsoft Yahei"/>
                  </a:rPr>
                  <a:t>：服务的个性化、关怀、尊重等</a:t>
                </a:r>
                <a:endParaRPr/>
              </a:p>
            </p:txBody>
          </p:sp>
          <p:sp>
            <p:nvSpPr>
              <p:cNvPr id="214"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服务质量的构成要素</a:t>
                </a:r>
                <a:endParaRPr/>
              </a:p>
            </p:txBody>
          </p:sp>
          <p:sp>
            <p:nvSpPr>
              <p:cNvPr id="215"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6"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21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服务质量的定义与构成要素</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8" name="" descr="{&quot;isTemplate&quot;:true,&quot;type&quot;:3}"/>
        <p:cNvGrpSpPr/>
        <p:nvPr/>
      </p:nvGrpSpPr>
      <p:grpSpPr>
        <a:xfrm>
          <a:off x="0" y="0"/>
          <a:ext cx="0" cy="0"/>
        </a:xfrm>
      </p:grpSpPr>
      <p:sp>
        <p:nvSpPr>
          <p:cNvPr id="219"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服务质量对企业竞争力的影响</a:t>
            </a:r>
            <a:endParaRPr lang="en-US" altLang="zh-CN" sz="2800" b="1">
              <a:latin typeface="+mj-ea"/>
              <a:ea typeface="+mj-ea"/>
            </a:endParaRPr>
          </a:p>
        </p:txBody>
      </p:sp>
      <p:grpSp>
        <p:nvGrpSpPr>
          <p:cNvPr id="220"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221" name=""/>
            <p:cNvGrpSpPr/>
            <p:nvPr/>
          </p:nvGrpSpPr>
          <p:grpSpPr>
            <a:xfrm>
              <a:off x="660399" y="2074672"/>
              <a:ext cx="5100082" cy="4536540"/>
              <a:chOff x="660399" y="2074672"/>
              <a:chExt cx="5100082" cy="4536540"/>
            </a:xfrm>
          </p:grpSpPr>
          <p:sp>
            <p:nvSpPr>
              <p:cNvPr id="222"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23"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服务质量是企业竞争力的关键因素</a:t>
                </a:r>
                <a:endParaRPr lang="en-US" altLang="zh-CN" sz="2000" b="1">
                  <a:latin typeface="Microsoft YaHei" panose="020b0503020204020204" pitchFamily="34" charset="-122"/>
                  <a:ea typeface="Microsoft YaHei" panose="020b0503020204020204" pitchFamily="34" charset="-122"/>
                </a:endParaRPr>
              </a:p>
            </p:txBody>
          </p:sp>
          <p:sp>
            <p:nvSpPr>
              <p:cNvPr id="224"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高服务质量有助于提高客户满意度和忠诚度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客户满意度和忠诚度的提高有助于企业市场份额的扩大和利润的增长</a:t>
                </a:r>
                <a:endParaRPr/>
              </a:p>
            </p:txBody>
          </p:sp>
          <p:pic>
            <p:nvPicPr>
              <p:cNvPr id="225"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226" name=""/>
            <p:cNvGrpSpPr/>
            <p:nvPr/>
          </p:nvGrpSpPr>
          <p:grpSpPr>
            <a:xfrm>
              <a:off x="6431519" y="2074672"/>
              <a:ext cx="5100082" cy="4536540"/>
              <a:chOff x="660399" y="2074672"/>
              <a:chExt cx="5100082" cy="4536540"/>
            </a:xfrm>
          </p:grpSpPr>
          <p:sp>
            <p:nvSpPr>
              <p:cNvPr id="227"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28"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服务质量对企业品牌的影响</a:t>
                </a:r>
                <a:endParaRPr lang="en-US" altLang="zh-CN" sz="2000" b="1">
                  <a:latin typeface="Microsoft YaHei" panose="020b0503020204020204" pitchFamily="34" charset="-122"/>
                  <a:ea typeface="Microsoft YaHei" panose="020b0503020204020204" pitchFamily="34" charset="-122"/>
                </a:endParaRPr>
              </a:p>
            </p:txBody>
          </p:sp>
          <p:sp>
            <p:nvSpPr>
              <p:cNvPr id="229"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高服务质量有助于树立企业良好的品牌形象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良好的品牌形象有助于吸引更多的潜在客户和提高企业的市场竞争力</a:t>
                </a:r>
                <a:endParaRPr/>
              </a:p>
            </p:txBody>
          </p:sp>
          <p:pic>
            <p:nvPicPr>
              <p:cNvPr id="230"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1" name="" descr="{&quot;isTemplate&quot;:true,&quot;type&quot;:3}"/>
        <p:cNvGrpSpPr/>
        <p:nvPr/>
      </p:nvGrpSpPr>
      <p:grpSpPr>
        <a:xfrm>
          <a:off x="0" y="0"/>
          <a:ext cx="0" cy="0"/>
        </a:xfrm>
      </p:grpSpPr>
      <p:pic>
        <p:nvPicPr>
          <p:cNvPr id="232"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33"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34" name="Group 598"/>
            <p:cNvGrpSpPr/>
            <p:nvPr/>
          </p:nvGrpSpPr>
          <p:grpSpPr>
            <a:xfrm>
              <a:off x="763829" y="1414808"/>
              <a:ext cx="6972294" cy="2337649"/>
              <a:chOff x="763829" y="1414808"/>
              <a:chExt cx="6972294" cy="2337649"/>
            </a:xfrm>
          </p:grpSpPr>
          <p:sp>
            <p:nvSpPr>
              <p:cNvPr id="235"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服务质量是客户满意度的重要因素</a:t>
                </a:r>
                <a:endParaRPr/>
              </a:p>
            </p:txBody>
          </p:sp>
          <p:sp>
            <p:nvSpPr>
              <p:cNvPr id="236"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高服务质量有助于提高客户满意度</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客户满意度的高低直接影响客户对企业的忠诚度和口碑传播</a:t>
                </a:r>
                <a:endParaRPr/>
              </a:p>
            </p:txBody>
          </p:sp>
          <p:sp>
            <p:nvSpPr>
              <p:cNvPr id="237"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8"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9"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0"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41" name="Group 591"/>
            <p:cNvGrpSpPr/>
            <p:nvPr/>
          </p:nvGrpSpPr>
          <p:grpSpPr>
            <a:xfrm>
              <a:off x="689593" y="3949139"/>
              <a:ext cx="7078256" cy="2128975"/>
              <a:chOff x="689593" y="3949139"/>
              <a:chExt cx="7078256" cy="2128975"/>
            </a:xfrm>
          </p:grpSpPr>
          <p:sp>
            <p:nvSpPr>
              <p:cNvPr id="242"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服务质量与客户满意度的关系模型</a:t>
                </a:r>
                <a:endParaRPr/>
              </a:p>
            </p:txBody>
          </p:sp>
          <p:sp>
            <p:nvSpPr>
              <p:cNvPr id="243"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二者呈正相关关系：服务质量提高，客户满意度提高；服务质量降低，客户满意度降低</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二者关系受到其他因素的影响：如客户期望、服务价格等</a:t>
                </a:r>
                <a:endParaRPr/>
              </a:p>
            </p:txBody>
          </p:sp>
          <p:sp>
            <p:nvSpPr>
              <p:cNvPr id="244"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5"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6"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7"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48"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服务质量与客户满意度的关系</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9" name="" descr="{&quot;isTemplate&quot;:true,&quot;type&quot;:2}"/>
        <p:cNvGrpSpPr/>
        <p:nvPr/>
      </p:nvGrpSpPr>
      <p:grpSpPr>
        <a:xfrm>
          <a:off x="0" y="0"/>
          <a:ext cx="0" cy="0"/>
        </a:xfrm>
      </p:grpSpPr>
      <p:sp>
        <p:nvSpPr>
          <p:cNvPr id="250"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客户满意度的定义与测量方法</a:t>
            </a:r>
            <a:endParaRPr/>
          </a:p>
        </p:txBody>
      </p:sp>
      <p:sp>
        <p:nvSpPr>
          <p:cNvPr id="251"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2" name="" descr="{&quot;isTemplate&quot;:true,&quot;type&quot;:3}"/>
        <p:cNvGrpSpPr/>
        <p:nvPr/>
      </p:nvGrpSpPr>
      <p:grpSpPr>
        <a:xfrm>
          <a:off x="0" y="0"/>
          <a:ext cx="0" cy="0"/>
        </a:xfrm>
      </p:grpSpPr>
      <p:sp>
        <p:nvSpPr>
          <p:cNvPr id="253" name="Tencent" descr="{&quot;isTemplate&quot;:true,&quot;type&quot;:&quot;title&quot;,&quot;canOmit&quot;:false,&quot;range&quot;:0}"/>
          <p:cNvSpPr txBox="1"/>
          <p:nvPr/>
        </p:nvSpPr>
        <p:spPr>
          <a:xfrm>
            <a:off x="571500" y="4106722"/>
            <a:ext cx="436880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客户满意度的定义与形成过程</a:t>
            </a:r>
            <a:endParaRPr lang="en-US" sz="3600" b="1">
              <a:latin typeface="微软雅黑"/>
              <a:ea typeface="微软雅黑"/>
            </a:endParaRPr>
          </a:p>
        </p:txBody>
      </p:sp>
      <p:sp>
        <p:nvSpPr>
          <p:cNvPr id="254" name="Tencent" descr="{&quot;isTemplate&quot;:true,&quot;type&quot;:&quot;content&quot;,&quot;canOmit&quot;:true,&quot;range&quot;:0}"/>
          <p:cNvSpPr txBox="1"/>
          <p:nvPr/>
        </p:nvSpPr>
        <p:spPr>
          <a:xfrm>
            <a:off x="4936236" y="4099560"/>
            <a:ext cx="6480000" cy="2159524"/>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客户满意度（Customer Satisfaction）是客户对企业提供服务的评价和感受</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客户满意度的高低直接影响客户对企业的忠诚度和口碑传播</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客户满意度的形成过程</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期望</a:t>
            </a:r>
            <a:r>
              <a:rPr lang="zh-CN" sz="1400" spc="300">
                <a:solidFill>
                  <a:schemeClr val="tx1">
                    <a:lumMod val="50000"/>
                    <a:lumOff val="50000"/>
                    <a:alpha val="100000"/>
                  </a:schemeClr>
                </a:solidFill>
                <a:latin typeface="微软雅黑"/>
                <a:ea typeface="微软雅黑"/>
              </a:rPr>
              <a:t>：客户在接受服务前对服务的期望值</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感知</a:t>
            </a:r>
            <a:r>
              <a:rPr lang="zh-CN" sz="1400" spc="300">
                <a:solidFill>
                  <a:schemeClr val="tx1">
                    <a:lumMod val="50000"/>
                    <a:lumOff val="50000"/>
                    <a:alpha val="100000"/>
                  </a:schemeClr>
                </a:solidFill>
                <a:latin typeface="微软雅黑"/>
                <a:ea typeface="微软雅黑"/>
              </a:rPr>
              <a:t>：客户在接受服务过程中对服务的感觉和体验</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差距</a:t>
            </a:r>
            <a:r>
              <a:rPr lang="zh-CN" sz="1400" spc="300">
                <a:solidFill>
                  <a:schemeClr val="tx1">
                    <a:lumMod val="50000"/>
                    <a:lumOff val="50000"/>
                    <a:alpha val="100000"/>
                  </a:schemeClr>
                </a:solidFill>
                <a:latin typeface="微软雅黑"/>
                <a:ea typeface="微软雅黑"/>
              </a:rPr>
              <a:t>：期望与感知之间的差距</a:t>
            </a:r>
            <a:endParaRPr/>
          </a:p>
          <a:p>
            <a:pPr marL="406400" lvl="1" indent="-203200">
              <a:lnSpc>
                <a:spcPct val="130000"/>
              </a:lnSpc>
              <a:buFont typeface="Arial" pitchFamily="34" charset="0"/>
              <a:buChar char="•"/>
            </a:pPr>
            <a:r>
              <a:rPr lang="zh-CN" sz="1400" b="1" spc="300">
                <a:solidFill>
                  <a:schemeClr val="tx1">
                    <a:lumMod val="50000"/>
                    <a:lumOff val="50000"/>
                    <a:alpha val="100000"/>
                  </a:schemeClr>
                </a:solidFill>
                <a:latin typeface="微软雅黑"/>
                <a:ea typeface="微软雅黑"/>
              </a:rPr>
              <a:t>满意度</a:t>
            </a:r>
            <a:r>
              <a:rPr lang="zh-CN" sz="1400" spc="300">
                <a:solidFill>
                  <a:schemeClr val="tx1">
                    <a:lumMod val="50000"/>
                    <a:lumOff val="50000"/>
                    <a:alpha val="100000"/>
                  </a:schemeClr>
                </a:solidFill>
                <a:latin typeface="微软雅黑"/>
                <a:ea typeface="微软雅黑"/>
              </a:rPr>
              <a:t>：客户对服务满意程度的高低</a:t>
            </a:r>
            <a:endParaRPr/>
          </a:p>
        </p:txBody>
      </p:sp>
      <p:pic>
        <p:nvPicPr>
          <p:cNvPr id="255" name="图片 2" descr="{&quot;isTemplate&quot;:true,&quot;type&quot;:&quot;image&quot;,&quot;canOmit&quot;:false}"/>
          <p:cNvPicPr>
            <a:picLocks noChangeAspect="1"/>
          </p:cNvPicPr>
          <p:nvPr/>
        </p:nvPicPr>
        <p:blipFill>
          <a:blip r:embed="rId2"/>
          <a:srcRect t="25000" b="25000"/>
          <a:stretch>
            <a:fillRect/>
          </a:stretch>
        </p:blipFill>
        <p:spPr>
          <a:xfrm>
            <a:off x="0" y="0"/>
            <a:ext cx="12192000" cy="3429000"/>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6" name="" descr="{&quot;isTemplate&quot;:true,&quot;type&quot;:3}"/>
        <p:cNvGrpSpPr/>
        <p:nvPr/>
      </p:nvGrpSpPr>
      <p:grpSpPr>
        <a:xfrm>
          <a:off x="0" y="0"/>
          <a:ext cx="0" cy="0"/>
        </a:xfrm>
      </p:grpSpPr>
      <p:pic>
        <p:nvPicPr>
          <p:cNvPr id="257"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58"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59" name="Group 598"/>
            <p:cNvGrpSpPr/>
            <p:nvPr/>
          </p:nvGrpSpPr>
          <p:grpSpPr>
            <a:xfrm>
              <a:off x="763829" y="1414808"/>
              <a:ext cx="6972294" cy="2337649"/>
              <a:chOff x="763829" y="1414808"/>
              <a:chExt cx="6972294" cy="2337649"/>
            </a:xfrm>
          </p:grpSpPr>
          <p:sp>
            <p:nvSpPr>
              <p:cNvPr id="260"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客户满意度的测量方法</a:t>
                </a:r>
                <a:endParaRPr/>
              </a:p>
            </p:txBody>
          </p:sp>
          <p:sp>
            <p:nvSpPr>
              <p:cNvPr id="261"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问卷调查法</a:t>
                </a:r>
                <a:r>
                  <a:rPr lang="zh-CN" sz="1400">
                    <a:solidFill>
                      <a:schemeClr val="tx1">
                        <a:alpha val="100000"/>
                      </a:schemeClr>
                    </a:solidFill>
                    <a:latin typeface="Microsoft Yahei"/>
                    <a:ea typeface="Microsoft Yahei"/>
                  </a:rPr>
                  <a:t>：通过设计问卷收集客户对服务的评价和感受</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访谈法</a:t>
                </a:r>
                <a:r>
                  <a:rPr lang="zh-CN" sz="1400">
                    <a:solidFill>
                      <a:schemeClr val="tx1">
                        <a:alpha val="100000"/>
                      </a:schemeClr>
                    </a:solidFill>
                    <a:latin typeface="Microsoft Yahei"/>
                    <a:ea typeface="Microsoft Yahei"/>
                  </a:rPr>
                  <a:t>：通过与客户面对面交流了解客户对服务的满意度</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观察法</a:t>
                </a:r>
                <a:r>
                  <a:rPr lang="zh-CN" sz="1400">
                    <a:solidFill>
                      <a:schemeClr val="tx1">
                        <a:alpha val="100000"/>
                      </a:schemeClr>
                    </a:solidFill>
                    <a:latin typeface="Microsoft Yahei"/>
                    <a:ea typeface="Microsoft Yahei"/>
                  </a:rPr>
                  <a:t>：通过观察客户在接受服务过程中的表现了解客户对服务的满意度</a:t>
                </a:r>
                <a:endParaRPr/>
              </a:p>
            </p:txBody>
          </p:sp>
          <p:sp>
            <p:nvSpPr>
              <p:cNvPr id="262"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3"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4"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5"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66" name="Group 591"/>
            <p:cNvGrpSpPr/>
            <p:nvPr/>
          </p:nvGrpSpPr>
          <p:grpSpPr>
            <a:xfrm>
              <a:off x="689593" y="3949139"/>
              <a:ext cx="7078256" cy="2128975"/>
              <a:chOff x="689593" y="3949139"/>
              <a:chExt cx="7078256" cy="2128975"/>
            </a:xfrm>
          </p:grpSpPr>
          <p:sp>
            <p:nvSpPr>
              <p:cNvPr id="267"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客户满意度的测量工具</a:t>
                </a:r>
                <a:endParaRPr/>
              </a:p>
            </p:txBody>
          </p:sp>
          <p:sp>
            <p:nvSpPr>
              <p:cNvPr id="268"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客户满意度指数（CSI）</a:t>
                </a:r>
                <a:r>
                  <a:rPr lang="zh-CN" sz="1400">
                    <a:solidFill>
                      <a:schemeClr val="tx1">
                        <a:alpha val="100000"/>
                      </a:schemeClr>
                    </a:solidFill>
                    <a:latin typeface="Microsoft Yahei"/>
                    <a:ea typeface="Microsoft Yahei"/>
                  </a:rPr>
                  <a:t>：衡量客户满意度的量化指标</a:t>
                </a:r>
                <a:endParaRPr/>
              </a:p>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Net Promoter Score（NPS）</a:t>
                </a:r>
                <a:r>
                  <a:rPr lang="zh-CN" sz="1400">
                    <a:solidFill>
                      <a:schemeClr val="tx1">
                        <a:alpha val="100000"/>
                      </a:schemeClr>
                    </a:solidFill>
                    <a:latin typeface="Microsoft Yahei"/>
                    <a:ea typeface="Microsoft Yahei"/>
                  </a:rPr>
                  <a:t>：衡量客户忠诚度的量化指标</a:t>
                </a:r>
                <a:endParaRPr/>
              </a:p>
            </p:txBody>
          </p:sp>
          <p:sp>
            <p:nvSpPr>
              <p:cNvPr id="269"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0"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1"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72"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7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客户满意度的测量方法与工具</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74" name="" descr="{&quot;isTemplate&quot;:true,&quot;type&quot;:3}"/>
        <p:cNvGrpSpPr/>
        <p:nvPr/>
      </p:nvGrpSpPr>
      <p:grpSpPr>
        <a:xfrm>
          <a:off x="0" y="0"/>
          <a:ext cx="0" cy="0"/>
        </a:xfrm>
      </p:grpSpPr>
      <p:sp>
        <p:nvSpPr>
          <p:cNvPr id="275"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客户满意度对企业的影响</a:t>
            </a:r>
            <a:endParaRPr lang="en-US" altLang="zh-CN" sz="2800" b="1">
              <a:latin typeface="+mj-ea"/>
              <a:ea typeface="+mj-ea"/>
            </a:endParaRPr>
          </a:p>
        </p:txBody>
      </p:sp>
      <p:grpSp>
        <p:nvGrpSpPr>
          <p:cNvPr id="276"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277" name=""/>
            <p:cNvGrpSpPr/>
            <p:nvPr/>
          </p:nvGrpSpPr>
          <p:grpSpPr>
            <a:xfrm>
              <a:off x="660399" y="2074672"/>
              <a:ext cx="5100082" cy="4536540"/>
              <a:chOff x="660399" y="2074672"/>
              <a:chExt cx="5100082" cy="4536540"/>
            </a:xfrm>
          </p:grpSpPr>
          <p:sp>
            <p:nvSpPr>
              <p:cNvPr id="278"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79"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客户满意度对企业市场份额的影响</a:t>
                </a:r>
                <a:endParaRPr lang="en-US" altLang="zh-CN" sz="2000" b="1">
                  <a:latin typeface="Microsoft YaHei" panose="020b0503020204020204" pitchFamily="34" charset="-122"/>
                  <a:ea typeface="Microsoft YaHei" panose="020b0503020204020204" pitchFamily="34" charset="-122"/>
                </a:endParaRPr>
              </a:p>
            </p:txBody>
          </p:sp>
          <p:sp>
            <p:nvSpPr>
              <p:cNvPr id="280"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高客户满意度有助于提高客户忠诚度，从而提高企业市场份额</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低客户满意度可能导致客户流失，降低企业市场份额</a:t>
                </a:r>
                <a:endParaRPr/>
              </a:p>
            </p:txBody>
          </p:sp>
          <p:pic>
            <p:nvPicPr>
              <p:cNvPr id="281"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282" name=""/>
            <p:cNvGrpSpPr/>
            <p:nvPr/>
          </p:nvGrpSpPr>
          <p:grpSpPr>
            <a:xfrm>
              <a:off x="6431519" y="2074672"/>
              <a:ext cx="5100082" cy="4536540"/>
              <a:chOff x="660399" y="2074672"/>
              <a:chExt cx="5100082" cy="4536540"/>
            </a:xfrm>
          </p:grpSpPr>
          <p:sp>
            <p:nvSpPr>
              <p:cNvPr id="283"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84"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客户满意度对企业利润的影响</a:t>
                </a:r>
                <a:endParaRPr lang="en-US" altLang="zh-CN" sz="2000" b="1">
                  <a:latin typeface="Microsoft YaHei" panose="020b0503020204020204" pitchFamily="34" charset="-122"/>
                  <a:ea typeface="Microsoft YaHei" panose="020b0503020204020204" pitchFamily="34" charset="-122"/>
                </a:endParaRPr>
              </a:p>
            </p:txBody>
          </p:sp>
          <p:sp>
            <p:nvSpPr>
              <p:cNvPr id="285"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高客户满意度有助于提高客户购买意愿，从而提高企业利润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低客户满意度可能导致客户减少购买，降低企业利润</a:t>
                </a:r>
                <a:endParaRPr/>
              </a:p>
            </p:txBody>
          </p:sp>
          <p:pic>
            <p:nvPicPr>
              <p:cNvPr id="286"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服务质量与客户满意度的关系模型</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pic>
        <p:nvPicPr>
          <p:cNvPr id="11"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2"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3" name="Group 598"/>
            <p:cNvGrpSpPr/>
            <p:nvPr/>
          </p:nvGrpSpPr>
          <p:grpSpPr>
            <a:xfrm>
              <a:off x="763829" y="1414808"/>
              <a:ext cx="6972294" cy="2337649"/>
              <a:chOff x="763829" y="1414808"/>
              <a:chExt cx="6972294" cy="2337649"/>
            </a:xfrm>
          </p:grpSpPr>
          <p:sp>
            <p:nvSpPr>
              <p:cNvPr id="14"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服务质量与客户满意度呈正相关关系</a:t>
                </a:r>
                <a:endParaRPr/>
              </a:p>
            </p:txBody>
          </p:sp>
          <p:sp>
            <p:nvSpPr>
              <p:cNvPr id="15"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服务质量提高，客户满意度提高；服务质量降低，客户满意度降低</a:t>
                </a:r>
                <a:endParaRPr/>
              </a:p>
            </p:txBody>
          </p:sp>
          <p:sp>
            <p:nvSpPr>
              <p:cNvPr id="16"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9"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0" name="Group 591"/>
            <p:cNvGrpSpPr/>
            <p:nvPr/>
          </p:nvGrpSpPr>
          <p:grpSpPr>
            <a:xfrm>
              <a:off x="689593" y="3949139"/>
              <a:ext cx="7078256" cy="2128975"/>
              <a:chOff x="689593" y="3949139"/>
              <a:chExt cx="7078256" cy="2128975"/>
            </a:xfrm>
          </p:grpSpPr>
          <p:sp>
            <p:nvSpPr>
              <p:cNvPr id="21"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服务质量与客户满意度的关系受到其他因素的影响</a:t>
                </a:r>
                <a:endParaRPr/>
              </a:p>
            </p:txBody>
          </p:sp>
          <p:sp>
            <p:nvSpPr>
              <p:cNvPr id="22"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如客户期望、服务价格等</a:t>
                </a:r>
                <a:endParaRPr/>
              </a:p>
            </p:txBody>
          </p:sp>
          <p:sp>
            <p:nvSpPr>
              <p:cNvPr id="23"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服务质量与客户满意度的关系分析</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 name="" descr="{&quot;isTemplate&quot;:true,&quot;type&quot;:3}"/>
        <p:cNvGrpSpPr/>
        <p:nvPr/>
      </p:nvGrpSpPr>
      <p:grpSpPr>
        <a:xfrm>
          <a:off x="0" y="0"/>
          <a:ext cx="0" cy="0"/>
        </a:xfrm>
      </p:grpSpPr>
      <p:sp>
        <p:nvSpPr>
          <p:cNvPr id="29"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服务质量与客户满意度的关系模型构建</a:t>
            </a:r>
            <a:endParaRPr lang="en-US" altLang="zh-CN" sz="2800" b="1">
              <a:latin typeface="+mj-ea"/>
              <a:ea typeface="+mj-ea"/>
            </a:endParaRPr>
          </a:p>
        </p:txBody>
      </p:sp>
      <p:grpSp>
        <p:nvGrpSpPr>
          <p:cNvPr id="30"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31" name=""/>
            <p:cNvGrpSpPr/>
            <p:nvPr/>
          </p:nvGrpSpPr>
          <p:grpSpPr>
            <a:xfrm>
              <a:off x="660399" y="2074672"/>
              <a:ext cx="5100082" cy="4536540"/>
              <a:chOff x="660399" y="2074672"/>
              <a:chExt cx="5100082" cy="4536540"/>
            </a:xfrm>
          </p:grpSpPr>
          <p:sp>
            <p:nvSpPr>
              <p:cNvPr id="32"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33"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关系模型构建</a:t>
                </a:r>
                <a:endParaRPr lang="en-US" altLang="zh-CN" sz="2000" b="1">
                  <a:latin typeface="Microsoft YaHei" panose="020b0503020204020204" pitchFamily="34" charset="-122"/>
                  <a:ea typeface="Microsoft YaHei" panose="020b0503020204020204" pitchFamily="34" charset="-122"/>
                </a:endParaRPr>
              </a:p>
            </p:txBody>
          </p:sp>
          <p:sp>
            <p:nvSpPr>
              <p:cNvPr id="34"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以</a:t>
                </a:r>
                <a:r>
                  <a:rPr lang="zh-CN" sz="1400" b="1">
                    <a:solidFill>
                      <a:schemeClr val="tx1">
                        <a:lumMod val="50000"/>
                        <a:lumOff val="50000"/>
                        <a:alpha val="100000"/>
                      </a:schemeClr>
                    </a:solidFill>
                    <a:latin typeface="微软雅黑"/>
                    <a:ea typeface="微软雅黑"/>
                  </a:rPr>
                  <a:t>服务质量</a:t>
                </a:r>
                <a:r>
                  <a:rPr lang="zh-CN" sz="1400">
                    <a:solidFill>
                      <a:schemeClr val="tx1">
                        <a:lumMod val="50000"/>
                        <a:lumOff val="50000"/>
                        <a:alpha val="100000"/>
                      </a:schemeClr>
                    </a:solidFill>
                    <a:latin typeface="微软雅黑"/>
                    <a:ea typeface="微软雅黑"/>
                  </a:rPr>
                  <a:t>为自变量，以</a:t>
                </a:r>
                <a:r>
                  <a:rPr lang="zh-CN" sz="1400" b="1">
                    <a:solidFill>
                      <a:schemeClr val="tx1">
                        <a:lumMod val="50000"/>
                        <a:lumOff val="50000"/>
                        <a:alpha val="100000"/>
                      </a:schemeClr>
                    </a:solidFill>
                    <a:latin typeface="微软雅黑"/>
                    <a:ea typeface="微软雅黑"/>
                  </a:rPr>
                  <a:t>客户满意度</a:t>
                </a:r>
                <a:r>
                  <a:rPr lang="zh-CN" sz="1400">
                    <a:solidFill>
                      <a:schemeClr val="tx1">
                        <a:lumMod val="50000"/>
                        <a:lumOff val="50000"/>
                        <a:alpha val="100000"/>
                      </a:schemeClr>
                    </a:solidFill>
                    <a:latin typeface="微软雅黑"/>
                    <a:ea typeface="微软雅黑"/>
                  </a:rPr>
                  <a:t>为因变量构建关系模型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考虑其他可能影响客户满意度的因素，如客户期望、服务价格等，作为控制变量</a:t>
                </a:r>
                <a:endParaRPr/>
              </a:p>
            </p:txBody>
          </p:sp>
          <p:pic>
            <p:nvPicPr>
              <p:cNvPr id="35"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36" name=""/>
            <p:cNvGrpSpPr/>
            <p:nvPr/>
          </p:nvGrpSpPr>
          <p:grpSpPr>
            <a:xfrm>
              <a:off x="6431519" y="2074672"/>
              <a:ext cx="5100082" cy="4536540"/>
              <a:chOff x="660399" y="2074672"/>
              <a:chExt cx="5100082" cy="4536540"/>
            </a:xfrm>
          </p:grpSpPr>
          <p:sp>
            <p:nvSpPr>
              <p:cNvPr id="37"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38"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关系模型验证</a:t>
                </a:r>
                <a:endParaRPr lang="en-US" altLang="zh-CN" sz="2000" b="1">
                  <a:latin typeface="Microsoft YaHei" panose="020b0503020204020204" pitchFamily="34" charset="-122"/>
                  <a:ea typeface="Microsoft YaHei" panose="020b0503020204020204" pitchFamily="34" charset="-122"/>
                </a:endParaRPr>
              </a:p>
            </p:txBody>
          </p:sp>
          <p:sp>
            <p:nvSpPr>
              <p:cNvPr id="39"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通过收集数据对关系模型进行验证，检验服务质量与客户满意度之间的关系是否显著</a:t>
                </a:r>
                <a:endParaRPr/>
              </a:p>
            </p:txBody>
          </p:sp>
          <p:pic>
            <p:nvPicPr>
              <p:cNvPr id="40"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https://d.book118.com/387001052034006045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ay">
      <a:dk1>
        <a:srgbClr val="000000"/>
      </a:dk1>
      <a:lt1>
        <a:srgbClr val="FFFFFF"/>
      </a:lt1>
      <a:dk2>
        <a:srgbClr val="1A1D20"/>
      </a:dk2>
      <a:lt2>
        <a:srgbClr val="EFF1F2"/>
      </a:lt2>
      <a:accent1>
        <a:srgbClr val="5D6897"/>
      </a:accent1>
      <a:accent2>
        <a:srgbClr val="AFBFD5"/>
      </a:accent2>
      <a:accent3>
        <a:srgbClr val="7384B0"/>
      </a:accent3>
      <a:accent4>
        <a:srgbClr val="424E82"/>
      </a:accent4>
      <a:accent5>
        <a:srgbClr val="C0C9D8"/>
      </a:accent5>
      <a:accent6>
        <a:srgbClr val="7D8893"/>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13</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13</vt:i4>
      </vt:variant>
    </vt:vector>
  </HeadingPairs>
  <TitlesOfParts>
    <vt:vector baseType="lpstr" size="22">
      <vt:lpstr>Arial</vt:lpstr>
      <vt:lpstr>Calibri</vt:lpstr>
      <vt:lpstr>Arial Black</vt:lpstr>
      <vt:lpstr>微软雅黑</vt:lpstr>
      <vt:lpstr>黑体</vt:lpstr>
      <vt:lpstr>Microsoft YaHei</vt:lpstr>
      <vt:lpstr>Microsoft YaHei Light</vt:lpstr>
      <vt:lpstr>Microsoft Yahei</vt:lpstr>
      <vt:lpstr>Office Theme</vt:lpstr>
      <vt:lpstr>服务质量与客户满意度关系研究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2024-09-19T21:44:41.162</cp:lastPrinted>
  <dcterms:created xsi:type="dcterms:W3CDTF">2024-09-19T13:44:41Z</dcterms:created>
  <dcterms:modified xsi:type="dcterms:W3CDTF">2024-09-19T13:44:43Z</dcterms:modified>
</cp:coreProperties>
</file>