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39238-6FEA-4EFD-918D-AE2F3B5E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E3A2C-A0B4-4EE3-9F2B-89125D99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7C922-6A6D-4908-AA3B-3A2954AD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C0364-B005-4548-B284-1EDDFF9E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73C5A-C95A-493B-BE39-9AD4222F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7C964-36E0-4D64-95FF-B740CF7E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1416E-981A-4D4F-838E-19A4EE55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AB67D-7F3E-4162-8CB7-CD82A2E2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3348F-5C94-48C9-B0DD-B96CBB02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FB98D-32CA-4D27-9D00-DB1D0D55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F7791-76A4-4224-8F96-A467E329B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.xml" /><Relationship Id="rId14" Type="http://schemas.openxmlformats.org/officeDocument/2006/relationships/tags" Target="../tags/tag2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.pn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tags" Target="../tags/tag3.xml" /><Relationship Id="rId14" Type="http://schemas.openxmlformats.org/officeDocument/2006/relationships/tags" Target="../tags/tag4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.png" /><Relationship Id="rId17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-20214" y="10892"/>
            <a:ext cx="12193057" cy="6858594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14"/>
            </p:custDataLst>
          </p:nvPr>
        </p:nvSpPr>
        <p:spPr>
          <a:xfrm>
            <a:off x="217716" y="206828"/>
            <a:ext cx="11778342" cy="6422572"/>
          </a:xfrm>
          <a:prstGeom prst="rect">
            <a:avLst/>
          </a:prstGeom>
          <a:solidFill>
            <a:schemeClr val="bg1"/>
          </a:solidFill>
          <a:ln>
            <a:solidFill>
              <a:srgbClr val="0074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图片 1073743875" descr="学科网 zxxk.com" title="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C65DD9-1376-45BC-8858-1DDC0F938D1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B869CB1-9EBB-44FE-9EB9-B5E76C6091E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-20214" y="10892"/>
            <a:ext cx="12193057" cy="6858594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14"/>
            </p:custDataLst>
          </p:nvPr>
        </p:nvSpPr>
        <p:spPr>
          <a:xfrm>
            <a:off x="217716" y="206828"/>
            <a:ext cx="11778342" cy="6422572"/>
          </a:xfrm>
          <a:prstGeom prst="rect">
            <a:avLst/>
          </a:prstGeom>
          <a:solidFill>
            <a:schemeClr val="bg1"/>
          </a:solidFill>
          <a:ln>
            <a:solidFill>
              <a:srgbClr val="0074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图片 1073743875" descr="学科网 zxxk.com" title="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tags" Target="../tags/tag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tags" Target="../tags/tag16.xml" /><Relationship Id="rId5" Type="http://schemas.openxmlformats.org/officeDocument/2006/relationships/tags" Target="../tags/tag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tags" Target="../tags/tag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41621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52599" y="97"/>
            <a:ext cx="12193057" cy="6858594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8300" y="4333875"/>
            <a:ext cx="1295400" cy="1295400"/>
          </a:xfrm>
          <a:prstGeom prst="rect">
            <a:avLst/>
          </a:prstGeom>
        </p:spPr>
      </p:pic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3195099" y="1049659"/>
            <a:ext cx="610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libaba PuHuiTi" pitchFamily="18" charset="-122"/>
                <a:sym typeface="微软雅黑" panose="020b0503020204020204" pitchFamily="34" charset="-122"/>
              </a:rPr>
              <a:t>【</a:t>
            </a:r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libaba PuHuiTi" pitchFamily="18" charset="-122"/>
                <a:sym typeface="微软雅黑" panose="020b0503020204020204" pitchFamily="34" charset="-122"/>
              </a:rPr>
              <a:t>安全无小事  知识要记牢</a:t>
            </a:r>
            <a:r>
              <a:rPr lang="en-US" altLang="zh-CN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Alibaba PuHuiTi" pitchFamily="18" charset="-122"/>
                <a:sym typeface="微软雅黑" panose="020b0503020204020204" pitchFamily="34" charset="-122"/>
              </a:rPr>
              <a:t>】</a:t>
            </a:r>
            <a:endParaRPr lang="zh-CN" altLang="en-US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Alibaba PuHuiTi" pitchFamily="18" charset="-122"/>
              <a:sym typeface="微软雅黑" panose="020b0503020204020204" pitchFamily="34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3453765" y="3846830"/>
            <a:ext cx="5367655" cy="481965"/>
            <a:chOff x="3265539" y="3982913"/>
            <a:chExt cx="4918378" cy="443130"/>
          </a:xfrm>
        </p:grpSpPr>
        <p:sp>
          <p:nvSpPr>
            <p:cNvPr id="14" name="圆角矩形 11"/>
            <p:cNvSpPr/>
            <p:nvPr>
              <p:custDataLst>
                <p:tags r:id="rId5"/>
              </p:custDataLst>
            </p:nvPr>
          </p:nvSpPr>
          <p:spPr>
            <a:xfrm>
              <a:off x="3265539" y="3982913"/>
              <a:ext cx="4889768" cy="443130"/>
            </a:xfrm>
            <a:prstGeom prst="roundRect">
              <a:avLst>
                <a:gd name="adj" fmla="val 50000"/>
              </a:avLst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6"/>
              </p:custDataLst>
            </p:nvPr>
          </p:nvSpPr>
          <p:spPr>
            <a:xfrm>
              <a:off x="3469352" y="4018117"/>
              <a:ext cx="4714565" cy="3666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spc="3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春季开学安全主题班会</a:t>
              </a:r>
              <a:endParaRPr lang="zh-CN" altLang="en-US" sz="2000" b="1" spc="3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17" name="图片 16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03985" y="1523365"/>
            <a:ext cx="9564370" cy="22186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52599" y="10892"/>
            <a:ext cx="12193057" cy="6858594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1525" y="5314950"/>
            <a:ext cx="1295400" cy="1295400"/>
          </a:xfrm>
          <a:prstGeom prst="rect">
            <a:avLst/>
          </a:prstGeom>
        </p:spPr>
      </p:pic>
      <p:sp>
        <p:nvSpPr>
          <p:cNvPr id="9" name="文本框 8" title=""/>
          <p:cNvSpPr txBox="1"/>
          <p:nvPr/>
        </p:nvSpPr>
        <p:spPr>
          <a:xfrm>
            <a:off x="1333500" y="1266825"/>
            <a:ext cx="9314815" cy="36836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同学们：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ts val="3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欢迎回到学校，在新学期开始之际，我们希望你们能够全面了解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相关的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安全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知识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，以便在遇到问题时能够迅速采取正确的行动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保护好自己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ts val="3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大家都知道“关爱生命、安全第一、预防为主”是我们安全工作的宗旨，全国每年中小学生发生安全事故达万起，死亡人数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不计其数，因此我们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全体师生一定要树立安全意识，珍惜生命，关爱他人，真正把我们的校园构建成幸福、和谐的校园。那么，如何做好安全工作呢？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52599" y="97"/>
            <a:ext cx="12193057" cy="6858594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8300" y="4333875"/>
            <a:ext cx="1295400" cy="1295400"/>
          </a:xfrm>
          <a:prstGeom prst="rect">
            <a:avLst/>
          </a:prstGeom>
        </p:spPr>
      </p:pic>
      <p:grpSp>
        <p:nvGrpSpPr>
          <p:cNvPr id="9" name="组合 8" title=""/>
          <p:cNvGrpSpPr/>
          <p:nvPr/>
        </p:nvGrpSpPr>
        <p:grpSpPr>
          <a:xfrm>
            <a:off x="4060415" y="533021"/>
            <a:ext cx="4267118" cy="1576778"/>
            <a:chOff x="2132315" y="1370063"/>
            <a:chExt cx="4267118" cy="1576778"/>
          </a:xfrm>
        </p:grpSpPr>
        <p:sp>
          <p:nvSpPr>
            <p:cNvPr id="12" name="文本框 11"/>
            <p:cNvSpPr txBox="1"/>
            <p:nvPr>
              <p:custDataLst>
                <p:tags r:id="rId4"/>
              </p:custDataLst>
            </p:nvPr>
          </p:nvSpPr>
          <p:spPr>
            <a:xfrm>
              <a:off x="2132315" y="1370063"/>
              <a:ext cx="2400299" cy="15767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kumimoji="1" lang="zh-CN" altLang="en-US" sz="8000">
                  <a:solidFill>
                    <a:schemeClr val="bg1"/>
                  </a:solidFill>
                  <a:latin typeface="汉仪字研卡通W" panose="00020600040101010101" pitchFamily="18" charset="-122"/>
                  <a:ea typeface="汉仪字研卡通W" panose="00020600040101010101" pitchFamily="18" charset="-122"/>
                  <a:sym typeface="思源黑体" panose="020b0500000000000000" pitchFamily="34" charset="-122"/>
                </a:rPr>
                <a:t>目录</a:t>
              </a:r>
              <a:endParaRPr kumimoji="1" lang="zh-CN" altLang="en-US" sz="8000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思源黑体" panose="020b0500000000000000" pitchFamily="34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5"/>
              </p:custDataLst>
            </p:nvPr>
          </p:nvSpPr>
          <p:spPr>
            <a:xfrm>
              <a:off x="3999133" y="2292396"/>
              <a:ext cx="24003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en-US" altLang="zh-CN" sz="2400">
                  <a:solidFill>
                    <a:schemeClr val="bg1"/>
                  </a:solidFill>
                  <a:latin typeface="汉仪字研卡通W" panose="00020600040101010101" pitchFamily="18" charset="-122"/>
                  <a:ea typeface="汉仪字研卡通W" panose="00020600040101010101" pitchFamily="18" charset="-122"/>
                  <a:sym typeface="思源黑体" panose="020b0500000000000000" pitchFamily="34" charset="-122"/>
                </a:rPr>
                <a:t>CONTENTS</a:t>
              </a:r>
              <a:endParaRPr kumimoji="1" lang="en-US" altLang="zh-CN" sz="2400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16" name="矩形 15" title=""/>
          <p:cNvSpPr/>
          <p:nvPr>
            <p:custDataLst>
              <p:tags r:id="rId6"/>
            </p:custDataLst>
          </p:nvPr>
        </p:nvSpPr>
        <p:spPr>
          <a:xfrm>
            <a:off x="2442845" y="2530475"/>
            <a:ext cx="3068320" cy="5848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01:</a:t>
            </a:r>
            <a:r>
              <a:rPr lang="zh-CN" altLang="en-US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消防安全</a:t>
            </a:r>
            <a:endParaRPr lang="zh-CN" altLang="en-US" sz="3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sym typeface="微软雅黑" panose="020b0503020204020204" pitchFamily="34" charset="-122"/>
            </a:endParaRPr>
          </a:p>
        </p:txBody>
      </p:sp>
      <p:sp>
        <p:nvSpPr>
          <p:cNvPr id="28" name="矩形 27" title=""/>
          <p:cNvSpPr/>
          <p:nvPr>
            <p:custDataLst>
              <p:tags r:id="rId7"/>
            </p:custDataLst>
          </p:nvPr>
        </p:nvSpPr>
        <p:spPr>
          <a:xfrm>
            <a:off x="2442845" y="3678555"/>
            <a:ext cx="3982720" cy="5848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02:</a:t>
            </a:r>
            <a:r>
              <a:rPr lang="zh-CN" altLang="en-US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食品安全</a:t>
            </a:r>
            <a:endParaRPr lang="zh-CN" altLang="en-US" sz="3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sym typeface="微软雅黑" panose="020b0503020204020204" pitchFamily="34" charset="-122"/>
            </a:endParaRPr>
          </a:p>
        </p:txBody>
      </p:sp>
      <p:sp>
        <p:nvSpPr>
          <p:cNvPr id="31" name="矩形 30" title=""/>
          <p:cNvSpPr/>
          <p:nvPr>
            <p:custDataLst>
              <p:tags r:id="rId8"/>
            </p:custDataLst>
          </p:nvPr>
        </p:nvSpPr>
        <p:spPr>
          <a:xfrm>
            <a:off x="6145530" y="2530475"/>
            <a:ext cx="3317875" cy="5848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03:</a:t>
            </a:r>
            <a:r>
              <a:rPr lang="zh-CN" altLang="en-US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交通安全</a:t>
            </a:r>
            <a:endParaRPr lang="zh-CN" altLang="en-US" sz="3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sym typeface="微软雅黑" panose="020b0503020204020204" pitchFamily="34" charset="-122"/>
            </a:endParaRPr>
          </a:p>
        </p:txBody>
      </p:sp>
      <p:sp>
        <p:nvSpPr>
          <p:cNvPr id="34" name="矩形 33" title=""/>
          <p:cNvSpPr/>
          <p:nvPr>
            <p:custDataLst>
              <p:tags r:id="rId9"/>
            </p:custDataLst>
          </p:nvPr>
        </p:nvSpPr>
        <p:spPr>
          <a:xfrm>
            <a:off x="6145530" y="3678555"/>
            <a:ext cx="3764915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04:</a:t>
            </a:r>
            <a:r>
              <a:rPr lang="zh-CN" altLang="en-US" sz="3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户外安全</a:t>
            </a:r>
            <a:endParaRPr lang="zh-CN" altLang="en-US" sz="3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20214" y="10892"/>
            <a:ext cx="12193057" cy="6858594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8300" y="4333875"/>
            <a:ext cx="1295400" cy="1295400"/>
          </a:xfrm>
          <a:prstGeom prst="rect">
            <a:avLst/>
          </a:prstGeom>
        </p:spPr>
      </p:pic>
      <p:sp>
        <p:nvSpPr>
          <p:cNvPr id="10" name="圆角矩形 14" title=""/>
          <p:cNvSpPr/>
          <p:nvPr>
            <p:custDataLst>
              <p:tags r:id="rId4"/>
            </p:custDataLst>
          </p:nvPr>
        </p:nvSpPr>
        <p:spPr>
          <a:xfrm>
            <a:off x="4154170" y="1417320"/>
            <a:ext cx="3632835" cy="855980"/>
          </a:xfrm>
          <a:prstGeom prst="roundRect">
            <a:avLst/>
          </a:prstGeom>
          <a:solidFill>
            <a:srgbClr val="0074FF"/>
          </a:solidFill>
          <a:ln>
            <a:solidFill>
              <a:srgbClr val="59B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字研卡通W" panose="00020600040101010101" pitchFamily="18" charset="-122"/>
                <a:ea typeface="汉仪字研卡通W" panose="00020600040101010101" pitchFamily="18" charset="-122"/>
              </a:rPr>
              <a:t>第一章节</a:t>
            </a:r>
            <a:endParaRPr lang="zh-CN" altLang="en-US" sz="4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字研卡通W" panose="00020600040101010101" pitchFamily="18" charset="-122"/>
              <a:ea typeface="汉仪字研卡通W" panose="00020600040101010101" pitchFamily="18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3439886" y="2522533"/>
            <a:ext cx="522514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消防安全</a:t>
            </a:r>
            <a:endParaRPr lang="zh-CN" altLang="en-US" sz="7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cs typeface="阿里巴巴普惠体 Medium" panose="00020600040101010101" pitchFamily="18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217716" y="206828"/>
            <a:ext cx="11778342" cy="6422572"/>
          </a:xfrm>
          <a:prstGeom prst="rect">
            <a:avLst/>
          </a:prstGeom>
          <a:solidFill>
            <a:schemeClr val="bg1"/>
          </a:solidFill>
          <a:ln>
            <a:solidFill>
              <a:srgbClr val="0074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消防安全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25" name="组合 24" title=""/>
          <p:cNvGrpSpPr/>
          <p:nvPr/>
        </p:nvGrpSpPr>
        <p:grpSpPr>
          <a:xfrm>
            <a:off x="1033780" y="1327150"/>
            <a:ext cx="6467475" cy="4152265"/>
            <a:chOff x="972877" y="1788491"/>
            <a:chExt cx="6467450" cy="4152218"/>
          </a:xfrm>
        </p:grpSpPr>
        <p:grpSp>
          <p:nvGrpSpPr>
            <p:cNvPr id="16" name="组合 15"/>
            <p:cNvGrpSpPr/>
            <p:nvPr/>
          </p:nvGrpSpPr>
          <p:grpSpPr>
            <a:xfrm>
              <a:off x="1380486" y="1788491"/>
              <a:ext cx="2392747" cy="565183"/>
              <a:chOff x="1318351" y="1788491"/>
              <a:chExt cx="2392747" cy="565183"/>
            </a:xfrm>
          </p:grpSpPr>
          <p:sp>
            <p:nvSpPr>
              <p:cNvPr id="18" name="圆角矩形 56"/>
              <p:cNvSpPr/>
              <p:nvPr/>
            </p:nvSpPr>
            <p:spPr>
              <a:xfrm>
                <a:off x="1318351" y="1788491"/>
                <a:ext cx="2392747" cy="565183"/>
              </a:xfrm>
              <a:prstGeom prst="roundRect">
                <a:avLst>
                  <a:gd name="adj" fmla="val 46910"/>
                </a:avLst>
              </a:prstGeom>
              <a:solidFill>
                <a:srgbClr val="0074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1516677" y="1840251"/>
                <a:ext cx="20313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rPr>
                  <a:t>火灾事故预防</a:t>
                </a:r>
                <a:endParaRPr lang="en-US" altLang="zh-CN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21" name="文本框 20"/>
            <p:cNvSpPr txBox="1"/>
            <p:nvPr/>
          </p:nvSpPr>
          <p:spPr>
            <a:xfrm>
              <a:off x="972877" y="2353000"/>
              <a:ext cx="6467450" cy="3587709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13995" algn="l" fontAlgn="auto">
                <a:lnSpc>
                  <a:spcPct val="150000"/>
                </a:lnSpc>
                <a:buClr>
                  <a:schemeClr val="accent1">
                    <a:lumMod val="50000"/>
                  </a:schemeClr>
                </a:buClr>
                <a:buFont typeface="Arial" pitchFamily="34" charset="0"/>
                <a:buChar char="•"/>
              </a:pPr>
              <a:r>
                <a:rPr 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远离危险物品.严禁携带火柴,打火机,烟花爆竹等易燃易爆物品进校园。</a:t>
              </a: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marL="285750" indent="-213995" algn="l" fontAlgn="auto">
                <a:lnSpc>
                  <a:spcPct val="150000"/>
                </a:lnSpc>
                <a:buClr>
                  <a:schemeClr val="accent1">
                    <a:lumMod val="50000"/>
                  </a:schemeClr>
                </a:buClr>
                <a:buFont typeface="Arial" pitchFamily="34" charset="0"/>
                <a:buChar char="•"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在宿舍，应自觉遵守宿舍安全管理规定，不使用电炉、电热杯、热得快、电饭煲等电器；不点蜡烛，不在宿舍使用明火和焚烧物品。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marL="285750" indent="-213995" algn="l" fontAlgn="auto">
                <a:lnSpc>
                  <a:spcPct val="150000"/>
                </a:lnSpc>
                <a:buClr>
                  <a:schemeClr val="accent1">
                    <a:lumMod val="50000"/>
                  </a:schemeClr>
                </a:buClr>
                <a:buFont typeface="Arial" pitchFamily="34" charset="0"/>
                <a:buChar char="•"/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在实验室做实验时，一定要严格遵守各项安全管理规定、安全操作规程和有关制度。使用仪器设备前，应认真检查电源、管线、火源、辅助仪器设备等情况。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915" y="1406525"/>
            <a:ext cx="4081145" cy="4533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9463" y="315685"/>
            <a:ext cx="6608408" cy="501524"/>
            <a:chOff x="2530148" y="3167352"/>
            <a:chExt cx="6608408" cy="501524"/>
          </a:xfrm>
        </p:grpSpPr>
        <p:sp>
          <p:nvSpPr>
            <p:cNvPr id="6" name="文本框 5"/>
            <p:cNvSpPr txBox="1"/>
            <p:nvPr/>
          </p:nvSpPr>
          <p:spPr>
            <a:xfrm>
              <a:off x="3031672" y="3244334"/>
              <a:ext cx="610688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汉仪字研卡通W" panose="00020600040101010101" pitchFamily="18" charset="-122"/>
                  <a:ea typeface="汉仪字研卡通W" panose="00020600040101010101" pitchFamily="18" charset="-122"/>
                  <a:sym typeface="微软雅黑" panose="020b0503020204020204" pitchFamily="34" charset="-122"/>
                </a:rPr>
                <a:t>消防安全</a:t>
              </a:r>
              <a:endPara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字心坊童梦奇缘W" panose="020b0a04020202020204" pitchFamily="34" charset="-122"/>
                <a:ea typeface="字心坊童梦奇缘W" panose="020b0a04020202020204" pitchFamily="34" charset="-122"/>
                <a:cs typeface="阿里巴巴普惠体 Medium" panose="00020600040101010101" pitchFamily="18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30148" y="3167352"/>
              <a:ext cx="501524" cy="501524"/>
            </a:xfrm>
            <a:prstGeom prst="rect">
              <a:avLst/>
            </a:prstGeom>
          </p:spPr>
        </p:pic>
      </p:grpSp>
      <p:sp>
        <p:nvSpPr>
          <p:cNvPr id="3" name="文本框 2" title=""/>
          <p:cNvSpPr txBox="1"/>
          <p:nvPr/>
        </p:nvSpPr>
        <p:spPr>
          <a:xfrm>
            <a:off x="4432846" y="1159474"/>
            <a:ext cx="29641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0074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如何使用消防设施</a:t>
            </a:r>
            <a:endParaRPr lang="en-US" sz="2400" b="1">
              <a:solidFill>
                <a:srgbClr val="0074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2508250"/>
            <a:ext cx="5757545" cy="3048000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570480"/>
            <a:ext cx="5829300" cy="28638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/>
        </p:nvGrpSpPr>
        <p:grpSpPr>
          <a:xfrm>
            <a:off x="309463" y="315685"/>
            <a:ext cx="6608408" cy="501524"/>
            <a:chOff x="2530148" y="3167352"/>
            <a:chExt cx="6608408" cy="501524"/>
          </a:xfrm>
        </p:grpSpPr>
        <p:sp>
          <p:nvSpPr>
            <p:cNvPr id="6" name="文本框 5"/>
            <p:cNvSpPr txBox="1"/>
            <p:nvPr/>
          </p:nvSpPr>
          <p:spPr>
            <a:xfrm>
              <a:off x="3031672" y="3244334"/>
              <a:ext cx="6106884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8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汉仪字研卡通W" panose="00020600040101010101" pitchFamily="18" charset="-122"/>
                  <a:ea typeface="汉仪字研卡通W" panose="00020600040101010101" pitchFamily="18" charset="-122"/>
                  <a:sym typeface="微软雅黑" panose="020b0503020204020204" pitchFamily="34" charset="-122"/>
                </a:rPr>
                <a:t>消防安全</a:t>
              </a:r>
              <a:endPara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字心坊童梦奇缘W" panose="020b0a04020202020204" pitchFamily="34" charset="-122"/>
                <a:ea typeface="字心坊童梦奇缘W" panose="020b0a04020202020204" pitchFamily="34" charset="-122"/>
                <a:cs typeface="阿里巴巴普惠体 Medium" panose="00020600040101010101" pitchFamily="18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30148" y="3167352"/>
              <a:ext cx="501524" cy="501524"/>
            </a:xfrm>
            <a:prstGeom prst="rect">
              <a:avLst/>
            </a:prstGeom>
          </p:spPr>
        </p:pic>
      </p:grpSp>
      <p:sp>
        <p:nvSpPr>
          <p:cNvPr id="3" name="文本框 2" title=""/>
          <p:cNvSpPr txBox="1"/>
          <p:nvPr/>
        </p:nvSpPr>
        <p:spPr>
          <a:xfrm>
            <a:off x="4432846" y="1159474"/>
            <a:ext cx="29641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rgbClr val="0074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如何使用消防设施</a:t>
            </a:r>
            <a:endParaRPr lang="en-US" sz="2400" b="1">
              <a:solidFill>
                <a:srgbClr val="0074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245" y="2167890"/>
            <a:ext cx="5810250" cy="3238500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625" y="2196465"/>
            <a:ext cx="5819775" cy="32099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消防安全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612323" y="1279812"/>
            <a:ext cx="10839449" cy="982116"/>
            <a:chOff x="680358" y="1409029"/>
            <a:chExt cx="10839449" cy="982116"/>
          </a:xfrm>
        </p:grpSpPr>
        <p:grpSp>
          <p:nvGrpSpPr>
            <p:cNvPr id="7" name="组合 6"/>
            <p:cNvGrpSpPr/>
            <p:nvPr/>
          </p:nvGrpSpPr>
          <p:grpSpPr>
            <a:xfrm>
              <a:off x="680358" y="1409029"/>
              <a:ext cx="3589002" cy="455776"/>
              <a:chOff x="406055" y="1811375"/>
              <a:chExt cx="3589002" cy="455776"/>
            </a:xfrm>
          </p:grpSpPr>
          <p:sp>
            <p:nvSpPr>
              <p:cNvPr id="3" name="圆角矩形 12"/>
              <p:cNvSpPr/>
              <p:nvPr/>
            </p:nvSpPr>
            <p:spPr>
              <a:xfrm>
                <a:off x="406055" y="1821549"/>
                <a:ext cx="3589002" cy="445602"/>
              </a:xfrm>
              <a:prstGeom prst="roundRect">
                <a:avLst>
                  <a:gd name="adj" fmla="val 50000"/>
                </a:avLst>
              </a:prstGeom>
              <a:solidFill>
                <a:srgbClr val="0074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4" name="文本框 3"/>
              <p:cNvSpPr txBox="1"/>
              <p:nvPr/>
            </p:nvSpPr>
            <p:spPr>
              <a:xfrm>
                <a:off x="1183829" y="1811375"/>
                <a:ext cx="2011680" cy="4545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rPr>
                  <a:t>如何逃生自救</a:t>
                </a:r>
                <a:endParaRPr 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9" name="文本框 8"/>
            <p:cNvSpPr txBox="1"/>
            <p:nvPr/>
          </p:nvSpPr>
          <p:spPr>
            <a:xfrm>
              <a:off x="702130" y="1940295"/>
              <a:ext cx="10817677" cy="4508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1.当教学楼内失火，切忌慌张乱跑，冷静观察火向，确定风向，在火势未蔓延前朝逆风方向快速离开。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sp>
        <p:nvSpPr>
          <p:cNvPr id="16" name="文本框 15" title=""/>
          <p:cNvSpPr txBox="1"/>
          <p:nvPr/>
        </p:nvSpPr>
        <p:spPr>
          <a:xfrm>
            <a:off x="690880" y="2544445"/>
            <a:ext cx="4208145" cy="122301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2.如睡觉时被烟呛醒，应迅速下床戴好防毒面罩或用湿毛巾捂住口鼻，立即附身冲出房间。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7971155" y="3705860"/>
            <a:ext cx="2939415" cy="1755775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4.切勿盲目选择跳楼逃生，如楼层不高，可在老师的组织和保护下，用绳子从窗口降到安全地区。</a:t>
            </a:r>
            <a:endParaRPr lang="zh-CN" altLang="en-US" sz="18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695" y="2544445"/>
            <a:ext cx="2609850" cy="2505075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810895" y="4050030"/>
            <a:ext cx="3930015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3.如楼道被烟火封死，应立即关闭门窗及室内通风口，用湿毛巾捂住口鼻，并将衣服浇湿以免烧身。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消防安全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612323" y="1279812"/>
            <a:ext cx="7922260" cy="4777740"/>
            <a:chOff x="680358" y="1409029"/>
            <a:chExt cx="7922260" cy="4777740"/>
          </a:xfrm>
        </p:grpSpPr>
        <p:grpSp>
          <p:nvGrpSpPr>
            <p:cNvPr id="7" name="组合 6"/>
            <p:cNvGrpSpPr/>
            <p:nvPr/>
          </p:nvGrpSpPr>
          <p:grpSpPr>
            <a:xfrm>
              <a:off x="680358" y="1409029"/>
              <a:ext cx="3589002" cy="455776"/>
              <a:chOff x="406055" y="1811375"/>
              <a:chExt cx="3589002" cy="455776"/>
            </a:xfrm>
          </p:grpSpPr>
          <p:sp>
            <p:nvSpPr>
              <p:cNvPr id="3" name="圆角矩形 12"/>
              <p:cNvSpPr/>
              <p:nvPr/>
            </p:nvSpPr>
            <p:spPr>
              <a:xfrm>
                <a:off x="406055" y="1821549"/>
                <a:ext cx="3589002" cy="445602"/>
              </a:xfrm>
              <a:prstGeom prst="roundRect">
                <a:avLst>
                  <a:gd name="adj" fmla="val 50000"/>
                </a:avLst>
              </a:prstGeom>
              <a:solidFill>
                <a:srgbClr val="0074FF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  <p:sp>
            <p:nvSpPr>
              <p:cNvPr id="4" name="文本框 3"/>
              <p:cNvSpPr txBox="1"/>
              <p:nvPr/>
            </p:nvSpPr>
            <p:spPr>
              <a:xfrm>
                <a:off x="1183829" y="1811375"/>
                <a:ext cx="2011680" cy="4291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rPr>
                  <a:t>火灾如何报警</a:t>
                </a:r>
                <a:endParaRPr 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endParaRPr>
              </a:p>
            </p:txBody>
          </p:sp>
        </p:grpSp>
        <p:sp>
          <p:nvSpPr>
            <p:cNvPr id="9" name="文本框 8"/>
            <p:cNvSpPr txBox="1"/>
            <p:nvPr/>
          </p:nvSpPr>
          <p:spPr>
            <a:xfrm>
              <a:off x="701948" y="1940524"/>
              <a:ext cx="7900670" cy="42462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1、拿起电话拨"119"号键，直至听到对方回话。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2、准确讲清起火单位名称、所在位置，要详细讲明什么大厦、栋、楼，或什么街道、门牌号码，不易寻找的地方要说明周围有什么标志性建筑。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3、讲清起火部位、燃烧物品、火势大小、火场面积，起火部位可分为：住宅、办公、酒楼、商场、招待所、仓库；燃烧物质可分：油、化学物质、一般物质。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4、讲清起火单位属多层住宅（在几栋几号），还是属于高层建筑（在几层）。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5、讲清报警人员的姓名、联系电话号码，以便随时联系。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indent="0" algn="just" fontAlgn="auto">
                <a:lnSpc>
                  <a:spcPct val="150000"/>
                </a:lnSpc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6、如需安排接消防车要讲清楚接车地点，地点应在起火附近易找的地方或标志性建筑旁。</a:t>
              </a:r>
              <a:endPara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8" name="图片 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1990" y="3077210"/>
            <a:ext cx="4053840" cy="3040380"/>
          </a:xfrm>
          <a:prstGeom prst="rect">
            <a:avLst/>
          </a:prstGeom>
        </p:spPr>
      </p:pic>
      <p:sp>
        <p:nvSpPr>
          <p:cNvPr id="11" name="矩形 10" title=""/>
          <p:cNvSpPr/>
          <p:nvPr/>
        </p:nvSpPr>
        <p:spPr>
          <a:xfrm>
            <a:off x="9403080" y="1988820"/>
            <a:ext cx="1896745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119</a:t>
            </a:r>
            <a:endParaRPr lang="en-US" altLang="zh-CN" sz="7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19" name="图片 1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20214" y="10892"/>
            <a:ext cx="12193057" cy="6858594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8300" y="4333875"/>
            <a:ext cx="1295400" cy="1295400"/>
          </a:xfrm>
          <a:prstGeom prst="rect">
            <a:avLst/>
          </a:prstGeom>
        </p:spPr>
      </p:pic>
      <p:sp>
        <p:nvSpPr>
          <p:cNvPr id="10" name="圆角矩形 14" title=""/>
          <p:cNvSpPr/>
          <p:nvPr>
            <p:custDataLst>
              <p:tags r:id="rId4"/>
            </p:custDataLst>
          </p:nvPr>
        </p:nvSpPr>
        <p:spPr>
          <a:xfrm>
            <a:off x="4154170" y="1417320"/>
            <a:ext cx="3632835" cy="855980"/>
          </a:xfrm>
          <a:prstGeom prst="roundRect">
            <a:avLst/>
          </a:prstGeom>
          <a:solidFill>
            <a:srgbClr val="0074FF"/>
          </a:solidFill>
          <a:ln>
            <a:solidFill>
              <a:srgbClr val="59B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字研卡通W" panose="00020600040101010101" pitchFamily="18" charset="-122"/>
                <a:ea typeface="汉仪字研卡通W" panose="00020600040101010101" pitchFamily="18" charset="-122"/>
              </a:rPr>
              <a:t>第二章节</a:t>
            </a:r>
            <a:endParaRPr lang="zh-CN" altLang="en-US" sz="4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字研卡通W" panose="00020600040101010101" pitchFamily="18" charset="-122"/>
              <a:ea typeface="汉仪字研卡通W" panose="00020600040101010101" pitchFamily="18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5"/>
            </p:custDataLst>
          </p:nvPr>
        </p:nvSpPr>
        <p:spPr>
          <a:xfrm>
            <a:off x="3439886" y="2522533"/>
            <a:ext cx="5225143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b="1">
                <a:solidFill>
                  <a:schemeClr val="bg1"/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食品安全</a:t>
            </a:r>
            <a:endParaRPr lang="zh-CN" altLang="en-US" sz="7200" b="1">
              <a:solidFill>
                <a:schemeClr val="bg1"/>
              </a:solidFill>
              <a:latin typeface="汉仪字研卡通W" panose="00020600040101010101" pitchFamily="18" charset="-122"/>
              <a:ea typeface="汉仪字研卡通W" panose="00020600040101010101" pitchFamily="18" charset="-122"/>
              <a:cs typeface="阿里巴巴普惠体 Medium" panose="00020600040101010101" pitchFamily="18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食品安全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941615" y="1731326"/>
            <a:ext cx="6106884" cy="8744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日常生活中要注意饮食卫生，否则就会传染疾病，</a:t>
            </a:r>
            <a:endParaRPr lang="en-US" altLang="zh-CN" sz="18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危害健康“病从口入”这句话讲的就是这个道理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19" name="组合 18" title=""/>
          <p:cNvGrpSpPr/>
          <p:nvPr/>
        </p:nvGrpSpPr>
        <p:grpSpPr>
          <a:xfrm>
            <a:off x="6781800" y="1633352"/>
            <a:ext cx="4572000" cy="4375560"/>
            <a:chOff x="6781800" y="1655124"/>
            <a:chExt cx="4572000" cy="4375560"/>
          </a:xfrm>
        </p:grpSpPr>
        <p:sp>
          <p:nvSpPr>
            <p:cNvPr id="10" name="矩形 9"/>
            <p:cNvSpPr/>
            <p:nvPr/>
          </p:nvSpPr>
          <p:spPr>
            <a:xfrm>
              <a:off x="6781800" y="1655124"/>
              <a:ext cx="4572000" cy="4375560"/>
            </a:xfrm>
            <a:prstGeom prst="rect">
              <a:avLst/>
            </a:prstGeom>
            <a:noFill/>
            <a:ln w="38100">
              <a:solidFill>
                <a:srgbClr val="0074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6" name="组合 15"/>
            <p:cNvGrpSpPr/>
            <p:nvPr/>
          </p:nvGrpSpPr>
          <p:grpSpPr>
            <a:xfrm>
              <a:off x="7079471" y="2076936"/>
              <a:ext cx="3969529" cy="3670721"/>
              <a:chOff x="7079471" y="2153138"/>
              <a:chExt cx="3969529" cy="3670721"/>
            </a:xfrm>
          </p:grpSpPr>
          <p:grpSp>
            <p:nvGrpSpPr>
              <p:cNvPr id="9" name="组合 8"/>
              <p:cNvGrpSpPr/>
              <p:nvPr/>
            </p:nvGrpSpPr>
            <p:grpSpPr>
              <a:xfrm>
                <a:off x="7079471" y="2153138"/>
                <a:ext cx="3969529" cy="3273073"/>
                <a:chOff x="7079471" y="2153138"/>
                <a:chExt cx="3969529" cy="3273073"/>
              </a:xfrm>
            </p:grpSpPr>
            <p:sp>
              <p:nvSpPr>
                <p:cNvPr id="7" name="文本框 6"/>
                <p:cNvSpPr txBox="1"/>
                <p:nvPr/>
              </p:nvSpPr>
              <p:spPr>
                <a:xfrm>
                  <a:off x="7079471" y="2792028"/>
                  <a:ext cx="3969529" cy="2634183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indent="457200" algn="just" defTabSz="914400" rtl="0" eaLnBrk="1" latinLnBrk="0" hangingPunct="1">
                    <a:lnSpc>
                      <a:spcPct val="150000"/>
                    </a:lnSpc>
                    <a:defRPr sz="1800" i="0" kern="1200">
                      <a:solidFill>
                        <a:srgbClr val="121212"/>
                      </a:solidFill>
                      <a:effectLst/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养成吃东西以前洗手的习惯。</a:t>
                  </a:r>
                  <a:endParaRPr lang="zh-CN" altLang="en-US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生吃瓜果要洗净。</a:t>
                  </a:r>
                  <a:endParaRPr lang="en-US" altLang="zh-CN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不随便吃野菜、野果。</a:t>
                  </a:r>
                  <a:endParaRPr lang="en-US" altLang="zh-CN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不吃腐烂变质的食物。</a:t>
                  </a:r>
                  <a:endParaRPr lang="en-US" altLang="zh-CN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不随意购买、食用街头小摊贩出售的劣质食品、饮料</a:t>
                  </a:r>
                  <a:endParaRPr lang="en-US" altLang="zh-CN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  <a:p>
                  <a:pPr marL="285750" indent="-285750">
                    <a:buFont typeface="Arial" pitchFamily="34" charset="0"/>
                    <a:buChar char="•"/>
                  </a:pPr>
                  <a:r>
                    <a:rPr lang="zh-CN" altLang="en-US" sz="1600"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不喝生水</a:t>
                  </a:r>
                  <a:endParaRPr lang="zh-CN" altLang="en-US" sz="1600"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</p:txBody>
            </p:sp>
            <p:sp>
              <p:nvSpPr>
                <p:cNvPr id="8" name="文本框 7"/>
                <p:cNvSpPr txBox="1"/>
                <p:nvPr/>
              </p:nvSpPr>
              <p:spPr>
                <a:xfrm>
                  <a:off x="7386562" y="2153138"/>
                  <a:ext cx="1415772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sz="2400" b="1" err="1">
                      <a:solidFill>
                        <a:srgbClr val="0074FF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  <a:sym typeface="微软雅黑" panose="020b0503020204020204" pitchFamily="34" charset="-122"/>
                    </a:rPr>
                    <a:t>注意事项</a:t>
                  </a:r>
                  <a:endParaRPr lang="en-US" sz="2400" b="1">
                    <a:solidFill>
                      <a:srgbClr val="0074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sym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14" name="直接连接符 13"/>
              <p:cNvCxnSpPr/>
              <p:nvPr/>
            </p:nvCxnSpPr>
            <p:spPr>
              <a:xfrm flipH="1" flipV="1">
                <a:off x="7266213" y="2177144"/>
                <a:ext cx="0" cy="413655"/>
              </a:xfrm>
              <a:prstGeom prst="line">
                <a:avLst/>
              </a:prstGeom>
              <a:ln w="190500">
                <a:solidFill>
                  <a:srgbClr val="0074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/>
            </p:nvCxnSpPr>
            <p:spPr>
              <a:xfrm>
                <a:off x="7179734" y="5823859"/>
                <a:ext cx="3793066" cy="0"/>
              </a:xfrm>
              <a:prstGeom prst="line">
                <a:avLst/>
              </a:prstGeom>
              <a:ln w="57150">
                <a:solidFill>
                  <a:srgbClr val="0074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365" y="3069590"/>
            <a:ext cx="3439160" cy="286131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食品安全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8" name="组合 7" title=""/>
          <p:cNvGrpSpPr/>
          <p:nvPr/>
        </p:nvGrpSpPr>
        <p:grpSpPr>
          <a:xfrm>
            <a:off x="1056005" y="1700530"/>
            <a:ext cx="4485005" cy="565785"/>
            <a:chOff x="947057" y="2090057"/>
            <a:chExt cx="4484914" cy="566057"/>
          </a:xfrm>
        </p:grpSpPr>
        <p:sp>
          <p:nvSpPr>
            <p:cNvPr id="7" name="矩形: 圆角 6"/>
            <p:cNvSpPr/>
            <p:nvPr/>
          </p:nvSpPr>
          <p:spPr>
            <a:xfrm>
              <a:off x="947057" y="2090057"/>
              <a:ext cx="4484914" cy="566057"/>
            </a:xfrm>
            <a:prstGeom prst="roundRect">
              <a:avLst/>
            </a:prstGeom>
            <a:solidFill>
              <a:srgbClr val="0074FF"/>
            </a:solidFill>
            <a:ln>
              <a:solidFill>
                <a:srgbClr val="0074F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077689" y="2142252"/>
              <a:ext cx="4169225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为什么不能喝生水及变质饮料</a:t>
              </a:r>
              <a:endPara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sp>
        <p:nvSpPr>
          <p:cNvPr id="16" name="文本框 15" title=""/>
          <p:cNvSpPr txBox="1"/>
          <p:nvPr/>
        </p:nvSpPr>
        <p:spPr>
          <a:xfrm>
            <a:off x="1148444" y="2569196"/>
            <a:ext cx="610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生水中可能含有一些致病微生物及化学成分</a:t>
            </a:r>
            <a:endParaRPr lang="en-US" altLang="zh-CN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17" name="组合 16" title=""/>
          <p:cNvGrpSpPr/>
          <p:nvPr/>
        </p:nvGrpSpPr>
        <p:grpSpPr>
          <a:xfrm>
            <a:off x="1121230" y="3226138"/>
            <a:ext cx="4910319" cy="2544332"/>
            <a:chOff x="6871855" y="1682712"/>
            <a:chExt cx="4910319" cy="2544332"/>
          </a:xfrm>
        </p:grpSpPr>
        <p:sp>
          <p:nvSpPr>
            <p:cNvPr id="18" name="文本框 17"/>
            <p:cNvSpPr txBox="1"/>
            <p:nvPr/>
          </p:nvSpPr>
          <p:spPr>
            <a:xfrm>
              <a:off x="6871855" y="3809686"/>
              <a:ext cx="4185761" cy="4173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07950">
                <a:lnSpc>
                  <a:spcPct val="130000"/>
                </a:lnSpc>
                <a:buClr>
                  <a:schemeClr val="accent1"/>
                </a:buClr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甚至危及生命，所以变质饮料不能喝</a:t>
              </a:r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6871855" y="1682712"/>
              <a:ext cx="41857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变质饮料中有大量的细菌繁殖</a:t>
              </a:r>
              <a:endParaRPr 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6871855" y="2405389"/>
              <a:ext cx="49103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07950">
                <a:buClr>
                  <a:schemeClr val="accent1"/>
                </a:buClr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这些细菌产生的有毒、有害产物会致人体中毒</a:t>
              </a:r>
              <a:endParaRPr 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6871855" y="2901376"/>
              <a:ext cx="4910319" cy="7774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07950">
                <a:lnSpc>
                  <a:spcPct val="130000"/>
                </a:lnSpc>
                <a:buClr>
                  <a:schemeClr val="accent1"/>
                </a:buClr>
              </a:pPr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出现头晕、头痛、恶心、呕吐、腹痛、腹泻、高热、抽搐等症状</a:t>
              </a:r>
              <a:endParaRPr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3" name="图片 2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79515" y="1560195"/>
            <a:ext cx="4419600" cy="44196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/>
        </p:nvSpPr>
        <p:spPr>
          <a:xfrm>
            <a:off x="810895" y="392430"/>
            <a:ext cx="6106795" cy="3695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汉仪字研卡通W" panose="00020600040101010101" pitchFamily="18" charset="-122"/>
                <a:ea typeface="汉仪字研卡通W" panose="00020600040101010101" pitchFamily="18" charset="-122"/>
                <a:sym typeface="微软雅黑" panose="020b0503020204020204" pitchFamily="34" charset="-122"/>
              </a:rPr>
              <a:t>食品安全</a:t>
            </a:r>
            <a:endParaRPr lang="zh-CN" altLang="en-US" sz="1800" b="1">
              <a:solidFill>
                <a:schemeClr val="tx1">
                  <a:lumMod val="75000"/>
                  <a:lumOff val="25000"/>
                </a:schemeClr>
              </a:solidFill>
              <a:latin typeface="字心坊童梦奇缘W" panose="020b0a04020202020204" pitchFamily="34" charset="-122"/>
              <a:ea typeface="字心坊童梦奇缘W" panose="020b0a04020202020204" pitchFamily="34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4999175" y="1944724"/>
            <a:ext cx="6849588" cy="3381057"/>
            <a:chOff x="5274130" y="2659734"/>
            <a:chExt cx="6849588" cy="3381057"/>
          </a:xfrm>
        </p:grpSpPr>
        <p:sp>
          <p:nvSpPr>
            <p:cNvPr id="8" name="文本框 7"/>
            <p:cNvSpPr txBox="1"/>
            <p:nvPr/>
          </p:nvSpPr>
          <p:spPr>
            <a:xfrm>
              <a:off x="5274130" y="3545941"/>
              <a:ext cx="6106884" cy="249485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不买不吃不新鲜和腐败变质的食品</a:t>
              </a:r>
              <a:endPara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不要到无证摊贩处买食品，不买无商标或无出厂日期、无生产单位、无保质期限等商标不符合规范的罐头食品和其他包装食品</a:t>
              </a:r>
              <a:endPara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marL="285750" indent="-285750">
                <a:buFont typeface="Arial" pitchFamily="34" charset="0"/>
                <a:buChar char="•"/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不吃有毒食品，如河豚鱼</a:t>
              </a:r>
              <a:endPara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  <a:p>
              <a:pPr marL="285750" indent="-285750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18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服药要遵医嘱，要按说明书服用。服药前要仔细辨认，还要注意有关药物的禁忌事项</a:t>
              </a:r>
              <a:endPara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6016834" y="2659734"/>
              <a:ext cx="610688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74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怎样预防食物中毒</a:t>
              </a:r>
              <a:endParaRPr lang="zh-CN" altLang="en-US" sz="2400" b="1">
                <a:solidFill>
                  <a:srgbClr val="0074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</p:grpSp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785" y="1945005"/>
            <a:ext cx="2660650" cy="25476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https://d.book118.com/387004162154006044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微软雅黑</vt:lpstr>
      <vt:lpstr>Alibaba PuHuiTi</vt:lpstr>
      <vt:lpstr>汉仪字研卡通W</vt:lpstr>
      <vt:lpstr>思源黑体</vt:lpstr>
      <vt:lpstr>阿里巴巴普惠体 Medium</vt:lpstr>
      <vt:lpstr>字心坊童梦奇缘W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2024-09-19T10:11:54.693</cp:lastPrinted>
  <dcterms:created xsi:type="dcterms:W3CDTF">2024-09-19T02:11:54Z</dcterms:created>
  <dcterms:modified xsi:type="dcterms:W3CDTF">2024-09-19T02:11:56Z</dcterms:modified>
</cp:coreProperties>
</file>