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525000" cy="53467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4440C-5B43-4C93-A618-B295A5EC4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60B30-602D-48D4-AEE8-65047A0C6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342F4-6DD0-4333-B051-301A38044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A084D-02F3-437A-B2A6-77AB5C5D3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58CB89-D056-420D-9687-2DF3F1D59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B25384-64A1-4E2F-829F-284B269BC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FB9191-6173-4C3F-B7E8-55A7E3207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FA9E2-8390-4138-A448-F5D9B5D07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D41D2-4FEF-4963-80AB-E787785FB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B0B73-8CE6-4104-895E-60E21F71D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C7FB4-CFC5-4C53-B2A2-8F5F634AC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2214412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8800800">
            <a:off x="6590549" y="256997"/>
            <a:ext cx="3810000" cy="3810000"/>
          </a:xfrm>
          <a:prstGeom prst="ellipse">
            <a:avLst/>
          </a:prstGeom>
          <a:gradFill>
            <a:gsLst>
              <a:gs pos="0">
                <a:srgbClr val="FFFFFF">
                  <a:alpha val="17000"/>
                </a:srgbClr>
              </a:gs>
              <a:gs pos="100000">
                <a:schemeClr val="accent1">
                  <a:alpha val="1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616282" y="1251407"/>
            <a:ext cx="6831330" cy="122411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200" b="1" err="1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最新深静脉穿刺置管术(颈内、锁骨下、股静脉)含解剖图谱ppt课件</a:t>
            </a:r>
            <a:endParaRPr lang="en-US" sz="3200" b="1">
              <a:solidFill>
                <a:schemeClr val="lt1">
                  <a:lumMod val="6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73283" y="3835139"/>
            <a:ext cx="6269355" cy="2862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err="1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汇报人</a:t>
            </a:r>
            <a:r>
              <a:rPr lang="en-US" sz="1575" err="1" smtClean="0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：</a:t>
            </a:r>
            <a:r>
              <a:rPr lang="en-US" altLang="zh-CN" sz="1575" err="1" smtClean="0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XXX</a:t>
            </a:r>
            <a:endParaRPr lang="en-US" sz="1575">
              <a:solidFill>
                <a:schemeClr val="lt1">
                  <a:lumMod val="6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01858" y="4212329"/>
            <a:ext cx="5716905" cy="2862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altLang="zh-CN" sz="1575" smtClean="0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XX</a:t>
            </a:r>
            <a:r>
              <a:rPr lang="en-US" sz="1575" smtClean="0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-</a:t>
            </a:r>
            <a:r>
              <a:rPr lang="en-US" altLang="zh-CN" sz="1575" smtClean="0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XX</a:t>
            </a:r>
            <a:r>
              <a:rPr lang="en-US" sz="1575" smtClean="0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-</a:t>
            </a:r>
            <a:r>
              <a:rPr lang="en-US" altLang="zh-CN" sz="1575" smtClean="0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XX</a:t>
            </a:r>
            <a:endParaRPr lang="en-US" sz="1575">
              <a:solidFill>
                <a:schemeClr val="lt1">
                  <a:lumMod val="6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6" name="AutoShape 6"/>
          <p:cNvSpPr/>
          <p:nvPr/>
        </p:nvSpPr>
        <p:spPr>
          <a:xfrm rot="2700000">
            <a:off x="-883792" y="-736849"/>
            <a:ext cx="1905000" cy="190500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AutoShape 7"/>
          <p:cNvSpPr/>
          <p:nvPr/>
        </p:nvSpPr>
        <p:spPr>
          <a:xfrm rot="-7480550">
            <a:off x="5147169" y="2123680"/>
            <a:ext cx="2381250" cy="2381250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9002356" y="662169"/>
            <a:ext cx="266700" cy="2667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cxnSp>
        <p:nvCxnSpPr>
          <p:cNvPr id="9" name="Connector 9"/>
          <p:cNvCxnSpPr/>
          <p:nvPr/>
        </p:nvCxnSpPr>
        <p:spPr>
          <a:xfrm flipH="1">
            <a:off x="9135549" y="855045"/>
            <a:ext cx="0" cy="3552665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 rot="-8555087">
            <a:off x="411505" y="3577760"/>
            <a:ext cx="523558" cy="523875"/>
          </a:xfrm>
          <a:prstGeom prst="ellipse">
            <a:avLst/>
          </a:prstGeom>
          <a:gradFill>
            <a:gsLst>
              <a:gs pos="0">
                <a:srgbClr val="FFFFFF">
                  <a:alpha val="15000"/>
                </a:srgbClr>
              </a:gs>
              <a:gs pos="100000">
                <a:schemeClr val="accent1">
                  <a:alpha val="15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1219" y="0"/>
            <a:ext cx="2194638" cy="2672828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891219" y="1549433"/>
            <a:ext cx="2194638" cy="2194638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472232" y="2075422"/>
            <a:ext cx="1566012" cy="4353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050">
                <a:solidFill>
                  <a:srgbClr val="FFFFFF">
                    <a:alpha val="40000"/>
                  </a:srgbClr>
                </a:solidFill>
                <a:cs typeface="+mn-ea"/>
                <a:sym typeface="+mn-lt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8806" y="2202032"/>
            <a:ext cx="1380414" cy="123335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cs typeface="+mn-ea"/>
                <a:sym typeface="+mn-lt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5611" y="1336414"/>
            <a:ext cx="4674587" cy="237372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cs typeface="+mn-ea"/>
                <a:sym typeface="+mn-lt"/>
              </a:rPr>
              <a:t>深静脉穿刺置管术概述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cs typeface="+mn-ea"/>
                <a:sym typeface="+mn-lt"/>
              </a:rPr>
              <a:t>深静脉穿刺置管术操作流程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cs typeface="+mn-ea"/>
                <a:sym typeface="+mn-lt"/>
              </a:rPr>
              <a:t>解剖图谱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cs typeface="+mn-ea"/>
                <a:sym typeface="+mn-lt"/>
              </a:rPr>
              <a:t>深静脉穿刺置管术临床应用与案例分析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cs typeface="+mn-ea"/>
                <a:sym typeface="+mn-lt"/>
              </a:rPr>
              <a:t>深静脉穿刺置管术发展现状与趋势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cs typeface="+mn-ea"/>
                <a:sym typeface="+mn-lt"/>
              </a:rPr>
              <a:t>相关指南与规范解读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2498828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424607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477770" y="1939037"/>
            <a:ext cx="202786" cy="1100579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477770" y="1837644"/>
            <a:ext cx="202786" cy="202786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-798610" y="3804262"/>
            <a:ext cx="1416414" cy="1416414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3358185" y="0"/>
            <a:ext cx="522528" cy="149637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3358185" y="1235111"/>
            <a:ext cx="522528" cy="52252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7864600" y="4619275"/>
            <a:ext cx="415038" cy="41503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8421544" y="-397096"/>
            <a:ext cx="1893471" cy="1893471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20" r="-2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5400000">
            <a:off x="3949114" y="1355650"/>
            <a:ext cx="1626771" cy="1626771"/>
          </a:xfrm>
          <a:prstGeom prst="ellipse">
            <a:avLst/>
          </a:prstGeom>
          <a:gradFill>
            <a:gsLst>
              <a:gs pos="0">
                <a:srgbClr val="FFFFFF">
                  <a:alpha val="27000"/>
                </a:srgbClr>
              </a:gs>
              <a:gs pos="100000">
                <a:schemeClr val="accent1">
                  <a:alpha val="2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75373" y="2743322"/>
            <a:ext cx="7374255" cy="57220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050" b="1">
                <a:solidFill>
                  <a:schemeClr val="lt1">
                    <a:lumMod val="65000"/>
                    <a:alpha val="100000"/>
                  </a:schemeClr>
                </a:solidFill>
                <a:cs typeface="+mn-ea"/>
                <a:sym typeface="+mn-lt"/>
              </a:rPr>
              <a:t>深静脉穿刺置管术概述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61172" y="1615806"/>
            <a:ext cx="6002655" cy="110645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6000" b="1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 rot="-6497650">
            <a:off x="6950442" y="4227146"/>
            <a:ext cx="819243" cy="819243"/>
          </a:xfrm>
          <a:prstGeom prst="ellipse">
            <a:avLst/>
          </a:prstGeom>
          <a:gradFill>
            <a:gsLst>
              <a:gs pos="0">
                <a:srgbClr val="FFFFFF">
                  <a:alpha val="10000"/>
                </a:srgbClr>
              </a:gs>
              <a:gs pos="100000">
                <a:schemeClr val="accent1">
                  <a:alpha val="1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AutoShape 6"/>
          <p:cNvSpPr/>
          <p:nvPr/>
        </p:nvSpPr>
        <p:spPr>
          <a:xfrm rot="-4394125">
            <a:off x="244981" y="4445237"/>
            <a:ext cx="1992222" cy="1992222"/>
          </a:xfrm>
          <a:prstGeom prst="ellipse">
            <a:avLst/>
          </a:prstGeom>
          <a:gradFill>
            <a:gsLst>
              <a:gs pos="0">
                <a:srgbClr val="FFFFFF">
                  <a:alpha val="8000"/>
                </a:srgbClr>
              </a:gs>
              <a:gs pos="100000">
                <a:schemeClr val="accent1">
                  <a:alpha val="8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AutoShape 7"/>
          <p:cNvSpPr/>
          <p:nvPr/>
        </p:nvSpPr>
        <p:spPr>
          <a:xfrm rot="-6788453">
            <a:off x="1430084" y="378522"/>
            <a:ext cx="662176" cy="662176"/>
          </a:xfrm>
          <a:prstGeom prst="ellipse">
            <a:avLst/>
          </a:prstGeom>
          <a:gradFill>
            <a:gsLst>
              <a:gs pos="0">
                <a:srgbClr val="FFFFFF">
                  <a:alpha val="10000"/>
                </a:srgbClr>
              </a:gs>
              <a:gs pos="100000">
                <a:schemeClr val="accent1">
                  <a:alpha val="1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AutoShape 8"/>
          <p:cNvSpPr/>
          <p:nvPr/>
        </p:nvSpPr>
        <p:spPr>
          <a:xfrm rot="-4785193">
            <a:off x="8125432" y="1844840"/>
            <a:ext cx="648392" cy="648392"/>
          </a:xfrm>
          <a:prstGeom prst="ellipse">
            <a:avLst/>
          </a:prstGeom>
          <a:gradFill>
            <a:gsLst>
              <a:gs pos="0">
                <a:srgbClr val="FFFFFF">
                  <a:alpha val="7000"/>
                </a:srgbClr>
              </a:gs>
              <a:gs pos="100000">
                <a:schemeClr val="accent1">
                  <a:alpha val="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1105319"/>
            <a:ext cx="5262477" cy="6088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cs typeface="+mn-ea"/>
                <a:sym typeface="+mn-lt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6741" y="1635662"/>
            <a:ext cx="5262477" cy="71372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深静脉穿刺置管术是一种在医学影像设备引导下，经皮肤穿刺插入导管至心腔或大血管内，以进行诊断或治疗的技术。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8745" y="3085265"/>
            <a:ext cx="5100318" cy="6088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cs typeface="+mn-ea"/>
                <a:sym typeface="+mn-lt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629644"/>
            <a:ext cx="5320474" cy="71372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深静脉穿刺置管术是临床常用的重要技术之一，可用于快速补液、监测中心静脉压、进行介入治疗等。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854864" y="6712"/>
            <a:ext cx="7815272" cy="74757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定义与重要性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8" name="AutoShape 28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9" name="AutoShape 29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cxnSp>
        <p:nvCxnSpPr>
          <p:cNvPr id="30" name="Connector 30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3" name="AutoShape 33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4" name="AutoShape 34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cxnSp>
        <p:nvCxnSpPr>
          <p:cNvPr id="35" name="Connector 35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55440" y="270889"/>
            <a:ext cx="402793" cy="344077"/>
            <a:chOff x="355440" y="270889"/>
            <a:chExt cx="402793" cy="344077"/>
          </a:xfrm>
        </p:grpSpPr>
        <p:sp>
          <p:nvSpPr>
            <p:cNvPr id="3" name="AutoShape 3"/>
            <p:cNvSpPr/>
            <p:nvPr/>
          </p:nvSpPr>
          <p:spPr>
            <a:xfrm>
              <a:off x="355440" y="27319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4" name="AutoShape 4"/>
            <p:cNvSpPr/>
            <p:nvPr/>
          </p:nvSpPr>
          <p:spPr>
            <a:xfrm>
              <a:off x="449257" y="2708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5" name="AutoShape 5"/>
            <p:cNvSpPr/>
            <p:nvPr/>
          </p:nvSpPr>
          <p:spPr>
            <a:xfrm>
              <a:off x="538379" y="2722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" name="AutoShape 6"/>
            <p:cNvSpPr/>
            <p:nvPr/>
          </p:nvSpPr>
          <p:spPr>
            <a:xfrm>
              <a:off x="624819" y="2792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706988" y="2760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" name="AutoShape 8"/>
            <p:cNvSpPr/>
            <p:nvPr/>
          </p:nvSpPr>
          <p:spPr>
            <a:xfrm>
              <a:off x="355440" y="3652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9" name="AutoShape 9"/>
            <p:cNvSpPr/>
            <p:nvPr/>
          </p:nvSpPr>
          <p:spPr>
            <a:xfrm>
              <a:off x="449257" y="3629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38379" y="3642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24819" y="3712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06988" y="3680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55440" y="4572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49257" y="4549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38379" y="4562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24819" y="46325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06988" y="4600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8" name="AutoShape 18"/>
            <p:cNvSpPr/>
            <p:nvPr/>
          </p:nvSpPr>
          <p:spPr>
            <a:xfrm>
              <a:off x="355440" y="5492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49257" y="5469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38379" y="5482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24819" y="5552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06988" y="5520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758233" y="171909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适应症与禁忌症</a:t>
            </a:r>
          </a:p>
        </p:txBody>
      </p:sp>
      <p:sp>
        <p:nvSpPr>
          <p:cNvPr id="24" name="AutoShape 24"/>
          <p:cNvSpPr/>
          <p:nvPr/>
        </p:nvSpPr>
        <p:spPr>
          <a:xfrm>
            <a:off x="2179490" y="1084773"/>
            <a:ext cx="6256281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2708791" y="1306198"/>
            <a:ext cx="5641166" cy="2951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cs typeface="+mn-ea"/>
                <a:sym typeface="+mn-lt"/>
              </a:rPr>
              <a:t>适应症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164868" y="2367338"/>
            <a:ext cx="6256281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284268" y="2598288"/>
            <a:ext cx="5641166" cy="2951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cs typeface="+mn-ea"/>
                <a:sym typeface="+mn-lt"/>
              </a:rPr>
              <a:t>急性循环衰竭或休克需要快速补液的患者。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421180" y="1084773"/>
            <a:ext cx="1762544" cy="99060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7411624" y="2367338"/>
            <a:ext cx="1762544" cy="990600"/>
          </a:xfrm>
          <a:prstGeom prst="rect">
            <a:avLst/>
          </a:prstGeom>
        </p:spPr>
      </p:pic>
      <p:sp>
        <p:nvSpPr>
          <p:cNvPr id="30" name="AutoShape 30"/>
          <p:cNvSpPr/>
          <p:nvPr/>
        </p:nvSpPr>
        <p:spPr>
          <a:xfrm>
            <a:off x="2183913" y="3643823"/>
            <a:ext cx="6256281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2713214" y="3865248"/>
            <a:ext cx="5641166" cy="2951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cs typeface="+mn-ea"/>
                <a:sym typeface="+mn-lt"/>
              </a:rPr>
              <a:t>需要监测中心静脉压的患者。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425603" y="3643823"/>
            <a:ext cx="1762544" cy="990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55440" y="175639"/>
            <a:ext cx="402793" cy="344077"/>
            <a:chOff x="355440" y="175639"/>
            <a:chExt cx="402793" cy="344077"/>
          </a:xfrm>
        </p:grpSpPr>
        <p:sp>
          <p:nvSpPr>
            <p:cNvPr id="3" name="AutoShape 3"/>
            <p:cNvSpPr/>
            <p:nvPr/>
          </p:nvSpPr>
          <p:spPr>
            <a:xfrm>
              <a:off x="355440" y="17794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4" name="AutoShape 4"/>
            <p:cNvSpPr/>
            <p:nvPr/>
          </p:nvSpPr>
          <p:spPr>
            <a:xfrm>
              <a:off x="449257" y="17563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5" name="AutoShape 5"/>
            <p:cNvSpPr/>
            <p:nvPr/>
          </p:nvSpPr>
          <p:spPr>
            <a:xfrm>
              <a:off x="538379" y="17698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" name="AutoShape 6"/>
            <p:cNvSpPr/>
            <p:nvPr/>
          </p:nvSpPr>
          <p:spPr>
            <a:xfrm>
              <a:off x="624819" y="18398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706988" y="18075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" name="AutoShape 8"/>
            <p:cNvSpPr/>
            <p:nvPr/>
          </p:nvSpPr>
          <p:spPr>
            <a:xfrm>
              <a:off x="355440" y="26995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9" name="AutoShape 9"/>
            <p:cNvSpPr/>
            <p:nvPr/>
          </p:nvSpPr>
          <p:spPr>
            <a:xfrm>
              <a:off x="449257" y="26765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38379" y="26899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24819" y="27599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06988" y="27277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55440" y="36196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49257" y="35966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38379" y="36100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24819" y="36800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06988" y="36478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8" name="AutoShape 18"/>
            <p:cNvSpPr/>
            <p:nvPr/>
          </p:nvSpPr>
          <p:spPr>
            <a:xfrm>
              <a:off x="355440" y="45397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49257" y="45167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38379" y="45301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24819" y="46002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06988" y="45679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952245" y="130537"/>
            <a:ext cx="8572755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适应症与禁忌症</a:t>
            </a:r>
          </a:p>
        </p:txBody>
      </p:sp>
      <p:sp>
        <p:nvSpPr>
          <p:cNvPr id="24" name="AutoShape 24"/>
          <p:cNvSpPr/>
          <p:nvPr/>
        </p:nvSpPr>
        <p:spPr>
          <a:xfrm>
            <a:off x="0" y="926386"/>
            <a:ext cx="7119013" cy="13533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355440" y="1200192"/>
            <a:ext cx="6153884" cy="2951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cs typeface="+mn-ea"/>
                <a:sym typeface="+mn-lt"/>
              </a:rPr>
              <a:t>需要进行介入治疗的患者。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2405987" y="2279754"/>
            <a:ext cx="7119013" cy="1353368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7" name="AutoShape 27"/>
          <p:cNvSpPr/>
          <p:nvPr/>
        </p:nvSpPr>
        <p:spPr>
          <a:xfrm>
            <a:off x="0" y="3633122"/>
            <a:ext cx="7119013" cy="13533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2967483" y="2553560"/>
            <a:ext cx="6153884" cy="2951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cs typeface="+mn-ea"/>
                <a:sym typeface="+mn-lt"/>
              </a:rPr>
              <a:t>其他需要深静脉置管的情况。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49257" y="3906928"/>
            <a:ext cx="6153884" cy="2951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cs typeface="+mn-ea"/>
                <a:sym typeface="+mn-lt"/>
              </a:rPr>
              <a:t>禁忌症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7119013" y="926386"/>
            <a:ext cx="2405987" cy="1353368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279754"/>
            <a:ext cx="2405987" cy="1353368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7119013" y="3633122"/>
            <a:ext cx="2405987" cy="13533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4148591" y="2625"/>
            <a:ext cx="5376408" cy="123346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355440" y="275282"/>
            <a:ext cx="402793" cy="344076"/>
            <a:chOff x="355440" y="275282"/>
            <a:chExt cx="402793" cy="344076"/>
          </a:xfrm>
        </p:grpSpPr>
        <p:sp>
          <p:nvSpPr>
            <p:cNvPr id="4" name="AutoShape 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5" name="AutoShape 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" name="AutoShape 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" name="AutoShape 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9" name="AutoShape 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0" name="AutoShape 1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842765" y="18009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适应症与禁忌症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75815" y="1104053"/>
            <a:ext cx="3787083" cy="2951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局部感染或全身感染的患者。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47738" y="1983380"/>
            <a:ext cx="3787083" cy="2951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严重心、肝、肾功能不全的患者。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67362" y="1222264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8" name="AutoShape 28"/>
          <p:cNvSpPr/>
          <p:nvPr/>
        </p:nvSpPr>
        <p:spPr>
          <a:xfrm>
            <a:off x="539284" y="2101592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5198633" y="1104053"/>
            <a:ext cx="3787083" cy="2951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凝血功能障碍的患者。</a:t>
            </a:r>
          </a:p>
        </p:txBody>
      </p:sp>
      <p:sp>
        <p:nvSpPr>
          <p:cNvPr id="30" name="AutoShape 30"/>
          <p:cNvSpPr/>
          <p:nvPr/>
        </p:nvSpPr>
        <p:spPr>
          <a:xfrm>
            <a:off x="5090179" y="1222264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5182655" y="1983380"/>
            <a:ext cx="3787083" cy="2951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其他相对禁忌症，如患者不合作等。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074201" y="2101592"/>
            <a:ext cx="108454" cy="10845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pic>
        <p:nvPicPr>
          <p:cNvPr id="33" name="Picture 33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355440" y="2969745"/>
            <a:ext cx="2771775" cy="1771650"/>
          </a:xfrm>
          <a:prstGeom prst="rect">
            <a:avLst/>
          </a:prstGeom>
        </p:spPr>
      </p:pic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3345231" y="2969745"/>
            <a:ext cx="2771775" cy="1771650"/>
          </a:xfrm>
          <a:prstGeom prst="rect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6335023" y="2969745"/>
            <a:ext cx="2771775" cy="17716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37584" y="1005994"/>
            <a:ext cx="5764023" cy="1059610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363868" y="1147208"/>
            <a:ext cx="4911456" cy="2951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cs typeface="+mn-ea"/>
                <a:sym typeface="+mn-lt"/>
              </a:rPr>
              <a:t>常见并发症</a:t>
            </a:r>
          </a:p>
        </p:txBody>
      </p:sp>
      <p:sp>
        <p:nvSpPr>
          <p:cNvPr id="4" name="AutoShape 4"/>
          <p:cNvSpPr/>
          <p:nvPr/>
        </p:nvSpPr>
        <p:spPr>
          <a:xfrm>
            <a:off x="780836" y="820881"/>
            <a:ext cx="1666013" cy="1429835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1937584" y="2397729"/>
            <a:ext cx="5764023" cy="1059610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2166695" y="2538944"/>
            <a:ext cx="4911456" cy="2951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cs typeface="+mn-ea"/>
                <a:sym typeface="+mn-lt"/>
              </a:rPr>
              <a:t>穿刺部位出血或血肿。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7078151" y="2212616"/>
            <a:ext cx="1666013" cy="1429835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937584" y="3789464"/>
            <a:ext cx="5764023" cy="1059610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363868" y="3930679"/>
            <a:ext cx="4911456" cy="2951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cs typeface="+mn-ea"/>
                <a:sym typeface="+mn-lt"/>
              </a:rPr>
              <a:t>气胸或血胸。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80836" y="3604351"/>
            <a:ext cx="1666013" cy="1429835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grpSp>
        <p:nvGrpSpPr>
          <p:cNvPr id="11" name="Group 11"/>
          <p:cNvGrpSpPr/>
          <p:nvPr/>
        </p:nvGrpSpPr>
        <p:grpSpPr>
          <a:xfrm>
            <a:off x="355440" y="175639"/>
            <a:ext cx="402793" cy="344077"/>
            <a:chOff x="355440" y="175639"/>
            <a:chExt cx="402793" cy="344077"/>
          </a:xfrm>
        </p:grpSpPr>
        <p:sp>
          <p:nvSpPr>
            <p:cNvPr id="12" name="AutoShape 12"/>
            <p:cNvSpPr/>
            <p:nvPr/>
          </p:nvSpPr>
          <p:spPr>
            <a:xfrm>
              <a:off x="355440" y="17794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49257" y="17563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38379" y="17698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24819" y="18398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06988" y="18075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355440" y="26995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49257" y="26765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38379" y="26899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24819" y="27599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06988" y="27277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2" name="AutoShape 22"/>
            <p:cNvSpPr/>
            <p:nvPr/>
          </p:nvSpPr>
          <p:spPr>
            <a:xfrm>
              <a:off x="355440" y="36196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49257" y="35966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38379" y="36100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24819" y="36800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06988" y="36478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7" name="AutoShape 27"/>
            <p:cNvSpPr/>
            <p:nvPr/>
          </p:nvSpPr>
          <p:spPr>
            <a:xfrm>
              <a:off x="355440" y="45397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49257" y="45167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38379" y="45301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24819" y="46002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06988" y="45679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52245" y="130537"/>
            <a:ext cx="8572755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常见并发症及处理</a:t>
            </a:r>
          </a:p>
        </p:txBody>
      </p:sp>
      <p:pic>
        <p:nvPicPr>
          <p:cNvPr id="33" name="Picture 33"/>
          <p:cNvPicPr>
            <a:picLocks noChangeAspect="1"/>
          </p:cNvPicPr>
          <p:nvPr/>
        </p:nvPicPr>
        <p:blipFill>
          <a:blip r:embed="rId2"/>
          <a:srcRect l="7065" r="7065"/>
          <a:stretch>
            <a:fillRect/>
          </a:stretch>
        </p:blipFill>
        <p:spPr>
          <a:xfrm>
            <a:off x="858918" y="878574"/>
            <a:ext cx="1504950" cy="1314450"/>
          </a:xfrm>
          <a:prstGeom prst="hexagon">
            <a:avLst/>
          </a:prstGeom>
        </p:spPr>
      </p:pic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7158682" y="2269766"/>
            <a:ext cx="1504950" cy="1314450"/>
          </a:xfrm>
          <a:prstGeom prst="hexagon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858918" y="3661501"/>
            <a:ext cx="1504950" cy="1314450"/>
          </a:xfrm>
          <a:prstGeom prst="hexagon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52245" y="1058475"/>
            <a:ext cx="3433502" cy="794181"/>
            <a:chOff x="952245" y="1058475"/>
            <a:chExt cx="3433502" cy="794181"/>
          </a:xfrm>
        </p:grpSpPr>
        <p:sp>
          <p:nvSpPr>
            <p:cNvPr id="3" name="AutoShape 3"/>
            <p:cNvSpPr/>
            <p:nvPr/>
          </p:nvSpPr>
          <p:spPr>
            <a:xfrm>
              <a:off x="952245" y="1058475"/>
              <a:ext cx="499036" cy="4990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952245" y="1557511"/>
              <a:ext cx="3433502" cy="29514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cs typeface="+mn-ea"/>
                  <a:sym typeface="+mn-lt"/>
                </a:rPr>
                <a:t>导管堵塞或脱落。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018407" y="1158203"/>
              <a:ext cx="366713" cy="299580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52245" y="2449104"/>
            <a:ext cx="3433502" cy="766044"/>
            <a:chOff x="952245" y="2449104"/>
            <a:chExt cx="3433502" cy="766044"/>
          </a:xfrm>
        </p:grpSpPr>
        <p:sp>
          <p:nvSpPr>
            <p:cNvPr id="7" name="AutoShape 7"/>
            <p:cNvSpPr/>
            <p:nvPr/>
          </p:nvSpPr>
          <p:spPr>
            <a:xfrm>
              <a:off x="952245" y="2449104"/>
              <a:ext cx="499036" cy="4990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" name="Freeform 8"/>
            <p:cNvSpPr/>
            <p:nvPr/>
          </p:nvSpPr>
          <p:spPr>
            <a:xfrm>
              <a:off x="1061339" y="2558199"/>
              <a:ext cx="280848" cy="280848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952245" y="2920003"/>
              <a:ext cx="3433502" cy="29514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cs typeface="+mn-ea"/>
                  <a:sym typeface="+mn-lt"/>
                </a:rPr>
                <a:t>感染或菌血症。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952245" y="3811596"/>
            <a:ext cx="3433502" cy="774833"/>
            <a:chOff x="952245" y="3811596"/>
            <a:chExt cx="3433502" cy="774833"/>
          </a:xfrm>
        </p:grpSpPr>
        <p:sp>
          <p:nvSpPr>
            <p:cNvPr id="11" name="AutoShape 11"/>
            <p:cNvSpPr/>
            <p:nvPr/>
          </p:nvSpPr>
          <p:spPr>
            <a:xfrm>
              <a:off x="952245" y="3811596"/>
              <a:ext cx="499036" cy="4990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2" name="Freeform 12"/>
            <p:cNvSpPr/>
            <p:nvPr/>
          </p:nvSpPr>
          <p:spPr>
            <a:xfrm>
              <a:off x="1072405" y="3935736"/>
              <a:ext cx="258717" cy="250757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952245" y="4291284"/>
              <a:ext cx="3433502" cy="29514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cs typeface="+mn-ea"/>
                  <a:sym typeface="+mn-lt"/>
                </a:rPr>
                <a:t>处理方法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355440" y="270889"/>
            <a:ext cx="402793" cy="344077"/>
            <a:chOff x="355440" y="270889"/>
            <a:chExt cx="402793" cy="344077"/>
          </a:xfrm>
        </p:grpSpPr>
        <p:sp>
          <p:nvSpPr>
            <p:cNvPr id="15" name="AutoShape 15"/>
            <p:cNvSpPr/>
            <p:nvPr/>
          </p:nvSpPr>
          <p:spPr>
            <a:xfrm>
              <a:off x="355440" y="27319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49257" y="2708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38379" y="2722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24819" y="2792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06988" y="2760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355440" y="3652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49257" y="3629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38379" y="3642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24819" y="3712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06988" y="3680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5" name="AutoShape 25"/>
            <p:cNvSpPr/>
            <p:nvPr/>
          </p:nvSpPr>
          <p:spPr>
            <a:xfrm>
              <a:off x="355440" y="4572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49257" y="4549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38379" y="4562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24819" y="46325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06988" y="4600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0" name="AutoShape 30"/>
            <p:cNvSpPr/>
            <p:nvPr/>
          </p:nvSpPr>
          <p:spPr>
            <a:xfrm>
              <a:off x="355440" y="5492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49257" y="5469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38379" y="5482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24819" y="5552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06988" y="5520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952245" y="22578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常见并发症及处理</a:t>
            </a:r>
          </a:p>
        </p:txBody>
      </p:sp>
      <p:pic>
        <p:nvPicPr>
          <p:cNvPr id="36" name="Picture 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8862" y="1385681"/>
            <a:ext cx="3608655" cy="3608655"/>
          </a:xfrm>
          <a:prstGeom prst="ellipse">
            <a:avLst/>
          </a:prstGeom>
        </p:spPr>
      </p:pic>
      <p:pic>
        <p:nvPicPr>
          <p:cNvPr id="37" name="Picture 3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7185" y="609236"/>
            <a:ext cx="1743365" cy="1743365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55440" y="227689"/>
            <a:ext cx="402793" cy="344077"/>
            <a:chOff x="355440" y="227689"/>
            <a:chExt cx="402793" cy="344077"/>
          </a:xfrm>
        </p:grpSpPr>
        <p:sp>
          <p:nvSpPr>
            <p:cNvPr id="3" name="AutoShape 3"/>
            <p:cNvSpPr/>
            <p:nvPr/>
          </p:nvSpPr>
          <p:spPr>
            <a:xfrm>
              <a:off x="355440" y="22999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4" name="AutoShape 4"/>
            <p:cNvSpPr/>
            <p:nvPr/>
          </p:nvSpPr>
          <p:spPr>
            <a:xfrm>
              <a:off x="449257" y="2276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5" name="AutoShape 5"/>
            <p:cNvSpPr/>
            <p:nvPr/>
          </p:nvSpPr>
          <p:spPr>
            <a:xfrm>
              <a:off x="538379" y="2290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" name="AutoShape 6"/>
            <p:cNvSpPr/>
            <p:nvPr/>
          </p:nvSpPr>
          <p:spPr>
            <a:xfrm>
              <a:off x="624819" y="2360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706988" y="2328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" name="AutoShape 8"/>
            <p:cNvSpPr/>
            <p:nvPr/>
          </p:nvSpPr>
          <p:spPr>
            <a:xfrm>
              <a:off x="355440" y="3220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9" name="AutoShape 9"/>
            <p:cNvSpPr/>
            <p:nvPr/>
          </p:nvSpPr>
          <p:spPr>
            <a:xfrm>
              <a:off x="449257" y="3197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38379" y="3210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24819" y="32804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06988" y="3248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55440" y="4140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49257" y="41171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38379" y="41305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24819" y="42006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06988" y="41683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8" name="AutoShape 18"/>
            <p:cNvSpPr/>
            <p:nvPr/>
          </p:nvSpPr>
          <p:spPr>
            <a:xfrm>
              <a:off x="355440" y="5060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49257" y="5037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38379" y="5050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24819" y="5120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06988" y="5088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854864" y="18258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常见并发症及处理</a:t>
            </a:r>
          </a:p>
        </p:txBody>
      </p:sp>
      <p:sp>
        <p:nvSpPr>
          <p:cNvPr id="24" name="AutoShape 24"/>
          <p:cNvSpPr/>
          <p:nvPr/>
        </p:nvSpPr>
        <p:spPr>
          <a:xfrm rot="2700000">
            <a:off x="3655472" y="1875965"/>
            <a:ext cx="2187146" cy="2179656"/>
          </a:xfrm>
          <a:prstGeom prst="rect">
            <a:avLst/>
          </a:prstGeom>
          <a:solidFill>
            <a:schemeClr val="lt1">
              <a:alpha val="51000"/>
            </a:schemeClr>
          </a:solidFill>
          <a:ln w="38100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449257" y="1648850"/>
            <a:ext cx="2597151" cy="7571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对于穿刺部位出血或血肿，应立即停止操作，压迫止血，并观察血肿情况，必要时进行影像学检查。</a:t>
            </a:r>
          </a:p>
        </p:txBody>
      </p:sp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7271" y="1715672"/>
            <a:ext cx="952500" cy="9525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27" name="Picture 2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88782" y="1715672"/>
            <a:ext cx="952500" cy="9525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347271" y="3350205"/>
            <a:ext cx="952500" cy="9525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8782" y="3350205"/>
            <a:ext cx="952500" cy="9525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30" name="TextBox 30"/>
          <p:cNvSpPr txBox="1"/>
          <p:nvPr/>
        </p:nvSpPr>
        <p:spPr>
          <a:xfrm>
            <a:off x="510302" y="3350205"/>
            <a:ext cx="2597151" cy="7571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对于导管堵塞或脱落，应重新置管或使用尿激酶等溶栓药物疏通导管。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346471" y="1648850"/>
            <a:ext cx="2607744" cy="7571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对于气胸或血胸，应立即停止操作，观察患者症状，进行影像学检查，并采取相应的治疗措施。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399350" y="3350205"/>
            <a:ext cx="2607744" cy="7571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对于感染或菌血症，应立即停止操作，使用抗生素治疗，并观察患者生命体征及局部情况。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20" r="-2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5400000">
            <a:off x="3949114" y="1355650"/>
            <a:ext cx="1626771" cy="1626771"/>
          </a:xfrm>
          <a:prstGeom prst="ellipse">
            <a:avLst/>
          </a:prstGeom>
          <a:gradFill>
            <a:gsLst>
              <a:gs pos="0">
                <a:srgbClr val="FFFFFF">
                  <a:alpha val="27000"/>
                </a:srgbClr>
              </a:gs>
              <a:gs pos="100000">
                <a:schemeClr val="accent1">
                  <a:alpha val="2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75373" y="2743322"/>
            <a:ext cx="7374255" cy="57220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050" b="1">
                <a:solidFill>
                  <a:schemeClr val="lt1">
                    <a:lumMod val="65000"/>
                    <a:alpha val="100000"/>
                  </a:schemeClr>
                </a:solidFill>
                <a:cs typeface="+mn-ea"/>
                <a:sym typeface="+mn-lt"/>
              </a:rPr>
              <a:t>深静脉穿刺置管术操作流程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61172" y="1615806"/>
            <a:ext cx="6002655" cy="110645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6000" b="1">
                <a:solidFill>
                  <a:schemeClr val="lt1">
                    <a:lumMod val="65000"/>
                  </a:schemeClr>
                </a:solidFill>
                <a:cs typeface="+mn-ea"/>
                <a:sym typeface="+mn-lt"/>
              </a:rPr>
              <a:t>02</a:t>
            </a:r>
          </a:p>
        </p:txBody>
      </p:sp>
      <p:sp>
        <p:nvSpPr>
          <p:cNvPr id="5" name="AutoShape 5"/>
          <p:cNvSpPr/>
          <p:nvPr/>
        </p:nvSpPr>
        <p:spPr>
          <a:xfrm rot="-6497650">
            <a:off x="6950442" y="4227146"/>
            <a:ext cx="819243" cy="819243"/>
          </a:xfrm>
          <a:prstGeom prst="ellipse">
            <a:avLst/>
          </a:prstGeom>
          <a:gradFill>
            <a:gsLst>
              <a:gs pos="0">
                <a:srgbClr val="FFFFFF">
                  <a:alpha val="10000"/>
                </a:srgbClr>
              </a:gs>
              <a:gs pos="100000">
                <a:schemeClr val="accent1">
                  <a:alpha val="1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AutoShape 6"/>
          <p:cNvSpPr/>
          <p:nvPr/>
        </p:nvSpPr>
        <p:spPr>
          <a:xfrm rot="-4394125">
            <a:off x="244981" y="4445237"/>
            <a:ext cx="1992222" cy="1992222"/>
          </a:xfrm>
          <a:prstGeom prst="ellipse">
            <a:avLst/>
          </a:prstGeom>
          <a:gradFill>
            <a:gsLst>
              <a:gs pos="0">
                <a:srgbClr val="FFFFFF">
                  <a:alpha val="8000"/>
                </a:srgbClr>
              </a:gs>
              <a:gs pos="100000">
                <a:schemeClr val="accent1">
                  <a:alpha val="8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AutoShape 7"/>
          <p:cNvSpPr/>
          <p:nvPr/>
        </p:nvSpPr>
        <p:spPr>
          <a:xfrm rot="-6788453">
            <a:off x="1430084" y="378522"/>
            <a:ext cx="662176" cy="662176"/>
          </a:xfrm>
          <a:prstGeom prst="ellipse">
            <a:avLst/>
          </a:prstGeom>
          <a:gradFill>
            <a:gsLst>
              <a:gs pos="0">
                <a:srgbClr val="FFFFFF">
                  <a:alpha val="10000"/>
                </a:srgbClr>
              </a:gs>
              <a:gs pos="100000">
                <a:schemeClr val="accent1">
                  <a:alpha val="1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AutoShape 8"/>
          <p:cNvSpPr/>
          <p:nvPr/>
        </p:nvSpPr>
        <p:spPr>
          <a:xfrm rot="-4785193">
            <a:off x="8125432" y="1844840"/>
            <a:ext cx="648392" cy="648392"/>
          </a:xfrm>
          <a:prstGeom prst="ellipse">
            <a:avLst/>
          </a:prstGeom>
          <a:gradFill>
            <a:gsLst>
              <a:gs pos="0">
                <a:srgbClr val="FFFFFF">
                  <a:alpha val="7000"/>
                </a:srgbClr>
              </a:gs>
              <a:gs pos="100000">
                <a:schemeClr val="accent1">
                  <a:alpha val="7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3351513" y="1170538"/>
            <a:ext cx="3016736" cy="3016736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5135" y="1256874"/>
            <a:ext cx="3958744" cy="924857"/>
            <a:chOff x="35135" y="1256874"/>
            <a:chExt cx="3958744" cy="924857"/>
          </a:xfrm>
        </p:grpSpPr>
        <p:sp>
          <p:nvSpPr>
            <p:cNvPr id="4" name="AutoShape 4"/>
            <p:cNvSpPr/>
            <p:nvPr/>
          </p:nvSpPr>
          <p:spPr>
            <a:xfrm>
              <a:off x="3460479" y="1362542"/>
              <a:ext cx="533400" cy="53340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69375" y="1664986"/>
              <a:ext cx="3051432" cy="51674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cs typeface="+mn-ea"/>
                  <a:sym typeface="+mn-lt"/>
                </a:rPr>
                <a:t>了解患者的病史、药物过敏史，确认患者的凝血功能和血常规检查结果。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35135" y="1256874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cs typeface="+mn-ea"/>
                  <a:sym typeface="+mn-lt"/>
                </a:rPr>
                <a:t>评估患者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3567239" y="1495731"/>
              <a:ext cx="326628" cy="2842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610124" y="1256874"/>
            <a:ext cx="3864715" cy="924857"/>
            <a:chOff x="5610124" y="1256874"/>
            <a:chExt cx="3864715" cy="924857"/>
          </a:xfrm>
        </p:grpSpPr>
        <p:sp>
          <p:nvSpPr>
            <p:cNvPr id="9" name="AutoShape 9"/>
            <p:cNvSpPr/>
            <p:nvPr/>
          </p:nvSpPr>
          <p:spPr>
            <a:xfrm>
              <a:off x="5610124" y="1318787"/>
              <a:ext cx="533400" cy="53340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6271853" y="1664986"/>
              <a:ext cx="3051432" cy="51674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cs typeface="+mn-ea"/>
                  <a:sym typeface="+mn-lt"/>
                </a:rPr>
                <a:t>准备深静脉穿刺置管术所需的各种器械、药物和造影剂。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42735" y="1256874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cs typeface="+mn-ea"/>
                  <a:sym typeface="+mn-lt"/>
                </a:rPr>
                <a:t>准备物品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5747111" y="1455773"/>
              <a:ext cx="259428" cy="25942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9050" y="3422586"/>
            <a:ext cx="3958744" cy="924857"/>
            <a:chOff x="19050" y="3422586"/>
            <a:chExt cx="3958744" cy="924857"/>
          </a:xfrm>
        </p:grpSpPr>
        <p:sp>
          <p:nvSpPr>
            <p:cNvPr id="14" name="AutoShape 14"/>
            <p:cNvSpPr/>
            <p:nvPr/>
          </p:nvSpPr>
          <p:spPr>
            <a:xfrm>
              <a:off x="3444394" y="3466341"/>
              <a:ext cx="533400" cy="53340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53290" y="3830698"/>
              <a:ext cx="3051432" cy="51674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cs typeface="+mn-ea"/>
                  <a:sym typeface="+mn-lt"/>
                </a:rPr>
                <a:t>根据手术需要选择合适的穿刺部位，如颈内、锁骨下或股静脉。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19050" y="3422586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cs typeface="+mn-ea"/>
                  <a:sym typeface="+mn-lt"/>
                </a:rPr>
                <a:t>确认手术部位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3581381" y="3586697"/>
              <a:ext cx="259428" cy="292688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5610124" y="3422586"/>
            <a:ext cx="3864715" cy="924857"/>
            <a:chOff x="5610124" y="3422586"/>
            <a:chExt cx="3864715" cy="924857"/>
          </a:xfrm>
        </p:grpSpPr>
        <p:sp>
          <p:nvSpPr>
            <p:cNvPr id="19" name="AutoShape 19"/>
            <p:cNvSpPr/>
            <p:nvPr/>
          </p:nvSpPr>
          <p:spPr>
            <a:xfrm>
              <a:off x="5610124" y="3466341"/>
              <a:ext cx="533400" cy="53340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71853" y="3830698"/>
              <a:ext cx="3051432" cy="51674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cs typeface="+mn-ea"/>
                  <a:sym typeface="+mn-lt"/>
                </a:rPr>
                <a:t>向患者解释手术目的、操作流程和注意事项，消除患者的紧张情绪。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5942735" y="3422586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cs typeface="+mn-ea"/>
                  <a:sym typeface="+mn-lt"/>
                </a:rPr>
                <a:t>术前宣教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5733806" y="3590023"/>
              <a:ext cx="286036" cy="28603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355440" y="200713"/>
            <a:ext cx="402793" cy="344077"/>
            <a:chOff x="355440" y="200713"/>
            <a:chExt cx="402793" cy="344077"/>
          </a:xfrm>
        </p:grpSpPr>
        <p:sp>
          <p:nvSpPr>
            <p:cNvPr id="24" name="AutoShape 24"/>
            <p:cNvSpPr/>
            <p:nvPr/>
          </p:nvSpPr>
          <p:spPr>
            <a:xfrm>
              <a:off x="355440" y="20301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49257" y="20071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38379" y="20205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24819" y="20906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06988" y="20583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9" name="AutoShape 29"/>
            <p:cNvSpPr/>
            <p:nvPr/>
          </p:nvSpPr>
          <p:spPr>
            <a:xfrm>
              <a:off x="355440" y="29502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49257" y="29272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38379" y="29406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24819" y="30107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06988" y="29784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4" name="AutoShape 34"/>
            <p:cNvSpPr/>
            <p:nvPr/>
          </p:nvSpPr>
          <p:spPr>
            <a:xfrm>
              <a:off x="355440" y="387039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49257" y="38473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38379" y="38607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24819" y="39308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06988" y="38985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9" name="AutoShape 39"/>
            <p:cNvSpPr/>
            <p:nvPr/>
          </p:nvSpPr>
          <p:spPr>
            <a:xfrm>
              <a:off x="355440" y="479050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49257" y="47674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38379" y="47808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24819" y="48509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06988" y="48186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952245" y="155611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术前准备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507" y="1183579"/>
            <a:ext cx="728133" cy="728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73507" y="3654030"/>
            <a:ext cx="1882662" cy="44691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对穿刺部位进行消毒，并铺设无菌巾。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3507" y="3039320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cs typeface="+mn-ea"/>
                <a:sym typeface="+mn-lt"/>
              </a:rPr>
              <a:t>消毒铺巾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855471" y="3521225"/>
            <a:ext cx="2091267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2788998" y="3212197"/>
            <a:ext cx="161925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81073" y="3138985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3649450" y="1136053"/>
            <a:ext cx="728133" cy="72813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583" r="18583"/>
          <a:stretch>
            <a:fillRect/>
          </a:stretch>
        </p:blipFill>
        <p:spPr>
          <a:xfrm>
            <a:off x="3937452" y="1088428"/>
            <a:ext cx="1743365" cy="1743365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3649450" y="2991794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cs typeface="+mn-ea"/>
                <a:sym typeface="+mn-lt"/>
              </a:rPr>
              <a:t>局部麻醉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3731414" y="3473700"/>
            <a:ext cx="2091267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5664941" y="3164671"/>
            <a:ext cx="161925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5757016" y="3091459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6541418" y="1136053"/>
            <a:ext cx="728133" cy="728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829419" y="1088428"/>
            <a:ext cx="1743365" cy="1743365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6541418" y="2991794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cs typeface="+mn-ea"/>
                <a:sym typeface="+mn-lt"/>
              </a:rPr>
              <a:t>穿刺血管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6623382" y="3473700"/>
            <a:ext cx="2091267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8556909" y="3164671"/>
            <a:ext cx="161925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8648983" y="3091459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1374" y="1136053"/>
            <a:ext cx="1743365" cy="1743365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3649450" y="3654030"/>
            <a:ext cx="1882662" cy="44691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在穿刺部位进行局部麻醉，减轻患者疼痛感。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1418" y="3654030"/>
            <a:ext cx="1882662" cy="8227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根据选择的穿刺部位，使用穿刺针进行血管穿刺，确认穿刺成功后插入导丝。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589043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cs typeface="+mn-ea"/>
                <a:sym typeface="+mn-lt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355440" y="265159"/>
            <a:ext cx="402793" cy="344077"/>
            <a:chOff x="355440" y="265159"/>
            <a:chExt cx="402793" cy="344077"/>
          </a:xfrm>
        </p:grpSpPr>
        <p:sp>
          <p:nvSpPr>
            <p:cNvPr id="25" name="AutoShape 25"/>
            <p:cNvSpPr/>
            <p:nvPr/>
          </p:nvSpPr>
          <p:spPr>
            <a:xfrm>
              <a:off x="355440" y="26746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49257" y="26515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38379" y="26650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24819" y="27350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06988" y="27027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0" name="AutoShape 30"/>
            <p:cNvSpPr/>
            <p:nvPr/>
          </p:nvSpPr>
          <p:spPr>
            <a:xfrm>
              <a:off x="355440" y="35947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49257" y="35717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38379" y="35851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24819" y="36551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06988" y="36229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5" name="AutoShape 35"/>
            <p:cNvSpPr/>
            <p:nvPr/>
          </p:nvSpPr>
          <p:spPr>
            <a:xfrm>
              <a:off x="355440" y="45148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49257" y="44918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38379" y="45052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24819" y="45752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06988" y="45430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40" name="AutoShape 40"/>
            <p:cNvSpPr/>
            <p:nvPr/>
          </p:nvSpPr>
          <p:spPr>
            <a:xfrm>
              <a:off x="355440" y="54349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41" name="AutoShape 41"/>
            <p:cNvSpPr/>
            <p:nvPr/>
          </p:nvSpPr>
          <p:spPr>
            <a:xfrm>
              <a:off x="449257" y="54119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42" name="AutoShape 42"/>
            <p:cNvSpPr/>
            <p:nvPr/>
          </p:nvSpPr>
          <p:spPr>
            <a:xfrm>
              <a:off x="538379" y="54253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43" name="AutoShape 43"/>
            <p:cNvSpPr/>
            <p:nvPr/>
          </p:nvSpPr>
          <p:spPr>
            <a:xfrm>
              <a:off x="624819" y="54954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44" name="AutoShape 44"/>
            <p:cNvSpPr/>
            <p:nvPr/>
          </p:nvSpPr>
          <p:spPr>
            <a:xfrm>
              <a:off x="706988" y="54631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术中操作步骤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668500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cs typeface="+mn-ea"/>
                <a:sym typeface="+mn-lt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35476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cs typeface="+mn-ea"/>
                <a:sym typeface="+mn-lt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55440" y="200713"/>
            <a:ext cx="402793" cy="344077"/>
            <a:chOff x="355440" y="200713"/>
            <a:chExt cx="402793" cy="344077"/>
          </a:xfrm>
        </p:grpSpPr>
        <p:sp>
          <p:nvSpPr>
            <p:cNvPr id="3" name="AutoShape 3"/>
            <p:cNvSpPr/>
            <p:nvPr/>
          </p:nvSpPr>
          <p:spPr>
            <a:xfrm>
              <a:off x="355440" y="20301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4" name="AutoShape 4"/>
            <p:cNvSpPr/>
            <p:nvPr/>
          </p:nvSpPr>
          <p:spPr>
            <a:xfrm>
              <a:off x="449257" y="20071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5" name="AutoShape 5"/>
            <p:cNvSpPr/>
            <p:nvPr/>
          </p:nvSpPr>
          <p:spPr>
            <a:xfrm>
              <a:off x="538379" y="20205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" name="AutoShape 6"/>
            <p:cNvSpPr/>
            <p:nvPr/>
          </p:nvSpPr>
          <p:spPr>
            <a:xfrm>
              <a:off x="624819" y="20906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706988" y="20583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8" name="AutoShape 8"/>
            <p:cNvSpPr/>
            <p:nvPr/>
          </p:nvSpPr>
          <p:spPr>
            <a:xfrm>
              <a:off x="355440" y="29502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9" name="AutoShape 9"/>
            <p:cNvSpPr/>
            <p:nvPr/>
          </p:nvSpPr>
          <p:spPr>
            <a:xfrm>
              <a:off x="449257" y="29272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38379" y="29406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24819" y="30107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06988" y="29784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55440" y="387039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49257" y="38473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38379" y="38607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24819" y="39308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06988" y="38985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8" name="AutoShape 18"/>
            <p:cNvSpPr/>
            <p:nvPr/>
          </p:nvSpPr>
          <p:spPr>
            <a:xfrm>
              <a:off x="355440" y="479050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49257" y="47674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38379" y="47808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24819" y="48509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06988" y="48186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952245" y="155611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术中操作步骤</a:t>
            </a:r>
          </a:p>
        </p:txBody>
      </p:sp>
      <p:cxnSp>
        <p:nvCxnSpPr>
          <p:cNvPr id="24" name="Connector 24"/>
          <p:cNvCxnSpPr/>
          <p:nvPr/>
        </p:nvCxnSpPr>
        <p:spPr>
          <a:xfrm>
            <a:off x="1621957" y="1678299"/>
            <a:ext cx="712496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5" name="TextBox 25"/>
          <p:cNvSpPr txBox="1"/>
          <p:nvPr/>
        </p:nvSpPr>
        <p:spPr>
          <a:xfrm>
            <a:off x="1664158" y="885443"/>
            <a:ext cx="353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cs typeface="+mn-ea"/>
                <a:sym typeface="+mn-lt"/>
              </a:rPr>
              <a:t>扩张血管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693176" y="1272963"/>
            <a:ext cx="7920946" cy="2741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通过扩张器扩张血管，以便导管顺利通过。</a:t>
            </a:r>
          </a:p>
        </p:txBody>
      </p:sp>
      <p:sp>
        <p:nvSpPr>
          <p:cNvPr id="27" name="AutoShape 27"/>
          <p:cNvSpPr/>
          <p:nvPr/>
        </p:nvSpPr>
        <p:spPr>
          <a:xfrm rot="2700000">
            <a:off x="679280" y="1271562"/>
            <a:ext cx="815900" cy="815900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8" name="Freeform 28"/>
          <p:cNvSpPr/>
          <p:nvPr/>
        </p:nvSpPr>
        <p:spPr>
          <a:xfrm>
            <a:off x="864180" y="1479027"/>
            <a:ext cx="400970" cy="40097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cxnSp>
        <p:nvCxnSpPr>
          <p:cNvPr id="29" name="Connector 29"/>
          <p:cNvCxnSpPr/>
          <p:nvPr/>
        </p:nvCxnSpPr>
        <p:spPr>
          <a:xfrm>
            <a:off x="1917232" y="2679532"/>
            <a:ext cx="712496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TextBox 30"/>
          <p:cNvSpPr txBox="1"/>
          <p:nvPr/>
        </p:nvSpPr>
        <p:spPr>
          <a:xfrm>
            <a:off x="1959433" y="1886676"/>
            <a:ext cx="353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cs typeface="+mn-ea"/>
                <a:sym typeface="+mn-lt"/>
              </a:rPr>
              <a:t>置入导管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988451" y="2274196"/>
            <a:ext cx="7920946" cy="2741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将导管沿着导丝插入血管，到达预定位置后撤出导丝。</a:t>
            </a:r>
          </a:p>
        </p:txBody>
      </p:sp>
      <p:sp>
        <p:nvSpPr>
          <p:cNvPr id="32" name="AutoShape 32"/>
          <p:cNvSpPr/>
          <p:nvPr/>
        </p:nvSpPr>
        <p:spPr>
          <a:xfrm rot="2700000">
            <a:off x="974555" y="2272795"/>
            <a:ext cx="815900" cy="815900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cxnSp>
        <p:nvCxnSpPr>
          <p:cNvPr id="33" name="Connector 33"/>
          <p:cNvCxnSpPr/>
          <p:nvPr/>
        </p:nvCxnSpPr>
        <p:spPr>
          <a:xfrm>
            <a:off x="1621957" y="3680765"/>
            <a:ext cx="712496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TextBox 34"/>
          <p:cNvSpPr txBox="1"/>
          <p:nvPr/>
        </p:nvSpPr>
        <p:spPr>
          <a:xfrm>
            <a:off x="1664158" y="2887909"/>
            <a:ext cx="353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cs typeface="+mn-ea"/>
                <a:sym typeface="+mn-lt"/>
              </a:rPr>
              <a:t>固定导管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693176" y="3275429"/>
            <a:ext cx="7920946" cy="2741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将导管固定在皮肤上，防止导管移位或脱落。</a:t>
            </a:r>
          </a:p>
        </p:txBody>
      </p:sp>
      <p:sp>
        <p:nvSpPr>
          <p:cNvPr id="36" name="AutoShape 36"/>
          <p:cNvSpPr/>
          <p:nvPr/>
        </p:nvSpPr>
        <p:spPr>
          <a:xfrm rot="2700000">
            <a:off x="679280" y="3274027"/>
            <a:ext cx="815900" cy="815900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cxnSp>
        <p:nvCxnSpPr>
          <p:cNvPr id="37" name="Connector 37"/>
          <p:cNvCxnSpPr/>
          <p:nvPr/>
        </p:nvCxnSpPr>
        <p:spPr>
          <a:xfrm>
            <a:off x="1917232" y="4681998"/>
            <a:ext cx="712496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8" name="TextBox 38"/>
          <p:cNvSpPr txBox="1"/>
          <p:nvPr/>
        </p:nvSpPr>
        <p:spPr>
          <a:xfrm>
            <a:off x="1959433" y="3889142"/>
            <a:ext cx="353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cs typeface="+mn-ea"/>
                <a:sym typeface="+mn-lt"/>
              </a:rPr>
              <a:t>拍片确认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988451" y="4276662"/>
            <a:ext cx="7920946" cy="2741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cs typeface="+mn-ea"/>
                <a:sym typeface="+mn-lt"/>
              </a:rPr>
              <a:t>拍片确认导管的位置是否正确。</a:t>
            </a:r>
          </a:p>
        </p:txBody>
      </p:sp>
      <p:sp>
        <p:nvSpPr>
          <p:cNvPr id="40" name="AutoShape 40"/>
          <p:cNvSpPr/>
          <p:nvPr/>
        </p:nvSpPr>
        <p:spPr>
          <a:xfrm rot="2700000">
            <a:off x="974555" y="4275260"/>
            <a:ext cx="815900" cy="815900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41" name="Freeform 41"/>
          <p:cNvSpPr/>
          <p:nvPr/>
        </p:nvSpPr>
        <p:spPr>
          <a:xfrm rot="-2700000">
            <a:off x="1122992" y="2450167"/>
            <a:ext cx="472356" cy="472356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42" name="Freeform 42"/>
          <p:cNvSpPr/>
          <p:nvPr/>
        </p:nvSpPr>
        <p:spPr>
          <a:xfrm>
            <a:off x="862450" y="3427780"/>
            <a:ext cx="449559" cy="44955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43" name="Freeform 43"/>
          <p:cNvSpPr/>
          <p:nvPr/>
        </p:nvSpPr>
        <p:spPr>
          <a:xfrm>
            <a:off x="1197125" y="4468412"/>
            <a:ext cx="370760" cy="370760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269" r="-26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3714750" y="1349692"/>
            <a:ext cx="5052767" cy="53816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cs typeface="+mn-ea"/>
                <a:sym typeface="+mn-lt"/>
              </a:rPr>
              <a:t>术后护理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714750" y="1800004"/>
            <a:ext cx="4875483" cy="6485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cs typeface="+mn-ea"/>
                <a:sym typeface="+mn-lt"/>
              </a:rPr>
              <a:t>保持穿刺部位的清洁和干燥，避免剧烈运动和淋浴，以防感染。定期更换敷料和肝素帽。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14750" y="2955785"/>
            <a:ext cx="4875483" cy="53816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cs typeface="+mn-ea"/>
                <a:sym typeface="+mn-lt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3466266"/>
            <a:ext cx="4875483" cy="890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cs typeface="+mn-ea"/>
                <a:sym typeface="+mn-lt"/>
              </a:rPr>
              <a:t>密切观察患者的生命体征和全身情况，及时发现和处理并发症。注意饮食和休息，增强免疫力。避免过度用力或突然改变体位，以防血栓形成或空气栓塞。如出现发热、红肿、疼痛等不适症状应及时就医。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3" name="AutoShape 2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4" name="AutoShape 2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5" name="AutoShape 2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6" name="AutoShape 2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7" name="AutoShape 2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8" name="AutoShape 2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29" name="AutoShape 2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0" name="AutoShape 3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1" name="AutoShape 3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2" name="AutoShape 3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3" name="AutoShape 3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4" name="AutoShape 3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5" name="AutoShape 3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855345" y="73342"/>
            <a:ext cx="7815272" cy="65338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cs typeface="+mn-ea"/>
                <a:sym typeface="+mn-lt"/>
              </a:rPr>
              <a:t>术后护理与注意事项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https://d.book118.com/387022144122006033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Temp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2024-09-07T03:36:45.094</cp:lastPrinted>
  <dcterms:created xsi:type="dcterms:W3CDTF">2024-09-06T19:36:45Z</dcterms:created>
  <dcterms:modified xsi:type="dcterms:W3CDTF">2024-09-06T19:36:47Z</dcterms:modified>
</cp:coreProperties>
</file>