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3C36C82-C294-43DB-A6E7-4E7304BA93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D9844A-495A-48E1-8181-9003E9D34C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DE5DB3-B39A-4BD1-8387-D536784B0F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072AD57-FD30-4B2D-828A-A460070A7B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61C3B2-C113-4B68-BDDB-B25BEA8BAB4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7600DE-9CC5-40C7-8EF9-AAA9A374524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B60A652-D4CA-4476-AE00-B66F4AE5B6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6AF350-70E3-4487-B0F3-87753EA7B4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7E6453-7DD6-4233-B7DF-D0C602C5B8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8DA7EF-B236-48EE-AB5C-CE41531753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84246D-F523-4A9E-99A3-E64D713DDE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7031006161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2024-01-22</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安全生产管理制度的法规合规要求</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安全生产法规概述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安全生产管理制度核心内容</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法规合规在安全生产中重要性</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企业如何确保法规合规性</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政府监管部门职责及监管措施</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企业应对监管策略及建议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安全生产法规概述</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宪法</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宪法中关于保障公民生命财产安全和国家安全的规定，是安全生产法规的最高法律依据。</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国家制定和颁布的有关安全生产的专门法律，如《安全生产法》、《矿山安全法》等。</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国务院根据宪法和法律制定的有关安全生产的行政法规，如《危险化学品安全管理条例》等。</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国务院有关部门根据法律和行政法规制定的安全生产规章，如《生产安全事故报告和调查处理条例》等。</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省、自治区、直辖市人民代表大会及其常务委员会根据本行政区域的具体情况和实际需要，制定的有关安全生产的地方性法规。</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法律</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部门规章</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地方性法规</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行政法规</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国家安全生产法规体系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建立安全生产责任制</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企业必须建立健全安全生产责任制，明确各级管理人员和操作人员的安全职责。</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制定安全生产规章制度</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企业应制定完善的安全生产规章制度和操作规程，确保员工有章可循。</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保证安全生产投入</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企业应保证安全生产所必需的资金投入，用于改善安全设施、更新安全技术装备等。</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开展安全生产教育和培训</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企业应对员工进行安全生产教育和培训，提高员工的安全意识和操作技能。</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实施安全生产检查和隐患…</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企业应定期进行安全生产检查，及时发现并消除事故隐患。</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法规对企业安全生产要求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因违反安全生产法规造成他人损害的，依法承担民事责任，包括赔偿损失、消除危险等。</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民事责任</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违反安全生产法规的企业和个人，可能面临行政处罚，如罚款、责令停产停业、吊销许可证等。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行政责任</a:t>
            </a:r>
          </a:p>
        </p:txBody>
      </p:sp>
      <p:pic>
        <p:nvPicPr>
          <p:cNvPr id="10" name="Picture 10"/>
          <p:cNvPicPr>
            <a:picLocks noChangeAspect="1"/>
          </p:cNvPicPr>
          <p:nvPr/>
        </p:nvPicPr>
        <p:blipFill>
          <a:blip r:embed="rId3"/>
          <a:srcRect l="16792" r="16792"/>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25000" r="25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违反安全生产法规，构成犯罪的，依法追究刑事责任，可能涉及危险物品肇事罪、重大责任事故罪等。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刑事责任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违反法规的法律责任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安全生产管理制度核心内容</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安全生产责任制</a:t>
              </a:r>
            </a:p>
          </p:txBody>
        </p:sp>
      </p:grpSp>
      <p:grpSp>
        <p:nvGrpSpPr>
          <p:cNvPr id="25" name="Group 25"/>
          <p:cNvGrpSpPr/>
          <p:nvPr/>
        </p:nvGrpSpPr>
        <p:grpSpPr>
          <a:xfrm>
            <a:off x="2005013" y="2780824"/>
            <a:ext cx="2267763" cy="1552257"/>
            <a:chOff x="2005013" y="2780824"/>
            <a:chExt cx="2267763" cy="1552257"/>
          </a:xfrm>
        </p:grpSpPr>
        <p:sp>
          <p:nvSpPr>
            <p:cNvPr id="26" name="TextBox 26"/>
            <p:cNvSpPr txBox="1"/>
            <p:nvPr/>
          </p:nvSpPr>
          <p:spPr>
            <a:xfrm>
              <a:off x="2005013"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明确各级管理人员和操作人员的安全职责。</a:t>
              </a:r>
            </a:p>
          </p:txBody>
        </p:sp>
      </p:grpSp>
      <p:grpSp>
        <p:nvGrpSpPr>
          <p:cNvPr id="27" name="Group 27"/>
          <p:cNvGrpSpPr/>
          <p:nvPr/>
        </p:nvGrpSpPr>
        <p:grpSpPr>
          <a:xfrm>
            <a:off x="5850265" y="2780824"/>
            <a:ext cx="2267763" cy="1552257"/>
            <a:chOff x="5850265" y="2780824"/>
            <a:chExt cx="2267763" cy="1552257"/>
          </a:xfrm>
        </p:grpSpPr>
        <p:sp>
          <p:nvSpPr>
            <p:cNvPr id="28" name="TextBox 28"/>
            <p:cNvSpPr txBox="1"/>
            <p:nvPr/>
          </p:nvSpPr>
          <p:spPr>
            <a:xfrm>
              <a:off x="5850265"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建立安全生产目标责任考核制度。</a:t>
              </a:r>
            </a:p>
          </p:txBody>
        </p:sp>
      </p:grpSp>
      <p:grpSp>
        <p:nvGrpSpPr>
          <p:cNvPr id="29" name="Group 29"/>
          <p:cNvGrpSpPr/>
          <p:nvPr/>
        </p:nvGrpSpPr>
        <p:grpSpPr>
          <a:xfrm>
            <a:off x="9743259" y="2780824"/>
            <a:ext cx="2267763" cy="1552257"/>
            <a:chOff x="9743259" y="2780824"/>
            <a:chExt cx="2267763" cy="1552257"/>
          </a:xfrm>
        </p:grpSpPr>
        <p:sp>
          <p:nvSpPr>
            <p:cNvPr id="30" name="TextBox 30"/>
            <p:cNvSpPr txBox="1"/>
            <p:nvPr/>
          </p:nvSpPr>
          <p:spPr>
            <a:xfrm>
              <a:off x="9743259"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实行安全生产一票否决制。</a:t>
              </a:r>
            </a:p>
          </p:txBody>
        </p:sp>
      </p:grpSp>
      <p:pic>
        <p:nvPicPr>
          <p:cNvPr id="31" name="Picture 31"/>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2" name="Picture 32"/>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3" name="Picture 33"/>
          <p:cNvPicPr>
            <a:picLocks noChangeAspect="1"/>
          </p:cNvPicPr>
          <p:nvPr/>
        </p:nvPicPr>
        <p:blipFill>
          <a:blip r:embed="rId5">
            <a:alphaModFix amt="71000"/>
          </a:blip>
          <a:stretch>
            <a:fillRect/>
          </a:stretch>
        </p:blipFill>
        <p:spPr>
          <a:xfrm>
            <a:off x="8142758" y="2093595"/>
            <a:ext cx="1561421" cy="2859405"/>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23925" y="4246563"/>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998538" y="4265613"/>
            <a:ext cx="2270125" cy="2249487"/>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071563" y="4287838"/>
            <a:ext cx="2187575" cy="2128837"/>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146175" y="4305300"/>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201738" y="4324350"/>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255713" y="4344988"/>
            <a:ext cx="2012950" cy="1776412"/>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06513" y="4364038"/>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358900" y="4384675"/>
            <a:ext cx="1933575" cy="1538288"/>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409700" y="4403725"/>
            <a:ext cx="1897063" cy="1420813"/>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462088" y="4424363"/>
            <a:ext cx="1854200" cy="1303337"/>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512888" y="4443413"/>
            <a:ext cx="1817687" cy="1185862"/>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566863" y="4462463"/>
            <a:ext cx="1774825" cy="1065212"/>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616075" y="4483100"/>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670050" y="4502150"/>
            <a:ext cx="1695450" cy="830263"/>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722438" y="4522788"/>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773238" y="4541838"/>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827213" y="4560888"/>
            <a:ext cx="1574800" cy="474662"/>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876425" y="4581525"/>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930400" y="4600575"/>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547813" y="4407218"/>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01</a:t>
            </a:r>
            <a:endParaRPr lang="en-US" sz="1100"/>
          </a:p>
        </p:txBody>
      </p:sp>
      <p:sp>
        <p:nvSpPr>
          <p:cNvPr id="22" name="Freeform 22"/>
          <p:cNvSpPr/>
          <p:nvPr/>
        </p:nvSpPr>
        <p:spPr>
          <a:xfrm>
            <a:off x="3670300" y="2686050"/>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744913" y="2705100"/>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817938" y="2727325"/>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892550" y="2744788"/>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948113" y="2763838"/>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002088" y="2784475"/>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052888" y="2803525"/>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105275" y="2824163"/>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156075" y="2843213"/>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208463" y="2863850"/>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259263" y="2882900"/>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313238" y="2901950"/>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62450" y="2922588"/>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416425" y="2941638"/>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68813" y="2962275"/>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519613" y="2981325"/>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73588" y="3000375"/>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2800" y="3021013"/>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676775" y="3040063"/>
            <a:ext cx="1495425" cy="238125"/>
          </a:xfrm>
          <a:prstGeom prst="ellipse">
            <a:avLst/>
          </a:prstGeom>
          <a:solidFill>
            <a:srgbClr val="FFFFFF">
              <a:alpha val="100000"/>
            </a:srgbClr>
          </a:solidFill>
          <a:ln w="1191">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294188" y="2838450"/>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02</a:t>
            </a:r>
            <a:endParaRPr lang="en-US" sz="1100"/>
          </a:p>
        </p:txBody>
      </p:sp>
      <p:sp>
        <p:nvSpPr>
          <p:cNvPr id="42" name="Freeform 42"/>
          <p:cNvSpPr/>
          <p:nvPr/>
        </p:nvSpPr>
        <p:spPr>
          <a:xfrm>
            <a:off x="6318250" y="1019175"/>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392863" y="1038225"/>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6465888" y="1060450"/>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540500" y="1077913"/>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6063" y="1096963"/>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650038" y="1117600"/>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6700838" y="1136650"/>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6753225" y="1157288"/>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6804025" y="1176338"/>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6856413" y="1196975"/>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6907213" y="1216025"/>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6961188" y="1235075"/>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7010400" y="1255713"/>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7064375" y="1274763"/>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7116763" y="1295400"/>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7167563" y="1314450"/>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7221538" y="1333500"/>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7270750" y="1354138"/>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324725" y="1373188"/>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942138" y="1169670"/>
            <a:ext cx="755650"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03</a:t>
            </a:r>
            <a:endParaRPr lang="en-US" sz="1100"/>
          </a:p>
        </p:txBody>
      </p:sp>
      <p:grpSp>
        <p:nvGrpSpPr>
          <p:cNvPr id="62" name="Group 62"/>
          <p:cNvGrpSpPr/>
          <p:nvPr/>
        </p:nvGrpSpPr>
        <p:grpSpPr>
          <a:xfrm>
            <a:off x="7284451" y="1940227"/>
            <a:ext cx="550450" cy="526446"/>
            <a:chOff x="7284451" y="1940227"/>
            <a:chExt cx="550450" cy="526446"/>
          </a:xfrm>
        </p:grpSpPr>
        <p:sp>
          <p:nvSpPr>
            <p:cNvPr id="63" name="Freeform 63"/>
            <p:cNvSpPr/>
            <p:nvPr/>
          </p:nvSpPr>
          <p:spPr>
            <a:xfrm>
              <a:off x="7486190" y="2318655"/>
              <a:ext cx="148018" cy="148018"/>
            </a:xfrm>
            <a:custGeom>
              <a:rect l="l" t="t" r="r" b="b"/>
              <a:pathLst>
                <a:path w="412" h="412">
                  <a:moveTo>
                    <a:pt x="206" y="413"/>
                  </a:moveTo>
                  <a:lnTo>
                    <a:pt x="0" y="0"/>
                  </a:lnTo>
                  <a:lnTo>
                    <a:pt x="413" y="0"/>
                  </a:lnTo>
                  <a:lnTo>
                    <a:pt x="206" y="41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7284451" y="1940227"/>
              <a:ext cx="550450" cy="400622"/>
            </a:xfrm>
            <a:custGeom>
              <a:rect l="l" t="t" r="r" b="b"/>
              <a:pathLst>
                <a:path w="2438400" h="1774825">
                  <a:moveTo>
                    <a:pt x="290196" y="0"/>
                  </a:moveTo>
                  <a:cubicBezTo>
                    <a:pt x="2151973" y="0"/>
                    <a:pt x="2151973" y="0"/>
                    <a:pt x="2151973" y="0"/>
                  </a:cubicBezTo>
                  <a:cubicBezTo>
                    <a:pt x="2310262" y="0"/>
                    <a:pt x="2438400" y="128119"/>
                    <a:pt x="2438400" y="286384"/>
                  </a:cubicBezTo>
                  <a:lnTo>
                    <a:pt x="2438400" y="1484673"/>
                  </a:lnTo>
                  <a:cubicBezTo>
                    <a:pt x="2438400" y="1646706"/>
                    <a:pt x="2310262" y="1774825"/>
                    <a:pt x="2151973" y="1774825"/>
                  </a:cubicBezTo>
                  <a:cubicBezTo>
                    <a:pt x="290196" y="1774825"/>
                    <a:pt x="290196" y="1774825"/>
                    <a:pt x="290196" y="1774825"/>
                  </a:cubicBezTo>
                  <a:cubicBezTo>
                    <a:pt x="131907" y="1774825"/>
                    <a:pt x="0" y="1646706"/>
                    <a:pt x="0" y="1484673"/>
                  </a:cubicBezTo>
                  <a:cubicBezTo>
                    <a:pt x="0" y="286384"/>
                    <a:pt x="0" y="286384"/>
                    <a:pt x="0" y="286384"/>
                  </a:cubicBezTo>
                  <a:cubicBezTo>
                    <a:pt x="0" y="128119"/>
                    <a:pt x="131907" y="0"/>
                    <a:pt x="290196" y="0"/>
                  </a:cubicBezTo>
                  <a:close/>
                  <a:moveTo>
                    <a:pt x="471488" y="425450"/>
                  </a:moveTo>
                  <a:lnTo>
                    <a:pt x="471488" y="598488"/>
                  </a:lnTo>
                  <a:lnTo>
                    <a:pt x="1971676" y="598488"/>
                  </a:lnTo>
                  <a:lnTo>
                    <a:pt x="1971676" y="425450"/>
                  </a:lnTo>
                  <a:lnTo>
                    <a:pt x="471488" y="425450"/>
                  </a:lnTo>
                  <a:close/>
                  <a:moveTo>
                    <a:pt x="471488" y="801688"/>
                  </a:moveTo>
                  <a:lnTo>
                    <a:pt x="471488" y="971551"/>
                  </a:lnTo>
                  <a:lnTo>
                    <a:pt x="1971676" y="971551"/>
                  </a:lnTo>
                  <a:lnTo>
                    <a:pt x="1971676" y="801688"/>
                  </a:lnTo>
                  <a:lnTo>
                    <a:pt x="471488" y="801688"/>
                  </a:lnTo>
                  <a:close/>
                  <a:moveTo>
                    <a:pt x="471488" y="1174750"/>
                  </a:moveTo>
                  <a:lnTo>
                    <a:pt x="471488" y="1347788"/>
                  </a:lnTo>
                  <a:lnTo>
                    <a:pt x="1971676" y="1347788"/>
                  </a:lnTo>
                  <a:lnTo>
                    <a:pt x="1971676" y="1174750"/>
                  </a:lnTo>
                  <a:lnTo>
                    <a:pt x="471488" y="117475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5" name="Group 65"/>
          <p:cNvGrpSpPr/>
          <p:nvPr/>
        </p:nvGrpSpPr>
        <p:grpSpPr>
          <a:xfrm>
            <a:off x="4612704" y="3605816"/>
            <a:ext cx="534543" cy="529019"/>
            <a:chOff x="4612704" y="3605816"/>
            <a:chExt cx="534543" cy="529019"/>
          </a:xfrm>
        </p:grpSpPr>
        <p:sp>
          <p:nvSpPr>
            <p:cNvPr id="66" name="Freeform 66"/>
            <p:cNvSpPr/>
            <p:nvPr/>
          </p:nvSpPr>
          <p:spPr>
            <a:xfrm>
              <a:off x="4612704" y="3902234"/>
              <a:ext cx="534543" cy="232601"/>
            </a:xfrm>
            <a:custGeom>
              <a:rect l="l" t="t" r="r" b="b"/>
              <a:pathLst>
                <a:path w="205" h="89">
                  <a:moveTo>
                    <a:pt x="103" y="19"/>
                  </a:moveTo>
                  <a:cubicBezTo>
                    <a:pt x="82" y="19"/>
                    <a:pt x="62" y="12"/>
                    <a:pt x="47" y="0"/>
                  </a:cubicBezTo>
                  <a:cubicBezTo>
                    <a:pt x="0" y="0"/>
                    <a:pt x="0" y="0"/>
                    <a:pt x="0" y="0"/>
                  </a:cubicBezTo>
                  <a:cubicBezTo>
                    <a:pt x="0" y="67"/>
                    <a:pt x="0" y="67"/>
                    <a:pt x="0" y="67"/>
                  </a:cubicBezTo>
                  <a:cubicBezTo>
                    <a:pt x="0" y="79"/>
                    <a:pt x="10" y="89"/>
                    <a:pt x="22" y="89"/>
                  </a:cubicBezTo>
                  <a:cubicBezTo>
                    <a:pt x="183" y="89"/>
                    <a:pt x="183" y="89"/>
                    <a:pt x="183" y="89"/>
                  </a:cubicBezTo>
                  <a:cubicBezTo>
                    <a:pt x="195" y="89"/>
                    <a:pt x="205" y="79"/>
                    <a:pt x="205" y="67"/>
                  </a:cubicBezTo>
                  <a:cubicBezTo>
                    <a:pt x="205" y="0"/>
                    <a:pt x="205" y="0"/>
                    <a:pt x="205" y="0"/>
                  </a:cubicBezTo>
                  <a:cubicBezTo>
                    <a:pt x="158" y="0"/>
                    <a:pt x="158" y="0"/>
                    <a:pt x="158" y="0"/>
                  </a:cubicBezTo>
                  <a:cubicBezTo>
                    <a:pt x="143" y="12"/>
                    <a:pt x="124" y="19"/>
                    <a:pt x="103" y="1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Freeform 67"/>
            <p:cNvSpPr/>
            <p:nvPr/>
          </p:nvSpPr>
          <p:spPr>
            <a:xfrm>
              <a:off x="4612704" y="3605816"/>
              <a:ext cx="534543" cy="307467"/>
            </a:xfrm>
            <a:custGeom>
              <a:rect l="l" t="t" r="r" b="b"/>
              <a:pathLst>
                <a:path w="205" h="118">
                  <a:moveTo>
                    <a:pt x="183" y="42"/>
                  </a:moveTo>
                  <a:cubicBezTo>
                    <a:pt x="180" y="42"/>
                    <a:pt x="180" y="42"/>
                    <a:pt x="180" y="42"/>
                  </a:cubicBezTo>
                  <a:cubicBezTo>
                    <a:pt x="154" y="42"/>
                    <a:pt x="154" y="42"/>
                    <a:pt x="154" y="42"/>
                  </a:cubicBezTo>
                  <a:cubicBezTo>
                    <a:pt x="154" y="22"/>
                    <a:pt x="154" y="22"/>
                    <a:pt x="154" y="22"/>
                  </a:cubicBezTo>
                  <a:cubicBezTo>
                    <a:pt x="154" y="10"/>
                    <a:pt x="144" y="0"/>
                    <a:pt x="132" y="0"/>
                  </a:cubicBezTo>
                  <a:cubicBezTo>
                    <a:pt x="73" y="0"/>
                    <a:pt x="73" y="0"/>
                    <a:pt x="73" y="0"/>
                  </a:cubicBezTo>
                  <a:cubicBezTo>
                    <a:pt x="61" y="0"/>
                    <a:pt x="51" y="10"/>
                    <a:pt x="51" y="22"/>
                  </a:cubicBezTo>
                  <a:cubicBezTo>
                    <a:pt x="51" y="42"/>
                    <a:pt x="51" y="42"/>
                    <a:pt x="51" y="42"/>
                  </a:cubicBezTo>
                  <a:cubicBezTo>
                    <a:pt x="25" y="42"/>
                    <a:pt x="25" y="42"/>
                    <a:pt x="25" y="42"/>
                  </a:cubicBezTo>
                  <a:cubicBezTo>
                    <a:pt x="22" y="42"/>
                    <a:pt x="22" y="42"/>
                    <a:pt x="22" y="42"/>
                  </a:cubicBezTo>
                  <a:cubicBezTo>
                    <a:pt x="10" y="42"/>
                    <a:pt x="0" y="52"/>
                    <a:pt x="0" y="64"/>
                  </a:cubicBezTo>
                  <a:cubicBezTo>
                    <a:pt x="0" y="101"/>
                    <a:pt x="0" y="101"/>
                    <a:pt x="0" y="101"/>
                  </a:cubicBezTo>
                  <a:cubicBezTo>
                    <a:pt x="54" y="101"/>
                    <a:pt x="54" y="101"/>
                    <a:pt x="54" y="101"/>
                  </a:cubicBezTo>
                  <a:cubicBezTo>
                    <a:pt x="67" y="112"/>
                    <a:pt x="84" y="118"/>
                    <a:pt x="103" y="118"/>
                  </a:cubicBezTo>
                  <a:cubicBezTo>
                    <a:pt x="121" y="118"/>
                    <a:pt x="138" y="112"/>
                    <a:pt x="151" y="101"/>
                  </a:cubicBezTo>
                  <a:cubicBezTo>
                    <a:pt x="205" y="101"/>
                    <a:pt x="205" y="101"/>
                    <a:pt x="205" y="101"/>
                  </a:cubicBezTo>
                  <a:cubicBezTo>
                    <a:pt x="205" y="64"/>
                    <a:pt x="205" y="64"/>
                    <a:pt x="205" y="64"/>
                  </a:cubicBezTo>
                  <a:cubicBezTo>
                    <a:pt x="205" y="52"/>
                    <a:pt x="195" y="42"/>
                    <a:pt x="183" y="42"/>
                  </a:cubicBezTo>
                  <a:close/>
                  <a:moveTo>
                    <a:pt x="67" y="26"/>
                  </a:moveTo>
                  <a:cubicBezTo>
                    <a:pt x="67" y="22"/>
                    <a:pt x="67" y="22"/>
                    <a:pt x="67" y="22"/>
                  </a:cubicBezTo>
                  <a:cubicBezTo>
                    <a:pt x="67" y="19"/>
                    <a:pt x="70" y="17"/>
                    <a:pt x="73" y="17"/>
                  </a:cubicBezTo>
                  <a:cubicBezTo>
                    <a:pt x="132" y="17"/>
                    <a:pt x="132" y="17"/>
                    <a:pt x="132" y="17"/>
                  </a:cubicBezTo>
                  <a:cubicBezTo>
                    <a:pt x="135" y="17"/>
                    <a:pt x="138" y="19"/>
                    <a:pt x="138" y="22"/>
                  </a:cubicBezTo>
                  <a:cubicBezTo>
                    <a:pt x="138" y="26"/>
                    <a:pt x="138" y="26"/>
                    <a:pt x="138" y="26"/>
                  </a:cubicBezTo>
                  <a:cubicBezTo>
                    <a:pt x="138" y="42"/>
                    <a:pt x="138" y="42"/>
                    <a:pt x="138" y="42"/>
                  </a:cubicBezTo>
                  <a:cubicBezTo>
                    <a:pt x="67" y="42"/>
                    <a:pt x="67" y="42"/>
                    <a:pt x="67" y="42"/>
                  </a:cubicBezTo>
                  <a:lnTo>
                    <a:pt x="67" y="26"/>
                  </a:lnTo>
                  <a:close/>
                  <a:moveTo>
                    <a:pt x="101" y="101"/>
                  </a:moveTo>
                  <a:cubicBezTo>
                    <a:pt x="92" y="101"/>
                    <a:pt x="85" y="94"/>
                    <a:pt x="85" y="86"/>
                  </a:cubicBezTo>
                  <a:cubicBezTo>
                    <a:pt x="85" y="77"/>
                    <a:pt x="92" y="70"/>
                    <a:pt x="101" y="70"/>
                  </a:cubicBezTo>
                  <a:cubicBezTo>
                    <a:pt x="110" y="70"/>
                    <a:pt x="117" y="77"/>
                    <a:pt x="117" y="86"/>
                  </a:cubicBezTo>
                  <a:cubicBezTo>
                    <a:pt x="117" y="94"/>
                    <a:pt x="110" y="101"/>
                    <a:pt x="101" y="10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1862868" y="5125181"/>
            <a:ext cx="477964" cy="611315"/>
            <a:chOff x="1862868" y="5125181"/>
            <a:chExt cx="477964" cy="611315"/>
          </a:xfrm>
        </p:grpSpPr>
        <p:sp>
          <p:nvSpPr>
            <p:cNvPr id="69" name="Freeform 69"/>
            <p:cNvSpPr/>
            <p:nvPr/>
          </p:nvSpPr>
          <p:spPr>
            <a:xfrm>
              <a:off x="2040604" y="5125181"/>
              <a:ext cx="121158" cy="611219"/>
            </a:xfrm>
            <a:custGeom>
              <a:rect l="l" t="t" r="r" b="b"/>
              <a:pathLst>
                <a:path w="64" h="321">
                  <a:moveTo>
                    <a:pt x="64" y="289"/>
                  </a:moveTo>
                  <a:cubicBezTo>
                    <a:pt x="64" y="307"/>
                    <a:pt x="49" y="321"/>
                    <a:pt x="32" y="321"/>
                  </a:cubicBezTo>
                  <a:cubicBezTo>
                    <a:pt x="14" y="321"/>
                    <a:pt x="0" y="307"/>
                    <a:pt x="0" y="289"/>
                  </a:cubicBezTo>
                  <a:cubicBezTo>
                    <a:pt x="0" y="32"/>
                    <a:pt x="0" y="32"/>
                    <a:pt x="0" y="32"/>
                  </a:cubicBezTo>
                  <a:cubicBezTo>
                    <a:pt x="0" y="14"/>
                    <a:pt x="14" y="0"/>
                    <a:pt x="32" y="0"/>
                  </a:cubicBezTo>
                  <a:cubicBezTo>
                    <a:pt x="49" y="0"/>
                    <a:pt x="64" y="14"/>
                    <a:pt x="64" y="32"/>
                  </a:cubicBezTo>
                  <a:lnTo>
                    <a:pt x="64" y="2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Freeform 70"/>
            <p:cNvSpPr/>
            <p:nvPr/>
          </p:nvSpPr>
          <p:spPr>
            <a:xfrm>
              <a:off x="1862868" y="5498180"/>
              <a:ext cx="119824" cy="238316"/>
            </a:xfrm>
            <a:custGeom>
              <a:rect l="l" t="t" r="r" b="b"/>
              <a:pathLst>
                <a:path w="62" h="125">
                  <a:moveTo>
                    <a:pt x="63" y="93"/>
                  </a:moveTo>
                  <a:cubicBezTo>
                    <a:pt x="63" y="111"/>
                    <a:pt x="49" y="125"/>
                    <a:pt x="32" y="125"/>
                  </a:cubicBezTo>
                  <a:cubicBezTo>
                    <a:pt x="14" y="125"/>
                    <a:pt x="0" y="111"/>
                    <a:pt x="0" y="93"/>
                  </a:cubicBezTo>
                  <a:cubicBezTo>
                    <a:pt x="0" y="32"/>
                    <a:pt x="0" y="32"/>
                    <a:pt x="0" y="32"/>
                  </a:cubicBezTo>
                  <a:cubicBezTo>
                    <a:pt x="0" y="14"/>
                    <a:pt x="14" y="0"/>
                    <a:pt x="32" y="0"/>
                  </a:cubicBezTo>
                  <a:cubicBezTo>
                    <a:pt x="49" y="0"/>
                    <a:pt x="63" y="14"/>
                    <a:pt x="63" y="32"/>
                  </a:cubicBezTo>
                  <a:lnTo>
                    <a:pt x="63" y="9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Freeform 71"/>
            <p:cNvSpPr/>
            <p:nvPr/>
          </p:nvSpPr>
          <p:spPr>
            <a:xfrm>
              <a:off x="2219674" y="5321777"/>
              <a:ext cx="121158" cy="414719"/>
            </a:xfrm>
            <a:custGeom>
              <a:rect l="l" t="t" r="r" b="b"/>
              <a:pathLst>
                <a:path w="64" h="218">
                  <a:moveTo>
                    <a:pt x="64" y="186"/>
                  </a:moveTo>
                  <a:cubicBezTo>
                    <a:pt x="64" y="204"/>
                    <a:pt x="49" y="218"/>
                    <a:pt x="32" y="218"/>
                  </a:cubicBezTo>
                  <a:cubicBezTo>
                    <a:pt x="14" y="218"/>
                    <a:pt x="0" y="204"/>
                    <a:pt x="0" y="186"/>
                  </a:cubicBezTo>
                  <a:cubicBezTo>
                    <a:pt x="0" y="32"/>
                    <a:pt x="0" y="32"/>
                    <a:pt x="0" y="32"/>
                  </a:cubicBezTo>
                  <a:cubicBezTo>
                    <a:pt x="0" y="14"/>
                    <a:pt x="14" y="0"/>
                    <a:pt x="32" y="0"/>
                  </a:cubicBezTo>
                  <a:cubicBezTo>
                    <a:pt x="49" y="0"/>
                    <a:pt x="64" y="14"/>
                    <a:pt x="64" y="32"/>
                  </a:cubicBezTo>
                  <a:lnTo>
                    <a:pt x="64" y="18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454963" y="93878"/>
            <a:ext cx="10641129" cy="914400"/>
            <a:chOff x="454963" y="93878"/>
            <a:chExt cx="10641129" cy="914400"/>
          </a:xfrm>
        </p:grpSpPr>
        <p:sp>
          <p:nvSpPr>
            <p:cNvPr id="73" name="AutoShape 7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TextBox 9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安全教育与培训制度</a:t>
              </a:r>
            </a:p>
          </p:txBody>
        </p:sp>
      </p:grpSp>
      <p:grpSp>
        <p:nvGrpSpPr>
          <p:cNvPr id="94" name="Group 94"/>
          <p:cNvGrpSpPr/>
          <p:nvPr/>
        </p:nvGrpSpPr>
        <p:grpSpPr>
          <a:xfrm>
            <a:off x="6318250" y="3326131"/>
            <a:ext cx="2267763" cy="1552257"/>
            <a:chOff x="6318250" y="3326131"/>
            <a:chExt cx="2267763" cy="1552257"/>
          </a:xfrm>
        </p:grpSpPr>
        <p:sp>
          <p:nvSpPr>
            <p:cNvPr id="95" name="TextBox 95"/>
            <p:cNvSpPr txBox="1"/>
            <p:nvPr/>
          </p:nvSpPr>
          <p:spPr>
            <a:xfrm>
              <a:off x="6318250" y="33261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对特种作业人员进行专业培训，并取得特种作业操作证。</a:t>
              </a:r>
            </a:p>
          </p:txBody>
        </p:sp>
      </p:grpSp>
      <p:grpSp>
        <p:nvGrpSpPr>
          <p:cNvPr id="96" name="Group 96"/>
          <p:cNvGrpSpPr/>
          <p:nvPr/>
        </p:nvGrpSpPr>
        <p:grpSpPr>
          <a:xfrm>
            <a:off x="8927905" y="1448118"/>
            <a:ext cx="2267763" cy="1552257"/>
            <a:chOff x="8927905" y="1448118"/>
            <a:chExt cx="2267763" cy="1552257"/>
          </a:xfrm>
        </p:grpSpPr>
        <p:sp>
          <p:nvSpPr>
            <p:cNvPr id="97" name="TextBox 97"/>
            <p:cNvSpPr txBox="1"/>
            <p:nvPr/>
          </p:nvSpPr>
          <p:spPr>
            <a:xfrm>
              <a:off x="8927905" y="144811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定期开展全员安全教育和培训，提高员工的安全意识和操作技能。</a:t>
              </a:r>
            </a:p>
          </p:txBody>
        </p:sp>
      </p:grpSp>
      <p:grpSp>
        <p:nvGrpSpPr>
          <p:cNvPr id="98" name="Group 98"/>
          <p:cNvGrpSpPr/>
          <p:nvPr/>
        </p:nvGrpSpPr>
        <p:grpSpPr>
          <a:xfrm>
            <a:off x="3402013" y="4962843"/>
            <a:ext cx="2267763" cy="1552257"/>
            <a:chOff x="3402013" y="4962843"/>
            <a:chExt cx="2267763" cy="1552257"/>
          </a:xfrm>
        </p:grpSpPr>
        <p:sp>
          <p:nvSpPr>
            <p:cNvPr id="99" name="TextBox 99"/>
            <p:cNvSpPr txBox="1"/>
            <p:nvPr/>
          </p:nvSpPr>
          <p:spPr>
            <a:xfrm>
              <a:off x="3402013" y="49628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对新员工进行三级安全教育，即公司级、车间级、班组级。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定期进行综合性安全检查、季节性安全检查、节假日安全检查等。</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建立隐患排查治理制度，对排查出的隐患进行整改和治理。</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实行安全隐患报告和举报奖励制度，鼓励员工积极参与安全隐患排查和治理。</a:t>
              </a:r>
            </a:p>
          </p:txBody>
        </p:sp>
      </p:grpSp>
      <p:pic>
        <p:nvPicPr>
          <p:cNvPr id="14" name="Picture 14"/>
          <p:cNvPicPr>
            <a:picLocks noChangeAspect="1"/>
          </p:cNvPicPr>
          <p:nvPr/>
        </p:nvPicPr>
        <p:blipFill>
          <a:blip r:embed="rId2"/>
          <a:srcRect l="11833" r="11833"/>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6750" r="16750"/>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安全检查与隐患排查制度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制定应急预案和现场处置方案，明确应急组织、通讯联络、现场处置等方面内容。</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定期组织应急演练，提高应急处置能力。</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建立事故报告和调查处理制度，及时报告和处理各类安全事故。</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6667" r="16667"/>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19431" r="19431"/>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应急管理与事故报告制度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法规合规在安全生产中重要性</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3333" b="3333"/>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遵守国家安全生产法规，确保员工生命安全和身体健康。</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通过建立安全管理制度和操作规程，减少事故发生的可能性。</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提供安全培训和教育，提高员工安全意识和操作技能。</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保障员工生命财产安全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0750" r="10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通过安全生产管理，提高产品质量和生产效率，增强企业市场竞争力。</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合规经营是企业长期发展的基础，遵守法规有助于提高企业形象和信誉。</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减少事故和污染排放，降低企业运营成本和风险。</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促进企业可持续发展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833" r="9833"/>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安全生产事关人民群众生命财产安全，是维护社会稳定的重要因素。</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企业遵守安全生产法规，有助于减少社会矛盾和纠纷。</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通过加强安全监管和应急救援，保障公共安全和社会秩序。</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维护社会稳定和谐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https://d.book118.com/387031006161006042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2024-09-16T10:38:48.475</cp:lastPrinted>
  <dcterms:created xsi:type="dcterms:W3CDTF">2024-09-16T02:38:48Z</dcterms:created>
  <dcterms:modified xsi:type="dcterms:W3CDTF">2024-09-16T02:38:50Z</dcterms:modified>
</cp:coreProperties>
</file>