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5"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hyperlink" Target="http://weibo.com/teliss" TargetMode="External" /><Relationship Id="rId2" Type="http://schemas.openxmlformats.org/officeDocument/2006/relationships/hyperlink" Target="http://teliss.blog.163.com/" TargetMode="External" /><Relationship Id="rId3"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CE6EFEE-B544-492E-A33C-59D776D21CC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9248546-0C59-4E33-99E1-7BC9BF9E0C9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3C781B7-98E7-4843-BD3A-2D6C00B8DAA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E9A5E2F-BB18-404F-AACE-3B4DC2C3C9A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0B6DA42-96FE-493C-A5D3-2C1752D77F1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D772323-F446-4224-B3B5-F2D4FAEB95D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D053BA5-4793-4561-A120-235DC5BBB89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9AF434C-A3E5-4B98-889D-17F49905076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D6B37F6-2438-4C5F-B39D-67EAF1D38F3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DED9267-ED70-4F12-8953-4EE7603CE22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ED70E6D-A994-4332-BBF8-3489BF762B0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Text Box 54">
            <a:extLst>
              <a:ext uri="{FF2B5EF4-FFF2-40B4-BE49-F238E27FC236}">
                <a16:creationId xmlns:a16="http://schemas.microsoft.com/office/drawing/2014/main" id="{88891A0E-547A-C6CA-F0F4-89195BB69C5B}"/>
              </a:ext>
            </a:extLst>
          </p:cNvPr>
          <p:cNvSpPr txBox="1">
            <a:spLocks noChangeArrowheads="1"/>
          </p:cNvSpPr>
          <p:nvPr userDrawn="1"/>
        </p:nvSpPr>
        <p:spPr bwMode="auto">
          <a:xfrm>
            <a:off x="7669778" y="2701805"/>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18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9" name="TextBox 10">
            <a:hlinkClick r:id="rId1"/>
            <a:extLst>
              <a:ext uri="{FF2B5EF4-FFF2-40B4-BE49-F238E27FC236}">
                <a16:creationId xmlns:a16="http://schemas.microsoft.com/office/drawing/2014/main" id="{FB95A129-C6D7-5FC1-9049-AF8A3DA886D3}"/>
              </a:ext>
            </a:extLst>
          </p:cNvPr>
          <p:cNvSpPr>
            <a:spLocks noChangeArrowheads="1"/>
          </p:cNvSpPr>
          <p:nvPr userDrawn="1"/>
        </p:nvSpPr>
        <p:spPr bwMode="auto">
          <a:xfrm>
            <a:off x="7669778" y="4044019"/>
            <a:ext cx="4522222" cy="46166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10" name="Text Box 54">
            <a:hlinkClick r:id="rId2"/>
            <a:extLst>
              <a:ext uri="{FF2B5EF4-FFF2-40B4-BE49-F238E27FC236}">
                <a16:creationId xmlns:a16="http://schemas.microsoft.com/office/drawing/2014/main" id="{5E996448-A692-8782-EEDC-8EB5550523A9}"/>
              </a:ext>
            </a:extLst>
          </p:cNvPr>
          <p:cNvSpPr txBox="1">
            <a:spLocks noChangeArrowheads="1"/>
          </p:cNvSpPr>
          <p:nvPr userDrawn="1"/>
        </p:nvSpPr>
        <p:spPr bwMode="auto">
          <a:xfrm>
            <a:off x="7669778" y="3372912"/>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grpSp>
        <p:nvGrpSpPr>
          <p:cNvPr id="11" name="组合 17">
            <a:extLst>
              <a:ext uri="{FF2B5EF4-FFF2-40B4-BE49-F238E27FC236}">
                <a16:creationId xmlns:a16="http://schemas.microsoft.com/office/drawing/2014/main" id="{3211A2AC-133C-22B1-583A-D05D4497F83D}"/>
              </a:ext>
            </a:extLst>
          </p:cNvPr>
          <p:cNvGrpSpPr>
            <a:grpSpLocks noChangeAspect="1"/>
          </p:cNvGrpSpPr>
          <p:nvPr userDrawn="1"/>
        </p:nvGrpSpPr>
        <p:grpSpPr>
          <a:xfrm>
            <a:off x="6964692" y="4022280"/>
            <a:ext cx="591140" cy="480022"/>
            <a:chOff x="3175" y="295276"/>
            <a:chExt cx="4856163" cy="3943350"/>
          </a:xfrm>
          <a:solidFill>
            <a:srgbClr val="424242"/>
          </a:solidFill>
        </p:grpSpPr>
        <p:sp>
          <p:nvSpPr>
            <p:cNvPr id="12" name="Freeform 10">
              <a:extLst>
                <a:ext uri="{FF2B5EF4-FFF2-40B4-BE49-F238E27FC236}">
                  <a16:creationId xmlns:a16="http://schemas.microsoft.com/office/drawing/2014/main" id="{F76FF4A3-648E-3AC8-F59D-78ADA7A6289B}"/>
                </a:ext>
              </a:extLst>
            </p:cNvPr>
            <p:cNvSpPr>
              <a:spLocks noEditPoints="1"/>
            </p:cNvSpPr>
            <p:nvPr/>
          </p:nvSpPr>
          <p:spPr bwMode="auto">
            <a:xfrm>
              <a:off x="3175" y="741363"/>
              <a:ext cx="4173538" cy="3497263"/>
            </a:xfrm>
            <a:custGeom>
              <a:gdLst>
                <a:gd name="T0" fmla="*/ 957 w 1111"/>
                <a:gd name="T1" fmla="*/ 394 h 930"/>
                <a:gd name="T2" fmla="*/ 936 w 1111"/>
                <a:gd name="T3" fmla="*/ 362 h 930"/>
                <a:gd name="T4" fmla="*/ 936 w 1111"/>
                <a:gd name="T5" fmla="*/ 235 h 930"/>
                <a:gd name="T6" fmla="*/ 652 w 1111"/>
                <a:gd name="T7" fmla="*/ 233 h 930"/>
                <a:gd name="T8" fmla="*/ 622 w 1111"/>
                <a:gd name="T9" fmla="*/ 219 h 930"/>
                <a:gd name="T10" fmla="*/ 608 w 1111"/>
                <a:gd name="T11" fmla="*/ 70 h 930"/>
                <a:gd name="T12" fmla="*/ 190 w 1111"/>
                <a:gd name="T13" fmla="*/ 233 h 930"/>
                <a:gd name="T14" fmla="*/ 0 w 1111"/>
                <a:gd name="T15" fmla="*/ 591 h 930"/>
                <a:gd name="T16" fmla="*/ 534 w 1111"/>
                <a:gd name="T17" fmla="*/ 930 h 930"/>
                <a:gd name="T18" fmla="*/ 1111 w 1111"/>
                <a:gd name="T19" fmla="*/ 568 h 930"/>
                <a:gd name="T20" fmla="*/ 957 w 1111"/>
                <a:gd name="T21" fmla="*/ 394 h 930"/>
                <a:gd name="T22" fmla="*/ 535 w 1111"/>
                <a:gd name="T23" fmla="*/ 854 h 930"/>
                <a:gd name="T24" fmla="*/ 128 w 1111"/>
                <a:gd name="T25" fmla="*/ 641 h 930"/>
                <a:gd name="T26" fmla="*/ 485 w 1111"/>
                <a:gd name="T27" fmla="*/ 353 h 930"/>
                <a:gd name="T28" fmla="*/ 892 w 1111"/>
                <a:gd name="T29" fmla="*/ 565 h 930"/>
                <a:gd name="T30" fmla="*/ 535 w 1111"/>
                <a:gd name="T31" fmla="*/ 854 h 93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11" h="930">
                  <a:moveTo>
                    <a:pt x="957" y="394"/>
                  </a:moveTo>
                  <a:cubicBezTo>
                    <a:pt x="939" y="389"/>
                    <a:pt x="926" y="385"/>
                    <a:pt x="936" y="362"/>
                  </a:cubicBezTo>
                  <a:cubicBezTo>
                    <a:pt x="956" y="311"/>
                    <a:pt x="958" y="266"/>
                    <a:pt x="936" y="235"/>
                  </a:cubicBezTo>
                  <a:cubicBezTo>
                    <a:pt x="895" y="176"/>
                    <a:pt x="782" y="179"/>
                    <a:pt x="652" y="233"/>
                  </a:cubicBezTo>
                  <a:cubicBezTo>
                    <a:pt x="652" y="233"/>
                    <a:pt x="611" y="251"/>
                    <a:pt x="622" y="219"/>
                  </a:cubicBezTo>
                  <a:cubicBezTo>
                    <a:pt x="642" y="155"/>
                    <a:pt x="639" y="101"/>
                    <a:pt x="608" y="70"/>
                  </a:cubicBezTo>
                  <a:cubicBezTo>
                    <a:pt x="537" y="0"/>
                    <a:pt x="350" y="73"/>
                    <a:pt x="190" y="233"/>
                  </a:cubicBezTo>
                  <a:cubicBezTo>
                    <a:pt x="69" y="353"/>
                    <a:pt x="0" y="481"/>
                    <a:pt x="0" y="591"/>
                  </a:cubicBezTo>
                  <a:cubicBezTo>
                    <a:pt x="0" y="801"/>
                    <a:pt x="270" y="930"/>
                    <a:pt x="534" y="930"/>
                  </a:cubicBezTo>
                  <a:cubicBezTo>
                    <a:pt x="881" y="930"/>
                    <a:pt x="1111" y="728"/>
                    <a:pt x="1111" y="568"/>
                  </a:cubicBezTo>
                  <a:cubicBezTo>
                    <a:pt x="1111" y="472"/>
                    <a:pt x="1030" y="417"/>
                    <a:pt x="957" y="394"/>
                  </a:cubicBezTo>
                  <a:close/>
                  <a:moveTo>
                    <a:pt x="535" y="854"/>
                  </a:moveTo>
                  <a:cubicBezTo>
                    <a:pt x="324" y="875"/>
                    <a:pt x="142" y="779"/>
                    <a:pt x="128" y="641"/>
                  </a:cubicBezTo>
                  <a:cubicBezTo>
                    <a:pt x="114" y="503"/>
                    <a:pt x="274" y="373"/>
                    <a:pt x="485" y="353"/>
                  </a:cubicBezTo>
                  <a:cubicBezTo>
                    <a:pt x="696" y="332"/>
                    <a:pt x="878" y="427"/>
                    <a:pt x="892" y="565"/>
                  </a:cubicBezTo>
                  <a:cubicBezTo>
                    <a:pt x="906" y="704"/>
                    <a:pt x="746" y="833"/>
                    <a:pt x="535" y="8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1">
              <a:extLst>
                <a:ext uri="{FF2B5EF4-FFF2-40B4-BE49-F238E27FC236}">
                  <a16:creationId xmlns:a16="http://schemas.microsoft.com/office/drawing/2014/main" id="{070A16F0-8100-F17A-BD7D-4EF339A00246}"/>
                </a:ext>
              </a:extLst>
            </p:cNvPr>
            <p:cNvSpPr/>
            <p:nvPr/>
          </p:nvSpPr>
          <p:spPr bwMode="auto">
            <a:xfrm>
              <a:off x="3094038" y="295276"/>
              <a:ext cx="1765300" cy="1868488"/>
            </a:xfrm>
            <a:custGeom>
              <a:gdLst>
                <a:gd name="T0" fmla="*/ 364 w 470"/>
                <a:gd name="T1" fmla="*/ 128 h 497"/>
                <a:gd name="T2" fmla="*/ 43 w 470"/>
                <a:gd name="T3" fmla="*/ 24 h 497"/>
                <a:gd name="T4" fmla="*/ 43 w 470"/>
                <a:gd name="T5" fmla="*/ 24 h 497"/>
                <a:gd name="T6" fmla="*/ 5 w 470"/>
                <a:gd name="T7" fmla="*/ 82 h 497"/>
                <a:gd name="T8" fmla="*/ 63 w 470"/>
                <a:gd name="T9" fmla="*/ 119 h 497"/>
                <a:gd name="T10" fmla="*/ 291 w 470"/>
                <a:gd name="T11" fmla="*/ 193 h 497"/>
                <a:gd name="T12" fmla="*/ 341 w 470"/>
                <a:gd name="T13" fmla="*/ 428 h 497"/>
                <a:gd name="T14" fmla="*/ 341 w 470"/>
                <a:gd name="T15" fmla="*/ 428 h 497"/>
                <a:gd name="T16" fmla="*/ 373 w 470"/>
                <a:gd name="T17" fmla="*/ 489 h 497"/>
                <a:gd name="T18" fmla="*/ 434 w 470"/>
                <a:gd name="T19" fmla="*/ 458 h 497"/>
                <a:gd name="T20" fmla="*/ 434 w 470"/>
                <a:gd name="T21" fmla="*/ 458 h 497"/>
                <a:gd name="T22" fmla="*/ 364 w 470"/>
                <a:gd name="T23" fmla="*/ 128 h 49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0" h="497">
                  <a:moveTo>
                    <a:pt x="364" y="128"/>
                  </a:moveTo>
                  <a:cubicBezTo>
                    <a:pt x="280" y="35"/>
                    <a:pt x="157" y="0"/>
                    <a:pt x="43" y="24"/>
                  </a:cubicBezTo>
                  <a:cubicBezTo>
                    <a:pt x="43" y="24"/>
                    <a:pt x="43" y="24"/>
                    <a:pt x="43" y="24"/>
                  </a:cubicBezTo>
                  <a:cubicBezTo>
                    <a:pt x="16" y="30"/>
                    <a:pt x="0" y="55"/>
                    <a:pt x="5" y="82"/>
                  </a:cubicBezTo>
                  <a:cubicBezTo>
                    <a:pt x="11" y="108"/>
                    <a:pt x="37" y="125"/>
                    <a:pt x="63" y="119"/>
                  </a:cubicBezTo>
                  <a:cubicBezTo>
                    <a:pt x="144" y="102"/>
                    <a:pt x="232" y="127"/>
                    <a:pt x="291" y="193"/>
                  </a:cubicBezTo>
                  <a:cubicBezTo>
                    <a:pt x="351" y="259"/>
                    <a:pt x="367" y="349"/>
                    <a:pt x="341" y="428"/>
                  </a:cubicBezTo>
                  <a:cubicBezTo>
                    <a:pt x="341" y="428"/>
                    <a:pt x="341" y="428"/>
                    <a:pt x="341" y="428"/>
                  </a:cubicBezTo>
                  <a:cubicBezTo>
                    <a:pt x="333" y="453"/>
                    <a:pt x="347" y="481"/>
                    <a:pt x="373" y="489"/>
                  </a:cubicBezTo>
                  <a:cubicBezTo>
                    <a:pt x="398" y="497"/>
                    <a:pt x="426" y="483"/>
                    <a:pt x="434" y="458"/>
                  </a:cubicBezTo>
                  <a:cubicBezTo>
                    <a:pt x="434" y="458"/>
                    <a:pt x="434" y="458"/>
                    <a:pt x="434" y="458"/>
                  </a:cubicBezTo>
                  <a:cubicBezTo>
                    <a:pt x="470" y="347"/>
                    <a:pt x="447" y="220"/>
                    <a:pt x="364" y="1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2">
              <a:extLst>
                <a:ext uri="{FF2B5EF4-FFF2-40B4-BE49-F238E27FC236}">
                  <a16:creationId xmlns:a16="http://schemas.microsoft.com/office/drawing/2014/main" id="{220C237C-FD78-F916-C831-1D6DE72C2577}"/>
                </a:ext>
              </a:extLst>
            </p:cNvPr>
            <p:cNvSpPr/>
            <p:nvPr/>
          </p:nvSpPr>
          <p:spPr bwMode="auto">
            <a:xfrm>
              <a:off x="3252788" y="974726"/>
              <a:ext cx="919163" cy="969963"/>
            </a:xfrm>
            <a:custGeom>
              <a:gdLst>
                <a:gd name="T0" fmla="*/ 193 w 245"/>
                <a:gd name="T1" fmla="*/ 63 h 258"/>
                <a:gd name="T2" fmla="*/ 37 w 245"/>
                <a:gd name="T3" fmla="*/ 12 h 258"/>
                <a:gd name="T4" fmla="*/ 5 w 245"/>
                <a:gd name="T5" fmla="*/ 62 h 258"/>
                <a:gd name="T6" fmla="*/ 54 w 245"/>
                <a:gd name="T7" fmla="*/ 94 h 258"/>
                <a:gd name="T8" fmla="*/ 54 w 245"/>
                <a:gd name="T9" fmla="*/ 94 h 258"/>
                <a:gd name="T10" fmla="*/ 131 w 245"/>
                <a:gd name="T11" fmla="*/ 119 h 258"/>
                <a:gd name="T12" fmla="*/ 148 w 245"/>
                <a:gd name="T13" fmla="*/ 198 h 258"/>
                <a:gd name="T14" fmla="*/ 148 w 245"/>
                <a:gd name="T15" fmla="*/ 198 h 258"/>
                <a:gd name="T16" fmla="*/ 175 w 245"/>
                <a:gd name="T17" fmla="*/ 251 h 258"/>
                <a:gd name="T18" fmla="*/ 228 w 245"/>
                <a:gd name="T19" fmla="*/ 223 h 258"/>
                <a:gd name="T20" fmla="*/ 193 w 245"/>
                <a:gd name="T21" fmla="*/ 63 h 2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5" h="258">
                  <a:moveTo>
                    <a:pt x="193" y="63"/>
                  </a:moveTo>
                  <a:cubicBezTo>
                    <a:pt x="153" y="18"/>
                    <a:pt x="92" y="0"/>
                    <a:pt x="37" y="12"/>
                  </a:cubicBezTo>
                  <a:cubicBezTo>
                    <a:pt x="14" y="17"/>
                    <a:pt x="0" y="39"/>
                    <a:pt x="5" y="62"/>
                  </a:cubicBezTo>
                  <a:cubicBezTo>
                    <a:pt x="9" y="85"/>
                    <a:pt x="32" y="99"/>
                    <a:pt x="54" y="94"/>
                  </a:cubicBezTo>
                  <a:cubicBezTo>
                    <a:pt x="54" y="94"/>
                    <a:pt x="54" y="94"/>
                    <a:pt x="54" y="94"/>
                  </a:cubicBezTo>
                  <a:cubicBezTo>
                    <a:pt x="82" y="89"/>
                    <a:pt x="111" y="97"/>
                    <a:pt x="131" y="119"/>
                  </a:cubicBezTo>
                  <a:cubicBezTo>
                    <a:pt x="151" y="141"/>
                    <a:pt x="156" y="171"/>
                    <a:pt x="148" y="198"/>
                  </a:cubicBezTo>
                  <a:cubicBezTo>
                    <a:pt x="148" y="198"/>
                    <a:pt x="148" y="198"/>
                    <a:pt x="148" y="198"/>
                  </a:cubicBezTo>
                  <a:cubicBezTo>
                    <a:pt x="141" y="220"/>
                    <a:pt x="153" y="243"/>
                    <a:pt x="175" y="251"/>
                  </a:cubicBezTo>
                  <a:cubicBezTo>
                    <a:pt x="197" y="258"/>
                    <a:pt x="220" y="246"/>
                    <a:pt x="228" y="223"/>
                  </a:cubicBezTo>
                  <a:cubicBezTo>
                    <a:pt x="245" y="169"/>
                    <a:pt x="234" y="108"/>
                    <a:pt x="193"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3">
              <a:extLst>
                <a:ext uri="{FF2B5EF4-FFF2-40B4-BE49-F238E27FC236}">
                  <a16:creationId xmlns:a16="http://schemas.microsoft.com/office/drawing/2014/main" id="{645FAD55-052C-AE2F-4018-A58695994BAE}"/>
                </a:ext>
              </a:extLst>
            </p:cNvPr>
            <p:cNvSpPr>
              <a:spLocks noEditPoints="1"/>
            </p:cNvSpPr>
            <p:nvPr/>
          </p:nvSpPr>
          <p:spPr bwMode="auto">
            <a:xfrm>
              <a:off x="957263" y="2370138"/>
              <a:ext cx="1724025" cy="1485900"/>
            </a:xfrm>
            <a:custGeom>
              <a:gdLst>
                <a:gd name="T0" fmla="*/ 302 w 459"/>
                <a:gd name="T1" fmla="*/ 26 h 395"/>
                <a:gd name="T2" fmla="*/ 45 w 459"/>
                <a:gd name="T3" fmla="*/ 138 h 395"/>
                <a:gd name="T4" fmla="*/ 144 w 459"/>
                <a:gd name="T5" fmla="*/ 362 h 395"/>
                <a:gd name="T6" fmla="*/ 416 w 459"/>
                <a:gd name="T7" fmla="*/ 246 h 395"/>
                <a:gd name="T8" fmla="*/ 302 w 459"/>
                <a:gd name="T9" fmla="*/ 26 h 395"/>
                <a:gd name="T10" fmla="*/ 225 w 459"/>
                <a:gd name="T11" fmla="*/ 256 h 395"/>
                <a:gd name="T12" fmla="*/ 128 w 459"/>
                <a:gd name="T13" fmla="*/ 288 h 395"/>
                <a:gd name="T14" fmla="*/ 107 w 459"/>
                <a:gd name="T15" fmla="*/ 204 h 395"/>
                <a:gd name="T16" fmla="*/ 202 w 459"/>
                <a:gd name="T17" fmla="*/ 172 h 395"/>
                <a:gd name="T18" fmla="*/ 225 w 459"/>
                <a:gd name="T19" fmla="*/ 256 h 395"/>
                <a:gd name="T20" fmla="*/ 292 w 459"/>
                <a:gd name="T21" fmla="*/ 170 h 395"/>
                <a:gd name="T22" fmla="*/ 256 w 459"/>
                <a:gd name="T23" fmla="*/ 184 h 395"/>
                <a:gd name="T24" fmla="*/ 247 w 459"/>
                <a:gd name="T25" fmla="*/ 152 h 395"/>
                <a:gd name="T26" fmla="*/ 282 w 459"/>
                <a:gd name="T27" fmla="*/ 139 h 395"/>
                <a:gd name="T28" fmla="*/ 292 w 459"/>
                <a:gd name="T29" fmla="*/ 170 h 39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9" h="395">
                  <a:moveTo>
                    <a:pt x="302" y="26"/>
                  </a:moveTo>
                  <a:cubicBezTo>
                    <a:pt x="202" y="0"/>
                    <a:pt x="88" y="50"/>
                    <a:pt x="45" y="138"/>
                  </a:cubicBezTo>
                  <a:cubicBezTo>
                    <a:pt x="0" y="229"/>
                    <a:pt x="43" y="329"/>
                    <a:pt x="144" y="362"/>
                  </a:cubicBezTo>
                  <a:cubicBezTo>
                    <a:pt x="249" y="395"/>
                    <a:pt x="373" y="343"/>
                    <a:pt x="416" y="246"/>
                  </a:cubicBezTo>
                  <a:cubicBezTo>
                    <a:pt x="459" y="151"/>
                    <a:pt x="406" y="53"/>
                    <a:pt x="302" y="26"/>
                  </a:cubicBezTo>
                  <a:close/>
                  <a:moveTo>
                    <a:pt x="225" y="256"/>
                  </a:moveTo>
                  <a:cubicBezTo>
                    <a:pt x="205" y="289"/>
                    <a:pt x="161" y="303"/>
                    <a:pt x="128" y="288"/>
                  </a:cubicBezTo>
                  <a:cubicBezTo>
                    <a:pt x="96" y="273"/>
                    <a:pt x="86" y="236"/>
                    <a:pt x="107" y="204"/>
                  </a:cubicBezTo>
                  <a:cubicBezTo>
                    <a:pt x="127" y="172"/>
                    <a:pt x="169" y="158"/>
                    <a:pt x="202" y="172"/>
                  </a:cubicBezTo>
                  <a:cubicBezTo>
                    <a:pt x="235" y="186"/>
                    <a:pt x="245" y="224"/>
                    <a:pt x="225" y="256"/>
                  </a:cubicBezTo>
                  <a:close/>
                  <a:moveTo>
                    <a:pt x="292" y="170"/>
                  </a:moveTo>
                  <a:cubicBezTo>
                    <a:pt x="285" y="183"/>
                    <a:pt x="269" y="189"/>
                    <a:pt x="256" y="184"/>
                  </a:cubicBezTo>
                  <a:cubicBezTo>
                    <a:pt x="243" y="178"/>
                    <a:pt x="240" y="164"/>
                    <a:pt x="247" y="152"/>
                  </a:cubicBezTo>
                  <a:cubicBezTo>
                    <a:pt x="254" y="140"/>
                    <a:pt x="270" y="134"/>
                    <a:pt x="282" y="139"/>
                  </a:cubicBezTo>
                  <a:cubicBezTo>
                    <a:pt x="295" y="143"/>
                    <a:pt x="300" y="158"/>
                    <a:pt x="292"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18">
            <a:extLst>
              <a:ext uri="{FF2B5EF4-FFF2-40B4-BE49-F238E27FC236}">
                <a16:creationId xmlns:a16="http://schemas.microsoft.com/office/drawing/2014/main" id="{E9B5F0D1-16E8-C1D8-DB26-0462E8843A15}"/>
              </a:ext>
            </a:extLst>
          </p:cNvPr>
          <p:cNvGrpSpPr>
            <a:grpSpLocks noChangeAspect="1"/>
          </p:cNvGrpSpPr>
          <p:nvPr userDrawn="1"/>
        </p:nvGrpSpPr>
        <p:grpSpPr>
          <a:xfrm>
            <a:off x="6964692" y="3387443"/>
            <a:ext cx="591140" cy="476725"/>
            <a:chOff x="2482850" y="17463"/>
            <a:chExt cx="442913" cy="357188"/>
          </a:xfrm>
          <a:solidFill>
            <a:srgbClr val="424242"/>
          </a:solidFill>
        </p:grpSpPr>
        <p:sp>
          <p:nvSpPr>
            <p:cNvPr id="17" name="Freeform 14">
              <a:extLst>
                <a:ext uri="{FF2B5EF4-FFF2-40B4-BE49-F238E27FC236}">
                  <a16:creationId xmlns:a16="http://schemas.microsoft.com/office/drawing/2014/main" id="{4028E777-9D0E-6E33-9D0F-237272DAC79F}"/>
                </a:ext>
              </a:extLst>
            </p:cNvPr>
            <p:cNvSpPr/>
            <p:nvPr/>
          </p:nvSpPr>
          <p:spPr bwMode="auto">
            <a:xfrm>
              <a:off x="2482850" y="17463"/>
              <a:ext cx="442913" cy="204788"/>
            </a:xfrm>
            <a:custGeom>
              <a:gdLst>
                <a:gd name="T0" fmla="*/ 553 w 558"/>
                <a:gd name="T1" fmla="*/ 229 h 257"/>
                <a:gd name="T2" fmla="*/ 354 w 558"/>
                <a:gd name="T3" fmla="*/ 30 h 257"/>
                <a:gd name="T4" fmla="*/ 354 w 558"/>
                <a:gd name="T5" fmla="*/ 30 h 257"/>
                <a:gd name="T6" fmla="*/ 346 w 558"/>
                <a:gd name="T7" fmla="*/ 24 h 257"/>
                <a:gd name="T8" fmla="*/ 339 w 558"/>
                <a:gd name="T9" fmla="*/ 17 h 257"/>
                <a:gd name="T10" fmla="*/ 329 w 558"/>
                <a:gd name="T11" fmla="*/ 12 h 257"/>
                <a:gd name="T12" fmla="*/ 320 w 558"/>
                <a:gd name="T13" fmla="*/ 7 h 257"/>
                <a:gd name="T14" fmla="*/ 310 w 558"/>
                <a:gd name="T15" fmla="*/ 3 h 257"/>
                <a:gd name="T16" fmla="*/ 300 w 558"/>
                <a:gd name="T17" fmla="*/ 1 h 257"/>
                <a:gd name="T18" fmla="*/ 290 w 558"/>
                <a:gd name="T19" fmla="*/ 0 h 257"/>
                <a:gd name="T20" fmla="*/ 280 w 558"/>
                <a:gd name="T21" fmla="*/ 0 h 257"/>
                <a:gd name="T22" fmla="*/ 280 w 558"/>
                <a:gd name="T23" fmla="*/ 0 h 257"/>
                <a:gd name="T24" fmla="*/ 268 w 558"/>
                <a:gd name="T25" fmla="*/ 0 h 257"/>
                <a:gd name="T26" fmla="*/ 258 w 558"/>
                <a:gd name="T27" fmla="*/ 1 h 257"/>
                <a:gd name="T28" fmla="*/ 248 w 558"/>
                <a:gd name="T29" fmla="*/ 3 h 257"/>
                <a:gd name="T30" fmla="*/ 238 w 558"/>
                <a:gd name="T31" fmla="*/ 7 h 257"/>
                <a:gd name="T32" fmla="*/ 229 w 558"/>
                <a:gd name="T33" fmla="*/ 12 h 257"/>
                <a:gd name="T34" fmla="*/ 220 w 558"/>
                <a:gd name="T35" fmla="*/ 17 h 257"/>
                <a:gd name="T36" fmla="*/ 212 w 558"/>
                <a:gd name="T37" fmla="*/ 24 h 257"/>
                <a:gd name="T38" fmla="*/ 204 w 558"/>
                <a:gd name="T39" fmla="*/ 30 h 257"/>
                <a:gd name="T40" fmla="*/ 169 w 558"/>
                <a:gd name="T41" fmla="*/ 65 h 257"/>
                <a:gd name="T42" fmla="*/ 169 w 558"/>
                <a:gd name="T43" fmla="*/ 17 h 257"/>
                <a:gd name="T44" fmla="*/ 84 w 558"/>
                <a:gd name="T45" fmla="*/ 17 h 257"/>
                <a:gd name="T46" fmla="*/ 84 w 558"/>
                <a:gd name="T47" fmla="*/ 151 h 257"/>
                <a:gd name="T48" fmla="*/ 5 w 558"/>
                <a:gd name="T49" fmla="*/ 229 h 257"/>
                <a:gd name="T50" fmla="*/ 5 w 558"/>
                <a:gd name="T51" fmla="*/ 229 h 257"/>
                <a:gd name="T52" fmla="*/ 1 w 558"/>
                <a:gd name="T53" fmla="*/ 234 h 257"/>
                <a:gd name="T54" fmla="*/ 0 w 558"/>
                <a:gd name="T55" fmla="*/ 240 h 257"/>
                <a:gd name="T56" fmla="*/ 1 w 558"/>
                <a:gd name="T57" fmla="*/ 247 h 257"/>
                <a:gd name="T58" fmla="*/ 5 w 558"/>
                <a:gd name="T59" fmla="*/ 252 h 257"/>
                <a:gd name="T60" fmla="*/ 5 w 558"/>
                <a:gd name="T61" fmla="*/ 252 h 257"/>
                <a:gd name="T62" fmla="*/ 10 w 558"/>
                <a:gd name="T63" fmla="*/ 255 h 257"/>
                <a:gd name="T64" fmla="*/ 16 w 558"/>
                <a:gd name="T65" fmla="*/ 257 h 257"/>
                <a:gd name="T66" fmla="*/ 23 w 558"/>
                <a:gd name="T67" fmla="*/ 255 h 257"/>
                <a:gd name="T68" fmla="*/ 29 w 558"/>
                <a:gd name="T69" fmla="*/ 252 h 257"/>
                <a:gd name="T70" fmla="*/ 227 w 558"/>
                <a:gd name="T71" fmla="*/ 54 h 257"/>
                <a:gd name="T72" fmla="*/ 227 w 558"/>
                <a:gd name="T73" fmla="*/ 54 h 257"/>
                <a:gd name="T74" fmla="*/ 238 w 558"/>
                <a:gd name="T75" fmla="*/ 45 h 257"/>
                <a:gd name="T76" fmla="*/ 251 w 558"/>
                <a:gd name="T77" fmla="*/ 37 h 257"/>
                <a:gd name="T78" fmla="*/ 265 w 558"/>
                <a:gd name="T79" fmla="*/ 34 h 257"/>
                <a:gd name="T80" fmla="*/ 280 w 558"/>
                <a:gd name="T81" fmla="*/ 32 h 257"/>
                <a:gd name="T82" fmla="*/ 280 w 558"/>
                <a:gd name="T83" fmla="*/ 32 h 257"/>
                <a:gd name="T84" fmla="*/ 293 w 558"/>
                <a:gd name="T85" fmla="*/ 34 h 257"/>
                <a:gd name="T86" fmla="*/ 307 w 558"/>
                <a:gd name="T87" fmla="*/ 37 h 257"/>
                <a:gd name="T88" fmla="*/ 320 w 558"/>
                <a:gd name="T89" fmla="*/ 45 h 257"/>
                <a:gd name="T90" fmla="*/ 331 w 558"/>
                <a:gd name="T91" fmla="*/ 54 h 257"/>
                <a:gd name="T92" fmla="*/ 530 w 558"/>
                <a:gd name="T93" fmla="*/ 252 h 257"/>
                <a:gd name="T94" fmla="*/ 530 w 558"/>
                <a:gd name="T95" fmla="*/ 252 h 257"/>
                <a:gd name="T96" fmla="*/ 535 w 558"/>
                <a:gd name="T97" fmla="*/ 255 h 257"/>
                <a:gd name="T98" fmla="*/ 542 w 558"/>
                <a:gd name="T99" fmla="*/ 257 h 257"/>
                <a:gd name="T100" fmla="*/ 548 w 558"/>
                <a:gd name="T101" fmla="*/ 255 h 257"/>
                <a:gd name="T102" fmla="*/ 553 w 558"/>
                <a:gd name="T103" fmla="*/ 252 h 257"/>
                <a:gd name="T104" fmla="*/ 553 w 558"/>
                <a:gd name="T105" fmla="*/ 252 h 257"/>
                <a:gd name="T106" fmla="*/ 557 w 558"/>
                <a:gd name="T107" fmla="*/ 247 h 257"/>
                <a:gd name="T108" fmla="*/ 558 w 558"/>
                <a:gd name="T109" fmla="*/ 240 h 257"/>
                <a:gd name="T110" fmla="*/ 557 w 558"/>
                <a:gd name="T111" fmla="*/ 234 h 257"/>
                <a:gd name="T112" fmla="*/ 553 w 558"/>
                <a:gd name="T113" fmla="*/ 229 h 257"/>
                <a:gd name="T114" fmla="*/ 553 w 558"/>
                <a:gd name="T115" fmla="*/ 229 h 2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8" h="257">
                  <a:moveTo>
                    <a:pt x="553" y="229"/>
                  </a:moveTo>
                  <a:lnTo>
                    <a:pt x="354" y="30"/>
                  </a:lnTo>
                  <a:lnTo>
                    <a:pt x="354" y="30"/>
                  </a:lnTo>
                  <a:lnTo>
                    <a:pt x="346" y="24"/>
                  </a:lnTo>
                  <a:lnTo>
                    <a:pt x="339" y="17"/>
                  </a:lnTo>
                  <a:lnTo>
                    <a:pt x="329" y="12"/>
                  </a:lnTo>
                  <a:lnTo>
                    <a:pt x="320" y="7"/>
                  </a:lnTo>
                  <a:lnTo>
                    <a:pt x="310" y="3"/>
                  </a:lnTo>
                  <a:lnTo>
                    <a:pt x="300" y="1"/>
                  </a:lnTo>
                  <a:lnTo>
                    <a:pt x="290" y="0"/>
                  </a:lnTo>
                  <a:lnTo>
                    <a:pt x="280" y="0"/>
                  </a:lnTo>
                  <a:lnTo>
                    <a:pt x="280" y="0"/>
                  </a:lnTo>
                  <a:lnTo>
                    <a:pt x="268" y="0"/>
                  </a:lnTo>
                  <a:lnTo>
                    <a:pt x="258" y="1"/>
                  </a:lnTo>
                  <a:lnTo>
                    <a:pt x="248" y="3"/>
                  </a:lnTo>
                  <a:lnTo>
                    <a:pt x="238" y="7"/>
                  </a:lnTo>
                  <a:lnTo>
                    <a:pt x="229" y="12"/>
                  </a:lnTo>
                  <a:lnTo>
                    <a:pt x="220" y="17"/>
                  </a:lnTo>
                  <a:lnTo>
                    <a:pt x="212" y="24"/>
                  </a:lnTo>
                  <a:lnTo>
                    <a:pt x="204" y="30"/>
                  </a:lnTo>
                  <a:lnTo>
                    <a:pt x="169" y="65"/>
                  </a:lnTo>
                  <a:lnTo>
                    <a:pt x="169" y="17"/>
                  </a:lnTo>
                  <a:lnTo>
                    <a:pt x="84" y="17"/>
                  </a:lnTo>
                  <a:lnTo>
                    <a:pt x="84" y="151"/>
                  </a:lnTo>
                  <a:lnTo>
                    <a:pt x="5" y="229"/>
                  </a:lnTo>
                  <a:lnTo>
                    <a:pt x="5" y="229"/>
                  </a:lnTo>
                  <a:lnTo>
                    <a:pt x="1" y="234"/>
                  </a:lnTo>
                  <a:lnTo>
                    <a:pt x="0" y="240"/>
                  </a:lnTo>
                  <a:lnTo>
                    <a:pt x="1" y="247"/>
                  </a:lnTo>
                  <a:lnTo>
                    <a:pt x="5" y="252"/>
                  </a:lnTo>
                  <a:lnTo>
                    <a:pt x="5" y="252"/>
                  </a:lnTo>
                  <a:lnTo>
                    <a:pt x="10" y="255"/>
                  </a:lnTo>
                  <a:lnTo>
                    <a:pt x="16" y="257"/>
                  </a:lnTo>
                  <a:lnTo>
                    <a:pt x="23" y="255"/>
                  </a:lnTo>
                  <a:lnTo>
                    <a:pt x="29" y="252"/>
                  </a:lnTo>
                  <a:lnTo>
                    <a:pt x="227" y="54"/>
                  </a:lnTo>
                  <a:lnTo>
                    <a:pt x="227" y="54"/>
                  </a:lnTo>
                  <a:lnTo>
                    <a:pt x="238" y="45"/>
                  </a:lnTo>
                  <a:lnTo>
                    <a:pt x="251" y="37"/>
                  </a:lnTo>
                  <a:lnTo>
                    <a:pt x="265" y="34"/>
                  </a:lnTo>
                  <a:lnTo>
                    <a:pt x="280" y="32"/>
                  </a:lnTo>
                  <a:lnTo>
                    <a:pt x="280" y="32"/>
                  </a:lnTo>
                  <a:lnTo>
                    <a:pt x="293" y="34"/>
                  </a:lnTo>
                  <a:lnTo>
                    <a:pt x="307" y="37"/>
                  </a:lnTo>
                  <a:lnTo>
                    <a:pt x="320" y="45"/>
                  </a:lnTo>
                  <a:lnTo>
                    <a:pt x="331" y="54"/>
                  </a:lnTo>
                  <a:lnTo>
                    <a:pt x="530" y="252"/>
                  </a:lnTo>
                  <a:lnTo>
                    <a:pt x="530" y="252"/>
                  </a:lnTo>
                  <a:lnTo>
                    <a:pt x="535" y="255"/>
                  </a:lnTo>
                  <a:lnTo>
                    <a:pt x="542" y="257"/>
                  </a:lnTo>
                  <a:lnTo>
                    <a:pt x="548" y="255"/>
                  </a:lnTo>
                  <a:lnTo>
                    <a:pt x="553" y="252"/>
                  </a:lnTo>
                  <a:lnTo>
                    <a:pt x="553" y="252"/>
                  </a:lnTo>
                  <a:lnTo>
                    <a:pt x="557" y="247"/>
                  </a:lnTo>
                  <a:lnTo>
                    <a:pt x="558" y="240"/>
                  </a:lnTo>
                  <a:lnTo>
                    <a:pt x="557" y="234"/>
                  </a:lnTo>
                  <a:lnTo>
                    <a:pt x="553" y="229"/>
                  </a:lnTo>
                  <a:lnTo>
                    <a:pt x="553"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15">
              <a:extLst>
                <a:ext uri="{FF2B5EF4-FFF2-40B4-BE49-F238E27FC236}">
                  <a16:creationId xmlns:a16="http://schemas.microsoft.com/office/drawing/2014/main" id="{3E2B82CB-64A7-4C2C-8159-0129B31EF6CC}"/>
                </a:ext>
              </a:extLst>
            </p:cNvPr>
            <p:cNvSpPr/>
            <p:nvPr/>
          </p:nvSpPr>
          <p:spPr bwMode="auto">
            <a:xfrm>
              <a:off x="2543175" y="65088"/>
              <a:ext cx="322263" cy="309563"/>
            </a:xfrm>
            <a:custGeom>
              <a:gdLst>
                <a:gd name="T0" fmla="*/ 249 w 404"/>
                <a:gd name="T1" fmla="*/ 20 h 389"/>
                <a:gd name="T2" fmla="*/ 249 w 404"/>
                <a:gd name="T3" fmla="*/ 20 h 389"/>
                <a:gd name="T4" fmla="*/ 239 w 404"/>
                <a:gd name="T5" fmla="*/ 11 h 389"/>
                <a:gd name="T6" fmla="*/ 228 w 404"/>
                <a:gd name="T7" fmla="*/ 5 h 389"/>
                <a:gd name="T8" fmla="*/ 215 w 404"/>
                <a:gd name="T9" fmla="*/ 1 h 389"/>
                <a:gd name="T10" fmla="*/ 203 w 404"/>
                <a:gd name="T11" fmla="*/ 0 h 389"/>
                <a:gd name="T12" fmla="*/ 203 w 404"/>
                <a:gd name="T13" fmla="*/ 0 h 389"/>
                <a:gd name="T14" fmla="*/ 189 w 404"/>
                <a:gd name="T15" fmla="*/ 1 h 389"/>
                <a:gd name="T16" fmla="*/ 177 w 404"/>
                <a:gd name="T17" fmla="*/ 5 h 389"/>
                <a:gd name="T18" fmla="*/ 166 w 404"/>
                <a:gd name="T19" fmla="*/ 11 h 389"/>
                <a:gd name="T20" fmla="*/ 156 w 404"/>
                <a:gd name="T21" fmla="*/ 20 h 389"/>
                <a:gd name="T22" fmla="*/ 0 w 404"/>
                <a:gd name="T23" fmla="*/ 175 h 389"/>
                <a:gd name="T24" fmla="*/ 0 w 404"/>
                <a:gd name="T25" fmla="*/ 354 h 389"/>
                <a:gd name="T26" fmla="*/ 0 w 404"/>
                <a:gd name="T27" fmla="*/ 354 h 389"/>
                <a:gd name="T28" fmla="*/ 1 w 404"/>
                <a:gd name="T29" fmla="*/ 360 h 389"/>
                <a:gd name="T30" fmla="*/ 2 w 404"/>
                <a:gd name="T31" fmla="*/ 367 h 389"/>
                <a:gd name="T32" fmla="*/ 6 w 404"/>
                <a:gd name="T33" fmla="*/ 373 h 389"/>
                <a:gd name="T34" fmla="*/ 10 w 404"/>
                <a:gd name="T35" fmla="*/ 378 h 389"/>
                <a:gd name="T36" fmla="*/ 16 w 404"/>
                <a:gd name="T37" fmla="*/ 383 h 389"/>
                <a:gd name="T38" fmla="*/ 21 w 404"/>
                <a:gd name="T39" fmla="*/ 385 h 389"/>
                <a:gd name="T40" fmla="*/ 29 w 404"/>
                <a:gd name="T41" fmla="*/ 388 h 389"/>
                <a:gd name="T42" fmla="*/ 35 w 404"/>
                <a:gd name="T43" fmla="*/ 389 h 389"/>
                <a:gd name="T44" fmla="*/ 122 w 404"/>
                <a:gd name="T45" fmla="*/ 389 h 389"/>
                <a:gd name="T46" fmla="*/ 122 w 404"/>
                <a:gd name="T47" fmla="*/ 283 h 389"/>
                <a:gd name="T48" fmla="*/ 122 w 404"/>
                <a:gd name="T49" fmla="*/ 283 h 389"/>
                <a:gd name="T50" fmla="*/ 122 w 404"/>
                <a:gd name="T51" fmla="*/ 278 h 389"/>
                <a:gd name="T52" fmla="*/ 123 w 404"/>
                <a:gd name="T53" fmla="*/ 275 h 389"/>
                <a:gd name="T54" fmla="*/ 126 w 404"/>
                <a:gd name="T55" fmla="*/ 271 h 389"/>
                <a:gd name="T56" fmla="*/ 128 w 404"/>
                <a:gd name="T57" fmla="*/ 267 h 389"/>
                <a:gd name="T58" fmla="*/ 132 w 404"/>
                <a:gd name="T59" fmla="*/ 264 h 389"/>
                <a:gd name="T60" fmla="*/ 136 w 404"/>
                <a:gd name="T61" fmla="*/ 262 h 389"/>
                <a:gd name="T62" fmla="*/ 140 w 404"/>
                <a:gd name="T63" fmla="*/ 261 h 389"/>
                <a:gd name="T64" fmla="*/ 145 w 404"/>
                <a:gd name="T65" fmla="*/ 259 h 389"/>
                <a:gd name="T66" fmla="*/ 259 w 404"/>
                <a:gd name="T67" fmla="*/ 259 h 389"/>
                <a:gd name="T68" fmla="*/ 259 w 404"/>
                <a:gd name="T69" fmla="*/ 259 h 389"/>
                <a:gd name="T70" fmla="*/ 264 w 404"/>
                <a:gd name="T71" fmla="*/ 261 h 389"/>
                <a:gd name="T72" fmla="*/ 268 w 404"/>
                <a:gd name="T73" fmla="*/ 262 h 389"/>
                <a:gd name="T74" fmla="*/ 272 w 404"/>
                <a:gd name="T75" fmla="*/ 264 h 389"/>
                <a:gd name="T76" fmla="*/ 276 w 404"/>
                <a:gd name="T77" fmla="*/ 267 h 389"/>
                <a:gd name="T78" fmla="*/ 278 w 404"/>
                <a:gd name="T79" fmla="*/ 271 h 389"/>
                <a:gd name="T80" fmla="*/ 281 w 404"/>
                <a:gd name="T81" fmla="*/ 275 h 389"/>
                <a:gd name="T82" fmla="*/ 282 w 404"/>
                <a:gd name="T83" fmla="*/ 278 h 389"/>
                <a:gd name="T84" fmla="*/ 283 w 404"/>
                <a:gd name="T85" fmla="*/ 283 h 389"/>
                <a:gd name="T86" fmla="*/ 283 w 404"/>
                <a:gd name="T87" fmla="*/ 389 h 389"/>
                <a:gd name="T88" fmla="*/ 369 w 404"/>
                <a:gd name="T89" fmla="*/ 389 h 389"/>
                <a:gd name="T90" fmla="*/ 369 w 404"/>
                <a:gd name="T91" fmla="*/ 389 h 389"/>
                <a:gd name="T92" fmla="*/ 376 w 404"/>
                <a:gd name="T93" fmla="*/ 388 h 389"/>
                <a:gd name="T94" fmla="*/ 383 w 404"/>
                <a:gd name="T95" fmla="*/ 385 h 389"/>
                <a:gd name="T96" fmla="*/ 389 w 404"/>
                <a:gd name="T97" fmla="*/ 383 h 389"/>
                <a:gd name="T98" fmla="*/ 394 w 404"/>
                <a:gd name="T99" fmla="*/ 378 h 389"/>
                <a:gd name="T100" fmla="*/ 398 w 404"/>
                <a:gd name="T101" fmla="*/ 373 h 389"/>
                <a:gd name="T102" fmla="*/ 402 w 404"/>
                <a:gd name="T103" fmla="*/ 367 h 389"/>
                <a:gd name="T104" fmla="*/ 403 w 404"/>
                <a:gd name="T105" fmla="*/ 360 h 389"/>
                <a:gd name="T106" fmla="*/ 404 w 404"/>
                <a:gd name="T107" fmla="*/ 354 h 389"/>
                <a:gd name="T108" fmla="*/ 404 w 404"/>
                <a:gd name="T109" fmla="*/ 175 h 389"/>
                <a:gd name="T110" fmla="*/ 249 w 404"/>
                <a:gd name="T111" fmla="*/ 20 h 3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2" h="389">
                  <a:moveTo>
                    <a:pt x="249" y="20"/>
                  </a:moveTo>
                  <a:lnTo>
                    <a:pt x="249" y="20"/>
                  </a:lnTo>
                  <a:lnTo>
                    <a:pt x="239" y="11"/>
                  </a:lnTo>
                  <a:lnTo>
                    <a:pt x="228" y="5"/>
                  </a:lnTo>
                  <a:lnTo>
                    <a:pt x="215" y="1"/>
                  </a:lnTo>
                  <a:lnTo>
                    <a:pt x="203" y="0"/>
                  </a:lnTo>
                  <a:lnTo>
                    <a:pt x="203" y="0"/>
                  </a:lnTo>
                  <a:lnTo>
                    <a:pt x="189" y="1"/>
                  </a:lnTo>
                  <a:lnTo>
                    <a:pt x="177" y="5"/>
                  </a:lnTo>
                  <a:lnTo>
                    <a:pt x="166" y="11"/>
                  </a:lnTo>
                  <a:lnTo>
                    <a:pt x="156" y="20"/>
                  </a:lnTo>
                  <a:lnTo>
                    <a:pt x="0" y="175"/>
                  </a:lnTo>
                  <a:lnTo>
                    <a:pt x="0" y="354"/>
                  </a:lnTo>
                  <a:lnTo>
                    <a:pt x="0" y="354"/>
                  </a:lnTo>
                  <a:lnTo>
                    <a:pt x="1" y="360"/>
                  </a:lnTo>
                  <a:lnTo>
                    <a:pt x="2" y="367"/>
                  </a:lnTo>
                  <a:lnTo>
                    <a:pt x="6" y="373"/>
                  </a:lnTo>
                  <a:lnTo>
                    <a:pt x="10" y="378"/>
                  </a:lnTo>
                  <a:lnTo>
                    <a:pt x="16" y="383"/>
                  </a:lnTo>
                  <a:lnTo>
                    <a:pt x="21" y="385"/>
                  </a:lnTo>
                  <a:lnTo>
                    <a:pt x="29" y="388"/>
                  </a:lnTo>
                  <a:lnTo>
                    <a:pt x="35" y="389"/>
                  </a:lnTo>
                  <a:lnTo>
                    <a:pt x="122" y="389"/>
                  </a:lnTo>
                  <a:lnTo>
                    <a:pt x="122" y="283"/>
                  </a:lnTo>
                  <a:lnTo>
                    <a:pt x="122" y="283"/>
                  </a:lnTo>
                  <a:lnTo>
                    <a:pt x="122" y="278"/>
                  </a:lnTo>
                  <a:lnTo>
                    <a:pt x="123" y="275"/>
                  </a:lnTo>
                  <a:lnTo>
                    <a:pt x="126" y="271"/>
                  </a:lnTo>
                  <a:lnTo>
                    <a:pt x="128" y="267"/>
                  </a:lnTo>
                  <a:lnTo>
                    <a:pt x="132" y="264"/>
                  </a:lnTo>
                  <a:lnTo>
                    <a:pt x="136" y="262"/>
                  </a:lnTo>
                  <a:lnTo>
                    <a:pt x="140" y="261"/>
                  </a:lnTo>
                  <a:lnTo>
                    <a:pt x="145" y="259"/>
                  </a:lnTo>
                  <a:lnTo>
                    <a:pt x="259" y="259"/>
                  </a:lnTo>
                  <a:lnTo>
                    <a:pt x="259" y="259"/>
                  </a:lnTo>
                  <a:lnTo>
                    <a:pt x="264" y="261"/>
                  </a:lnTo>
                  <a:lnTo>
                    <a:pt x="268" y="262"/>
                  </a:lnTo>
                  <a:lnTo>
                    <a:pt x="272" y="264"/>
                  </a:lnTo>
                  <a:lnTo>
                    <a:pt x="276" y="267"/>
                  </a:lnTo>
                  <a:lnTo>
                    <a:pt x="278" y="271"/>
                  </a:lnTo>
                  <a:lnTo>
                    <a:pt x="281" y="275"/>
                  </a:lnTo>
                  <a:lnTo>
                    <a:pt x="282" y="278"/>
                  </a:lnTo>
                  <a:lnTo>
                    <a:pt x="283" y="283"/>
                  </a:lnTo>
                  <a:lnTo>
                    <a:pt x="283" y="389"/>
                  </a:lnTo>
                  <a:lnTo>
                    <a:pt x="369" y="389"/>
                  </a:lnTo>
                  <a:lnTo>
                    <a:pt x="369" y="389"/>
                  </a:lnTo>
                  <a:lnTo>
                    <a:pt x="376" y="388"/>
                  </a:lnTo>
                  <a:lnTo>
                    <a:pt x="383" y="385"/>
                  </a:lnTo>
                  <a:lnTo>
                    <a:pt x="389" y="383"/>
                  </a:lnTo>
                  <a:lnTo>
                    <a:pt x="394" y="378"/>
                  </a:lnTo>
                  <a:lnTo>
                    <a:pt x="398" y="373"/>
                  </a:lnTo>
                  <a:lnTo>
                    <a:pt x="402" y="367"/>
                  </a:lnTo>
                  <a:lnTo>
                    <a:pt x="403" y="360"/>
                  </a:lnTo>
                  <a:lnTo>
                    <a:pt x="404" y="354"/>
                  </a:lnTo>
                  <a:lnTo>
                    <a:pt x="404" y="175"/>
                  </a:lnTo>
                  <a:lnTo>
                    <a:pt x="249"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37">
            <a:extLst>
              <a:ext uri="{FF2B5EF4-FFF2-40B4-BE49-F238E27FC236}">
                <a16:creationId xmlns:a16="http://schemas.microsoft.com/office/drawing/2014/main" id="{B03A1812-7AAF-6DA4-81EA-9078E3F2BA5F}"/>
              </a:ext>
            </a:extLst>
          </p:cNvPr>
          <p:cNvSpPr>
            <a:spLocks noChangeAspect="1" noEditPoints="1"/>
          </p:cNvSpPr>
          <p:nvPr userDrawn="1"/>
        </p:nvSpPr>
        <p:spPr bwMode="auto">
          <a:xfrm>
            <a:off x="6991562" y="2829636"/>
            <a:ext cx="537400" cy="351802"/>
          </a:xfrm>
          <a:custGeom>
            <a:gdLst>
              <a:gd name="T0" fmla="*/ 112 w 128"/>
              <a:gd name="T1" fmla="*/ 0 h 84"/>
              <a:gd name="T2" fmla="*/ 16 w 128"/>
              <a:gd name="T3" fmla="*/ 0 h 84"/>
              <a:gd name="T4" fmla="*/ 0 w 128"/>
              <a:gd name="T5" fmla="*/ 16 h 84"/>
              <a:gd name="T6" fmla="*/ 0 w 128"/>
              <a:gd name="T7" fmla="*/ 68 h 84"/>
              <a:gd name="T8" fmla="*/ 16 w 128"/>
              <a:gd name="T9" fmla="*/ 84 h 84"/>
              <a:gd name="T10" fmla="*/ 112 w 128"/>
              <a:gd name="T11" fmla="*/ 84 h 84"/>
              <a:gd name="T12" fmla="*/ 128 w 128"/>
              <a:gd name="T13" fmla="*/ 68 h 84"/>
              <a:gd name="T14" fmla="*/ 128 w 128"/>
              <a:gd name="T15" fmla="*/ 16 h 84"/>
              <a:gd name="T16" fmla="*/ 112 w 128"/>
              <a:gd name="T17" fmla="*/ 0 h 84"/>
              <a:gd name="T18" fmla="*/ 8 w 128"/>
              <a:gd name="T19" fmla="*/ 21 h 84"/>
              <a:gd name="T20" fmla="*/ 36 w 128"/>
              <a:gd name="T21" fmla="*/ 42 h 84"/>
              <a:gd name="T22" fmla="*/ 8 w 128"/>
              <a:gd name="T23" fmla="*/ 63 h 84"/>
              <a:gd name="T24" fmla="*/ 8 w 128"/>
              <a:gd name="T25" fmla="*/ 21 h 84"/>
              <a:gd name="T26" fmla="*/ 120 w 128"/>
              <a:gd name="T27" fmla="*/ 68 h 84"/>
              <a:gd name="T28" fmla="*/ 112 w 128"/>
              <a:gd name="T29" fmla="*/ 76 h 84"/>
              <a:gd name="T30" fmla="*/ 16 w 128"/>
              <a:gd name="T31" fmla="*/ 76 h 84"/>
              <a:gd name="T32" fmla="*/ 8 w 128"/>
              <a:gd name="T33" fmla="*/ 68 h 84"/>
              <a:gd name="T34" fmla="*/ 40 w 128"/>
              <a:gd name="T35" fmla="*/ 45 h 84"/>
              <a:gd name="T36" fmla="*/ 57 w 128"/>
              <a:gd name="T37" fmla="*/ 58 h 84"/>
              <a:gd name="T38" fmla="*/ 64 w 128"/>
              <a:gd name="T39" fmla="*/ 60 h 84"/>
              <a:gd name="T40" fmla="*/ 71 w 128"/>
              <a:gd name="T41" fmla="*/ 58 h 84"/>
              <a:gd name="T42" fmla="*/ 89 w 128"/>
              <a:gd name="T43" fmla="*/ 45 h 84"/>
              <a:gd name="T44" fmla="*/ 120 w 128"/>
              <a:gd name="T45" fmla="*/ 68 h 84"/>
              <a:gd name="T46" fmla="*/ 120 w 128"/>
              <a:gd name="T47" fmla="*/ 63 h 84"/>
              <a:gd name="T48" fmla="*/ 92 w 128"/>
              <a:gd name="T49" fmla="*/ 42 h 84"/>
              <a:gd name="T50" fmla="*/ 120 w 128"/>
              <a:gd name="T51" fmla="*/ 21 h 84"/>
              <a:gd name="T52" fmla="*/ 120 w 128"/>
              <a:gd name="T53" fmla="*/ 63 h 84"/>
              <a:gd name="T54" fmla="*/ 69 w 128"/>
              <a:gd name="T55" fmla="*/ 54 h 84"/>
              <a:gd name="T56" fmla="*/ 64 w 128"/>
              <a:gd name="T57" fmla="*/ 56 h 84"/>
              <a:gd name="T58" fmla="*/ 59 w 128"/>
              <a:gd name="T59" fmla="*/ 54 h 84"/>
              <a:gd name="T60" fmla="*/ 43 w 128"/>
              <a:gd name="T61" fmla="*/ 42 h 84"/>
              <a:gd name="T62" fmla="*/ 40 w 128"/>
              <a:gd name="T63" fmla="*/ 40 h 84"/>
              <a:gd name="T64" fmla="*/ 8 w 128"/>
              <a:gd name="T65" fmla="*/ 16 h 84"/>
              <a:gd name="T66" fmla="*/ 8 w 128"/>
              <a:gd name="T67" fmla="*/ 16 h 84"/>
              <a:gd name="T68" fmla="*/ 16 w 128"/>
              <a:gd name="T69" fmla="*/ 8 h 84"/>
              <a:gd name="T70" fmla="*/ 112 w 128"/>
              <a:gd name="T71" fmla="*/ 8 h 84"/>
              <a:gd name="T72" fmla="*/ 120 w 128"/>
              <a:gd name="T73" fmla="*/ 16 h 84"/>
              <a:gd name="T74" fmla="*/ 69 w 128"/>
              <a:gd name="T75" fmla="*/ 5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84">
                <a:moveTo>
                  <a:pt x="112" y="0"/>
                </a:moveTo>
                <a:cubicBezTo>
                  <a:pt x="16" y="0"/>
                  <a:pt x="16" y="0"/>
                  <a:pt x="16" y="0"/>
                </a:cubicBezTo>
                <a:cubicBezTo>
                  <a:pt x="7" y="0"/>
                  <a:pt x="0" y="7"/>
                  <a:pt x="0" y="16"/>
                </a:cubicBezTo>
                <a:cubicBezTo>
                  <a:pt x="0" y="68"/>
                  <a:pt x="0" y="68"/>
                  <a:pt x="0" y="68"/>
                </a:cubicBezTo>
                <a:cubicBezTo>
                  <a:pt x="0" y="77"/>
                  <a:pt x="7" y="84"/>
                  <a:pt x="16" y="84"/>
                </a:cubicBezTo>
                <a:cubicBezTo>
                  <a:pt x="112" y="84"/>
                  <a:pt x="112" y="84"/>
                  <a:pt x="112" y="84"/>
                </a:cubicBezTo>
                <a:cubicBezTo>
                  <a:pt x="121" y="84"/>
                  <a:pt x="128" y="77"/>
                  <a:pt x="128" y="68"/>
                </a:cubicBezTo>
                <a:cubicBezTo>
                  <a:pt x="128" y="16"/>
                  <a:pt x="128" y="16"/>
                  <a:pt x="128" y="16"/>
                </a:cubicBezTo>
                <a:cubicBezTo>
                  <a:pt x="128" y="7"/>
                  <a:pt x="121" y="0"/>
                  <a:pt x="112" y="0"/>
                </a:cubicBezTo>
                <a:moveTo>
                  <a:pt x="8" y="21"/>
                </a:moveTo>
                <a:cubicBezTo>
                  <a:pt x="36" y="42"/>
                  <a:pt x="36" y="42"/>
                  <a:pt x="36" y="42"/>
                </a:cubicBezTo>
                <a:cubicBezTo>
                  <a:pt x="8" y="63"/>
                  <a:pt x="8" y="63"/>
                  <a:pt x="8" y="63"/>
                </a:cubicBezTo>
                <a:lnTo>
                  <a:pt x="8" y="21"/>
                </a:lnTo>
                <a:close/>
                <a:moveTo>
                  <a:pt x="120" y="68"/>
                </a:moveTo>
                <a:cubicBezTo>
                  <a:pt x="120" y="72"/>
                  <a:pt x="117" y="76"/>
                  <a:pt x="112" y="76"/>
                </a:cubicBezTo>
                <a:cubicBezTo>
                  <a:pt x="16" y="76"/>
                  <a:pt x="16" y="76"/>
                  <a:pt x="16" y="76"/>
                </a:cubicBezTo>
                <a:cubicBezTo>
                  <a:pt x="12" y="76"/>
                  <a:pt x="8" y="72"/>
                  <a:pt x="8" y="68"/>
                </a:cubicBezTo>
                <a:cubicBezTo>
                  <a:pt x="40" y="45"/>
                  <a:pt x="40" y="45"/>
                  <a:pt x="40" y="45"/>
                </a:cubicBezTo>
                <a:cubicBezTo>
                  <a:pt x="57" y="58"/>
                  <a:pt x="57" y="58"/>
                  <a:pt x="57" y="58"/>
                </a:cubicBezTo>
                <a:cubicBezTo>
                  <a:pt x="59" y="59"/>
                  <a:pt x="62" y="60"/>
                  <a:pt x="64" y="60"/>
                </a:cubicBezTo>
                <a:cubicBezTo>
                  <a:pt x="67" y="60"/>
                  <a:pt x="69" y="59"/>
                  <a:pt x="71" y="58"/>
                </a:cubicBezTo>
                <a:cubicBezTo>
                  <a:pt x="89" y="45"/>
                  <a:pt x="89" y="45"/>
                  <a:pt x="89" y="45"/>
                </a:cubicBezTo>
                <a:lnTo>
                  <a:pt x="120" y="68"/>
                </a:lnTo>
                <a:close/>
                <a:moveTo>
                  <a:pt x="120" y="63"/>
                </a:moveTo>
                <a:cubicBezTo>
                  <a:pt x="92" y="42"/>
                  <a:pt x="92" y="42"/>
                  <a:pt x="92" y="42"/>
                </a:cubicBezTo>
                <a:cubicBezTo>
                  <a:pt x="120" y="21"/>
                  <a:pt x="120" y="21"/>
                  <a:pt x="120" y="21"/>
                </a:cubicBezTo>
                <a:lnTo>
                  <a:pt x="120" y="63"/>
                </a:lnTo>
                <a:close/>
                <a:moveTo>
                  <a:pt x="69" y="54"/>
                </a:moveTo>
                <a:cubicBezTo>
                  <a:pt x="68" y="55"/>
                  <a:pt x="66" y="56"/>
                  <a:pt x="64" y="56"/>
                </a:cubicBezTo>
                <a:cubicBezTo>
                  <a:pt x="62" y="56"/>
                  <a:pt x="61" y="55"/>
                  <a:pt x="59" y="54"/>
                </a:cubicBezTo>
                <a:cubicBezTo>
                  <a:pt x="43" y="42"/>
                  <a:pt x="43" y="42"/>
                  <a:pt x="43" y="42"/>
                </a:cubicBezTo>
                <a:cubicBezTo>
                  <a:pt x="40" y="40"/>
                  <a:pt x="40" y="40"/>
                  <a:pt x="40" y="40"/>
                </a:cubicBezTo>
                <a:cubicBezTo>
                  <a:pt x="8" y="16"/>
                  <a:pt x="8" y="16"/>
                  <a:pt x="8" y="16"/>
                </a:cubicBezTo>
                <a:cubicBezTo>
                  <a:pt x="8" y="16"/>
                  <a:pt x="8" y="16"/>
                  <a:pt x="8" y="16"/>
                </a:cubicBezTo>
                <a:cubicBezTo>
                  <a:pt x="8" y="12"/>
                  <a:pt x="12" y="8"/>
                  <a:pt x="16" y="8"/>
                </a:cubicBezTo>
                <a:cubicBezTo>
                  <a:pt x="112" y="8"/>
                  <a:pt x="112" y="8"/>
                  <a:pt x="112" y="8"/>
                </a:cubicBezTo>
                <a:cubicBezTo>
                  <a:pt x="117" y="8"/>
                  <a:pt x="120" y="12"/>
                  <a:pt x="120" y="16"/>
                </a:cubicBezTo>
                <a:lnTo>
                  <a:pt x="69" y="54"/>
                </a:lnTo>
                <a:close/>
              </a:path>
            </a:pathLst>
          </a:custGeom>
          <a:solidFill>
            <a:srgbClr val="424242"/>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2" name="Freeform 22">
            <a:extLst>
              <a:ext uri="{FF2B5EF4-FFF2-40B4-BE49-F238E27FC236}">
                <a16:creationId xmlns:a16="http://schemas.microsoft.com/office/drawing/2014/main" id="{BF12C5F9-AEF0-5554-A5FD-525490AD2558}"/>
              </a:ext>
            </a:extLst>
          </p:cNvPr>
          <p:cNvSpPr>
            <a:spLocks noEditPoints="1"/>
          </p:cNvSpPr>
          <p:nvPr userDrawn="1"/>
        </p:nvSpPr>
        <p:spPr bwMode="auto">
          <a:xfrm>
            <a:off x="4433691" y="3856250"/>
            <a:ext cx="512762" cy="458557"/>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2147483646 w 68"/>
              <a:gd name="T17" fmla="*/ 2147483646 h 59"/>
              <a:gd name="T18" fmla="*/ 2147483646 w 68"/>
              <a:gd name="T19" fmla="*/ 2147483646 h 59"/>
              <a:gd name="T20" fmla="*/ 0 w 68"/>
              <a:gd name="T21" fmla="*/ 2147483646 h 59"/>
              <a:gd name="T22" fmla="*/ 0 w 68"/>
              <a:gd name="T23" fmla="*/ 2147483646 h 59"/>
              <a:gd name="T24" fmla="*/ 2147483646 w 68"/>
              <a:gd name="T25" fmla="*/ 2147483646 h 59"/>
              <a:gd name="T26" fmla="*/ 2147483646 w 68"/>
              <a:gd name="T27" fmla="*/ 2147483646 h 59"/>
              <a:gd name="T28" fmla="*/ 2147483646 w 68"/>
              <a:gd name="T29" fmla="*/ 0 h 59"/>
              <a:gd name="T30" fmla="*/ 2147483646 w 68"/>
              <a:gd name="T31" fmla="*/ 2147483646 h 59"/>
              <a:gd name="T32" fmla="*/ 2147483646 w 68"/>
              <a:gd name="T33" fmla="*/ 2147483646 h 59"/>
              <a:gd name="T34" fmla="*/ 2147483646 w 68"/>
              <a:gd name="T35" fmla="*/ 2147483646 h 59"/>
              <a:gd name="T36" fmla="*/ 2147483646 w 68"/>
              <a:gd name="T37" fmla="*/ 2147483646 h 59"/>
              <a:gd name="T38" fmla="*/ 2147483646 w 68"/>
              <a:gd name="T39" fmla="*/ 2147483646 h 59"/>
              <a:gd name="T40" fmla="*/ 2147483646 w 68"/>
              <a:gd name="T41" fmla="*/ 2147483646 h 59"/>
              <a:gd name="T42" fmla="*/ 2147483646 w 68"/>
              <a:gd name="T43" fmla="*/ 2147483646 h 59"/>
              <a:gd name="T44" fmla="*/ 2147483646 w 68"/>
              <a:gd name="T45" fmla="*/ 2147483646 h 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23" name="Freeform 37">
            <a:extLst>
              <a:ext uri="{FF2B5EF4-FFF2-40B4-BE49-F238E27FC236}">
                <a16:creationId xmlns:a16="http://schemas.microsoft.com/office/drawing/2014/main" id="{0BD3C14B-1B61-91B7-8B6E-E581D9B78932}"/>
              </a:ext>
            </a:extLst>
          </p:cNvPr>
          <p:cNvSpPr/>
          <p:nvPr userDrawn="1"/>
        </p:nvSpPr>
        <p:spPr bwMode="auto">
          <a:xfrm>
            <a:off x="4451979" y="1190095"/>
            <a:ext cx="512762" cy="458558"/>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0 w 68"/>
              <a:gd name="T17" fmla="*/ 2147483646 h 59"/>
              <a:gd name="T18" fmla="*/ 2147483646 w 68"/>
              <a:gd name="T19" fmla="*/ 0 h 59"/>
              <a:gd name="T20" fmla="*/ 2147483646 w 68"/>
              <a:gd name="T21" fmla="*/ 2147483646 h 59"/>
              <a:gd name="T22" fmla="*/ 2147483646 w 68"/>
              <a:gd name="T23" fmla="*/ 2147483646 h 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8" h="59">
                <a:moveTo>
                  <a:pt x="34" y="49"/>
                </a:moveTo>
                <a:cubicBezTo>
                  <a:pt x="33" y="49"/>
                  <a:pt x="31" y="49"/>
                  <a:pt x="29" y="49"/>
                </a:cubicBezTo>
                <a:cubicBezTo>
                  <a:pt x="24" y="53"/>
                  <a:pt x="18" y="56"/>
                  <a:pt x="11" y="58"/>
                </a:cubicBezTo>
                <a:cubicBezTo>
                  <a:pt x="10" y="58"/>
                  <a:pt x="9" y="59"/>
                  <a:pt x="7" y="59"/>
                </a:cubicBezTo>
                <a:cubicBezTo>
                  <a:pt x="6" y="59"/>
                  <a:pt x="6" y="58"/>
                  <a:pt x="5" y="57"/>
                </a:cubicBezTo>
                <a:cubicBezTo>
                  <a:pt x="5" y="57"/>
                  <a:pt x="5" y="57"/>
                  <a:pt x="5" y="57"/>
                </a:cubicBezTo>
                <a:cubicBezTo>
                  <a:pt x="5" y="56"/>
                  <a:pt x="6" y="56"/>
                  <a:pt x="6" y="55"/>
                </a:cubicBezTo>
                <a:cubicBezTo>
                  <a:pt x="9" y="52"/>
                  <a:pt x="11" y="50"/>
                  <a:pt x="13" y="44"/>
                </a:cubicBezTo>
                <a:cubicBezTo>
                  <a:pt x="5" y="39"/>
                  <a:pt x="0" y="32"/>
                  <a:pt x="0" y="25"/>
                </a:cubicBezTo>
                <a:cubicBezTo>
                  <a:pt x="0" y="11"/>
                  <a:pt x="16" y="0"/>
                  <a:pt x="34" y="0"/>
                </a:cubicBezTo>
                <a:cubicBezTo>
                  <a:pt x="53" y="0"/>
                  <a:pt x="68" y="11"/>
                  <a:pt x="68" y="25"/>
                </a:cubicBezTo>
                <a:cubicBezTo>
                  <a:pt x="68" y="38"/>
                  <a:pt x="53" y="49"/>
                  <a:pt x="34" y="49"/>
                </a:cubicBez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363695" y="1096513"/>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363695" y="3819674"/>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ppt_y</p:attrName>
                                        </p:attrNameLst>
                                      </p:cBhvr>
                                      <p:tavLst>
                                        <p:tav tm="0">
                                          <p:val>
                                            <p:strVal val="#ppt_y+#ppt_h*1.125000"/>
                                          </p:val>
                                        </p:tav>
                                        <p:tav tm="100000">
                                          <p:val>
                                            <p:strVal val="#ppt_y"/>
                                          </p:val>
                                        </p:tav>
                                      </p:tavLst>
                                    </p:anim>
                                    <p:animEffect transition="in" filter="wipe(up)">
                                      <p:cBhvr>
                                        <p:cTn id="8" dur="500"/>
                                        <p:tgtEl>
                                          <p:spTgt spid="23"/>
                                        </p:tgtEl>
                                      </p:cBhvr>
                                    </p:animEffect>
                                  </p:childTnLst>
                                </p:cTn>
                              </p:par>
                            </p:childTnLst>
                          </p:cTn>
                        </p:par>
                        <p:par>
                          <p:cTn id="9" fill="hold" nodeType="afterGroup">
                            <p:stCondLst>
                              <p:cond delay="500"/>
                            </p:stCondLst>
                            <p:childTnLst>
                              <p:par>
                                <p:cTn id="10" presetID="12" presetClass="entr" presetSubtype="4" dur="5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ppt_h*1.125000"/>
                                          </p:val>
                                        </p:tav>
                                        <p:tav tm="100000">
                                          <p:val>
                                            <p:strVal val="#ppt_y"/>
                                          </p:val>
                                        </p:tav>
                                      </p:tavLst>
                                    </p:anim>
                                    <p:animEffect transition="in" filter="wipe(up)">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361123" y="1228593"/>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81114" y="1875466"/>
            <a:ext cx="6206654"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304100" y="3944401"/>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1081114" y="4598627"/>
            <a:ext cx="6206655"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8" name="组合 49">
            <a:extLst>
              <a:ext uri="{FF2B5EF4-FFF2-40B4-BE49-F238E27FC236}">
                <a16:creationId xmlns:a16="http://schemas.microsoft.com/office/drawing/2014/main" id="{0C060294-12BB-D25D-F8BC-CA5961B4FF57}"/>
              </a:ext>
            </a:extLst>
          </p:cNvPr>
          <p:cNvGrpSpPr/>
          <p:nvPr userDrawn="1"/>
        </p:nvGrpSpPr>
        <p:grpSpPr>
          <a:xfrm>
            <a:off x="516052" y="1181079"/>
            <a:ext cx="716304" cy="616236"/>
            <a:chOff x="882603" y="2302677"/>
            <a:chExt cx="1093895" cy="955612"/>
          </a:xfrm>
          <a:solidFill>
            <a:srgbClr val="0067B4"/>
          </a:solidFill>
        </p:grpSpPr>
        <p:sp>
          <p:nvSpPr>
            <p:cNvPr id="10" name="Freeform 14">
              <a:extLst>
                <a:ext uri="{FF2B5EF4-FFF2-40B4-BE49-F238E27FC236}">
                  <a16:creationId xmlns:a16="http://schemas.microsoft.com/office/drawing/2014/main" id="{75506339-DAE1-03B9-8317-BEA745495E70}"/>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1" name="Freeform 15">
              <a:extLst>
                <a:ext uri="{FF2B5EF4-FFF2-40B4-BE49-F238E27FC236}">
                  <a16:creationId xmlns:a16="http://schemas.microsoft.com/office/drawing/2014/main" id="{BC394584-E03A-BC11-E60A-A265AC6E46EC}"/>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6">
              <a:extLst>
                <a:ext uri="{FF2B5EF4-FFF2-40B4-BE49-F238E27FC236}">
                  <a16:creationId xmlns:a16="http://schemas.microsoft.com/office/drawing/2014/main" id="{D850CBFE-EE12-8F58-A170-E3A5FACC61F5}"/>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7">
              <a:extLst>
                <a:ext uri="{FF2B5EF4-FFF2-40B4-BE49-F238E27FC236}">
                  <a16:creationId xmlns:a16="http://schemas.microsoft.com/office/drawing/2014/main" id="{F6AE58A0-B366-0592-260F-25690D13FF4F}"/>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8">
              <a:extLst>
                <a:ext uri="{FF2B5EF4-FFF2-40B4-BE49-F238E27FC236}">
                  <a16:creationId xmlns:a16="http://schemas.microsoft.com/office/drawing/2014/main" id="{62532539-B24C-58EA-73E2-BE59007B8C24}"/>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9">
              <a:extLst>
                <a:ext uri="{FF2B5EF4-FFF2-40B4-BE49-F238E27FC236}">
                  <a16:creationId xmlns:a16="http://schemas.microsoft.com/office/drawing/2014/main" id="{1D1C14C1-65BC-307F-88F0-7B66241894A1}"/>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6" name="Freeform 20">
              <a:extLst>
                <a:ext uri="{FF2B5EF4-FFF2-40B4-BE49-F238E27FC236}">
                  <a16:creationId xmlns:a16="http://schemas.microsoft.com/office/drawing/2014/main" id="{ED8F0DD0-E2CA-8C4C-BF80-802CD88DB228}"/>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7" name="Freeform 21">
              <a:extLst>
                <a:ext uri="{FF2B5EF4-FFF2-40B4-BE49-F238E27FC236}">
                  <a16:creationId xmlns:a16="http://schemas.microsoft.com/office/drawing/2014/main" id="{A9E978BA-F404-B268-C0CE-8C3DFAAD22CF}"/>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18" name="组合 61">
            <a:extLst>
              <a:ext uri="{FF2B5EF4-FFF2-40B4-BE49-F238E27FC236}">
                <a16:creationId xmlns:a16="http://schemas.microsoft.com/office/drawing/2014/main" id="{477A669A-FD71-C0D4-43FA-F965A43BAC55}"/>
              </a:ext>
            </a:extLst>
          </p:cNvPr>
          <p:cNvGrpSpPr/>
          <p:nvPr userDrawn="1"/>
        </p:nvGrpSpPr>
        <p:grpSpPr>
          <a:xfrm>
            <a:off x="465727" y="3977006"/>
            <a:ext cx="615387" cy="521208"/>
            <a:chOff x="7367401" y="2282771"/>
            <a:chExt cx="1001878" cy="994714"/>
          </a:xfrm>
          <a:solidFill>
            <a:srgbClr val="0067B4"/>
          </a:solidFill>
        </p:grpSpPr>
        <p:sp>
          <p:nvSpPr>
            <p:cNvPr id="19" name="Freeform 32">
              <a:extLst>
                <a:ext uri="{FF2B5EF4-FFF2-40B4-BE49-F238E27FC236}">
                  <a16:creationId xmlns:a16="http://schemas.microsoft.com/office/drawing/2014/main" id="{68114125-0DAA-CFBC-CCB1-0672192E221B}"/>
                </a:ext>
              </a:extLst>
            </p:cNvPr>
            <p:cNvSpPr/>
            <p:nvPr/>
          </p:nvSpPr>
          <p:spPr bwMode="auto">
            <a:xfrm>
              <a:off x="7634210" y="2488996"/>
              <a:ext cx="473930" cy="596888"/>
            </a:xfrm>
            <a:custGeom>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0" name="Freeform 33">
              <a:extLst>
                <a:ext uri="{FF2B5EF4-FFF2-40B4-BE49-F238E27FC236}">
                  <a16:creationId xmlns:a16="http://schemas.microsoft.com/office/drawing/2014/main" id="{F5310182-63B7-F129-95EC-3180D2E36AA8}"/>
                </a:ext>
              </a:extLst>
            </p:cNvPr>
            <p:cNvSpPr/>
            <p:nvPr/>
          </p:nvSpPr>
          <p:spPr bwMode="auto">
            <a:xfrm>
              <a:off x="7367401" y="2493174"/>
              <a:ext cx="439907" cy="697464"/>
            </a:xfrm>
            <a:custGeom>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5">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1" name="Freeform 34">
              <a:extLst>
                <a:ext uri="{FF2B5EF4-FFF2-40B4-BE49-F238E27FC236}">
                  <a16:creationId xmlns:a16="http://schemas.microsoft.com/office/drawing/2014/main" id="{3269F9AA-3345-6843-10A9-B91671B7F514}"/>
                </a:ext>
              </a:extLst>
            </p:cNvPr>
            <p:cNvSpPr/>
            <p:nvPr/>
          </p:nvSpPr>
          <p:spPr bwMode="auto">
            <a:xfrm>
              <a:off x="8168724" y="2543313"/>
              <a:ext cx="200555" cy="558090"/>
            </a:xfrm>
            <a:custGeom>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2" name="Freeform 35">
              <a:extLst>
                <a:ext uri="{FF2B5EF4-FFF2-40B4-BE49-F238E27FC236}">
                  <a16:creationId xmlns:a16="http://schemas.microsoft.com/office/drawing/2014/main" id="{FEA0034E-DC43-1A8B-FEFE-A1D025AB2E60}"/>
                </a:ext>
              </a:extLst>
            </p:cNvPr>
            <p:cNvSpPr/>
            <p:nvPr/>
          </p:nvSpPr>
          <p:spPr bwMode="auto">
            <a:xfrm>
              <a:off x="7913256" y="2835191"/>
              <a:ext cx="280239" cy="378725"/>
            </a:xfrm>
            <a:custGeom>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3" name="Freeform 36">
              <a:extLst>
                <a:ext uri="{FF2B5EF4-FFF2-40B4-BE49-F238E27FC236}">
                  <a16:creationId xmlns:a16="http://schemas.microsoft.com/office/drawing/2014/main" id="{C5F4F43F-0FBA-D32E-955F-9F2B49E049D4}"/>
                </a:ext>
              </a:extLst>
            </p:cNvPr>
            <p:cNvSpPr/>
            <p:nvPr/>
          </p:nvSpPr>
          <p:spPr bwMode="auto">
            <a:xfrm>
              <a:off x="7715387" y="2282771"/>
              <a:ext cx="396036" cy="180857"/>
            </a:xfrm>
            <a:custGeom>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37">
              <a:extLst>
                <a:ext uri="{FF2B5EF4-FFF2-40B4-BE49-F238E27FC236}">
                  <a16:creationId xmlns:a16="http://schemas.microsoft.com/office/drawing/2014/main" id="{3983D1BD-A46F-59A4-54D1-782F96820112}"/>
                </a:ext>
              </a:extLst>
            </p:cNvPr>
            <p:cNvSpPr/>
            <p:nvPr/>
          </p:nvSpPr>
          <p:spPr bwMode="auto">
            <a:xfrm>
              <a:off x="7747321" y="2435276"/>
              <a:ext cx="400214" cy="282627"/>
            </a:xfrm>
            <a:custGeom>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2" name="Freeform 38">
              <a:extLst>
                <a:ext uri="{FF2B5EF4-FFF2-40B4-BE49-F238E27FC236}">
                  <a16:creationId xmlns:a16="http://schemas.microsoft.com/office/drawing/2014/main" id="{85558BA3-FFB7-6A34-7CD0-18CC95503386}"/>
                </a:ext>
              </a:extLst>
            </p:cNvPr>
            <p:cNvSpPr/>
            <p:nvPr/>
          </p:nvSpPr>
          <p:spPr bwMode="auto">
            <a:xfrm>
              <a:off x="7655400" y="3171537"/>
              <a:ext cx="366490" cy="105948"/>
            </a:xfrm>
            <a:custGeom>
              <a:gdLst>
                <a:gd name="T0" fmla="*/ 519 w 519"/>
                <a:gd name="T1" fmla="*/ 88 h 150"/>
                <a:gd name="T2" fmla="*/ 0 w 519"/>
                <a:gd name="T3" fmla="*/ 64 h 150"/>
                <a:gd name="T4" fmla="*/ 216 w 519"/>
                <a:gd name="T5" fmla="*/ 0 h 150"/>
                <a:gd name="T6" fmla="*/ 352 w 519"/>
                <a:gd name="T7" fmla="*/ 10 h 150"/>
                <a:gd name="T8" fmla="*/ 519 w 519"/>
                <a:gd name="T9" fmla="*/ 88 h 150"/>
              </a:gd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5" name="Freeform 39">
              <a:extLst>
                <a:ext uri="{FF2B5EF4-FFF2-40B4-BE49-F238E27FC236}">
                  <a16:creationId xmlns:a16="http://schemas.microsoft.com/office/drawing/2014/main" id="{ED93C984-74ED-8B5A-7594-499D94103D61}"/>
                </a:ext>
              </a:extLst>
            </p:cNvPr>
            <p:cNvSpPr/>
            <p:nvPr/>
          </p:nvSpPr>
          <p:spPr bwMode="auto">
            <a:xfrm>
              <a:off x="7501701" y="2298887"/>
              <a:ext cx="251887" cy="145044"/>
            </a:xfrm>
            <a:custGeom>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6" name="Freeform 40">
              <a:extLst>
                <a:ext uri="{FF2B5EF4-FFF2-40B4-BE49-F238E27FC236}">
                  <a16:creationId xmlns:a16="http://schemas.microsoft.com/office/drawing/2014/main" id="{8B7917CA-D716-4B85-D8FF-78F537ECDADB}"/>
                </a:ext>
              </a:extLst>
            </p:cNvPr>
            <p:cNvSpPr/>
            <p:nvPr/>
          </p:nvSpPr>
          <p:spPr bwMode="auto">
            <a:xfrm>
              <a:off x="8104559" y="2355591"/>
              <a:ext cx="204733" cy="234577"/>
            </a:xfrm>
            <a:custGeom>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7" name="Freeform 41">
              <a:extLst>
                <a:ext uri="{FF2B5EF4-FFF2-40B4-BE49-F238E27FC236}">
                  <a16:creationId xmlns:a16="http://schemas.microsoft.com/office/drawing/2014/main" id="{752566C8-2256-836D-0B1C-5E8A8F470567}"/>
                </a:ext>
              </a:extLst>
            </p:cNvPr>
            <p:cNvSpPr/>
            <p:nvPr/>
          </p:nvSpPr>
          <p:spPr bwMode="auto">
            <a:xfrm>
              <a:off x="7407094" y="2470791"/>
              <a:ext cx="185632" cy="123556"/>
            </a:xfrm>
            <a:custGeom>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7" presetClass="entr" presetSubtype="0" dur="1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37" presetClass="entr" presetSubtype="0" dur="100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900" decel="100000" fill="hold"/>
                                        <p:tgtEl>
                                          <p:spTgt spid="1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94476" y="285895"/>
            <a:ext cx="1069033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 name="Text Placeholder 2">
            <a:extLst>
              <a:ext uri="{FF2B5EF4-FFF2-40B4-BE49-F238E27FC236}">
                <a16:creationId xmlns:a16="http://schemas.microsoft.com/office/drawing/2014/main" id="{9352010A-7260-7C9E-9894-0137156D7D3F}"/>
              </a:ext>
            </a:extLst>
          </p:cNvPr>
          <p:cNvSpPr>
            <a:spLocks noGrp="1"/>
          </p:cNvSpPr>
          <p:nvPr>
            <p:ph type="body" idx="1"/>
          </p:nvPr>
        </p:nvSpPr>
        <p:spPr>
          <a:xfrm>
            <a:off x="548783" y="1385507"/>
            <a:ext cx="5157787"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10D2476A-B050-F597-9D62-013329591DC3}"/>
              </a:ext>
            </a:extLst>
          </p:cNvPr>
          <p:cNvSpPr>
            <a:spLocks noGrp="1"/>
          </p:cNvSpPr>
          <p:nvPr>
            <p:ph sz="half" idx="2"/>
          </p:nvPr>
        </p:nvSpPr>
        <p:spPr>
          <a:xfrm>
            <a:off x="548783" y="2291715"/>
            <a:ext cx="5157787"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4">
            <a:extLst>
              <a:ext uri="{FF2B5EF4-FFF2-40B4-BE49-F238E27FC236}">
                <a16:creationId xmlns:a16="http://schemas.microsoft.com/office/drawing/2014/main" id="{AEDDE5F1-3D0D-E75E-7DF1-E56916C7BA16}"/>
              </a:ext>
            </a:extLst>
          </p:cNvPr>
          <p:cNvSpPr>
            <a:spLocks noGrp="1"/>
          </p:cNvSpPr>
          <p:nvPr>
            <p:ph type="body" sz="quarter" idx="3"/>
          </p:nvPr>
        </p:nvSpPr>
        <p:spPr>
          <a:xfrm>
            <a:off x="6278880" y="1385507"/>
            <a:ext cx="5183188"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6" name="Content Placeholder 5">
            <a:extLst>
              <a:ext uri="{FF2B5EF4-FFF2-40B4-BE49-F238E27FC236}">
                <a16:creationId xmlns:a16="http://schemas.microsoft.com/office/drawing/2014/main" id="{1A426879-12F4-EB0D-08A9-A230E07020AE}"/>
              </a:ext>
            </a:extLst>
          </p:cNvPr>
          <p:cNvSpPr>
            <a:spLocks noGrp="1"/>
          </p:cNvSpPr>
          <p:nvPr>
            <p:ph sz="quarter" idx="4"/>
          </p:nvPr>
        </p:nvSpPr>
        <p:spPr>
          <a:xfrm>
            <a:off x="6278880" y="2291715"/>
            <a:ext cx="5183188"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Tree>
    <p:extLst>
      <p:ext uri="{BB962C8B-B14F-4D97-AF65-F5344CB8AC3E}">
        <p14:creationId xmlns:p14="http://schemas.microsoft.com/office/powerpoint/2010/main" val="42703870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_Title and Content">
    <p:spTree>
      <p:nvGrpSpPr>
        <p:cNvPr id="1" name=""/>
        <p:cNvGrpSpPr/>
        <p:nvPr/>
      </p:nvGrpSpPr>
      <p:grpSpPr>
        <a:xfrm>
          <a:off x="0" y="0"/>
          <a:ext cx="0" cy="0"/>
        </a:xfrm>
      </p:grpSpPr>
      <p:sp>
        <p:nvSpPr>
          <p:cNvPr id="2" name="Holder 2"/>
          <p:cNvSpPr>
            <a:spLocks noGrp="1"/>
          </p:cNvSpPr>
          <p:nvPr>
            <p:ph type="title"/>
          </p:nvPr>
        </p:nvSpPr>
        <p:spPr>
          <a:xfrm>
            <a:off x="1553504" y="1189025"/>
            <a:ext cx="9084992" cy="275332"/>
          </a:xfrm>
        </p:spPr>
        <p:txBody>
          <a:bodyPr lIns="0" tIns="0" rIns="0" bIns="0"/>
          <a:lstStyle>
            <a:lvl1pPr>
              <a:defRPr sz="1789" b="1" i="0">
                <a:solidFill>
                  <a:srgbClr val="FB914A"/>
                </a:solidFill>
                <a:latin typeface="宋体"/>
                <a:cs typeface="宋体"/>
              </a:defRPr>
            </a:lvl1pPr>
          </a:lstStyle>
          <a:p>
            <a:endParaRPr/>
          </a:p>
        </p:txBody>
      </p:sp>
      <p:grpSp>
        <p:nvGrpSpPr>
          <p:cNvPr id="3" name="Group 2">
            <a:extLst>
              <a:ext uri="{FF2B5EF4-FFF2-40B4-BE49-F238E27FC236}">
                <a16:creationId xmlns:a16="http://schemas.microsoft.com/office/drawing/2014/main" id="{625DEE2B-A5EA-7E5C-D475-307F4995CBD6}"/>
              </a:ext>
            </a:extLst>
          </p:cNvPr>
          <p:cNvGrpSpPr/>
          <p:nvPr userDrawn="1"/>
        </p:nvGrpSpPr>
        <p:grpSpPr>
          <a:xfrm>
            <a:off x="446534" y="453643"/>
            <a:ext cx="11298933" cy="98554"/>
            <a:chOff x="446534" y="453643"/>
            <a:chExt cx="11298933" cy="98554"/>
          </a:xfrm>
        </p:grpSpPr>
        <p:sp>
          <p:nvSpPr>
            <p:cNvPr id="4" name="矩形 8">
              <a:extLst>
                <a:ext uri="{FF2B5EF4-FFF2-40B4-BE49-F238E27FC236}">
                  <a16:creationId xmlns:a16="http://schemas.microsoft.com/office/drawing/2014/main" id="{63F01AD6-5BA4-53B3-5F9B-1B0114F48FBE}"/>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长方形 9">
              <a:extLst>
                <a:ext uri="{FF2B5EF4-FFF2-40B4-BE49-F238E27FC236}">
                  <a16:creationId xmlns:a16="http://schemas.microsoft.com/office/drawing/2014/main" id="{A7D47818-8344-BB83-B555-A588C260E40A}"/>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矩形 10">
              <a:extLst>
                <a:ext uri="{FF2B5EF4-FFF2-40B4-BE49-F238E27FC236}">
                  <a16:creationId xmlns:a16="http://schemas.microsoft.com/office/drawing/2014/main" id="{D7E48E84-0C9B-A654-AC4E-27A83904E8BD}"/>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extLst>
      <p:ext uri="{BB962C8B-B14F-4D97-AF65-F5344CB8AC3E}">
        <p14:creationId xmlns:p14="http://schemas.microsoft.com/office/powerpoint/2010/main" val="1804808025"/>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87040045046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solidFill>
          <a:srgbClr val="2EA7E0"/>
        </a:solidFill>
        <a:effectLst/>
      </p:bgPr>
    </p:bg>
    <p:spTree>
      <p:nvGrpSpPr>
        <p:cNvPr id="1" name=""/>
        <p:cNvGrpSpPr/>
        <p:nvPr/>
      </p:nvGrpSpPr>
      <p:grpSpPr>
        <a:xfrm>
          <a:off x="0" y="0"/>
          <a:ext cx="0" cy="0"/>
        </a:xfrm>
      </p:grpSpPr>
      <p:sp>
        <p:nvSpPr>
          <p:cNvPr id="4" name="Rectangle 3">
            <a:extLst>
              <a:ext uri="{FF2B5EF4-FFF2-40B4-BE49-F238E27FC236}">
                <a16:creationId xmlns:a16="http://schemas.microsoft.com/office/drawing/2014/main" id="{FC0F5D52-EADA-A8A3-E833-7CF75C08816A}"/>
              </a:ext>
            </a:extLst>
          </p:cNvPr>
          <p:cNvSpPr/>
          <p:nvPr/>
        </p:nvSpPr>
        <p:spPr>
          <a:xfrm>
            <a:off x="9190181" y="298540"/>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9" name="Group 8">
            <a:extLst>
              <a:ext uri="{FF2B5EF4-FFF2-40B4-BE49-F238E27FC236}">
                <a16:creationId xmlns:a16="http://schemas.microsoft.com/office/drawing/2014/main" id="{702FE019-7B0E-0A21-759B-5EEE9C735AAC}"/>
              </a:ext>
            </a:extLst>
          </p:cNvPr>
          <p:cNvGrpSpPr/>
          <p:nvPr/>
        </p:nvGrpSpPr>
        <p:grpSpPr>
          <a:xfrm>
            <a:off x="516719" y="2676433"/>
            <a:ext cx="2942245" cy="435525"/>
            <a:chOff x="5717435" y="5325094"/>
            <a:chExt cx="2942245" cy="435525"/>
          </a:xfrm>
        </p:grpSpPr>
        <p:grpSp>
          <p:nvGrpSpPr>
            <p:cNvPr id="23" name="组合 33">
              <a:extLst>
                <a:ext uri="{FF2B5EF4-FFF2-40B4-BE49-F238E27FC236}">
                  <a16:creationId xmlns:a16="http://schemas.microsoft.com/office/drawing/2014/main" id="{6DDD178B-A893-E5BF-C35A-A7B04E7B17E9}"/>
                </a:ext>
              </a:extLst>
            </p:cNvPr>
            <p:cNvGrpSpPr/>
            <p:nvPr/>
          </p:nvGrpSpPr>
          <p:grpSpPr>
            <a:xfrm>
              <a:off x="6978378" y="5330831"/>
              <a:ext cx="429793" cy="429788"/>
              <a:chOff x="5196486" y="5946187"/>
              <a:chExt cx="305647" cy="305644"/>
            </a:xfrm>
          </p:grpSpPr>
          <p:grpSp>
            <p:nvGrpSpPr>
              <p:cNvPr id="45" name="组合 34">
                <a:extLst>
                  <a:ext uri="{FF2B5EF4-FFF2-40B4-BE49-F238E27FC236}">
                    <a16:creationId xmlns:a16="http://schemas.microsoft.com/office/drawing/2014/main" id="{90B9E14D-1C8E-A41A-051B-747558569ED5}"/>
                  </a:ext>
                </a:extLst>
              </p:cNvPr>
              <p:cNvGrpSpPr/>
              <p:nvPr/>
            </p:nvGrpSpPr>
            <p:grpSpPr>
              <a:xfrm>
                <a:off x="5196486" y="5946187"/>
                <a:ext cx="305647" cy="305644"/>
                <a:chOff x="1517330" y="1125257"/>
                <a:chExt cx="2204282" cy="2204282"/>
              </a:xfrm>
            </p:grpSpPr>
            <p:sp>
              <p:nvSpPr>
                <p:cNvPr id="47" name="椭圆 36">
                  <a:extLst>
                    <a:ext uri="{FF2B5EF4-FFF2-40B4-BE49-F238E27FC236}">
                      <a16:creationId xmlns:a16="http://schemas.microsoft.com/office/drawing/2014/main" id="{F0694811-ACB4-962E-7486-C121EE3BE386}"/>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8" name="椭圆 37">
                  <a:extLst>
                    <a:ext uri="{FF2B5EF4-FFF2-40B4-BE49-F238E27FC236}">
                      <a16:creationId xmlns:a16="http://schemas.microsoft.com/office/drawing/2014/main" id="{A9C67A62-3485-DB98-F38F-6841376830F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46" name="Freeform 44">
                <a:extLst>
                  <a:ext uri="{FF2B5EF4-FFF2-40B4-BE49-F238E27FC236}">
                    <a16:creationId xmlns:a16="http://schemas.microsoft.com/office/drawing/2014/main" id="{F5398C53-AAC5-188E-45EE-7BD7A4D46F71}"/>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4" name="组合 38">
              <a:extLst>
                <a:ext uri="{FF2B5EF4-FFF2-40B4-BE49-F238E27FC236}">
                  <a16:creationId xmlns:a16="http://schemas.microsoft.com/office/drawing/2014/main" id="{557336BC-6C9E-5361-7EB7-5A083CE6DD4D}"/>
                </a:ext>
              </a:extLst>
            </p:cNvPr>
            <p:cNvGrpSpPr/>
            <p:nvPr/>
          </p:nvGrpSpPr>
          <p:grpSpPr>
            <a:xfrm>
              <a:off x="7600465" y="5330831"/>
              <a:ext cx="429793" cy="429788"/>
              <a:chOff x="5638883" y="5946187"/>
              <a:chExt cx="305647" cy="305644"/>
            </a:xfrm>
          </p:grpSpPr>
          <p:grpSp>
            <p:nvGrpSpPr>
              <p:cNvPr id="40" name="组合 39">
                <a:extLst>
                  <a:ext uri="{FF2B5EF4-FFF2-40B4-BE49-F238E27FC236}">
                    <a16:creationId xmlns:a16="http://schemas.microsoft.com/office/drawing/2014/main" id="{56462033-2683-2E84-51DE-4B07DC7C1FA8}"/>
                  </a:ext>
                </a:extLst>
              </p:cNvPr>
              <p:cNvGrpSpPr/>
              <p:nvPr/>
            </p:nvGrpSpPr>
            <p:grpSpPr>
              <a:xfrm>
                <a:off x="5638883" y="5946187"/>
                <a:ext cx="305647" cy="305644"/>
                <a:chOff x="1517330" y="1125257"/>
                <a:chExt cx="2204282" cy="2204282"/>
              </a:xfrm>
            </p:grpSpPr>
            <p:sp>
              <p:nvSpPr>
                <p:cNvPr id="42" name="椭圆 41">
                  <a:extLst>
                    <a:ext uri="{FF2B5EF4-FFF2-40B4-BE49-F238E27FC236}">
                      <a16:creationId xmlns:a16="http://schemas.microsoft.com/office/drawing/2014/main" id="{77D616BE-5DD7-0357-776E-64B8348A591F}"/>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4" name="椭圆 42">
                  <a:extLst>
                    <a:ext uri="{FF2B5EF4-FFF2-40B4-BE49-F238E27FC236}">
                      <a16:creationId xmlns:a16="http://schemas.microsoft.com/office/drawing/2014/main" id="{9333A942-5E0E-25CB-CFF3-FC3A894E660E}"/>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41" name="Freeform 6">
                <a:extLst>
                  <a:ext uri="{FF2B5EF4-FFF2-40B4-BE49-F238E27FC236}">
                    <a16:creationId xmlns:a16="http://schemas.microsoft.com/office/drawing/2014/main" id="{022DB4D6-98D6-CB2F-435B-BC91D46BEEF1}"/>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5" name="组合 43">
              <a:extLst>
                <a:ext uri="{FF2B5EF4-FFF2-40B4-BE49-F238E27FC236}">
                  <a16:creationId xmlns:a16="http://schemas.microsoft.com/office/drawing/2014/main" id="{2546CF2A-9281-828C-7FDB-D1932546764E}"/>
                </a:ext>
              </a:extLst>
            </p:cNvPr>
            <p:cNvGrpSpPr/>
            <p:nvPr/>
          </p:nvGrpSpPr>
          <p:grpSpPr>
            <a:xfrm>
              <a:off x="5717435" y="5330831"/>
              <a:ext cx="429793" cy="429788"/>
              <a:chOff x="4299766" y="5946187"/>
              <a:chExt cx="305647" cy="305644"/>
            </a:xfrm>
          </p:grpSpPr>
          <p:grpSp>
            <p:nvGrpSpPr>
              <p:cNvPr id="36" name="组合 44">
                <a:extLst>
                  <a:ext uri="{FF2B5EF4-FFF2-40B4-BE49-F238E27FC236}">
                    <a16:creationId xmlns:a16="http://schemas.microsoft.com/office/drawing/2014/main" id="{9E0F60B8-3F09-6E04-09BE-5092850466DD}"/>
                  </a:ext>
                </a:extLst>
              </p:cNvPr>
              <p:cNvGrpSpPr/>
              <p:nvPr/>
            </p:nvGrpSpPr>
            <p:grpSpPr>
              <a:xfrm>
                <a:off x="4299766" y="5946187"/>
                <a:ext cx="305647" cy="305644"/>
                <a:chOff x="1517330" y="1125257"/>
                <a:chExt cx="2204282" cy="2204282"/>
              </a:xfrm>
            </p:grpSpPr>
            <p:sp>
              <p:nvSpPr>
                <p:cNvPr id="38" name="椭圆 46">
                  <a:extLst>
                    <a:ext uri="{FF2B5EF4-FFF2-40B4-BE49-F238E27FC236}">
                      <a16:creationId xmlns:a16="http://schemas.microsoft.com/office/drawing/2014/main" id="{FC6ACB78-C111-9127-4F93-C84D4F863A3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9" name="椭圆 47">
                  <a:extLst>
                    <a:ext uri="{FF2B5EF4-FFF2-40B4-BE49-F238E27FC236}">
                      <a16:creationId xmlns:a16="http://schemas.microsoft.com/office/drawing/2014/main" id="{0969F678-C671-92CD-7F3B-C6082A301F67}"/>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7" name="Freeform 45">
                <a:extLst>
                  <a:ext uri="{FF2B5EF4-FFF2-40B4-BE49-F238E27FC236}">
                    <a16:creationId xmlns:a16="http://schemas.microsoft.com/office/drawing/2014/main" id="{C3BCB57A-3FA4-C49F-46E1-C1384A497088}"/>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6" name="组合 48">
              <a:extLst>
                <a:ext uri="{FF2B5EF4-FFF2-40B4-BE49-F238E27FC236}">
                  <a16:creationId xmlns:a16="http://schemas.microsoft.com/office/drawing/2014/main" id="{5E6AA565-3331-B5DC-CA8E-1645A8A9B2C3}"/>
                </a:ext>
              </a:extLst>
            </p:cNvPr>
            <p:cNvGrpSpPr/>
            <p:nvPr/>
          </p:nvGrpSpPr>
          <p:grpSpPr>
            <a:xfrm>
              <a:off x="6337028" y="5330831"/>
              <a:ext cx="429793" cy="429788"/>
              <a:chOff x="4740390" y="5946187"/>
              <a:chExt cx="305647" cy="305644"/>
            </a:xfrm>
          </p:grpSpPr>
          <p:grpSp>
            <p:nvGrpSpPr>
              <p:cNvPr id="32" name="组合 49">
                <a:extLst>
                  <a:ext uri="{FF2B5EF4-FFF2-40B4-BE49-F238E27FC236}">
                    <a16:creationId xmlns:a16="http://schemas.microsoft.com/office/drawing/2014/main" id="{A306EE8C-668C-4422-CD9E-6884F2260078}"/>
                  </a:ext>
                </a:extLst>
              </p:cNvPr>
              <p:cNvGrpSpPr/>
              <p:nvPr/>
            </p:nvGrpSpPr>
            <p:grpSpPr>
              <a:xfrm>
                <a:off x="4740390" y="5946187"/>
                <a:ext cx="305647" cy="305644"/>
                <a:chOff x="1517330" y="1125257"/>
                <a:chExt cx="2204282" cy="2204282"/>
              </a:xfrm>
            </p:grpSpPr>
            <p:sp>
              <p:nvSpPr>
                <p:cNvPr id="34" name="椭圆 51">
                  <a:extLst>
                    <a:ext uri="{FF2B5EF4-FFF2-40B4-BE49-F238E27FC236}">
                      <a16:creationId xmlns:a16="http://schemas.microsoft.com/office/drawing/2014/main" id="{10EE7CAC-8457-E0F5-CB55-7D07824738B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5" name="椭圆 52">
                  <a:extLst>
                    <a:ext uri="{FF2B5EF4-FFF2-40B4-BE49-F238E27FC236}">
                      <a16:creationId xmlns:a16="http://schemas.microsoft.com/office/drawing/2014/main" id="{D85487F0-185F-B726-860A-12EE08B0D2F5}"/>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3" name="Freeform 39">
                <a:extLst>
                  <a:ext uri="{FF2B5EF4-FFF2-40B4-BE49-F238E27FC236}">
                    <a16:creationId xmlns:a16="http://schemas.microsoft.com/office/drawing/2014/main" id="{AE0CBD90-74C6-A38A-63B4-E55E854AAADA}"/>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7" name="组合 54">
              <a:extLst>
                <a:ext uri="{FF2B5EF4-FFF2-40B4-BE49-F238E27FC236}">
                  <a16:creationId xmlns:a16="http://schemas.microsoft.com/office/drawing/2014/main" id="{C9A9A786-0BD1-87A3-9045-D943855A5A4C}"/>
                </a:ext>
              </a:extLst>
            </p:cNvPr>
            <p:cNvGrpSpPr/>
            <p:nvPr/>
          </p:nvGrpSpPr>
          <p:grpSpPr>
            <a:xfrm>
              <a:off x="8229887" y="5325094"/>
              <a:ext cx="429793" cy="429788"/>
              <a:chOff x="5854675" y="3359758"/>
              <a:chExt cx="305647" cy="305644"/>
            </a:xfrm>
          </p:grpSpPr>
          <p:grpSp>
            <p:nvGrpSpPr>
              <p:cNvPr id="28" name="组合 55">
                <a:extLst>
                  <a:ext uri="{FF2B5EF4-FFF2-40B4-BE49-F238E27FC236}">
                    <a16:creationId xmlns:a16="http://schemas.microsoft.com/office/drawing/2014/main" id="{2498D637-AAC7-CE28-7A7B-F45FD14042E8}"/>
                  </a:ext>
                </a:extLst>
              </p:cNvPr>
              <p:cNvGrpSpPr/>
              <p:nvPr/>
            </p:nvGrpSpPr>
            <p:grpSpPr>
              <a:xfrm>
                <a:off x="5854675" y="3359758"/>
                <a:ext cx="305647" cy="305644"/>
                <a:chOff x="1517330" y="1125257"/>
                <a:chExt cx="2204282" cy="2204282"/>
              </a:xfrm>
            </p:grpSpPr>
            <p:sp>
              <p:nvSpPr>
                <p:cNvPr id="30" name="椭圆 57">
                  <a:extLst>
                    <a:ext uri="{FF2B5EF4-FFF2-40B4-BE49-F238E27FC236}">
                      <a16:creationId xmlns:a16="http://schemas.microsoft.com/office/drawing/2014/main" id="{6E770C76-E727-7AB1-CB40-A24B031E341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1" name="椭圆 59">
                  <a:extLst>
                    <a:ext uri="{FF2B5EF4-FFF2-40B4-BE49-F238E27FC236}">
                      <a16:creationId xmlns:a16="http://schemas.microsoft.com/office/drawing/2014/main" id="{273D3294-D7A4-5517-D4D2-4CB35CA2CB5A}"/>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9" name="KSO_Shape">
                <a:extLst>
                  <a:ext uri="{FF2B5EF4-FFF2-40B4-BE49-F238E27FC236}">
                    <a16:creationId xmlns:a16="http://schemas.microsoft.com/office/drawing/2014/main" id="{DC8FBDFB-BF08-5A19-D649-FA8E4D33A380}"/>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sp>
        <p:nvSpPr>
          <p:cNvPr id="2" name="Freeform 5">
            <a:extLst>
              <a:ext uri="{FF2B5EF4-FFF2-40B4-BE49-F238E27FC236}">
                <a16:creationId xmlns:a16="http://schemas.microsoft.com/office/drawing/2014/main" id="{0EE73B87-B400-7942-5AE2-3B6B484E3286}"/>
              </a:ext>
            </a:extLst>
          </p:cNvPr>
          <p:cNvSpPr/>
          <p:nvPr/>
        </p:nvSpPr>
        <p:spPr bwMode="auto">
          <a:xfrm>
            <a:off x="3449636" y="0"/>
            <a:ext cx="3968750" cy="4103036"/>
          </a:xfrm>
          <a:custGeom>
            <a:gdLst>
              <a:gd name="T0" fmla="*/ 0 w 2500"/>
              <a:gd name="T1" fmla="*/ 0 h 2581"/>
              <a:gd name="T2" fmla="*/ 2500 w 2500"/>
              <a:gd name="T3" fmla="*/ 2581 h 2581"/>
              <a:gd name="T4" fmla="*/ 2220 w 2500"/>
              <a:gd name="T5" fmla="*/ 1975 h 2581"/>
              <a:gd name="T6" fmla="*/ 0 w 2500"/>
              <a:gd name="T7" fmla="*/ 0 h 2581"/>
            </a:gdLst>
            <a:cxnLst>
              <a:cxn ang="0">
                <a:pos x="T0" y="T1"/>
              </a:cxn>
              <a:cxn ang="0">
                <a:pos x="T2" y="T3"/>
              </a:cxn>
              <a:cxn ang="0">
                <a:pos x="T4" y="T5"/>
              </a:cxn>
              <a:cxn ang="0">
                <a:pos x="T6" y="T7"/>
              </a:cxn>
            </a:cxnLst>
            <a:rect l="0" t="0" r="r" b="b"/>
            <a:pathLst>
              <a:path w="2500" h="2581">
                <a:moveTo>
                  <a:pt x="0" y="0"/>
                </a:moveTo>
                <a:lnTo>
                  <a:pt x="2500" y="2581"/>
                </a:lnTo>
                <a:lnTo>
                  <a:pt x="2220" y="1975"/>
                </a:lnTo>
                <a:lnTo>
                  <a:pt x="0"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A5A8E864-2104-00C5-B4F5-1300FE4DC73D}"/>
              </a:ext>
            </a:extLst>
          </p:cNvPr>
          <p:cNvSpPr/>
          <p:nvPr/>
        </p:nvSpPr>
        <p:spPr bwMode="auto">
          <a:xfrm>
            <a:off x="8740774" y="4630819"/>
            <a:ext cx="2811463" cy="2227181"/>
          </a:xfrm>
          <a:custGeom>
            <a:gdLst>
              <a:gd name="T0" fmla="*/ 1771 w 1771"/>
              <a:gd name="T1" fmla="*/ 932 h 1401"/>
              <a:gd name="T2" fmla="*/ 345 w 1771"/>
              <a:gd name="T3" fmla="*/ 0 h 1401"/>
              <a:gd name="T4" fmla="*/ 0 w 1771"/>
              <a:gd name="T5" fmla="*/ 541 h 1401"/>
              <a:gd name="T6" fmla="*/ 742 w 1771"/>
              <a:gd name="T7" fmla="*/ 1401 h 1401"/>
              <a:gd name="T8" fmla="*/ 1771 w 1771"/>
              <a:gd name="T9" fmla="*/ 932 h 1401"/>
            </a:gdLst>
            <a:cxnLst>
              <a:cxn ang="0">
                <a:pos x="T0" y="T1"/>
              </a:cxn>
              <a:cxn ang="0">
                <a:pos x="T2" y="T3"/>
              </a:cxn>
              <a:cxn ang="0">
                <a:pos x="T4" y="T5"/>
              </a:cxn>
              <a:cxn ang="0">
                <a:pos x="T6" y="T7"/>
              </a:cxn>
              <a:cxn ang="0">
                <a:pos x="T8" y="T9"/>
              </a:cxn>
            </a:cxnLst>
            <a:rect l="0" t="0" r="r" b="b"/>
            <a:pathLst>
              <a:path w="1771" h="1401">
                <a:moveTo>
                  <a:pt x="1771" y="932"/>
                </a:moveTo>
                <a:lnTo>
                  <a:pt x="345" y="0"/>
                </a:lnTo>
                <a:lnTo>
                  <a:pt x="0" y="541"/>
                </a:lnTo>
                <a:lnTo>
                  <a:pt x="742" y="1401"/>
                </a:lnTo>
                <a:lnTo>
                  <a:pt x="1771" y="932"/>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F06EA732-8607-5EF3-EB6D-DFEC2727C05D}"/>
              </a:ext>
            </a:extLst>
          </p:cNvPr>
          <p:cNvSpPr/>
          <p:nvPr/>
        </p:nvSpPr>
        <p:spPr bwMode="auto">
          <a:xfrm>
            <a:off x="7521574" y="85049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8">
            <a:extLst>
              <a:ext uri="{FF2B5EF4-FFF2-40B4-BE49-F238E27FC236}">
                <a16:creationId xmlns:a16="http://schemas.microsoft.com/office/drawing/2014/main" id="{42A6E363-E53C-92DE-B495-DC89EF6E3E0B}"/>
              </a:ext>
            </a:extLst>
          </p:cNvPr>
          <p:cNvSpPr/>
          <p:nvPr/>
        </p:nvSpPr>
        <p:spPr bwMode="auto">
          <a:xfrm>
            <a:off x="7026274" y="1112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 name="Freeform 9">
            <a:extLst>
              <a:ext uri="{FF2B5EF4-FFF2-40B4-BE49-F238E27FC236}">
                <a16:creationId xmlns:a16="http://schemas.microsoft.com/office/drawing/2014/main" id="{051878A0-A795-C401-6D7B-0065C5426F95}"/>
              </a:ext>
            </a:extLst>
          </p:cNvPr>
          <p:cNvSpPr/>
          <p:nvPr/>
        </p:nvSpPr>
        <p:spPr bwMode="auto">
          <a:xfrm>
            <a:off x="8543924" y="3139673"/>
            <a:ext cx="1963738" cy="1491146"/>
          </a:xfrm>
          <a:custGeom>
            <a:gdLst>
              <a:gd name="T0" fmla="*/ 469 w 1237"/>
              <a:gd name="T1" fmla="*/ 938 h 938"/>
              <a:gd name="T2" fmla="*/ 1237 w 1237"/>
              <a:gd name="T3" fmla="*/ 195 h 938"/>
              <a:gd name="T4" fmla="*/ 0 w 1237"/>
              <a:gd name="T5" fmla="*/ 0 h 938"/>
              <a:gd name="T6" fmla="*/ 469 w 1237"/>
              <a:gd name="T7" fmla="*/ 938 h 938"/>
            </a:gdLst>
            <a:cxnLst>
              <a:cxn ang="0">
                <a:pos x="T0" y="T1"/>
              </a:cxn>
              <a:cxn ang="0">
                <a:pos x="T2" y="T3"/>
              </a:cxn>
              <a:cxn ang="0">
                <a:pos x="T4" y="T5"/>
              </a:cxn>
              <a:cxn ang="0">
                <a:pos x="T6" y="T7"/>
              </a:cxn>
            </a:cxnLst>
            <a:rect l="0" t="0" r="r" b="b"/>
            <a:pathLst>
              <a:path w="1237" h="938">
                <a:moveTo>
                  <a:pt x="469" y="938"/>
                </a:moveTo>
                <a:lnTo>
                  <a:pt x="1237" y="195"/>
                </a:lnTo>
                <a:lnTo>
                  <a:pt x="0" y="0"/>
                </a:lnTo>
                <a:lnTo>
                  <a:pt x="469" y="938"/>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Freeform 10">
            <a:extLst>
              <a:ext uri="{FF2B5EF4-FFF2-40B4-BE49-F238E27FC236}">
                <a16:creationId xmlns:a16="http://schemas.microsoft.com/office/drawing/2014/main" id="{BDBDAFB5-DAB4-FBA6-A2DF-C7B84CE1654A}"/>
              </a:ext>
            </a:extLst>
          </p:cNvPr>
          <p:cNvSpPr/>
          <p:nvPr/>
        </p:nvSpPr>
        <p:spPr bwMode="auto">
          <a:xfrm>
            <a:off x="7831137" y="3139673"/>
            <a:ext cx="1457325" cy="2351178"/>
          </a:xfrm>
          <a:custGeom>
            <a:gdLst>
              <a:gd name="T0" fmla="*/ 0 w 918"/>
              <a:gd name="T1" fmla="*/ 1355 h 1479"/>
              <a:gd name="T2" fmla="*/ 449 w 918"/>
              <a:gd name="T3" fmla="*/ 0 h 1479"/>
              <a:gd name="T4" fmla="*/ 918 w 918"/>
              <a:gd name="T5" fmla="*/ 938 h 1479"/>
              <a:gd name="T6" fmla="*/ 573 w 918"/>
              <a:gd name="T7" fmla="*/ 1479 h 1479"/>
              <a:gd name="T8" fmla="*/ 0 w 918"/>
              <a:gd name="T9" fmla="*/ 1355 h 1479"/>
            </a:gdLst>
            <a:cxnLst>
              <a:cxn ang="0">
                <a:pos x="T0" y="T1"/>
              </a:cxn>
              <a:cxn ang="0">
                <a:pos x="T2" y="T3"/>
              </a:cxn>
              <a:cxn ang="0">
                <a:pos x="T4" y="T5"/>
              </a:cxn>
              <a:cxn ang="0">
                <a:pos x="T6" y="T7"/>
              </a:cxn>
              <a:cxn ang="0">
                <a:pos x="T8" y="T9"/>
              </a:cxn>
            </a:cxnLst>
            <a:rect l="0" t="0" r="r" b="b"/>
            <a:pathLst>
              <a:path w="918" h="1479">
                <a:moveTo>
                  <a:pt x="0" y="1355"/>
                </a:moveTo>
                <a:lnTo>
                  <a:pt x="449" y="0"/>
                </a:lnTo>
                <a:lnTo>
                  <a:pt x="918" y="938"/>
                </a:lnTo>
                <a:lnTo>
                  <a:pt x="573" y="1479"/>
                </a:lnTo>
                <a:lnTo>
                  <a:pt x="0" y="1355"/>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Freeform 11">
            <a:extLst>
              <a:ext uri="{FF2B5EF4-FFF2-40B4-BE49-F238E27FC236}">
                <a16:creationId xmlns:a16="http://schemas.microsoft.com/office/drawing/2014/main" id="{33C4E00F-D1EF-A523-BF55-A81C2E6C99E8}"/>
              </a:ext>
            </a:extLst>
          </p:cNvPr>
          <p:cNvSpPr/>
          <p:nvPr/>
        </p:nvSpPr>
        <p:spPr bwMode="auto">
          <a:xfrm>
            <a:off x="6973887" y="3139673"/>
            <a:ext cx="1570038" cy="2154054"/>
          </a:xfrm>
          <a:custGeom>
            <a:gdLst>
              <a:gd name="T0" fmla="*/ 0 w 989"/>
              <a:gd name="T1" fmla="*/ 0 h 1355"/>
              <a:gd name="T2" fmla="*/ 540 w 989"/>
              <a:gd name="T3" fmla="*/ 1355 h 1355"/>
              <a:gd name="T4" fmla="*/ 989 w 989"/>
              <a:gd name="T5" fmla="*/ 0 h 1355"/>
              <a:gd name="T6" fmla="*/ 0 w 989"/>
              <a:gd name="T7" fmla="*/ 0 h 1355"/>
            </a:gdLst>
            <a:cxnLst>
              <a:cxn ang="0">
                <a:pos x="T0" y="T1"/>
              </a:cxn>
              <a:cxn ang="0">
                <a:pos x="T2" y="T3"/>
              </a:cxn>
              <a:cxn ang="0">
                <a:pos x="T4" y="T5"/>
              </a:cxn>
              <a:cxn ang="0">
                <a:pos x="T6" y="T7"/>
              </a:cxn>
            </a:cxnLst>
            <a:rect l="0" t="0" r="r" b="b"/>
            <a:pathLst>
              <a:path w="989" h="1355">
                <a:moveTo>
                  <a:pt x="0" y="0"/>
                </a:moveTo>
                <a:lnTo>
                  <a:pt x="540" y="1355"/>
                </a:lnTo>
                <a:lnTo>
                  <a:pt x="989" y="0"/>
                </a:lnTo>
                <a:lnTo>
                  <a:pt x="0" y="0"/>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2">
            <a:extLst>
              <a:ext uri="{FF2B5EF4-FFF2-40B4-BE49-F238E27FC236}">
                <a16:creationId xmlns:a16="http://schemas.microsoft.com/office/drawing/2014/main" id="{67B51005-9EE8-BB33-5FE4-A6F3978DD59C}"/>
              </a:ext>
            </a:extLst>
          </p:cNvPr>
          <p:cNvSpPr/>
          <p:nvPr/>
        </p:nvSpPr>
        <p:spPr bwMode="auto">
          <a:xfrm>
            <a:off x="9288462" y="3449666"/>
            <a:ext cx="1466850" cy="2134978"/>
          </a:xfrm>
          <a:custGeom>
            <a:gdLst>
              <a:gd name="T0" fmla="*/ 0 w 924"/>
              <a:gd name="T1" fmla="*/ 743 h 1343"/>
              <a:gd name="T2" fmla="*/ 768 w 924"/>
              <a:gd name="T3" fmla="*/ 0 h 1343"/>
              <a:gd name="T4" fmla="*/ 924 w 924"/>
              <a:gd name="T5" fmla="*/ 1343 h 1343"/>
              <a:gd name="T6" fmla="*/ 0 w 924"/>
              <a:gd name="T7" fmla="*/ 743 h 1343"/>
            </a:gdLst>
            <a:cxnLst>
              <a:cxn ang="0">
                <a:pos x="T0" y="T1"/>
              </a:cxn>
              <a:cxn ang="0">
                <a:pos x="T2" y="T3"/>
              </a:cxn>
              <a:cxn ang="0">
                <a:pos x="T4" y="T5"/>
              </a:cxn>
              <a:cxn ang="0">
                <a:pos x="T6" y="T7"/>
              </a:cxn>
            </a:cxnLst>
            <a:rect l="0" t="0" r="r" b="b"/>
            <a:pathLst>
              <a:path w="924" h="1343">
                <a:moveTo>
                  <a:pt x="0" y="743"/>
                </a:moveTo>
                <a:lnTo>
                  <a:pt x="768" y="0"/>
                </a:lnTo>
                <a:lnTo>
                  <a:pt x="924" y="1343"/>
                </a:lnTo>
                <a:lnTo>
                  <a:pt x="0" y="743"/>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3">
            <a:extLst>
              <a:ext uri="{FF2B5EF4-FFF2-40B4-BE49-F238E27FC236}">
                <a16:creationId xmlns:a16="http://schemas.microsoft.com/office/drawing/2014/main" id="{CB5820F7-99E6-9111-6972-1EC405ED4F85}"/>
              </a:ext>
            </a:extLst>
          </p:cNvPr>
          <p:cNvSpPr/>
          <p:nvPr/>
        </p:nvSpPr>
        <p:spPr bwMode="auto">
          <a:xfrm>
            <a:off x="7521574" y="85049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4">
            <a:extLst>
              <a:ext uri="{FF2B5EF4-FFF2-40B4-BE49-F238E27FC236}">
                <a16:creationId xmlns:a16="http://schemas.microsoft.com/office/drawing/2014/main" id="{EC33FD27-B87F-8479-222B-23CAEF666746}"/>
              </a:ext>
            </a:extLst>
          </p:cNvPr>
          <p:cNvSpPr/>
          <p:nvPr/>
        </p:nvSpPr>
        <p:spPr bwMode="auto">
          <a:xfrm>
            <a:off x="6973887" y="85049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15">
            <a:extLst>
              <a:ext uri="{FF2B5EF4-FFF2-40B4-BE49-F238E27FC236}">
                <a16:creationId xmlns:a16="http://schemas.microsoft.com/office/drawing/2014/main" id="{F20A9339-D861-3119-8F04-C256C7CCF430}"/>
              </a:ext>
            </a:extLst>
          </p:cNvPr>
          <p:cNvSpPr/>
          <p:nvPr/>
        </p:nvSpPr>
        <p:spPr bwMode="auto">
          <a:xfrm>
            <a:off x="3449636" y="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6">
            <a:extLst>
              <a:ext uri="{FF2B5EF4-FFF2-40B4-BE49-F238E27FC236}">
                <a16:creationId xmlns:a16="http://schemas.microsoft.com/office/drawing/2014/main" id="{C7D8FAB7-FB20-51AD-9937-0A51D72983D2}"/>
              </a:ext>
            </a:extLst>
          </p:cNvPr>
          <p:cNvSpPr/>
          <p:nvPr/>
        </p:nvSpPr>
        <p:spPr bwMode="auto">
          <a:xfrm>
            <a:off x="10507662" y="2424305"/>
            <a:ext cx="1684338" cy="2527635"/>
          </a:xfrm>
          <a:custGeom>
            <a:gdLst>
              <a:gd name="T0" fmla="*/ 1061 w 1061"/>
              <a:gd name="T1" fmla="*/ 0 h 1590"/>
              <a:gd name="T2" fmla="*/ 111 w 1061"/>
              <a:gd name="T3" fmla="*/ 1590 h 1590"/>
              <a:gd name="T4" fmla="*/ 0 w 1061"/>
              <a:gd name="T5" fmla="*/ 645 h 1590"/>
              <a:gd name="T6" fmla="*/ 1061 w 1061"/>
              <a:gd name="T7" fmla="*/ 0 h 1590"/>
            </a:gdLst>
            <a:cxnLst>
              <a:cxn ang="0">
                <a:pos x="T0" y="T1"/>
              </a:cxn>
              <a:cxn ang="0">
                <a:pos x="T2" y="T3"/>
              </a:cxn>
              <a:cxn ang="0">
                <a:pos x="T4" y="T5"/>
              </a:cxn>
              <a:cxn ang="0">
                <a:pos x="T6" y="T7"/>
              </a:cxn>
            </a:cxnLst>
            <a:rect l="0" t="0" r="r" b="b"/>
            <a:pathLst>
              <a:path w="1061" h="1590">
                <a:moveTo>
                  <a:pt x="1061" y="0"/>
                </a:moveTo>
                <a:lnTo>
                  <a:pt x="111" y="1590"/>
                </a:lnTo>
                <a:lnTo>
                  <a:pt x="0" y="645"/>
                </a:lnTo>
                <a:lnTo>
                  <a:pt x="1061"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 name="TextBox 14"/>
          <p:cNvSpPr txBox="1"/>
          <p:nvPr/>
        </p:nvSpPr>
        <p:spPr>
          <a:xfrm>
            <a:off x="234637" y="3581377"/>
            <a:ext cx="6872599"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系统性风险分析</a:t>
            </a: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32" name="平行四边形 44">
            <a:extLst>
              <a:ext uri="{FF2B5EF4-FFF2-40B4-BE49-F238E27FC236}">
                <a16:creationId xmlns:a16="http://schemas.microsoft.com/office/drawing/2014/main" id="{5A876D26-365D-B458-056F-C23FCBBE2D11}"/>
              </a:ext>
            </a:extLst>
          </p:cNvPr>
          <p:cNvSpPr/>
          <p:nvPr/>
        </p:nvSpPr>
        <p:spPr>
          <a:xfrm>
            <a:off x="11281511" y="131384"/>
            <a:ext cx="788569" cy="798988"/>
          </a:xfrm>
          <a:prstGeom prst="parallelogram">
            <a:avLst>
              <a:gd name="adj" fmla="val 3524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4409919" y="3108814"/>
            <a:ext cx="685659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rgbClr val="0073AB"/>
                </a:solidFill>
                <a:effectLst/>
                <a:uLnTx/>
                <a:uFillTx/>
                <a:latin typeface="微软雅黑" pitchFamily="34" charset="-122"/>
                <a:ea typeface="微软雅黑" pitchFamily="34" charset="-122"/>
                <a:cs typeface="+mn-cs"/>
              </a:rPr>
              <a:t> 系统性风险定义与内涵
 系统性风险产生原因
 系统性风险特征与分类
 系统性风险度量方法
 系统性风险监管与挑战
 系统性风险防范与化解
 系统性风险案例分析
 结论与建议</a:t>
            </a:r>
          </a:p>
        </p:txBody>
      </p:sp>
      <p:grpSp>
        <p:nvGrpSpPr>
          <p:cNvPr id="34" name="组合 66">
            <a:extLst>
              <a:ext uri="{FF2B5EF4-FFF2-40B4-BE49-F238E27FC236}">
                <a16:creationId xmlns:a16="http://schemas.microsoft.com/office/drawing/2014/main" id="{5AC41A00-070B-2AB8-8F01-3ABB90507CC2}"/>
              </a:ext>
            </a:extLst>
          </p:cNvPr>
          <p:cNvGrpSpPr/>
          <p:nvPr/>
        </p:nvGrpSpPr>
        <p:grpSpPr>
          <a:xfrm>
            <a:off x="1092830" y="30480"/>
            <a:ext cx="1446026" cy="1341044"/>
            <a:chOff x="3050912" y="3438396"/>
            <a:chExt cx="130991" cy="121481"/>
          </a:xfrm>
          <a:solidFill>
            <a:srgbClr val="FFFFFF">
              <a:lumMod val="85000"/>
              <a:alpha val="39000"/>
            </a:srgbClr>
          </a:solidFill>
        </p:grpSpPr>
        <p:sp>
          <p:nvSpPr>
            <p:cNvPr id="35" name="Freeform 324">
              <a:extLst>
                <a:ext uri="{FF2B5EF4-FFF2-40B4-BE49-F238E27FC236}">
                  <a16:creationId xmlns:a16="http://schemas.microsoft.com/office/drawing/2014/main" id="{D283F702-4BB7-F597-F573-CC74FCB0DB24}"/>
                </a:ext>
              </a:extLst>
            </p:cNvPr>
            <p:cNvSpPr/>
            <p:nvPr/>
          </p:nvSpPr>
          <p:spPr bwMode="auto">
            <a:xfrm>
              <a:off x="3050912" y="3438396"/>
              <a:ext cx="53588" cy="121481"/>
            </a:xfrm>
            <a:custGeom>
              <a:gdLst>
                <a:gd name="T0" fmla="*/ 0 w 118"/>
                <a:gd name="T1" fmla="*/ 147 h 265"/>
                <a:gd name="T2" fmla="*/ 0 w 118"/>
                <a:gd name="T3" fmla="*/ 150 h 265"/>
                <a:gd name="T4" fmla="*/ 0 w 118"/>
                <a:gd name="T5" fmla="*/ 248 h 265"/>
                <a:gd name="T6" fmla="*/ 17 w 118"/>
                <a:gd name="T7" fmla="*/ 265 h 265"/>
                <a:gd name="T8" fmla="*/ 101 w 118"/>
                <a:gd name="T9" fmla="*/ 265 h 265"/>
                <a:gd name="T10" fmla="*/ 118 w 118"/>
                <a:gd name="T11" fmla="*/ 248 h 265"/>
                <a:gd name="T12" fmla="*/ 118 w 118"/>
                <a:gd name="T13" fmla="*/ 150 h 265"/>
                <a:gd name="T14" fmla="*/ 101 w 118"/>
                <a:gd name="T15" fmla="*/ 133 h 265"/>
                <a:gd name="T16" fmla="*/ 70 w 118"/>
                <a:gd name="T17" fmla="*/ 133 h 265"/>
                <a:gd name="T18" fmla="*/ 71 w 118"/>
                <a:gd name="T19" fmla="*/ 133 h 265"/>
                <a:gd name="T20" fmla="*/ 118 w 118"/>
                <a:gd name="T21" fmla="*/ 59 h 265"/>
                <a:gd name="T22" fmla="*/ 118 w 118"/>
                <a:gd name="T23" fmla="*/ 0 h 265"/>
                <a:gd name="T24" fmla="*/ 0 w 118"/>
                <a:gd name="T25" fmla="*/ 147 h 2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265">
                  <a:moveTo>
                    <a:pt x="0" y="147"/>
                  </a:moveTo>
                  <a:cubicBezTo>
                    <a:pt x="0" y="148"/>
                    <a:pt x="0" y="149"/>
                    <a:pt x="0" y="150"/>
                  </a:cubicBezTo>
                  <a:cubicBezTo>
                    <a:pt x="0" y="248"/>
                    <a:pt x="0" y="248"/>
                    <a:pt x="0" y="248"/>
                  </a:cubicBezTo>
                  <a:cubicBezTo>
                    <a:pt x="0" y="257"/>
                    <a:pt x="7" y="265"/>
                    <a:pt x="17" y="265"/>
                  </a:cubicBezTo>
                  <a:cubicBezTo>
                    <a:pt x="101" y="265"/>
                    <a:pt x="101" y="265"/>
                    <a:pt x="101" y="265"/>
                  </a:cubicBezTo>
                  <a:cubicBezTo>
                    <a:pt x="111" y="265"/>
                    <a:pt x="118" y="257"/>
                    <a:pt x="118" y="248"/>
                  </a:cubicBezTo>
                  <a:cubicBezTo>
                    <a:pt x="118" y="150"/>
                    <a:pt x="118" y="150"/>
                    <a:pt x="118" y="150"/>
                  </a:cubicBezTo>
                  <a:cubicBezTo>
                    <a:pt x="118" y="141"/>
                    <a:pt x="111" y="133"/>
                    <a:pt x="101" y="133"/>
                  </a:cubicBezTo>
                  <a:cubicBezTo>
                    <a:pt x="70" y="133"/>
                    <a:pt x="70" y="133"/>
                    <a:pt x="70" y="133"/>
                  </a:cubicBezTo>
                  <a:cubicBezTo>
                    <a:pt x="71" y="133"/>
                    <a:pt x="71" y="133"/>
                    <a:pt x="71" y="133"/>
                  </a:cubicBezTo>
                  <a:cubicBezTo>
                    <a:pt x="71" y="83"/>
                    <a:pt x="84" y="59"/>
                    <a:pt x="118" y="59"/>
                  </a:cubicBezTo>
                  <a:cubicBezTo>
                    <a:pt x="118" y="0"/>
                    <a:pt x="118" y="0"/>
                    <a:pt x="118" y="0"/>
                  </a:cubicBezTo>
                  <a:cubicBezTo>
                    <a:pt x="17" y="6"/>
                    <a:pt x="1" y="73"/>
                    <a:pt x="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black"/>
                </a:solidFill>
                <a:effectLst/>
                <a:uLnTx/>
                <a:uFillTx/>
              </a:endParaRPr>
            </a:p>
          </p:txBody>
        </p:sp>
        <p:sp>
          <p:nvSpPr>
            <p:cNvPr id="36" name="Freeform 325">
              <a:extLst>
                <a:ext uri="{FF2B5EF4-FFF2-40B4-BE49-F238E27FC236}">
                  <a16:creationId xmlns:a16="http://schemas.microsoft.com/office/drawing/2014/main" id="{C19B6F3D-8E90-EDE7-C1C1-64824A8124AD}"/>
                </a:ext>
              </a:extLst>
            </p:cNvPr>
            <p:cNvSpPr/>
            <p:nvPr/>
          </p:nvSpPr>
          <p:spPr bwMode="auto">
            <a:xfrm>
              <a:off x="3127125" y="3438396"/>
              <a:ext cx="54778" cy="121481"/>
            </a:xfrm>
            <a:custGeom>
              <a:gdLst>
                <a:gd name="T0" fmla="*/ 1 w 119"/>
                <a:gd name="T1" fmla="*/ 147 h 265"/>
                <a:gd name="T2" fmla="*/ 0 w 119"/>
                <a:gd name="T3" fmla="*/ 150 h 265"/>
                <a:gd name="T4" fmla="*/ 0 w 119"/>
                <a:gd name="T5" fmla="*/ 248 h 265"/>
                <a:gd name="T6" fmla="*/ 17 w 119"/>
                <a:gd name="T7" fmla="*/ 265 h 265"/>
                <a:gd name="T8" fmla="*/ 102 w 119"/>
                <a:gd name="T9" fmla="*/ 265 h 265"/>
                <a:gd name="T10" fmla="*/ 119 w 119"/>
                <a:gd name="T11" fmla="*/ 248 h 265"/>
                <a:gd name="T12" fmla="*/ 119 w 119"/>
                <a:gd name="T13" fmla="*/ 150 h 265"/>
                <a:gd name="T14" fmla="*/ 102 w 119"/>
                <a:gd name="T15" fmla="*/ 133 h 265"/>
                <a:gd name="T16" fmla="*/ 71 w 119"/>
                <a:gd name="T17" fmla="*/ 133 h 265"/>
                <a:gd name="T18" fmla="*/ 72 w 119"/>
                <a:gd name="T19" fmla="*/ 133 h 265"/>
                <a:gd name="T20" fmla="*/ 119 w 119"/>
                <a:gd name="T21" fmla="*/ 59 h 265"/>
                <a:gd name="T22" fmla="*/ 119 w 119"/>
                <a:gd name="T23" fmla="*/ 0 h 265"/>
                <a:gd name="T24" fmla="*/ 1 w 119"/>
                <a:gd name="T25" fmla="*/ 147 h 2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 h="265">
                  <a:moveTo>
                    <a:pt x="1" y="147"/>
                  </a:moveTo>
                  <a:cubicBezTo>
                    <a:pt x="1" y="148"/>
                    <a:pt x="0" y="149"/>
                    <a:pt x="0" y="150"/>
                  </a:cubicBezTo>
                  <a:cubicBezTo>
                    <a:pt x="0" y="248"/>
                    <a:pt x="0" y="248"/>
                    <a:pt x="0" y="248"/>
                  </a:cubicBezTo>
                  <a:cubicBezTo>
                    <a:pt x="0" y="257"/>
                    <a:pt x="8" y="265"/>
                    <a:pt x="17" y="265"/>
                  </a:cubicBezTo>
                  <a:cubicBezTo>
                    <a:pt x="102" y="265"/>
                    <a:pt x="102" y="265"/>
                    <a:pt x="102" y="265"/>
                  </a:cubicBezTo>
                  <a:cubicBezTo>
                    <a:pt x="111" y="265"/>
                    <a:pt x="119" y="257"/>
                    <a:pt x="119" y="248"/>
                  </a:cubicBezTo>
                  <a:cubicBezTo>
                    <a:pt x="119" y="150"/>
                    <a:pt x="119" y="150"/>
                    <a:pt x="119" y="150"/>
                  </a:cubicBezTo>
                  <a:cubicBezTo>
                    <a:pt x="119" y="141"/>
                    <a:pt x="111" y="133"/>
                    <a:pt x="102" y="133"/>
                  </a:cubicBezTo>
                  <a:cubicBezTo>
                    <a:pt x="71" y="133"/>
                    <a:pt x="71" y="133"/>
                    <a:pt x="71" y="133"/>
                  </a:cubicBezTo>
                  <a:cubicBezTo>
                    <a:pt x="72" y="133"/>
                    <a:pt x="72" y="133"/>
                    <a:pt x="72" y="133"/>
                  </a:cubicBezTo>
                  <a:cubicBezTo>
                    <a:pt x="72" y="83"/>
                    <a:pt x="85" y="59"/>
                    <a:pt x="119" y="59"/>
                  </a:cubicBezTo>
                  <a:cubicBezTo>
                    <a:pt x="119" y="0"/>
                    <a:pt x="119" y="0"/>
                    <a:pt x="119" y="0"/>
                  </a:cubicBezTo>
                  <a:cubicBezTo>
                    <a:pt x="18" y="6"/>
                    <a:pt x="1" y="73"/>
                    <a:pt x="1"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black"/>
                </a:solidFill>
                <a:effectLst/>
                <a:uLnTx/>
                <a:uFillTx/>
              </a:endParaRPr>
            </a:p>
          </p:txBody>
        </p:sp>
      </p:grpSp>
      <p:grpSp>
        <p:nvGrpSpPr>
          <p:cNvPr id="37" name="Group 36">
            <a:extLst>
              <a:ext uri="{FF2B5EF4-FFF2-40B4-BE49-F238E27FC236}">
                <a16:creationId xmlns:a16="http://schemas.microsoft.com/office/drawing/2014/main" id="{BDADE819-9B79-CFCD-E938-0B5022AD404A}"/>
              </a:ext>
            </a:extLst>
          </p:cNvPr>
          <p:cNvGrpSpPr/>
          <p:nvPr/>
        </p:nvGrpSpPr>
        <p:grpSpPr>
          <a:xfrm>
            <a:off x="192629" y="6644639"/>
            <a:ext cx="11877451" cy="81977"/>
            <a:chOff x="446534" y="453643"/>
            <a:chExt cx="11298933" cy="98554"/>
          </a:xfrm>
        </p:grpSpPr>
        <p:sp>
          <p:nvSpPr>
            <p:cNvPr id="38" name="矩形 8">
              <a:extLst>
                <a:ext uri="{FF2B5EF4-FFF2-40B4-BE49-F238E27FC236}">
                  <a16:creationId xmlns:a16="http://schemas.microsoft.com/office/drawing/2014/main" id="{76018FD8-7AB4-FD28-8004-C32E7EC045D1}"/>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长方形 9">
              <a:extLst>
                <a:ext uri="{FF2B5EF4-FFF2-40B4-BE49-F238E27FC236}">
                  <a16:creationId xmlns:a16="http://schemas.microsoft.com/office/drawing/2014/main" id="{1C4857FA-8793-B516-E33A-2FA0C8D03C53}"/>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矩形 10">
              <a:extLst>
                <a:ext uri="{FF2B5EF4-FFF2-40B4-BE49-F238E27FC236}">
                  <a16:creationId xmlns:a16="http://schemas.microsoft.com/office/drawing/2014/main" id="{F8D0137A-49E1-3396-A516-B2B77E9B3B49}"/>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41" name="Group 40">
            <a:extLst>
              <a:ext uri="{FF2B5EF4-FFF2-40B4-BE49-F238E27FC236}">
                <a16:creationId xmlns:a16="http://schemas.microsoft.com/office/drawing/2014/main" id="{CF6E2DCF-71D3-8B1B-BE57-CE77902D68DA}"/>
              </a:ext>
            </a:extLst>
          </p:cNvPr>
          <p:cNvGrpSpPr/>
          <p:nvPr/>
        </p:nvGrpSpPr>
        <p:grpSpPr>
          <a:xfrm>
            <a:off x="1" y="-12700"/>
            <a:ext cx="3875351" cy="5921376"/>
            <a:chOff x="0" y="-12700"/>
            <a:chExt cx="6589713" cy="5921376"/>
          </a:xfrm>
        </p:grpSpPr>
        <p:sp>
          <p:nvSpPr>
            <p:cNvPr id="45" name="Freeform 5">
              <a:extLst>
                <a:ext uri="{FF2B5EF4-FFF2-40B4-BE49-F238E27FC236}">
                  <a16:creationId xmlns:a16="http://schemas.microsoft.com/office/drawing/2014/main" id="{8A458B2D-46D9-DEF9-B07B-4B731D8FE3F2}"/>
                </a:ext>
              </a:extLst>
            </p:cNvPr>
            <p:cNvSpPr/>
            <p:nvPr/>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6">
              <a:extLst>
                <a:ext uri="{FF2B5EF4-FFF2-40B4-BE49-F238E27FC236}">
                  <a16:creationId xmlns:a16="http://schemas.microsoft.com/office/drawing/2014/main" id="{4FFC78F0-E00D-7236-5BFE-04B6652AE4A8}"/>
                </a:ext>
              </a:extLst>
            </p:cNvPr>
            <p:cNvSpPr/>
            <p:nvPr/>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7">
              <a:extLst>
                <a:ext uri="{FF2B5EF4-FFF2-40B4-BE49-F238E27FC236}">
                  <a16:creationId xmlns:a16="http://schemas.microsoft.com/office/drawing/2014/main" id="{DB9C6194-195D-8114-8A25-7D4A82D932E7}"/>
                </a:ext>
              </a:extLst>
            </p:cNvPr>
            <p:cNvSpPr/>
            <p:nvPr/>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8">
              <a:extLst>
                <a:ext uri="{FF2B5EF4-FFF2-40B4-BE49-F238E27FC236}">
                  <a16:creationId xmlns:a16="http://schemas.microsoft.com/office/drawing/2014/main" id="{5A212C80-CE8C-4245-F99D-1442DD740CD9}"/>
                </a:ext>
              </a:extLst>
            </p:cNvPr>
            <p:cNvSpPr/>
            <p:nvPr/>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文本框 81">
              <a:extLst>
                <a:ext uri="{FF2B5EF4-FFF2-40B4-BE49-F238E27FC236}">
                  <a16:creationId xmlns:a16="http://schemas.microsoft.com/office/drawing/2014/main" id="{09908662-4D7E-81B7-13CD-D648474016F0}"/>
                </a:ext>
              </a:extLst>
            </p:cNvPr>
            <p:cNvSpPr txBox="1"/>
            <p:nvPr/>
          </p:nvSpPr>
          <p:spPr>
            <a:xfrm>
              <a:off x="2228760" y="3051897"/>
              <a:ext cx="2541661"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rPr>
                <a:t>目录</a:t>
              </a:r>
            </a:p>
          </p:txBody>
        </p:sp>
      </p:grpSp>
    </p:spTree>
    <p:extLst>
      <p:ext uri="{BB962C8B-B14F-4D97-AF65-F5344CB8AC3E}">
        <p14:creationId xmlns:p14="http://schemas.microsoft.com/office/powerpoint/2010/main" val="11160929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dur="500" fill="hold" nodeType="withEffect">
                                  <p:stCondLst>
                                    <p:cond delay="40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系统性风险定义与内涵</a:t>
            </a:r>
          </a:p>
        </p:txBody>
      </p:sp>
      <p:sp>
        <p:nvSpPr>
          <p:cNvPr id="3" name="Subtitle 2"/>
          <p:cNvSpPr>
            <a:spLocks noGrp="1"/>
          </p:cNvSpPr>
          <p:nvPr>
            <p:ph type="subTitle" idx="1"/>
          </p:nvPr>
        </p:nvSpPr>
        <p:spPr/>
        <p:txBody>
          <a:bodyPr/>
          <a:lstStyle/>
          <a:p>
            <a:r>
              <a:t>系统性风险分析</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系统性风险定义与内涵</a:t>
            </a:r>
          </a:p>
        </p:txBody>
      </p:sp>
      <p:sp>
        <p:nvSpPr>
          <p:cNvPr id="3" name="Text Placeholder 2"/>
          <p:cNvSpPr>
            <a:spLocks noGrp="1"/>
          </p:cNvSpPr>
          <p:nvPr>
            <p:ph type="body" idx="1"/>
          </p:nvPr>
        </p:nvSpPr>
        <p:spPr/>
        <p:txBody>
          <a:bodyPr/>
          <a:lstStyle/>
          <a:p>
            <a:r>
              <a:t>系统性风险定义</a:t>
            </a:r>
          </a:p>
        </p:txBody>
      </p:sp>
      <p:sp>
        <p:nvSpPr>
          <p:cNvPr id="4" name="Content Placeholder 3"/>
          <p:cNvSpPr>
            <a:spLocks noGrp="1"/>
          </p:cNvSpPr>
          <p:nvPr>
            <p:ph sz="half" idx="2"/>
          </p:nvPr>
        </p:nvSpPr>
        <p:spPr/>
        <p:txBody>
          <a:bodyPr/>
          <a:lstStyle/>
          <a:p>
            <a:r>
              <a:t>1.系统性风险是指整个金融体系或市场由于内部或外部因素而面临崩溃或严重不稳定的风险。</a:t>
            </a:r>
          </a:p>
          <a:p>
            <a:r>
              <a:t>2.它是由整个系统内部的相关性和相互依赖性引起的，而不是由单个机构或资产的风险引起的。</a:t>
            </a:r>
          </a:p>
          <a:p>
            <a:r>
              <a:t>3.系统性风险会对整个经济体系造成严重的负面影响，包括金融危机、经济衰退和社会不稳定等。</a:t>
            </a:r>
          </a:p>
          <a:p/>
        </p:txBody>
      </p:sp>
      <p:sp>
        <p:nvSpPr>
          <p:cNvPr id="5" name="Text Placeholder 4"/>
          <p:cNvSpPr>
            <a:spLocks noGrp="1"/>
          </p:cNvSpPr>
          <p:nvPr>
            <p:ph type="body" idx="3"/>
          </p:nvPr>
        </p:nvSpPr>
        <p:spPr/>
        <p:txBody>
          <a:bodyPr/>
          <a:lstStyle/>
          <a:p>
            <a:r>
              <a:t>系统性风险内涵</a:t>
            </a:r>
          </a:p>
        </p:txBody>
      </p:sp>
      <p:sp>
        <p:nvSpPr>
          <p:cNvPr id="6" name="Content Placeholder 5"/>
          <p:cNvSpPr>
            <a:spLocks noGrp="1"/>
          </p:cNvSpPr>
          <p:nvPr>
            <p:ph sz="half" idx="4"/>
          </p:nvPr>
        </p:nvSpPr>
        <p:spPr/>
        <p:txBody>
          <a:bodyPr/>
          <a:lstStyle/>
          <a:p>
            <a:r>
              <a:t>1.系统性风险的内涵包括时间维度、横截面维度和跨市场维度。</a:t>
            </a:r>
          </a:p>
          <a:p>
            <a:r>
              <a:t>2.时间维度指的是金融体系中长期风险的积累和爆发，横截面维度指的是不同金融机构和资产之间的风险传递和扩散，跨市场维度指的是不同市场之间的风险溢出和传染。</a:t>
            </a:r>
          </a:p>
          <a:p>
            <a:r>
              <a:t>3.系统性风险的内涵还涉及到金融体系的顺周期性、风险反馈机制和监管失效等问题。</a:t>
            </a:r>
          </a:p>
          <a:p>
            <a:r>
              <a:t>以上内容仅供参考，希望对您有所帮助。为了更好地理解系统性风险的定义和内涵，建议您查阅相关的学术文献和资料。</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系统性风险产生原因</a:t>
            </a:r>
          </a:p>
        </p:txBody>
      </p:sp>
      <p:sp>
        <p:nvSpPr>
          <p:cNvPr id="3" name="Subtitle 2"/>
          <p:cNvSpPr>
            <a:spLocks noGrp="1"/>
          </p:cNvSpPr>
          <p:nvPr>
            <p:ph type="subTitle" idx="1"/>
          </p:nvPr>
        </p:nvSpPr>
        <p:spPr/>
        <p:txBody>
          <a:bodyPr/>
          <a:lstStyle/>
          <a:p>
            <a:r>
              <a:t>系统性风险分析</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系统性风险产生原因</a:t>
            </a:r>
          </a:p>
        </p:txBody>
      </p:sp>
      <p:sp>
        <p:nvSpPr>
          <p:cNvPr id="3" name="Text Placeholder 2"/>
          <p:cNvSpPr>
            <a:spLocks noGrp="1"/>
          </p:cNvSpPr>
          <p:nvPr>
            <p:ph type="body" idx="1"/>
          </p:nvPr>
        </p:nvSpPr>
        <p:spPr/>
        <p:txBody>
          <a:bodyPr/>
          <a:lstStyle/>
          <a:p>
            <a:r>
              <a:t>宏观经济不稳定</a:t>
            </a:r>
          </a:p>
        </p:txBody>
      </p:sp>
      <p:sp>
        <p:nvSpPr>
          <p:cNvPr id="4" name="Content Placeholder 3"/>
          <p:cNvSpPr>
            <a:spLocks noGrp="1"/>
          </p:cNvSpPr>
          <p:nvPr>
            <p:ph sz="half" idx="2"/>
          </p:nvPr>
        </p:nvSpPr>
        <p:spPr/>
        <p:txBody>
          <a:bodyPr/>
          <a:lstStyle/>
          <a:p>
            <a:r>
              <a:t>1.经济周期波动：经济繁荣期可能导致过度投资和资产泡沫，而经济衰退期可能导致资产价值大幅下跌，从而引发系统性风险。</a:t>
            </a:r>
          </a:p>
          <a:p>
            <a:r>
              <a:t>2.政策风险：政府的货币政策、财政政策等宏观经济政策可能对市场产生重大影响，引发系统性风险。</a:t>
            </a:r>
          </a:p>
          <a:p/>
        </p:txBody>
      </p:sp>
      <p:sp>
        <p:nvSpPr>
          <p:cNvPr id="5" name="Text Placeholder 4"/>
          <p:cNvSpPr>
            <a:spLocks noGrp="1"/>
          </p:cNvSpPr>
          <p:nvPr>
            <p:ph type="body" idx="3"/>
          </p:nvPr>
        </p:nvSpPr>
        <p:spPr/>
        <p:txBody>
          <a:bodyPr/>
          <a:lstStyle/>
          <a:p>
            <a:r>
              <a:t>金融市场失灵</a:t>
            </a:r>
          </a:p>
        </p:txBody>
      </p:sp>
      <p:sp>
        <p:nvSpPr>
          <p:cNvPr id="6" name="Content Placeholder 5"/>
          <p:cNvSpPr>
            <a:spLocks noGrp="1"/>
          </p:cNvSpPr>
          <p:nvPr>
            <p:ph sz="half" idx="4"/>
          </p:nvPr>
        </p:nvSpPr>
        <p:spPr/>
        <p:txBody>
          <a:bodyPr/>
          <a:lstStyle/>
          <a:p>
            <a:r>
              <a:t>1.市场信息不对称：金融市场中的信息不对称可能导致逆向选择和道德风险，增加系统性风险。</a:t>
            </a:r>
          </a:p>
          <a:p>
            <a:r>
              <a:t>2.市场波动性：金融市场的波动性可能导致资产价格的剧烈波动，从而引发系统性风险。</a:t>
            </a:r>
          </a:p>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系统性风险产生原因</a:t>
            </a:r>
          </a:p>
        </p:txBody>
      </p:sp>
      <p:sp>
        <p:nvSpPr>
          <p:cNvPr id="3" name="Content Placeholder 2"/>
          <p:cNvSpPr>
            <a:spLocks noGrp="1"/>
          </p:cNvSpPr>
          <p:nvPr>
            <p:ph sz="half" idx="2"/>
          </p:nvPr>
        </p:nvSpPr>
        <p:spPr/>
        <p:txBody>
          <a:bodyPr/>
          <a:lstStyle/>
          <a:p>
            <a:r>
              <a:t>1.高杠杆：金融机构的高杠杆可能导致其在面临风险时无法承担损失，引发系统性风险。</a:t>
            </a:r>
          </a:p>
          <a:p>
            <a:r>
              <a:t>2.风险管理不足：金融机构的风险管理水平不足可能导致其对风险识别和评估不准确，增加系统性风险。</a:t>
            </a:r>
          </a:p>
          <a:p/>
        </p:txBody>
      </p:sp>
      <p:sp>
        <p:nvSpPr>
          <p:cNvPr id="4" name="Text Placeholder 3"/>
          <p:cNvSpPr>
            <a:spLocks noGrp="1"/>
          </p:cNvSpPr>
          <p:nvPr>
            <p:ph type="body" idx="3"/>
          </p:nvPr>
        </p:nvSpPr>
        <p:spPr/>
        <p:txBody>
          <a:bodyPr/>
          <a:lstStyle/>
          <a:p>
            <a:r>
              <a:t>监管不足或失效</a:t>
            </a:r>
          </a:p>
        </p:txBody>
      </p:sp>
      <p:sp>
        <p:nvSpPr>
          <p:cNvPr id="5" name="Content Placeholder 4"/>
          <p:cNvSpPr>
            <a:spLocks noGrp="1"/>
          </p:cNvSpPr>
          <p:nvPr>
            <p:ph sz="half" idx="4"/>
          </p:nvPr>
        </p:nvSpPr>
        <p:spPr/>
        <p:txBody>
          <a:bodyPr/>
          <a:lstStyle/>
          <a:p>
            <a:r>
              <a:t>1.监管漏洞：监管体系存在的漏洞可能使一些风险较高的活动得以进行，增加系统性风险。</a:t>
            </a:r>
          </a:p>
          <a:p>
            <a:r>
              <a:t>2.监管滞后：监管机构对市场的反应滞后可能导致其在风险积累到一定程度时才采取行动，错过防控系统性风险的最佳时机。</a:t>
            </a:r>
          </a:p>
          <a:p>
            <a:r>
              <a:t>以上内容仅供参考，具体内容可以根据实际情况进行调整和补充。</a:t>
            </a:r>
          </a:p>
        </p:txBody>
      </p:sp>
      <p:sp>
        <p:nvSpPr>
          <p:cNvPr id="6" name="Text Placeholder 5"/>
          <p:cNvSpPr>
            <a:spLocks noGrp="1"/>
          </p:cNvSpPr>
          <p:nvPr>
            <p:ph type="body" idx="1"/>
          </p:nvPr>
        </p:nvSpPr>
        <p:spPr/>
        <p:txBody>
          <a:bodyPr/>
          <a:lstStyle/>
          <a:p>
            <a:r>
              <a:t>金融机构的内在脆弱性</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系统性风险特征与分类</a:t>
            </a:r>
          </a:p>
        </p:txBody>
      </p:sp>
      <p:sp>
        <p:nvSpPr>
          <p:cNvPr id="3" name="Subtitle 2"/>
          <p:cNvSpPr>
            <a:spLocks noGrp="1"/>
          </p:cNvSpPr>
          <p:nvPr>
            <p:ph type="subTitle" idx="1"/>
          </p:nvPr>
        </p:nvSpPr>
        <p:spPr/>
        <p:txBody>
          <a:bodyPr/>
          <a:lstStyle/>
          <a:p>
            <a:r>
              <a:t>系统性风险分析</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系统性风险特征与分类</a:t>
            </a:r>
          </a:p>
        </p:txBody>
      </p:sp>
      <p:sp>
        <p:nvSpPr>
          <p:cNvPr id="3" name="Text Placeholder 2"/>
          <p:cNvSpPr>
            <a:spLocks noGrp="1"/>
          </p:cNvSpPr>
          <p:nvPr>
            <p:ph type="body" idx="1"/>
          </p:nvPr>
        </p:nvSpPr>
        <p:spPr/>
        <p:txBody>
          <a:bodyPr/>
          <a:lstStyle/>
          <a:p>
            <a:r>
              <a:t>系统性风险的特征</a:t>
            </a:r>
          </a:p>
        </p:txBody>
      </p:sp>
      <p:sp>
        <p:nvSpPr>
          <p:cNvPr id="4" name="Content Placeholder 3"/>
          <p:cNvSpPr>
            <a:spLocks noGrp="1"/>
          </p:cNvSpPr>
          <p:nvPr>
            <p:ph sz="half" idx="2"/>
          </p:nvPr>
        </p:nvSpPr>
        <p:spPr/>
        <p:txBody>
          <a:bodyPr/>
          <a:lstStyle/>
          <a:p>
            <a:r>
              <a:t>1.系统性风险是影响整个系统或市场的风险，不能通过分散投资来消除。</a:t>
            </a:r>
          </a:p>
          <a:p>
            <a:r>
              <a:t>2.系统性风险往往源于宏观经济因素，如政策变动、经济周期等。</a:t>
            </a:r>
          </a:p>
          <a:p>
            <a:r>
              <a:t>3.系统性风险具有传导性，一个机构的风险可能迅速传递到其他机构或市场。</a:t>
            </a:r>
          </a:p>
          <a:p/>
        </p:txBody>
      </p:sp>
      <p:sp>
        <p:nvSpPr>
          <p:cNvPr id="5" name="Text Placeholder 4"/>
          <p:cNvSpPr>
            <a:spLocks noGrp="1"/>
          </p:cNvSpPr>
          <p:nvPr>
            <p:ph type="body" idx="3"/>
          </p:nvPr>
        </p:nvSpPr>
        <p:spPr/>
        <p:txBody>
          <a:bodyPr/>
          <a:lstStyle/>
          <a:p>
            <a:r>
              <a:t>系统性风险的分类</a:t>
            </a:r>
          </a:p>
        </p:txBody>
      </p:sp>
      <p:sp>
        <p:nvSpPr>
          <p:cNvPr id="6" name="Content Placeholder 5"/>
          <p:cNvSpPr>
            <a:spLocks noGrp="1"/>
          </p:cNvSpPr>
          <p:nvPr>
            <p:ph sz="half" idx="4"/>
          </p:nvPr>
        </p:nvSpPr>
        <p:spPr/>
        <p:txBody>
          <a:bodyPr/>
          <a:lstStyle/>
          <a:p>
            <a:r>
              <a:t>1.宏观经济风险：由宏观经济因素引起的风险，如通货膨胀、利率变动等。</a:t>
            </a:r>
          </a:p>
          <a:p>
            <a:r>
              <a:t>2.政策风险：由政府政策变动引起的风险，如税收政策、监管政策等。</a:t>
            </a:r>
          </a:p>
          <a:p>
            <a:r>
              <a:t>3.传染性风险：由一个机构或市场的风险传递到其他机构或市场的风险。</a:t>
            </a:r>
          </a:p>
          <a:p>
            <a:r>
              <a:t>以上内容仅供参考，具体内容还需要您根据实际情况进行调整和补充。希望能够帮助到您！</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系统性风险度量方法</a:t>
            </a:r>
          </a:p>
        </p:txBody>
      </p:sp>
      <p:sp>
        <p:nvSpPr>
          <p:cNvPr id="3" name="Subtitle 2"/>
          <p:cNvSpPr>
            <a:spLocks noGrp="1"/>
          </p:cNvSpPr>
          <p:nvPr>
            <p:ph type="subTitle" idx="1"/>
          </p:nvPr>
        </p:nvSpPr>
        <p:spPr/>
        <p:txBody>
          <a:bodyPr/>
          <a:lstStyle/>
          <a:p>
            <a:r>
              <a:t>系统性风险分析</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系统性风险度量方法</a:t>
            </a:r>
          </a:p>
        </p:txBody>
      </p:sp>
      <p:sp>
        <p:nvSpPr>
          <p:cNvPr id="3" name="Text Placeholder 2"/>
          <p:cNvSpPr>
            <a:spLocks noGrp="1"/>
          </p:cNvSpPr>
          <p:nvPr>
            <p:ph type="body" idx="1"/>
          </p:nvPr>
        </p:nvSpPr>
        <p:spPr/>
        <p:txBody>
          <a:bodyPr/>
          <a:lstStyle/>
          <a:p>
            <a:r>
              <a:t>方差度量法</a:t>
            </a:r>
          </a:p>
        </p:txBody>
      </p:sp>
      <p:sp>
        <p:nvSpPr>
          <p:cNvPr id="4" name="Content Placeholder 3"/>
          <p:cNvSpPr>
            <a:spLocks noGrp="1"/>
          </p:cNvSpPr>
          <p:nvPr>
            <p:ph sz="half" idx="2"/>
          </p:nvPr>
        </p:nvSpPr>
        <p:spPr/>
        <p:txBody>
          <a:bodyPr/>
          <a:lstStyle/>
          <a:p>
            <a:r>
              <a:t>1.方差度量法是衡量资产收益波动性的常用方法，通过计算资产收益率的方差或标准差来评估系统性风险。</a:t>
            </a:r>
          </a:p>
          <a:p>
            <a:r>
              <a:t>2.该方法简单直观，能够提供单一的风险测量值，方便不同资产之间的比较。</a:t>
            </a:r>
          </a:p>
          <a:p>
            <a:r>
              <a:t>3.然而，方差度量法忽略了不同资产之间的相关性，可能低估实际的风险水平。</a:t>
            </a:r>
          </a:p>
          <a:p/>
        </p:txBody>
      </p:sp>
      <p:sp>
        <p:nvSpPr>
          <p:cNvPr id="5" name="Text Placeholder 4"/>
          <p:cNvSpPr>
            <a:spLocks noGrp="1"/>
          </p:cNvSpPr>
          <p:nvPr>
            <p:ph type="body" idx="3"/>
          </p:nvPr>
        </p:nvSpPr>
        <p:spPr/>
        <p:txBody>
          <a:bodyPr/>
          <a:lstStyle/>
          <a:p>
            <a:r>
              <a:t>β系数法</a:t>
            </a:r>
          </a:p>
        </p:txBody>
      </p:sp>
      <p:sp>
        <p:nvSpPr>
          <p:cNvPr id="6" name="Content Placeholder 5"/>
          <p:cNvSpPr>
            <a:spLocks noGrp="1"/>
          </p:cNvSpPr>
          <p:nvPr>
            <p:ph sz="half" idx="4"/>
          </p:nvPr>
        </p:nvSpPr>
        <p:spPr/>
        <p:txBody>
          <a:bodyPr/>
          <a:lstStyle/>
          <a:p>
            <a:r>
              <a:t>1.β系数法通过衡量单个资产与市场组合收益率的波动性比例，来评估系统性风险。</a:t>
            </a:r>
          </a:p>
          <a:p>
            <a:r>
              <a:t>2.β系数反映了资产价格对市场变动的敏感性，值越大表示系统性风险越高。</a:t>
            </a:r>
          </a:p>
          <a:p>
            <a:r>
              <a:t>3.该方法考虑了资产与市场的整体关联性，但可能受到历史数据的局限性影响。</a:t>
            </a:r>
          </a:p>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系统性风险度量方法</a:t>
            </a:r>
          </a:p>
        </p:txBody>
      </p:sp>
      <p:sp>
        <p:nvSpPr>
          <p:cNvPr id="3" name="Text Placeholder 2"/>
          <p:cNvSpPr>
            <a:spLocks noGrp="1"/>
          </p:cNvSpPr>
          <p:nvPr>
            <p:ph type="body" idx="1"/>
          </p:nvPr>
        </p:nvSpPr>
        <p:spPr/>
        <p:txBody>
          <a:bodyPr/>
          <a:lstStyle/>
          <a:p>
            <a:r>
              <a:t>风险价值法（VaR）</a:t>
            </a:r>
          </a:p>
        </p:txBody>
      </p:sp>
      <p:sp>
        <p:nvSpPr>
          <p:cNvPr id="4" name="Content Placeholder 3"/>
          <p:cNvSpPr>
            <a:spLocks noGrp="1"/>
          </p:cNvSpPr>
          <p:nvPr>
            <p:ph sz="half" idx="2"/>
          </p:nvPr>
        </p:nvSpPr>
        <p:spPr/>
        <p:txBody>
          <a:bodyPr/>
          <a:lstStyle/>
          <a:p>
            <a:r>
              <a:t>1.风险价值法是在一定的置信水平和持有期内，衡量投资组合可能遭受的最大损失。</a:t>
            </a:r>
          </a:p>
          <a:p>
            <a:r>
              <a:t>2.VaR能够量化不同置信水平下的风险水平，提供直观的风险测量结果。</a:t>
            </a:r>
          </a:p>
          <a:p>
            <a:r>
              <a:t>3.然而，VaR可能忽略了极端事件的风险，存在尾部风险的低估问题。</a:t>
            </a:r>
          </a:p>
          <a:p/>
        </p:txBody>
      </p:sp>
      <p:sp>
        <p:nvSpPr>
          <p:cNvPr id="5" name="Text Placeholder 4"/>
          <p:cNvSpPr>
            <a:spLocks noGrp="1"/>
          </p:cNvSpPr>
          <p:nvPr>
            <p:ph type="body" idx="3"/>
          </p:nvPr>
        </p:nvSpPr>
        <p:spPr/>
        <p:txBody>
          <a:bodyPr/>
          <a:lstStyle/>
          <a:p>
            <a:r>
              <a:t>预期损失法（ES）</a:t>
            </a:r>
          </a:p>
        </p:txBody>
      </p:sp>
      <p:sp>
        <p:nvSpPr>
          <p:cNvPr id="6" name="Content Placeholder 5"/>
          <p:cNvSpPr>
            <a:spLocks noGrp="1"/>
          </p:cNvSpPr>
          <p:nvPr>
            <p:ph sz="half" idx="4"/>
          </p:nvPr>
        </p:nvSpPr>
        <p:spPr/>
        <p:txBody>
          <a:bodyPr/>
          <a:lstStyle/>
          <a:p>
            <a:r>
              <a:t>1.预期损失法是在一定的置信水平下，衡量投资组合超过VaR阈值的平均损失。</a:t>
            </a:r>
          </a:p>
          <a:p>
            <a:r>
              <a:t>2.ES能够更好地捕捉极端事件的风险，弥补VaR在尾部风险测量上的不足。</a:t>
            </a:r>
          </a:p>
          <a:p>
            <a:r>
              <a:t>3.然而，ES的计算相对复杂，需要更多的历史数据和模型假设。</a:t>
            </a:r>
          </a:p>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https://d.book118.com/387040045046006032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66</Paragraphs>
  <Slides>13</Slides>
  <Notes>0</Notes>
  <TotalTime>1</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13</vt:i4>
      </vt:variant>
    </vt:vector>
  </HeadingPairs>
  <TitlesOfParts>
    <vt:vector baseType="lpstr" size="27">
      <vt:lpstr>Arial</vt:lpstr>
      <vt:lpstr>Calibri</vt:lpstr>
      <vt:lpstr>黑体</vt:lpstr>
      <vt:lpstr>微软雅黑</vt:lpstr>
      <vt:lpstr>Wingdings</vt:lpstr>
      <vt:lpstr>Agency FB</vt:lpstr>
      <vt:lpstr>Adobe 宋体 Std L</vt:lpstr>
      <vt:lpstr>Franklin Gothic Book</vt:lpstr>
      <vt:lpstr>Tahoma</vt:lpstr>
      <vt:lpstr>Impact</vt:lpstr>
      <vt:lpstr>宋体</vt:lpstr>
      <vt:lpstr>仿宋_GB2312</vt:lpstr>
      <vt:lpstr>幼圆</vt:lpstr>
      <vt:lpstr>Office Theme</vt:lpstr>
      <vt:lpstr>PowerPoint Presentation</vt:lpstr>
      <vt:lpstr>PowerPoint Presentation</vt:lpstr>
      <vt:lpstr> 系统性风险定义与内涵</vt:lpstr>
      <vt:lpstr> 系统性风险定义与内涵</vt:lpstr>
      <vt:lpstr> 系统性风险产生原因</vt:lpstr>
      <vt:lpstr> 系统性风险产生原因</vt:lpstr>
      <vt:lpstr> 系统性风险产生原因</vt:lpstr>
      <vt:lpstr> 系统性风险特征与分类</vt:lpstr>
      <vt:lpstr> 系统性风险特征与分类</vt:lpstr>
      <vt:lpstr> 系统性风险度量方法</vt:lpstr>
      <vt:lpstr> 系统性风险度量方法</vt:lpstr>
      <vt:lpstr> 系统性风险度量方法</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2024-09-05T01:23:14.749</cp:lastPrinted>
  <dcterms:created xsi:type="dcterms:W3CDTF">2024-09-04T17:23:14Z</dcterms:created>
  <dcterms:modified xsi:type="dcterms:W3CDTF">2024-09-04T17:23:17Z</dcterms:modified>
</cp:coreProperties>
</file>